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slideLayouts/slideLayout84.xml" ContentType="application/vnd.openxmlformats-officedocument.presentationml.slideLayout+xml"/>
  <Override PartName="/ppt/theme/theme22.xml" ContentType="application/vnd.openxmlformats-officedocument.theme+xml"/>
  <Override PartName="/ppt/slideLayouts/slideLayout85.xml" ContentType="application/vnd.openxmlformats-officedocument.presentationml.slideLayout+xml"/>
  <Override PartName="/ppt/theme/theme23.xml" ContentType="application/vnd.openxmlformats-officedocument.theme+xml"/>
  <Override PartName="/ppt/slideLayouts/slideLayout86.xml" ContentType="application/vnd.openxmlformats-officedocument.presentationml.slideLayout+xml"/>
  <Override PartName="/ppt/theme/theme24.xml" ContentType="application/vnd.openxmlformats-officedocument.theme+xml"/>
  <Override PartName="/ppt/slideLayouts/slideLayout87.xml" ContentType="application/vnd.openxmlformats-officedocument.presentationml.slideLayout+xml"/>
  <Override PartName="/ppt/theme/theme25.xml" ContentType="application/vnd.openxmlformats-officedocument.theme+xml"/>
  <Override PartName="/ppt/slideLayouts/slideLayout88.xml" ContentType="application/vnd.openxmlformats-officedocument.presentationml.slideLayout+xml"/>
  <Override PartName="/ppt/theme/theme26.xml" ContentType="application/vnd.openxmlformats-officedocument.theme+xml"/>
  <Override PartName="/ppt/slideLayouts/slideLayout89.xml" ContentType="application/vnd.openxmlformats-officedocument.presentationml.slideLayout+xml"/>
  <Override PartName="/ppt/theme/theme27.xml" ContentType="application/vnd.openxmlformats-officedocument.theme+xml"/>
  <Override PartName="/ppt/slideLayouts/slideLayout90.xml" ContentType="application/vnd.openxmlformats-officedocument.presentationml.slideLayout+xml"/>
  <Override PartName="/ppt/theme/theme28.xml" ContentType="application/vnd.openxmlformats-officedocument.theme+xml"/>
  <Override PartName="/ppt/slideLayouts/slideLayout91.xml" ContentType="application/vnd.openxmlformats-officedocument.presentationml.slideLayout+xml"/>
  <Override PartName="/ppt/theme/theme29.xml" ContentType="application/vnd.openxmlformats-officedocument.theme+xml"/>
  <Override PartName="/ppt/slideLayouts/slideLayout92.xml" ContentType="application/vnd.openxmlformats-officedocument.presentationml.slideLayout+xml"/>
  <Override PartName="/ppt/theme/theme30.xml" ContentType="application/vnd.openxmlformats-officedocument.theme+xml"/>
  <Override PartName="/ppt/slideLayouts/slideLayout93.xml" ContentType="application/vnd.openxmlformats-officedocument.presentationml.slideLayout+xml"/>
  <Override PartName="/ppt/theme/theme31.xml" ContentType="application/vnd.openxmlformats-officedocument.theme+xml"/>
  <Override PartName="/ppt/slideLayouts/slideLayout94.xml" ContentType="application/vnd.openxmlformats-officedocument.presentationml.slideLayout+xml"/>
  <Override PartName="/ppt/theme/theme32.xml" ContentType="application/vnd.openxmlformats-officedocument.theme+xml"/>
  <Override PartName="/ppt/slideLayouts/slideLayout95.xml" ContentType="application/vnd.openxmlformats-officedocument.presentationml.slideLayout+xml"/>
  <Override PartName="/ppt/theme/theme33.xml" ContentType="application/vnd.openxmlformats-officedocument.theme+xml"/>
  <Override PartName="/ppt/slideLayouts/slideLayout96.xml" ContentType="application/vnd.openxmlformats-officedocument.presentationml.slideLayout+xml"/>
  <Override PartName="/ppt/theme/theme34.xml" ContentType="application/vnd.openxmlformats-officedocument.theme+xml"/>
  <Override PartName="/ppt/slideLayouts/slideLayout97.xml" ContentType="application/vnd.openxmlformats-officedocument.presentationml.slideLayout+xml"/>
  <Override PartName="/ppt/theme/theme35.xml" ContentType="application/vnd.openxmlformats-officedocument.theme+xml"/>
  <Override PartName="/ppt/slideLayouts/slideLayout98.xml" ContentType="application/vnd.openxmlformats-officedocument.presentationml.slideLayout+xml"/>
  <Override PartName="/ppt/theme/theme36.xml" ContentType="application/vnd.openxmlformats-officedocument.theme+xml"/>
  <Override PartName="/ppt/slideLayouts/slideLayout99.xml" ContentType="application/vnd.openxmlformats-officedocument.presentationml.slideLayout+xml"/>
  <Override PartName="/ppt/theme/theme37.xml" ContentType="application/vnd.openxmlformats-officedocument.theme+xml"/>
  <Override PartName="/ppt/slideLayouts/slideLayout100.xml" ContentType="application/vnd.openxmlformats-officedocument.presentationml.slideLayout+xml"/>
  <Override PartName="/ppt/theme/theme38.xml" ContentType="application/vnd.openxmlformats-officedocument.theme+xml"/>
  <Override PartName="/ppt/slideLayouts/slideLayout101.xml" ContentType="application/vnd.openxmlformats-officedocument.presentationml.slideLayout+xml"/>
  <Override PartName="/ppt/theme/theme39.xml" ContentType="application/vnd.openxmlformats-officedocument.theme+xml"/>
  <Override PartName="/ppt/slideLayouts/slideLayout102.xml" ContentType="application/vnd.openxmlformats-officedocument.presentationml.slideLayout+xml"/>
  <Override PartName="/ppt/theme/theme40.xml" ContentType="application/vnd.openxmlformats-officedocument.theme+xml"/>
  <Override PartName="/ppt/slideLayouts/slideLayout103.xml" ContentType="application/vnd.openxmlformats-officedocument.presentationml.slideLayout+xml"/>
  <Override PartName="/ppt/theme/theme41.xml" ContentType="application/vnd.openxmlformats-officedocument.theme+xml"/>
  <Override PartName="/ppt/slideLayouts/slideLayout104.xml" ContentType="application/vnd.openxmlformats-officedocument.presentationml.slideLayout+xml"/>
  <Override PartName="/ppt/theme/theme42.xml" ContentType="application/vnd.openxmlformats-officedocument.theme+xml"/>
  <Override PartName="/ppt/slideLayouts/slideLayout105.xml" ContentType="application/vnd.openxmlformats-officedocument.presentationml.slideLayout+xml"/>
  <Override PartName="/ppt/theme/theme43.xml" ContentType="application/vnd.openxmlformats-officedocument.theme+xml"/>
  <Override PartName="/ppt/slideLayouts/slideLayout106.xml" ContentType="application/vnd.openxmlformats-officedocument.presentationml.slideLayout+xml"/>
  <Override PartName="/ppt/theme/theme44.xml" ContentType="application/vnd.openxmlformats-officedocument.theme+xml"/>
  <Override PartName="/ppt/slideLayouts/slideLayout107.xml" ContentType="application/vnd.openxmlformats-officedocument.presentationml.slideLayout+xml"/>
  <Override PartName="/ppt/theme/theme45.xml" ContentType="application/vnd.openxmlformats-officedocument.theme+xml"/>
  <Override PartName="/ppt/slideLayouts/slideLayout108.xml" ContentType="application/vnd.openxmlformats-officedocument.presentationml.slideLayout+xml"/>
  <Override PartName="/ppt/theme/theme46.xml" ContentType="application/vnd.openxmlformats-officedocument.theme+xml"/>
  <Override PartName="/ppt/slideLayouts/slideLayout109.xml" ContentType="application/vnd.openxmlformats-officedocument.presentationml.slideLayout+xml"/>
  <Override PartName="/ppt/theme/theme47.xml" ContentType="application/vnd.openxmlformats-officedocument.theme+xml"/>
  <Override PartName="/ppt/slideLayouts/slideLayout110.xml" ContentType="application/vnd.openxmlformats-officedocument.presentationml.slideLayout+xml"/>
  <Override PartName="/ppt/theme/theme48.xml" ContentType="application/vnd.openxmlformats-officedocument.theme+xml"/>
  <Override PartName="/ppt/slideLayouts/slideLayout111.xml" ContentType="application/vnd.openxmlformats-officedocument.presentationml.slideLayout+xml"/>
  <Override PartName="/ppt/theme/theme49.xml" ContentType="application/vnd.openxmlformats-officedocument.theme+xml"/>
  <Override PartName="/ppt/slideLayouts/slideLayout112.xml" ContentType="application/vnd.openxmlformats-officedocument.presentationml.slideLayout+xml"/>
  <Override PartName="/ppt/theme/theme50.xml" ContentType="application/vnd.openxmlformats-officedocument.theme+xml"/>
  <Override PartName="/ppt/slideLayouts/slideLayout113.xml" ContentType="application/vnd.openxmlformats-officedocument.presentationml.slideLayout+xml"/>
  <Override PartName="/ppt/theme/theme51.xml" ContentType="application/vnd.openxmlformats-officedocument.theme+xml"/>
  <Override PartName="/ppt/slideLayouts/slideLayout114.xml" ContentType="application/vnd.openxmlformats-officedocument.presentationml.slideLayout+xml"/>
  <Override PartName="/ppt/theme/theme52.xml" ContentType="application/vnd.openxmlformats-officedocument.theme+xml"/>
  <Override PartName="/ppt/slideLayouts/slideLayout115.xml" ContentType="application/vnd.openxmlformats-officedocument.presentationml.slideLayout+xml"/>
  <Override PartName="/ppt/theme/theme53.xml" ContentType="application/vnd.openxmlformats-officedocument.theme+xml"/>
  <Override PartName="/ppt/slideLayouts/slideLayout116.xml" ContentType="application/vnd.openxmlformats-officedocument.presentationml.slideLayout+xml"/>
  <Override PartName="/ppt/theme/theme54.xml" ContentType="application/vnd.openxmlformats-officedocument.theme+xml"/>
  <Override PartName="/ppt/slideLayouts/slideLayout117.xml" ContentType="application/vnd.openxmlformats-officedocument.presentationml.slideLayout+xml"/>
  <Override PartName="/ppt/theme/theme55.xml" ContentType="application/vnd.openxmlformats-officedocument.theme+xml"/>
  <Override PartName="/ppt/slideLayouts/slideLayout118.xml" ContentType="application/vnd.openxmlformats-officedocument.presentationml.slideLayout+xml"/>
  <Override PartName="/ppt/theme/theme56.xml" ContentType="application/vnd.openxmlformats-officedocument.theme+xml"/>
  <Override PartName="/ppt/slideLayouts/slideLayout119.xml" ContentType="application/vnd.openxmlformats-officedocument.presentationml.slideLayout+xml"/>
  <Override PartName="/ppt/theme/theme57.xml" ContentType="application/vnd.openxmlformats-officedocument.theme+xml"/>
  <Override PartName="/ppt/slideLayouts/slideLayout120.xml" ContentType="application/vnd.openxmlformats-officedocument.presentationml.slideLayout+xml"/>
  <Override PartName="/ppt/theme/theme58.xml" ContentType="application/vnd.openxmlformats-officedocument.theme+xml"/>
  <Override PartName="/ppt/slideLayouts/slideLayout121.xml" ContentType="application/vnd.openxmlformats-officedocument.presentationml.slideLayout+xml"/>
  <Override PartName="/ppt/theme/theme59.xml" ContentType="application/vnd.openxmlformats-officedocument.theme+xml"/>
  <Override PartName="/ppt/slideLayouts/slideLayout122.xml" ContentType="application/vnd.openxmlformats-officedocument.presentationml.slideLayout+xml"/>
  <Override PartName="/ppt/theme/theme60.xml" ContentType="application/vnd.openxmlformats-officedocument.theme+xml"/>
  <Override PartName="/ppt/slideLayouts/slideLayout123.xml" ContentType="application/vnd.openxmlformats-officedocument.presentationml.slideLayout+xml"/>
  <Override PartName="/ppt/theme/theme61.xml" ContentType="application/vnd.openxmlformats-officedocument.theme+xml"/>
  <Override PartName="/ppt/slideLayouts/slideLayout124.xml" ContentType="application/vnd.openxmlformats-officedocument.presentationml.slideLayout+xml"/>
  <Override PartName="/ppt/theme/theme62.xml" ContentType="application/vnd.openxmlformats-officedocument.theme+xml"/>
  <Override PartName="/ppt/slideLayouts/slideLayout125.xml" ContentType="application/vnd.openxmlformats-officedocument.presentationml.slideLayout+xml"/>
  <Override PartName="/ppt/theme/theme63.xml" ContentType="application/vnd.openxmlformats-officedocument.theme+xml"/>
  <Override PartName="/ppt/slideLayouts/slideLayout126.xml" ContentType="application/vnd.openxmlformats-officedocument.presentationml.slideLayout+xml"/>
  <Override PartName="/ppt/theme/theme64.xml" ContentType="application/vnd.openxmlformats-officedocument.theme+xml"/>
  <Override PartName="/ppt/slideLayouts/slideLayout127.xml" ContentType="application/vnd.openxmlformats-officedocument.presentationml.slideLayout+xml"/>
  <Override PartName="/ppt/theme/theme65.xml" ContentType="application/vnd.openxmlformats-officedocument.theme+xml"/>
  <Override PartName="/ppt/slideLayouts/slideLayout128.xml" ContentType="application/vnd.openxmlformats-officedocument.presentationml.slideLayout+xml"/>
  <Override PartName="/ppt/theme/theme66.xml" ContentType="application/vnd.openxmlformats-officedocument.theme+xml"/>
  <Override PartName="/ppt/slideLayouts/slideLayout129.xml" ContentType="application/vnd.openxmlformats-officedocument.presentationml.slideLayout+xml"/>
  <Override PartName="/ppt/theme/theme6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8.xml" ContentType="application/vnd.openxmlformats-officedocument.theme+xml"/>
  <Override PartName="/ppt/tags/tag1.xml" ContentType="application/vnd.openxmlformats-officedocument.presentationml.tags+xml"/>
  <Override PartName="/ppt/slideLayouts/slideLayout137.xml" ContentType="application/vnd.openxmlformats-officedocument.presentationml.slideLayout+xml"/>
  <Override PartName="/ppt/theme/theme69.xml" ContentType="application/vnd.openxmlformats-officedocument.theme+xml"/>
  <Override PartName="/ppt/slideLayouts/slideLayout138.xml" ContentType="application/vnd.openxmlformats-officedocument.presentationml.slideLayout+xml"/>
  <Override PartName="/ppt/theme/theme7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73.xml" ContentType="application/vnd.openxmlformats-officedocument.theme+xml"/>
  <Override PartName="/ppt/media/image19.jpg" ContentType="image/jpg"/>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7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76.xml" ContentType="application/vnd.openxmlformats-officedocument.theme+xml"/>
  <Override PartName="/ppt/slideLayouts/slideLayout152.xml" ContentType="application/vnd.openxmlformats-officedocument.presentationml.slideLayout+xml"/>
  <Override PartName="/ppt/theme/theme77.xml" ContentType="application/vnd.openxmlformats-officedocument.theme+xml"/>
  <Override PartName="/ppt/slideLayouts/slideLayout153.xml" ContentType="application/vnd.openxmlformats-officedocument.presentationml.slideLayout+xml"/>
  <Override PartName="/ppt/theme/theme78.xml" ContentType="application/vnd.openxmlformats-officedocument.theme+xml"/>
  <Override PartName="/ppt/slideLayouts/slideLayout154.xml" ContentType="application/vnd.openxmlformats-officedocument.presentationml.slideLayout+xml"/>
  <Override PartName="/ppt/theme/theme79.xml" ContentType="application/vnd.openxmlformats-officedocument.theme+xml"/>
  <Override PartName="/ppt/slideLayouts/slideLayout155.xml" ContentType="application/vnd.openxmlformats-officedocument.presentationml.slideLayout+xml"/>
  <Override PartName="/ppt/theme/theme80.xml" ContentType="application/vnd.openxmlformats-officedocument.theme+xml"/>
  <Override PartName="/ppt/slideLayouts/slideLayout156.xml" ContentType="application/vnd.openxmlformats-officedocument.presentationml.slideLayout+xml"/>
  <Override PartName="/ppt/theme/theme81.xml" ContentType="application/vnd.openxmlformats-officedocument.theme+xml"/>
  <Override PartName="/ppt/slideLayouts/slideLayout157.xml" ContentType="application/vnd.openxmlformats-officedocument.presentationml.slideLayout+xml"/>
  <Override PartName="/ppt/theme/theme82.xml" ContentType="application/vnd.openxmlformats-officedocument.theme+xml"/>
  <Override PartName="/ppt/slideLayouts/slideLayout158.xml" ContentType="application/vnd.openxmlformats-officedocument.presentationml.slideLayout+xml"/>
  <Override PartName="/ppt/theme/theme83.xml" ContentType="application/vnd.openxmlformats-officedocument.theme+xml"/>
  <Override PartName="/ppt/slideLayouts/slideLayout159.xml" ContentType="application/vnd.openxmlformats-officedocument.presentationml.slideLayout+xml"/>
  <Override PartName="/ppt/theme/theme84.xml" ContentType="application/vnd.openxmlformats-officedocument.theme+xml"/>
  <Override PartName="/ppt/slideLayouts/slideLayout160.xml" ContentType="application/vnd.openxmlformats-officedocument.presentationml.slideLayout+xml"/>
  <Override PartName="/ppt/theme/theme85.xml" ContentType="application/vnd.openxmlformats-officedocument.theme+xml"/>
  <Override PartName="/ppt/slideLayouts/slideLayout161.xml" ContentType="application/vnd.openxmlformats-officedocument.presentationml.slideLayout+xml"/>
  <Override PartName="/ppt/theme/theme86.xml" ContentType="application/vnd.openxmlformats-officedocument.theme+xml"/>
  <Override PartName="/ppt/slideLayouts/slideLayout162.xml" ContentType="application/vnd.openxmlformats-officedocument.presentationml.slideLayout+xml"/>
  <Override PartName="/ppt/theme/theme87.xml" ContentType="application/vnd.openxmlformats-officedocument.theme+xml"/>
  <Override PartName="/ppt/slideLayouts/slideLayout163.xml" ContentType="application/vnd.openxmlformats-officedocument.presentationml.slideLayout+xml"/>
  <Override PartName="/ppt/theme/theme88.xml" ContentType="application/vnd.openxmlformats-officedocument.theme+xml"/>
  <Override PartName="/ppt/slideLayouts/slideLayout164.xml" ContentType="application/vnd.openxmlformats-officedocument.presentationml.slideLayout+xml"/>
  <Override PartName="/ppt/theme/theme89.xml" ContentType="application/vnd.openxmlformats-officedocument.theme+xml"/>
  <Override PartName="/ppt/slideLayouts/slideLayout165.xml" ContentType="application/vnd.openxmlformats-officedocument.presentationml.slideLayout+xml"/>
  <Override PartName="/ppt/theme/theme90.xml" ContentType="application/vnd.openxmlformats-officedocument.theme+xml"/>
  <Override PartName="/ppt/slideLayouts/slideLayout166.xml" ContentType="application/vnd.openxmlformats-officedocument.presentationml.slideLayout+xml"/>
  <Override PartName="/ppt/theme/theme91.xml" ContentType="application/vnd.openxmlformats-officedocument.theme+xml"/>
  <Override PartName="/ppt/slideLayouts/slideLayout167.xml" ContentType="application/vnd.openxmlformats-officedocument.presentationml.slideLayout+xml"/>
  <Override PartName="/ppt/theme/theme92.xml" ContentType="application/vnd.openxmlformats-officedocument.theme+xml"/>
  <Override PartName="/ppt/slideLayouts/slideLayout168.xml" ContentType="application/vnd.openxmlformats-officedocument.presentationml.slideLayout+xml"/>
  <Override PartName="/ppt/theme/theme93.xml" ContentType="application/vnd.openxmlformats-officedocument.theme+xml"/>
  <Override PartName="/ppt/slideLayouts/slideLayout169.xml" ContentType="application/vnd.openxmlformats-officedocument.presentationml.slideLayout+xml"/>
  <Override PartName="/ppt/theme/theme94.xml" ContentType="application/vnd.openxmlformats-officedocument.theme+xml"/>
  <Override PartName="/ppt/slideLayouts/slideLayout170.xml" ContentType="application/vnd.openxmlformats-officedocument.presentationml.slideLayout+xml"/>
  <Override PartName="/ppt/theme/theme95.xml" ContentType="application/vnd.openxmlformats-officedocument.theme+xml"/>
  <Override PartName="/ppt/slideLayouts/slideLayout171.xml" ContentType="application/vnd.openxmlformats-officedocument.presentationml.slideLayout+xml"/>
  <Override PartName="/ppt/theme/theme96.xml" ContentType="application/vnd.openxmlformats-officedocument.theme+xml"/>
  <Override PartName="/ppt/slideLayouts/slideLayout172.xml" ContentType="application/vnd.openxmlformats-officedocument.presentationml.slideLayout+xml"/>
  <Override PartName="/ppt/theme/theme9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98.xml" ContentType="application/vnd.openxmlformats-officedocument.theme+xml"/>
  <Override PartName="/ppt/theme/theme99.xml" ContentType="application/vnd.openxmlformats-officedocument.theme+xml"/>
  <Override PartName="/ppt/theme/theme10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charts/chart12.xml" ContentType="application/vnd.openxmlformats-officedocument.drawingml.chart+xml"/>
  <Override PartName="/ppt/theme/themeOverride11.xml" ContentType="application/vnd.openxmlformats-officedocument.themeOverride+xml"/>
  <Override PartName="/ppt/charts/chart13.xml" ContentType="application/vnd.openxmlformats-officedocument.drawingml.chart+xml"/>
  <Override PartName="/ppt/theme/themeOverride12.xml" ContentType="application/vnd.openxmlformats-officedocument.themeOverride+xml"/>
  <Override PartName="/ppt/charts/chart14.xml" ContentType="application/vnd.openxmlformats-officedocument.drawingml.chart+xml"/>
  <Override PartName="/ppt/charts/style1.xml" ContentType="application/vnd.ms-office.chartstyle+xml"/>
  <Override PartName="/ppt/charts/colors1.xml" ContentType="application/vnd.ms-office.chartcolorstyle+xml"/>
  <Override PartName="/ppt/charts/chart15.xml" ContentType="application/vnd.openxmlformats-officedocument.drawingml.chart+xml"/>
  <Override PartName="/ppt/charts/style2.xml" ContentType="application/vnd.ms-office.chartstyle+xml"/>
  <Override PartName="/ppt/charts/colors2.xml" ContentType="application/vnd.ms-office.chartcolorstyle+xml"/>
  <Override PartName="/ppt/charts/chart16.xml" ContentType="application/vnd.openxmlformats-officedocument.drawingml.chart+xml"/>
  <Override PartName="/ppt/charts/style3.xml" ContentType="application/vnd.ms-office.chartstyle+xml"/>
  <Override PartName="/ppt/charts/colors3.xml" ContentType="application/vnd.ms-office.chartcolorstyle+xml"/>
  <Override PartName="/ppt/charts/chart17.xml" ContentType="application/vnd.openxmlformats-officedocument.drawingml.chart+xml"/>
  <Override PartName="/ppt/theme/themeOverride13.xml" ContentType="application/vnd.openxmlformats-officedocument.themeOverride+xml"/>
  <Override PartName="/ppt/charts/chart18.xml" ContentType="application/vnd.openxmlformats-officedocument.drawingml.chart+xml"/>
  <Override PartName="/ppt/theme/themeOverride14.xml" ContentType="application/vnd.openxmlformats-officedocument.themeOverride+xml"/>
  <Override PartName="/ppt/charts/chart19.xml" ContentType="application/vnd.openxmlformats-officedocument.drawingml.chart+xml"/>
  <Override PartName="/ppt/theme/themeOverride15.xml" ContentType="application/vnd.openxmlformats-officedocument.themeOverride+xml"/>
  <Override PartName="/ppt/charts/chart20.xml" ContentType="application/vnd.openxmlformats-officedocument.drawingml.chart+xml"/>
  <Override PartName="/ppt/theme/themeOverride16.xml" ContentType="application/vnd.openxmlformats-officedocument.themeOverride+xml"/>
  <Override PartName="/ppt/charts/chart21.xml" ContentType="application/vnd.openxmlformats-officedocument.drawingml.chart+xml"/>
  <Override PartName="/ppt/theme/themeOverride17.xml" ContentType="application/vnd.openxmlformats-officedocument.themeOverride+xml"/>
  <Override PartName="/ppt/charts/chart22.xml" ContentType="application/vnd.openxmlformats-officedocument.drawingml.chart+xml"/>
  <Override PartName="/ppt/theme/themeOverride18.xml" ContentType="application/vnd.openxmlformats-officedocument.themeOverride+xml"/>
  <Override PartName="/ppt/notesSlides/notesSlide1.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notesSlides/notesSlide2.xml" ContentType="application/vnd.openxmlformats-officedocument.presentationml.notesSlide+xml"/>
  <Override PartName="/ppt/charts/chart2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6.xml" ContentType="application/vnd.openxmlformats-officedocument.drawingml.chart+xml"/>
  <Override PartName="/ppt/theme/themeOverride19.xml" ContentType="application/vnd.openxmlformats-officedocument.themeOverride+xml"/>
  <Override PartName="/ppt/notesSlides/notesSlide4.xml" ContentType="application/vnd.openxmlformats-officedocument.presentationml.notesSlide+xml"/>
  <Override PartName="/ppt/charts/chart27.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8.xml" ContentType="application/vnd.openxmlformats-officedocument.drawingml.chart+xml"/>
  <Override PartName="/ppt/notesSlides/notesSlide7.xml" ContentType="application/vnd.openxmlformats-officedocument.presentationml.notesSlide+xml"/>
  <Override PartName="/ppt/charts/chart29.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charts/chart30.xml" ContentType="application/vnd.openxmlformats-officedocument.drawingml.chart+xml"/>
  <Override PartName="/ppt/drawings/drawing3.xml" ContentType="application/vnd.openxmlformats-officedocument.drawingml.chartshapes+xml"/>
  <Override PartName="/ppt/charts/chart31.xml" ContentType="application/vnd.openxmlformats-officedocument.drawingml.chart+xml"/>
  <Override PartName="/ppt/drawings/drawing4.xml" ContentType="application/vnd.openxmlformats-officedocument.drawingml.chartshapes+xml"/>
  <Override PartName="/ppt/notesSlides/notesSlide9.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charts/style5.xml" ContentType="application/vnd.ms-office.chartstyle+xml"/>
  <Override PartName="/ppt/charts/colors5.xml" ContentType="application/vnd.ms-office.chartcolorstyle+xml"/>
  <Override PartName="/ppt/charts/chart34.xml" ContentType="application/vnd.openxmlformats-officedocument.drawingml.chart+xml"/>
  <Override PartName="/ppt/theme/themeOverride20.xml" ContentType="application/vnd.openxmlformats-officedocument.themeOverride+xml"/>
  <Override PartName="/ppt/charts/chart35.xml" ContentType="application/vnd.openxmlformats-officedocument.drawingml.chart+xml"/>
  <Override PartName="/ppt/theme/themeOverride21.xml" ContentType="application/vnd.openxmlformats-officedocument.themeOverride+xml"/>
  <Override PartName="/ppt/charts/chart3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7.xml" ContentType="application/vnd.openxmlformats-officedocument.drawingml.chart+xml"/>
  <Override PartName="/ppt/notesSlides/notesSlide13.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notesSlides/notesSlide14.xml" ContentType="application/vnd.openxmlformats-officedocument.presentationml.notesSlide+xml"/>
  <Override PartName="/ppt/charts/chart40.xml" ContentType="application/vnd.openxmlformats-officedocument.drawingml.chart+xml"/>
  <Override PartName="/ppt/charts/style6.xml" ContentType="application/vnd.ms-office.chartstyle+xml"/>
  <Override PartName="/ppt/charts/colors6.xml" ContentType="application/vnd.ms-office.chartcolorstyle+xml"/>
  <Override PartName="/ppt/charts/chart41.xml" ContentType="application/vnd.openxmlformats-officedocument.drawingml.chart+xml"/>
  <Override PartName="/ppt/charts/style7.xml" ContentType="application/vnd.ms-office.chartstyle+xml"/>
  <Override PartName="/ppt/charts/colors7.xml" ContentType="application/vnd.ms-office.chartcolorstyle+xml"/>
  <Override PartName="/ppt/charts/chart42.xml" ContentType="application/vnd.openxmlformats-officedocument.drawingml.chart+xml"/>
  <Override PartName="/ppt/charts/style8.xml" ContentType="application/vnd.ms-office.chartstyle+xml"/>
  <Override PartName="/ppt/charts/colors8.xml" ContentType="application/vnd.ms-office.chartcolorstyle+xml"/>
  <Override PartName="/ppt/charts/chart43.xml" ContentType="application/vnd.openxmlformats-officedocument.drawingml.chart+xml"/>
  <Override PartName="/ppt/charts/style9.xml" ContentType="application/vnd.ms-office.chartstyle+xml"/>
  <Override PartName="/ppt/charts/colors9.xml" ContentType="application/vnd.ms-office.chartcolorstyle+xml"/>
  <Override PartName="/ppt/charts/chart44.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4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theme/themeOverride22.xml" ContentType="application/vnd.openxmlformats-officedocument.themeOverride+xml"/>
  <Override PartName="/ppt/charts/chart48.xml" ContentType="application/vnd.openxmlformats-officedocument.drawingml.chart+xml"/>
  <Override PartName="/ppt/theme/themeOverride23.xml" ContentType="application/vnd.openxmlformats-officedocument.themeOverride+xml"/>
  <Override PartName="/ppt/charts/chart49.xml" ContentType="application/vnd.openxmlformats-officedocument.drawingml.chart+xml"/>
  <Override PartName="/ppt/theme/themeOverride24.xml" ContentType="application/vnd.openxmlformats-officedocument.themeOverride+xml"/>
  <Override PartName="/ppt/charts/chart50.xml" ContentType="application/vnd.openxmlformats-officedocument.drawingml.chart+xml"/>
  <Override PartName="/ppt/theme/themeOverride25.xml" ContentType="application/vnd.openxmlformats-officedocument.themeOverride+xml"/>
  <Override PartName="/ppt/charts/chart51.xml" ContentType="application/vnd.openxmlformats-officedocument.drawingml.chart+xml"/>
  <Override PartName="/ppt/theme/themeOverride26.xml" ContentType="application/vnd.openxmlformats-officedocument.themeOverride+xml"/>
  <Override PartName="/ppt/notesSlides/notesSlide17.xml" ContentType="application/vnd.openxmlformats-officedocument.presentationml.notesSlide+xml"/>
  <Override PartName="/ppt/charts/chart5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charts/chart53.xml" ContentType="application/vnd.openxmlformats-officedocument.drawingml.chart+xml"/>
  <Override PartName="/ppt/drawings/drawing5.xml" ContentType="application/vnd.openxmlformats-officedocument.drawingml.chartshapes+xml"/>
  <Override PartName="/ppt/tags/tag6.xml" ContentType="application/vnd.openxmlformats-officedocument.presentationml.tags+xml"/>
  <Override PartName="/ppt/notesSlides/notesSlide27.xml" ContentType="application/vnd.openxmlformats-officedocument.presentationml.notesSlide+xml"/>
  <Override PartName="/ppt/charts/chart54.xml" ContentType="application/vnd.openxmlformats-officedocument.drawingml.chart+xml"/>
  <Override PartName="/ppt/drawings/drawing6.xml" ContentType="application/vnd.openxmlformats-officedocument.drawingml.chartshapes+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55.xml" ContentType="application/vnd.openxmlformats-officedocument.drawingml.chart+xml"/>
  <Override PartName="/ppt/drawings/drawing7.xml" ContentType="application/vnd.openxmlformats-officedocument.drawingml.chartshapes+xml"/>
  <Override PartName="/ppt/notesSlides/notesSlide35.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theme/themeOverride27.xml" ContentType="application/vnd.openxmlformats-officedocument.themeOverride+xml"/>
  <Override PartName="/ppt/drawings/drawing8.xml" ContentType="application/vnd.openxmlformats-officedocument.drawingml.chartshapes+xml"/>
  <Override PartName="/ppt/notesSlides/notesSlide36.xml" ContentType="application/vnd.openxmlformats-officedocument.presentationml.notesSlide+xml"/>
  <Override PartName="/ppt/charts/chart60.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notesSlides/notesSlide39.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40.xml" ContentType="application/vnd.openxmlformats-officedocument.presentationml.notesSlide+xml"/>
  <Override PartName="/ppt/charts/chart68.xml" ContentType="application/vnd.openxmlformats-officedocument.drawingml.chart+xml"/>
  <Override PartName="/ppt/notesSlides/notesSlide41.xml" ContentType="application/vnd.openxmlformats-officedocument.presentationml.notesSlide+xml"/>
  <Override PartName="/ppt/charts/chart69.xml" ContentType="application/vnd.openxmlformats-officedocument.drawingml.chart+xml"/>
  <Override PartName="/ppt/drawings/drawing9.xml" ContentType="application/vnd.openxmlformats-officedocument.drawingml.chartshapes+xml"/>
  <Override PartName="/ppt/notesSlides/notesSlide42.xml" ContentType="application/vnd.openxmlformats-officedocument.presentationml.notesSlide+xml"/>
  <Override PartName="/ppt/charts/chart70.xml" ContentType="application/vnd.openxmlformats-officedocument.drawingml.chart+xml"/>
  <Override PartName="/ppt/notesSlides/notesSlide43.xml" ContentType="application/vnd.openxmlformats-officedocument.presentationml.notesSlide+xml"/>
  <Override PartName="/ppt/charts/chart71.xml" ContentType="application/vnd.openxmlformats-officedocument.drawingml.chart+xml"/>
  <Override PartName="/ppt/notesSlides/notesSlide44.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7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8.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7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9.xml" ContentType="application/vnd.openxmlformats-officedocument.themeOverride+xml"/>
  <Override PartName="/ppt/charts/chart7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7.xml" ContentType="application/vnd.openxmlformats-officedocument.presentationml.notesSlide+xml"/>
  <Override PartName="/ppt/charts/chart7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58.xml" ContentType="application/vnd.openxmlformats-officedocument.presentationml.notesSlide+xml"/>
  <Override PartName="/ppt/charts/chart7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7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30.xml" ContentType="application/vnd.openxmlformats-officedocument.themeOverride+xml"/>
  <Override PartName="/ppt/notesSlides/notesSlide62.xml" ContentType="application/vnd.openxmlformats-officedocument.presentationml.notesSlide+xml"/>
  <Override PartName="/ppt/charts/chart80.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81.xml" ContentType="application/vnd.openxmlformats-officedocument.drawingml.chart+xml"/>
  <Override PartName="/ppt/theme/themeOverride31.xml" ContentType="application/vnd.openxmlformats-officedocument.themeOverride+xml"/>
  <Override PartName="/ppt/charts/chart82.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32.xml" ContentType="application/vnd.openxmlformats-officedocument.themeOverride+xml"/>
  <Override PartName="/ppt/charts/chart83.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33.xml" ContentType="application/vnd.openxmlformats-officedocument.themeOverride+xml"/>
  <Override PartName="/ppt/charts/chart84.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34.xml" ContentType="application/vnd.openxmlformats-officedocument.themeOverride+xml"/>
  <Override PartName="/ppt/notesSlides/notesSlide67.xml" ContentType="application/vnd.openxmlformats-officedocument.presentationml.notesSlide+xml"/>
  <Override PartName="/ppt/charts/chart85.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35.xml" ContentType="application/vnd.openxmlformats-officedocument.themeOverride+xml"/>
  <Override PartName="/ppt/charts/chart86.xml" ContentType="application/vnd.openxmlformats-officedocument.drawingml.chart+xml"/>
  <Override PartName="/ppt/theme/themeOverride36.xml" ContentType="application/vnd.openxmlformats-officedocument.themeOverride+xml"/>
  <Override PartName="/ppt/charts/chart8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88.xml" ContentType="application/vnd.openxmlformats-officedocument.drawingml.chart+xml"/>
  <Override PartName="/ppt/notesSlides/notesSlide68.xml" ContentType="application/vnd.openxmlformats-officedocument.presentationml.notesSlide+xml"/>
  <Override PartName="/ppt/charts/chart8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9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9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notesSlides/notesSlide71.xml" ContentType="application/vnd.openxmlformats-officedocument.presentationml.notesSlide+xml"/>
  <Override PartName="/ppt/charts/chart95.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10.xml" ContentType="application/vnd.openxmlformats-officedocument.drawingml.chartshapes+xml"/>
  <Override PartName="/ppt/charts/chart96.xml" ContentType="application/vnd.openxmlformats-officedocument.drawingml.chart+xml"/>
  <Override PartName="/ppt/drawings/drawing11.xml" ContentType="application/vnd.openxmlformats-officedocument.drawingml.chartshapes+xml"/>
  <Override PartName="/ppt/charts/chart97.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72.xml" ContentType="application/vnd.openxmlformats-officedocument.presentationml.notesSlide+xml"/>
  <Override PartName="/ppt/charts/chart98.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0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73.xml" ContentType="application/vnd.openxmlformats-officedocument.presentationml.notesSlide+xml"/>
  <Override PartName="/ppt/charts/chart103.xml" ContentType="application/vnd.openxmlformats-officedocument.drawingml.chart+xml"/>
  <Override PartName="/ppt/drawings/drawing12.xml" ContentType="application/vnd.openxmlformats-officedocument.drawingml.chartshapes+xml"/>
  <Override PartName="/ppt/charts/chart104.xml" ContentType="application/vnd.openxmlformats-officedocument.drawingml.chart+xml"/>
  <Override PartName="/ppt/drawings/drawing13.xml" ContentType="application/vnd.openxmlformats-officedocument.drawingml.chartshapes+xml"/>
  <Override PartName="/ppt/notesSlides/notesSlide74.xml" ContentType="application/vnd.openxmlformats-officedocument.presentationml.notesSlide+xml"/>
  <Override PartName="/ppt/charts/chart105.xml" ContentType="application/vnd.openxmlformats-officedocument.drawingml.chart+xml"/>
  <Override PartName="/ppt/drawings/drawing14.xml" ContentType="application/vnd.openxmlformats-officedocument.drawingml.chartshapes+xml"/>
  <Override PartName="/ppt/notesSlides/notesSlide75.xml" ContentType="application/vnd.openxmlformats-officedocument.presentationml.notesSlide+xml"/>
  <Override PartName="/ppt/charts/chart106.xml" ContentType="application/vnd.openxmlformats-officedocument.drawingml.chart+xml"/>
  <Override PartName="/ppt/notesSlides/notesSlide76.xml" ContentType="application/vnd.openxmlformats-officedocument.presentationml.notesSlide+xml"/>
  <Override PartName="/ppt/charts/chart107.xml" ContentType="application/vnd.openxmlformats-officedocument.drawingml.chart+xml"/>
  <Override PartName="/ppt/notesSlides/notesSlide77.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drawings/drawing15.xml" ContentType="application/vnd.openxmlformats-officedocument.drawingml.chartshapes+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theme/themeOverride37.xml" ContentType="application/vnd.openxmlformats-officedocument.themeOverride+xml"/>
  <Override PartName="/ppt/charts/chart120.xml" ContentType="application/vnd.openxmlformats-officedocument.drawingml.chart+xml"/>
  <Override PartName="/ppt/charts/chart121.xml" ContentType="application/vnd.openxmlformats-officedocument.drawingml.chart+xml"/>
  <Override PartName="/ppt/charts/chart122.xml" ContentType="application/vnd.openxmlformats-officedocument.drawingml.chart+xml"/>
  <Override PartName="/ppt/drawings/drawing16.xml" ContentType="application/vnd.openxmlformats-officedocument.drawingml.chartshapes+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8"/>
    <p:sldMasterId id="2147483708" r:id="rId9"/>
    <p:sldMasterId id="2147483752" r:id="rId10"/>
    <p:sldMasterId id="2147483876" r:id="rId11"/>
    <p:sldMasterId id="2147483878" r:id="rId12"/>
    <p:sldMasterId id="2147483880" r:id="rId13"/>
    <p:sldMasterId id="2147483882" r:id="rId14"/>
    <p:sldMasterId id="2147483884" r:id="rId15"/>
    <p:sldMasterId id="2147483886" r:id="rId16"/>
    <p:sldMasterId id="2147483888" r:id="rId17"/>
    <p:sldMasterId id="2147483890" r:id="rId18"/>
    <p:sldMasterId id="2147483892" r:id="rId19"/>
    <p:sldMasterId id="2147483894" r:id="rId20"/>
    <p:sldMasterId id="2147483896" r:id="rId21"/>
    <p:sldMasterId id="2147483898" r:id="rId22"/>
    <p:sldMasterId id="2147483900" r:id="rId23"/>
    <p:sldMasterId id="2147483902" r:id="rId24"/>
    <p:sldMasterId id="2147483904" r:id="rId25"/>
    <p:sldMasterId id="2147483906" r:id="rId26"/>
    <p:sldMasterId id="2147483908" r:id="rId27"/>
    <p:sldMasterId id="2147484037" r:id="rId28"/>
    <p:sldMasterId id="2147484040" r:id="rId29"/>
    <p:sldMasterId id="2147484042" r:id="rId30"/>
    <p:sldMasterId id="2147484044" r:id="rId31"/>
    <p:sldMasterId id="2147484046" r:id="rId32"/>
    <p:sldMasterId id="2147484048" r:id="rId33"/>
    <p:sldMasterId id="2147484050" r:id="rId34"/>
    <p:sldMasterId id="2147484052" r:id="rId35"/>
    <p:sldMasterId id="2147484054" r:id="rId36"/>
    <p:sldMasterId id="2147484056" r:id="rId37"/>
    <p:sldMasterId id="2147484058" r:id="rId38"/>
    <p:sldMasterId id="2147484060" r:id="rId39"/>
    <p:sldMasterId id="2147484062" r:id="rId40"/>
    <p:sldMasterId id="2147484064" r:id="rId41"/>
    <p:sldMasterId id="2147484066" r:id="rId42"/>
    <p:sldMasterId id="2147484068" r:id="rId43"/>
    <p:sldMasterId id="2147484070" r:id="rId44"/>
    <p:sldMasterId id="2147484072" r:id="rId45"/>
    <p:sldMasterId id="2147484074" r:id="rId46"/>
    <p:sldMasterId id="2147484076" r:id="rId47"/>
    <p:sldMasterId id="2147484078" r:id="rId48"/>
    <p:sldMasterId id="2147484080" r:id="rId49"/>
    <p:sldMasterId id="2147484082" r:id="rId50"/>
    <p:sldMasterId id="2147484084" r:id="rId51"/>
    <p:sldMasterId id="2147484086" r:id="rId52"/>
    <p:sldMasterId id="2147484088" r:id="rId53"/>
    <p:sldMasterId id="2147484090" r:id="rId54"/>
    <p:sldMasterId id="2147484092" r:id="rId55"/>
    <p:sldMasterId id="2147484094" r:id="rId56"/>
    <p:sldMasterId id="2147484096" r:id="rId57"/>
    <p:sldMasterId id="2147484098" r:id="rId58"/>
    <p:sldMasterId id="2147484100" r:id="rId59"/>
    <p:sldMasterId id="2147484102" r:id="rId60"/>
    <p:sldMasterId id="2147484104" r:id="rId61"/>
    <p:sldMasterId id="2147484106" r:id="rId62"/>
    <p:sldMasterId id="2147484108" r:id="rId63"/>
    <p:sldMasterId id="2147484110" r:id="rId64"/>
    <p:sldMasterId id="2147484112" r:id="rId65"/>
    <p:sldMasterId id="2147484114" r:id="rId66"/>
    <p:sldMasterId id="2147484116" r:id="rId67"/>
    <p:sldMasterId id="2147484118" r:id="rId68"/>
    <p:sldMasterId id="2147484120" r:id="rId69"/>
    <p:sldMasterId id="2147484122" r:id="rId70"/>
    <p:sldMasterId id="2147484124" r:id="rId71"/>
    <p:sldMasterId id="2147484126" r:id="rId72"/>
    <p:sldMasterId id="2147484128" r:id="rId73"/>
    <p:sldMasterId id="2147484130" r:id="rId74"/>
    <p:sldMasterId id="2147484132" r:id="rId75"/>
    <p:sldMasterId id="2147484138" r:id="rId76"/>
    <p:sldMasterId id="2147484141" r:id="rId77"/>
    <p:sldMasterId id="2147484143" r:id="rId78"/>
    <p:sldMasterId id="2147484149" r:id="rId79"/>
    <p:sldMasterId id="2147484152" r:id="rId80"/>
    <p:sldMasterId id="2147484156" r:id="rId81"/>
    <p:sldMasterId id="2147484159" r:id="rId82"/>
    <p:sldMasterId id="2147484162" r:id="rId83"/>
    <p:sldMasterId id="2147484168" r:id="rId84"/>
    <p:sldMasterId id="2147484170" r:id="rId85"/>
    <p:sldMasterId id="2147484172" r:id="rId86"/>
    <p:sldMasterId id="2147484174" r:id="rId87"/>
    <p:sldMasterId id="2147484176" r:id="rId88"/>
    <p:sldMasterId id="2147484178" r:id="rId89"/>
    <p:sldMasterId id="2147484182" r:id="rId90"/>
    <p:sldMasterId id="2147484184" r:id="rId91"/>
    <p:sldMasterId id="2147484186" r:id="rId92"/>
    <p:sldMasterId id="2147484188" r:id="rId93"/>
    <p:sldMasterId id="2147484190" r:id="rId94"/>
    <p:sldMasterId id="2147484192" r:id="rId95"/>
    <p:sldMasterId id="2147484194" r:id="rId96"/>
    <p:sldMasterId id="2147484196" r:id="rId97"/>
    <p:sldMasterId id="2147484198" r:id="rId98"/>
    <p:sldMasterId id="2147484202" r:id="rId99"/>
    <p:sldMasterId id="2147484204" r:id="rId100"/>
    <p:sldMasterId id="2147484206" r:id="rId101"/>
    <p:sldMasterId id="2147484208" r:id="rId102"/>
    <p:sldMasterId id="2147484210" r:id="rId103"/>
    <p:sldMasterId id="2147484212" r:id="rId104"/>
    <p:sldMasterId id="2147484214" r:id="rId105"/>
  </p:sldMasterIdLst>
  <p:notesMasterIdLst>
    <p:notesMasterId r:id="rId341"/>
  </p:notesMasterIdLst>
  <p:handoutMasterIdLst>
    <p:handoutMasterId r:id="rId342"/>
  </p:handoutMasterIdLst>
  <p:sldIdLst>
    <p:sldId id="256" r:id="rId106"/>
    <p:sldId id="257" r:id="rId107"/>
    <p:sldId id="258" r:id="rId108"/>
    <p:sldId id="819" r:id="rId109"/>
    <p:sldId id="1235" r:id="rId110"/>
    <p:sldId id="1236" r:id="rId111"/>
    <p:sldId id="1237" r:id="rId112"/>
    <p:sldId id="1238" r:id="rId113"/>
    <p:sldId id="1239" r:id="rId114"/>
    <p:sldId id="1240" r:id="rId115"/>
    <p:sldId id="1241" r:id="rId116"/>
    <p:sldId id="1242" r:id="rId117"/>
    <p:sldId id="1243" r:id="rId118"/>
    <p:sldId id="1244" r:id="rId119"/>
    <p:sldId id="1245" r:id="rId120"/>
    <p:sldId id="1246" r:id="rId121"/>
    <p:sldId id="1247" r:id="rId122"/>
    <p:sldId id="1248" r:id="rId123"/>
    <p:sldId id="1249" r:id="rId124"/>
    <p:sldId id="1250" r:id="rId125"/>
    <p:sldId id="1251" r:id="rId126"/>
    <p:sldId id="1252" r:id="rId127"/>
    <p:sldId id="1253" r:id="rId128"/>
    <p:sldId id="1254" r:id="rId129"/>
    <p:sldId id="1255" r:id="rId130"/>
    <p:sldId id="1256" r:id="rId131"/>
    <p:sldId id="1257" r:id="rId132"/>
    <p:sldId id="1258" r:id="rId133"/>
    <p:sldId id="1259" r:id="rId134"/>
    <p:sldId id="1260" r:id="rId135"/>
    <p:sldId id="1261" r:id="rId136"/>
    <p:sldId id="1262" r:id="rId137"/>
    <p:sldId id="1263" r:id="rId138"/>
    <p:sldId id="1264" r:id="rId139"/>
    <p:sldId id="1265" r:id="rId140"/>
    <p:sldId id="1266" r:id="rId141"/>
    <p:sldId id="1267" r:id="rId142"/>
    <p:sldId id="1268" r:id="rId143"/>
    <p:sldId id="1269" r:id="rId144"/>
    <p:sldId id="1270" r:id="rId145"/>
    <p:sldId id="1271" r:id="rId146"/>
    <p:sldId id="1272" r:id="rId147"/>
    <p:sldId id="1273" r:id="rId148"/>
    <p:sldId id="1274" r:id="rId149"/>
    <p:sldId id="1275" r:id="rId150"/>
    <p:sldId id="1276" r:id="rId151"/>
    <p:sldId id="1277" r:id="rId152"/>
    <p:sldId id="1278" r:id="rId153"/>
    <p:sldId id="1279" r:id="rId154"/>
    <p:sldId id="1280" r:id="rId155"/>
    <p:sldId id="824" r:id="rId156"/>
    <p:sldId id="1283" r:id="rId157"/>
    <p:sldId id="1284" r:id="rId158"/>
    <p:sldId id="1285" r:id="rId159"/>
    <p:sldId id="1286" r:id="rId160"/>
    <p:sldId id="1287" r:id="rId161"/>
    <p:sldId id="1288" r:id="rId162"/>
    <p:sldId id="1289" r:id="rId163"/>
    <p:sldId id="1290" r:id="rId164"/>
    <p:sldId id="1291" r:id="rId165"/>
    <p:sldId id="1292" r:id="rId166"/>
    <p:sldId id="1293" r:id="rId167"/>
    <p:sldId id="1294" r:id="rId168"/>
    <p:sldId id="1295" r:id="rId169"/>
    <p:sldId id="1296" r:id="rId170"/>
    <p:sldId id="1297" r:id="rId171"/>
    <p:sldId id="1298" r:id="rId172"/>
    <p:sldId id="1299" r:id="rId173"/>
    <p:sldId id="1300" r:id="rId174"/>
    <p:sldId id="1301" r:id="rId175"/>
    <p:sldId id="1302" r:id="rId176"/>
    <p:sldId id="1303" r:id="rId177"/>
    <p:sldId id="1304" r:id="rId178"/>
    <p:sldId id="1305" r:id="rId179"/>
    <p:sldId id="1306" r:id="rId180"/>
    <p:sldId id="1307" r:id="rId181"/>
    <p:sldId id="1308" r:id="rId182"/>
    <p:sldId id="1309" r:id="rId183"/>
    <p:sldId id="1310" r:id="rId184"/>
    <p:sldId id="1311" r:id="rId185"/>
    <p:sldId id="1312" r:id="rId186"/>
    <p:sldId id="1313" r:id="rId187"/>
    <p:sldId id="1039" r:id="rId188"/>
    <p:sldId id="1314" r:id="rId189"/>
    <p:sldId id="1316" r:id="rId190"/>
    <p:sldId id="1317" r:id="rId191"/>
    <p:sldId id="1318" r:id="rId192"/>
    <p:sldId id="1319" r:id="rId193"/>
    <p:sldId id="1320" r:id="rId194"/>
    <p:sldId id="1321" r:id="rId195"/>
    <p:sldId id="1322" r:id="rId196"/>
    <p:sldId id="1323" r:id="rId197"/>
    <p:sldId id="1324" r:id="rId198"/>
    <p:sldId id="1325" r:id="rId199"/>
    <p:sldId id="1326" r:id="rId200"/>
    <p:sldId id="1327" r:id="rId201"/>
    <p:sldId id="1328" r:id="rId202"/>
    <p:sldId id="1329" r:id="rId203"/>
    <p:sldId id="1330" r:id="rId204"/>
    <p:sldId id="1331" r:id="rId205"/>
    <p:sldId id="1332" r:id="rId206"/>
    <p:sldId id="1333" r:id="rId207"/>
    <p:sldId id="1334" r:id="rId208"/>
    <p:sldId id="1335" r:id="rId209"/>
    <p:sldId id="1336" r:id="rId210"/>
    <p:sldId id="1337" r:id="rId211"/>
    <p:sldId id="1338" r:id="rId212"/>
    <p:sldId id="1339" r:id="rId213"/>
    <p:sldId id="1340" r:id="rId214"/>
    <p:sldId id="1341" r:id="rId215"/>
    <p:sldId id="1343" r:id="rId216"/>
    <p:sldId id="1344" r:id="rId217"/>
    <p:sldId id="1345" r:id="rId218"/>
    <p:sldId id="1346" r:id="rId219"/>
    <p:sldId id="1347" r:id="rId220"/>
    <p:sldId id="1348" r:id="rId221"/>
    <p:sldId id="1349" r:id="rId222"/>
    <p:sldId id="1350" r:id="rId223"/>
    <p:sldId id="1229" r:id="rId224"/>
    <p:sldId id="1351" r:id="rId225"/>
    <p:sldId id="1352" r:id="rId226"/>
    <p:sldId id="1353" r:id="rId227"/>
    <p:sldId id="1354" r:id="rId228"/>
    <p:sldId id="1355" r:id="rId229"/>
    <p:sldId id="1356" r:id="rId230"/>
    <p:sldId id="1357" r:id="rId231"/>
    <p:sldId id="1358" r:id="rId232"/>
    <p:sldId id="1359" r:id="rId233"/>
    <p:sldId id="1360" r:id="rId234"/>
    <p:sldId id="1361" r:id="rId235"/>
    <p:sldId id="1362" r:id="rId236"/>
    <p:sldId id="1363" r:id="rId237"/>
    <p:sldId id="1364" r:id="rId238"/>
    <p:sldId id="1365" r:id="rId239"/>
    <p:sldId id="1366" r:id="rId240"/>
    <p:sldId id="1367" r:id="rId241"/>
    <p:sldId id="1368" r:id="rId242"/>
    <p:sldId id="1369" r:id="rId243"/>
    <p:sldId id="1370" r:id="rId244"/>
    <p:sldId id="398" r:id="rId245"/>
    <p:sldId id="1230" r:id="rId246"/>
    <p:sldId id="1231" r:id="rId247"/>
    <p:sldId id="1371" r:id="rId248"/>
    <p:sldId id="1372" r:id="rId249"/>
    <p:sldId id="1373" r:id="rId250"/>
    <p:sldId id="1232" r:id="rId251"/>
    <p:sldId id="1375" r:id="rId252"/>
    <p:sldId id="1376" r:id="rId253"/>
    <p:sldId id="1377" r:id="rId254"/>
    <p:sldId id="1378" r:id="rId255"/>
    <p:sldId id="1379" r:id="rId256"/>
    <p:sldId id="1380" r:id="rId257"/>
    <p:sldId id="1381" r:id="rId258"/>
    <p:sldId id="1382" r:id="rId259"/>
    <p:sldId id="1383" r:id="rId260"/>
    <p:sldId id="1384" r:id="rId261"/>
    <p:sldId id="1385" r:id="rId262"/>
    <p:sldId id="1386" r:id="rId263"/>
    <p:sldId id="1387" r:id="rId264"/>
    <p:sldId id="1388" r:id="rId265"/>
    <p:sldId id="1389" r:id="rId266"/>
    <p:sldId id="1390" r:id="rId267"/>
    <p:sldId id="1391" r:id="rId268"/>
    <p:sldId id="1392" r:id="rId269"/>
    <p:sldId id="1393" r:id="rId270"/>
    <p:sldId id="1394" r:id="rId271"/>
    <p:sldId id="660" r:id="rId272"/>
    <p:sldId id="1154" r:id="rId273"/>
    <p:sldId id="1396" r:id="rId274"/>
    <p:sldId id="1397" r:id="rId275"/>
    <p:sldId id="1398" r:id="rId276"/>
    <p:sldId id="1399" r:id="rId277"/>
    <p:sldId id="1163" r:id="rId278"/>
    <p:sldId id="1401" r:id="rId279"/>
    <p:sldId id="1402" r:id="rId280"/>
    <p:sldId id="1403" r:id="rId281"/>
    <p:sldId id="1404" r:id="rId282"/>
    <p:sldId id="1405" r:id="rId283"/>
    <p:sldId id="1406" r:id="rId284"/>
    <p:sldId id="1172" r:id="rId285"/>
    <p:sldId id="1408" r:id="rId286"/>
    <p:sldId id="1409" r:id="rId287"/>
    <p:sldId id="1410" r:id="rId288"/>
    <p:sldId id="1411" r:id="rId289"/>
    <p:sldId id="1412" r:id="rId290"/>
    <p:sldId id="1413" r:id="rId291"/>
    <p:sldId id="1414" r:id="rId292"/>
    <p:sldId id="1415" r:id="rId293"/>
    <p:sldId id="1416" r:id="rId294"/>
    <p:sldId id="1233" r:id="rId295"/>
    <p:sldId id="1419" r:id="rId296"/>
    <p:sldId id="1420" r:id="rId297"/>
    <p:sldId id="1421" r:id="rId298"/>
    <p:sldId id="1422" r:id="rId299"/>
    <p:sldId id="1423" r:id="rId300"/>
    <p:sldId id="1424" r:id="rId301"/>
    <p:sldId id="1188" r:id="rId302"/>
    <p:sldId id="1425" r:id="rId303"/>
    <p:sldId id="1426" r:id="rId304"/>
    <p:sldId id="1427" r:id="rId305"/>
    <p:sldId id="1429" r:id="rId306"/>
    <p:sldId id="1430" r:id="rId307"/>
    <p:sldId id="1431" r:id="rId308"/>
    <p:sldId id="1432" r:id="rId309"/>
    <p:sldId id="1433" r:id="rId310"/>
    <p:sldId id="1434" r:id="rId311"/>
    <p:sldId id="1435" r:id="rId312"/>
    <p:sldId id="1436" r:id="rId313"/>
    <p:sldId id="1437" r:id="rId314"/>
    <p:sldId id="1438" r:id="rId315"/>
    <p:sldId id="1439" r:id="rId316"/>
    <p:sldId id="1440" r:id="rId317"/>
    <p:sldId id="1441" r:id="rId318"/>
    <p:sldId id="1442" r:id="rId319"/>
    <p:sldId id="1443" r:id="rId320"/>
    <p:sldId id="1444" r:id="rId321"/>
    <p:sldId id="1445" r:id="rId322"/>
    <p:sldId id="1446" r:id="rId323"/>
    <p:sldId id="1447" r:id="rId324"/>
    <p:sldId id="1448" r:id="rId325"/>
    <p:sldId id="1449" r:id="rId326"/>
    <p:sldId id="1450" r:id="rId327"/>
    <p:sldId id="1452" r:id="rId328"/>
    <p:sldId id="1453" r:id="rId329"/>
    <p:sldId id="1454" r:id="rId330"/>
    <p:sldId id="1455" r:id="rId331"/>
    <p:sldId id="1456" r:id="rId332"/>
    <p:sldId id="1457" r:id="rId333"/>
    <p:sldId id="1458" r:id="rId334"/>
    <p:sldId id="1459" r:id="rId335"/>
    <p:sldId id="1460" r:id="rId336"/>
    <p:sldId id="1461" r:id="rId337"/>
    <p:sldId id="1462" r:id="rId338"/>
    <p:sldId id="1463" r:id="rId339"/>
    <p:sldId id="1189" r:id="rId340"/>
  </p:sldIdLst>
  <p:sldSz cx="9144000" cy="5143500" type="screen16x9"/>
  <p:notesSz cx="7010400" cy="92964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513D"/>
    <a:srgbClr val="003A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4" autoAdjust="0"/>
    <p:restoredTop sz="94660"/>
  </p:normalViewPr>
  <p:slideViewPr>
    <p:cSldViewPr>
      <p:cViewPr varScale="1">
        <p:scale>
          <a:sx n="82" d="100"/>
          <a:sy n="82" d="100"/>
        </p:scale>
        <p:origin x="696"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2.xml"/><Relationship Id="rId299" Type="http://schemas.openxmlformats.org/officeDocument/2006/relationships/slide" Target="slides/slide194.xml"/><Relationship Id="rId303" Type="http://schemas.openxmlformats.org/officeDocument/2006/relationships/slide" Target="slides/slide198.xml"/><Relationship Id="rId21" Type="http://schemas.openxmlformats.org/officeDocument/2006/relationships/slideMaster" Target="slideMasters/slideMaster14.xml"/><Relationship Id="rId42" Type="http://schemas.openxmlformats.org/officeDocument/2006/relationships/slideMaster" Target="slideMasters/slideMaster35.xml"/><Relationship Id="rId63" Type="http://schemas.openxmlformats.org/officeDocument/2006/relationships/slideMaster" Target="slideMasters/slideMaster56.xml"/><Relationship Id="rId84" Type="http://schemas.openxmlformats.org/officeDocument/2006/relationships/slideMaster" Target="slideMasters/slideMaster77.xml"/><Relationship Id="rId138" Type="http://schemas.openxmlformats.org/officeDocument/2006/relationships/slide" Target="slides/slide33.xml"/><Relationship Id="rId159" Type="http://schemas.openxmlformats.org/officeDocument/2006/relationships/slide" Target="slides/slide54.xml"/><Relationship Id="rId324" Type="http://schemas.openxmlformats.org/officeDocument/2006/relationships/slide" Target="slides/slide219.xml"/><Relationship Id="rId345" Type="http://schemas.openxmlformats.org/officeDocument/2006/relationships/theme" Target="theme/theme1.xml"/><Relationship Id="rId170" Type="http://schemas.openxmlformats.org/officeDocument/2006/relationships/slide" Target="slides/slide65.xml"/><Relationship Id="rId191" Type="http://schemas.openxmlformats.org/officeDocument/2006/relationships/slide" Target="slides/slide86.xml"/><Relationship Id="rId205" Type="http://schemas.openxmlformats.org/officeDocument/2006/relationships/slide" Target="slides/slide100.xml"/><Relationship Id="rId226" Type="http://schemas.openxmlformats.org/officeDocument/2006/relationships/slide" Target="slides/slide121.xml"/><Relationship Id="rId247" Type="http://schemas.openxmlformats.org/officeDocument/2006/relationships/slide" Target="slides/slide142.xml"/><Relationship Id="rId107" Type="http://schemas.openxmlformats.org/officeDocument/2006/relationships/slide" Target="slides/slide2.xml"/><Relationship Id="rId268" Type="http://schemas.openxmlformats.org/officeDocument/2006/relationships/slide" Target="slides/slide163.xml"/><Relationship Id="rId289" Type="http://schemas.openxmlformats.org/officeDocument/2006/relationships/slide" Target="slides/slide184.xml"/><Relationship Id="rId11" Type="http://schemas.openxmlformats.org/officeDocument/2006/relationships/slideMaster" Target="slideMasters/slideMaster4.xml"/><Relationship Id="rId32" Type="http://schemas.openxmlformats.org/officeDocument/2006/relationships/slideMaster" Target="slideMasters/slideMaster25.xml"/><Relationship Id="rId53" Type="http://schemas.openxmlformats.org/officeDocument/2006/relationships/slideMaster" Target="slideMasters/slideMaster46.xml"/><Relationship Id="rId74" Type="http://schemas.openxmlformats.org/officeDocument/2006/relationships/slideMaster" Target="slideMasters/slideMaster67.xml"/><Relationship Id="rId128" Type="http://schemas.openxmlformats.org/officeDocument/2006/relationships/slide" Target="slides/slide23.xml"/><Relationship Id="rId149" Type="http://schemas.openxmlformats.org/officeDocument/2006/relationships/slide" Target="slides/slide44.xml"/><Relationship Id="rId314" Type="http://schemas.openxmlformats.org/officeDocument/2006/relationships/slide" Target="slides/slide209.xml"/><Relationship Id="rId335" Type="http://schemas.openxmlformats.org/officeDocument/2006/relationships/slide" Target="slides/slide230.xml"/><Relationship Id="rId5" Type="http://schemas.openxmlformats.org/officeDocument/2006/relationships/customXml" Target="../customXml/item5.xml"/><Relationship Id="rId95" Type="http://schemas.openxmlformats.org/officeDocument/2006/relationships/slideMaster" Target="slideMasters/slideMaster88.xml"/><Relationship Id="rId160" Type="http://schemas.openxmlformats.org/officeDocument/2006/relationships/slide" Target="slides/slide55.xml"/><Relationship Id="rId181" Type="http://schemas.openxmlformats.org/officeDocument/2006/relationships/slide" Target="slides/slide76.xml"/><Relationship Id="rId216" Type="http://schemas.openxmlformats.org/officeDocument/2006/relationships/slide" Target="slides/slide111.xml"/><Relationship Id="rId237" Type="http://schemas.openxmlformats.org/officeDocument/2006/relationships/slide" Target="slides/slide132.xml"/><Relationship Id="rId258" Type="http://schemas.openxmlformats.org/officeDocument/2006/relationships/slide" Target="slides/slide153.xml"/><Relationship Id="rId279" Type="http://schemas.openxmlformats.org/officeDocument/2006/relationships/slide" Target="slides/slide174.xml"/><Relationship Id="rId22" Type="http://schemas.openxmlformats.org/officeDocument/2006/relationships/slideMaster" Target="slideMasters/slideMaster15.xml"/><Relationship Id="rId43" Type="http://schemas.openxmlformats.org/officeDocument/2006/relationships/slideMaster" Target="slideMasters/slideMaster36.xml"/><Relationship Id="rId64" Type="http://schemas.openxmlformats.org/officeDocument/2006/relationships/slideMaster" Target="slideMasters/slideMaster57.xml"/><Relationship Id="rId118" Type="http://schemas.openxmlformats.org/officeDocument/2006/relationships/slide" Target="slides/slide13.xml"/><Relationship Id="rId139" Type="http://schemas.openxmlformats.org/officeDocument/2006/relationships/slide" Target="slides/slide34.xml"/><Relationship Id="rId290" Type="http://schemas.openxmlformats.org/officeDocument/2006/relationships/slide" Target="slides/slide185.xml"/><Relationship Id="rId304" Type="http://schemas.openxmlformats.org/officeDocument/2006/relationships/slide" Target="slides/slide199.xml"/><Relationship Id="rId325" Type="http://schemas.openxmlformats.org/officeDocument/2006/relationships/slide" Target="slides/slide220.xml"/><Relationship Id="rId346" Type="http://schemas.openxmlformats.org/officeDocument/2006/relationships/tableStyles" Target="tableStyles.xml"/><Relationship Id="rId85" Type="http://schemas.openxmlformats.org/officeDocument/2006/relationships/slideMaster" Target="slideMasters/slideMaster78.xml"/><Relationship Id="rId150" Type="http://schemas.openxmlformats.org/officeDocument/2006/relationships/slide" Target="slides/slide45.xml"/><Relationship Id="rId171" Type="http://schemas.openxmlformats.org/officeDocument/2006/relationships/slide" Target="slides/slide66.xml"/><Relationship Id="rId192" Type="http://schemas.openxmlformats.org/officeDocument/2006/relationships/slide" Target="slides/slide87.xml"/><Relationship Id="rId206" Type="http://schemas.openxmlformats.org/officeDocument/2006/relationships/slide" Target="slides/slide101.xml"/><Relationship Id="rId227" Type="http://schemas.openxmlformats.org/officeDocument/2006/relationships/slide" Target="slides/slide122.xml"/><Relationship Id="rId248" Type="http://schemas.openxmlformats.org/officeDocument/2006/relationships/slide" Target="slides/slide143.xml"/><Relationship Id="rId269" Type="http://schemas.openxmlformats.org/officeDocument/2006/relationships/slide" Target="slides/slide164.xml"/><Relationship Id="rId12" Type="http://schemas.openxmlformats.org/officeDocument/2006/relationships/slideMaster" Target="slideMasters/slideMaster5.xml"/><Relationship Id="rId33" Type="http://schemas.openxmlformats.org/officeDocument/2006/relationships/slideMaster" Target="slideMasters/slideMaster26.xml"/><Relationship Id="rId108" Type="http://schemas.openxmlformats.org/officeDocument/2006/relationships/slide" Target="slides/slide3.xml"/><Relationship Id="rId129" Type="http://schemas.openxmlformats.org/officeDocument/2006/relationships/slide" Target="slides/slide24.xml"/><Relationship Id="rId280" Type="http://schemas.openxmlformats.org/officeDocument/2006/relationships/slide" Target="slides/slide175.xml"/><Relationship Id="rId315" Type="http://schemas.openxmlformats.org/officeDocument/2006/relationships/slide" Target="slides/slide210.xml"/><Relationship Id="rId336" Type="http://schemas.openxmlformats.org/officeDocument/2006/relationships/slide" Target="slides/slide231.xml"/><Relationship Id="rId54" Type="http://schemas.openxmlformats.org/officeDocument/2006/relationships/slideMaster" Target="slideMasters/slideMaster47.xml"/><Relationship Id="rId75" Type="http://schemas.openxmlformats.org/officeDocument/2006/relationships/slideMaster" Target="slideMasters/slideMaster68.xml"/><Relationship Id="rId96" Type="http://schemas.openxmlformats.org/officeDocument/2006/relationships/slideMaster" Target="slideMasters/slideMaster89.xml"/><Relationship Id="rId140" Type="http://schemas.openxmlformats.org/officeDocument/2006/relationships/slide" Target="slides/slide35.xml"/><Relationship Id="rId161" Type="http://schemas.openxmlformats.org/officeDocument/2006/relationships/slide" Target="slides/slide56.xml"/><Relationship Id="rId182" Type="http://schemas.openxmlformats.org/officeDocument/2006/relationships/slide" Target="slides/slide77.xml"/><Relationship Id="rId217" Type="http://schemas.openxmlformats.org/officeDocument/2006/relationships/slide" Target="slides/slide112.xml"/><Relationship Id="rId6" Type="http://schemas.openxmlformats.org/officeDocument/2006/relationships/customXml" Target="../customXml/item6.xml"/><Relationship Id="rId238" Type="http://schemas.openxmlformats.org/officeDocument/2006/relationships/slide" Target="slides/slide133.xml"/><Relationship Id="rId259" Type="http://schemas.openxmlformats.org/officeDocument/2006/relationships/slide" Target="slides/slide154.xml"/><Relationship Id="rId23" Type="http://schemas.openxmlformats.org/officeDocument/2006/relationships/slideMaster" Target="slideMasters/slideMaster16.xml"/><Relationship Id="rId119" Type="http://schemas.openxmlformats.org/officeDocument/2006/relationships/slide" Target="slides/slide14.xml"/><Relationship Id="rId270" Type="http://schemas.openxmlformats.org/officeDocument/2006/relationships/slide" Target="slides/slide165.xml"/><Relationship Id="rId291" Type="http://schemas.openxmlformats.org/officeDocument/2006/relationships/slide" Target="slides/slide186.xml"/><Relationship Id="rId305" Type="http://schemas.openxmlformats.org/officeDocument/2006/relationships/slide" Target="slides/slide200.xml"/><Relationship Id="rId326" Type="http://schemas.openxmlformats.org/officeDocument/2006/relationships/slide" Target="slides/slide221.xml"/><Relationship Id="rId44" Type="http://schemas.openxmlformats.org/officeDocument/2006/relationships/slideMaster" Target="slideMasters/slideMaster37.xml"/><Relationship Id="rId65" Type="http://schemas.openxmlformats.org/officeDocument/2006/relationships/slideMaster" Target="slideMasters/slideMaster58.xml"/><Relationship Id="rId86" Type="http://schemas.openxmlformats.org/officeDocument/2006/relationships/slideMaster" Target="slideMasters/slideMaster79.xml"/><Relationship Id="rId130" Type="http://schemas.openxmlformats.org/officeDocument/2006/relationships/slide" Target="slides/slide25.xml"/><Relationship Id="rId151" Type="http://schemas.openxmlformats.org/officeDocument/2006/relationships/slide" Target="slides/slide46.xml"/><Relationship Id="rId172" Type="http://schemas.openxmlformats.org/officeDocument/2006/relationships/slide" Target="slides/slide67.xml"/><Relationship Id="rId193" Type="http://schemas.openxmlformats.org/officeDocument/2006/relationships/slide" Target="slides/slide88.xml"/><Relationship Id="rId207" Type="http://schemas.openxmlformats.org/officeDocument/2006/relationships/slide" Target="slides/slide102.xml"/><Relationship Id="rId228" Type="http://schemas.openxmlformats.org/officeDocument/2006/relationships/slide" Target="slides/slide123.xml"/><Relationship Id="rId249" Type="http://schemas.openxmlformats.org/officeDocument/2006/relationships/slide" Target="slides/slide144.xml"/><Relationship Id="rId13" Type="http://schemas.openxmlformats.org/officeDocument/2006/relationships/slideMaster" Target="slideMasters/slideMaster6.xml"/><Relationship Id="rId109" Type="http://schemas.openxmlformats.org/officeDocument/2006/relationships/slide" Target="slides/slide4.xml"/><Relationship Id="rId260" Type="http://schemas.openxmlformats.org/officeDocument/2006/relationships/slide" Target="slides/slide155.xml"/><Relationship Id="rId281" Type="http://schemas.openxmlformats.org/officeDocument/2006/relationships/slide" Target="slides/slide176.xml"/><Relationship Id="rId316" Type="http://schemas.openxmlformats.org/officeDocument/2006/relationships/slide" Target="slides/slide211.xml"/><Relationship Id="rId337" Type="http://schemas.openxmlformats.org/officeDocument/2006/relationships/slide" Target="slides/slide232.xml"/><Relationship Id="rId34" Type="http://schemas.openxmlformats.org/officeDocument/2006/relationships/slideMaster" Target="slideMasters/slideMaster27.xml"/><Relationship Id="rId55" Type="http://schemas.openxmlformats.org/officeDocument/2006/relationships/slideMaster" Target="slideMasters/slideMaster48.xml"/><Relationship Id="rId76" Type="http://schemas.openxmlformats.org/officeDocument/2006/relationships/slideMaster" Target="slideMasters/slideMaster69.xml"/><Relationship Id="rId97" Type="http://schemas.openxmlformats.org/officeDocument/2006/relationships/slideMaster" Target="slideMasters/slideMaster90.xml"/><Relationship Id="rId120" Type="http://schemas.openxmlformats.org/officeDocument/2006/relationships/slide" Target="slides/slide15.xml"/><Relationship Id="rId141" Type="http://schemas.openxmlformats.org/officeDocument/2006/relationships/slide" Target="slides/slide36.xml"/><Relationship Id="rId7" Type="http://schemas.openxmlformats.org/officeDocument/2006/relationships/customXml" Target="../customXml/item7.xml"/><Relationship Id="rId162" Type="http://schemas.openxmlformats.org/officeDocument/2006/relationships/slide" Target="slides/slide57.xml"/><Relationship Id="rId183" Type="http://schemas.openxmlformats.org/officeDocument/2006/relationships/slide" Target="slides/slide78.xml"/><Relationship Id="rId218" Type="http://schemas.openxmlformats.org/officeDocument/2006/relationships/slide" Target="slides/slide113.xml"/><Relationship Id="rId239" Type="http://schemas.openxmlformats.org/officeDocument/2006/relationships/slide" Target="slides/slide134.xml"/><Relationship Id="rId250" Type="http://schemas.openxmlformats.org/officeDocument/2006/relationships/slide" Target="slides/slide145.xml"/><Relationship Id="rId271" Type="http://schemas.openxmlformats.org/officeDocument/2006/relationships/slide" Target="slides/slide166.xml"/><Relationship Id="rId292" Type="http://schemas.openxmlformats.org/officeDocument/2006/relationships/slide" Target="slides/slide187.xml"/><Relationship Id="rId306" Type="http://schemas.openxmlformats.org/officeDocument/2006/relationships/slide" Target="slides/slide201.xml"/><Relationship Id="rId24" Type="http://schemas.openxmlformats.org/officeDocument/2006/relationships/slideMaster" Target="slideMasters/slideMaster17.xml"/><Relationship Id="rId45" Type="http://schemas.openxmlformats.org/officeDocument/2006/relationships/slideMaster" Target="slideMasters/slideMaster38.xml"/><Relationship Id="rId66" Type="http://schemas.openxmlformats.org/officeDocument/2006/relationships/slideMaster" Target="slideMasters/slideMaster59.xml"/><Relationship Id="rId87" Type="http://schemas.openxmlformats.org/officeDocument/2006/relationships/slideMaster" Target="slideMasters/slideMaster80.xml"/><Relationship Id="rId110" Type="http://schemas.openxmlformats.org/officeDocument/2006/relationships/slide" Target="slides/slide5.xml"/><Relationship Id="rId131" Type="http://schemas.openxmlformats.org/officeDocument/2006/relationships/slide" Target="slides/slide26.xml"/><Relationship Id="rId327" Type="http://schemas.openxmlformats.org/officeDocument/2006/relationships/slide" Target="slides/slide222.xml"/><Relationship Id="rId152" Type="http://schemas.openxmlformats.org/officeDocument/2006/relationships/slide" Target="slides/slide47.xml"/><Relationship Id="rId173" Type="http://schemas.openxmlformats.org/officeDocument/2006/relationships/slide" Target="slides/slide68.xml"/><Relationship Id="rId194" Type="http://schemas.openxmlformats.org/officeDocument/2006/relationships/slide" Target="slides/slide89.xml"/><Relationship Id="rId208" Type="http://schemas.openxmlformats.org/officeDocument/2006/relationships/slide" Target="slides/slide103.xml"/><Relationship Id="rId229" Type="http://schemas.openxmlformats.org/officeDocument/2006/relationships/slide" Target="slides/slide124.xml"/><Relationship Id="rId240" Type="http://schemas.openxmlformats.org/officeDocument/2006/relationships/slide" Target="slides/slide135.xml"/><Relationship Id="rId261" Type="http://schemas.openxmlformats.org/officeDocument/2006/relationships/slide" Target="slides/slide156.xml"/><Relationship Id="rId14" Type="http://schemas.openxmlformats.org/officeDocument/2006/relationships/slideMaster" Target="slideMasters/slideMaster7.xml"/><Relationship Id="rId35" Type="http://schemas.openxmlformats.org/officeDocument/2006/relationships/slideMaster" Target="slideMasters/slideMaster28.xml"/><Relationship Id="rId56" Type="http://schemas.openxmlformats.org/officeDocument/2006/relationships/slideMaster" Target="slideMasters/slideMaster49.xml"/><Relationship Id="rId77" Type="http://schemas.openxmlformats.org/officeDocument/2006/relationships/slideMaster" Target="slideMasters/slideMaster70.xml"/><Relationship Id="rId100" Type="http://schemas.openxmlformats.org/officeDocument/2006/relationships/slideMaster" Target="slideMasters/slideMaster93.xml"/><Relationship Id="rId282" Type="http://schemas.openxmlformats.org/officeDocument/2006/relationships/slide" Target="slides/slide177.xml"/><Relationship Id="rId317" Type="http://schemas.openxmlformats.org/officeDocument/2006/relationships/slide" Target="slides/slide212.xml"/><Relationship Id="rId338" Type="http://schemas.openxmlformats.org/officeDocument/2006/relationships/slide" Target="slides/slide233.xml"/><Relationship Id="rId8" Type="http://schemas.openxmlformats.org/officeDocument/2006/relationships/slideMaster" Target="slideMasters/slideMaster1.xml"/><Relationship Id="rId98" Type="http://schemas.openxmlformats.org/officeDocument/2006/relationships/slideMaster" Target="slideMasters/slideMaster91.xml"/><Relationship Id="rId121" Type="http://schemas.openxmlformats.org/officeDocument/2006/relationships/slide" Target="slides/slide16.xml"/><Relationship Id="rId142" Type="http://schemas.openxmlformats.org/officeDocument/2006/relationships/slide" Target="slides/slide37.xml"/><Relationship Id="rId163" Type="http://schemas.openxmlformats.org/officeDocument/2006/relationships/slide" Target="slides/slide58.xml"/><Relationship Id="rId184" Type="http://schemas.openxmlformats.org/officeDocument/2006/relationships/slide" Target="slides/slide79.xml"/><Relationship Id="rId219" Type="http://schemas.openxmlformats.org/officeDocument/2006/relationships/slide" Target="slides/slide114.xml"/><Relationship Id="rId230" Type="http://schemas.openxmlformats.org/officeDocument/2006/relationships/slide" Target="slides/slide125.xml"/><Relationship Id="rId251" Type="http://schemas.openxmlformats.org/officeDocument/2006/relationships/slide" Target="slides/slide146.xml"/><Relationship Id="rId25" Type="http://schemas.openxmlformats.org/officeDocument/2006/relationships/slideMaster" Target="slideMasters/slideMaster18.xml"/><Relationship Id="rId46" Type="http://schemas.openxmlformats.org/officeDocument/2006/relationships/slideMaster" Target="slideMasters/slideMaster39.xml"/><Relationship Id="rId67" Type="http://schemas.openxmlformats.org/officeDocument/2006/relationships/slideMaster" Target="slideMasters/slideMaster60.xml"/><Relationship Id="rId116" Type="http://schemas.openxmlformats.org/officeDocument/2006/relationships/slide" Target="slides/slide11.xml"/><Relationship Id="rId137" Type="http://schemas.openxmlformats.org/officeDocument/2006/relationships/slide" Target="slides/slide32.xml"/><Relationship Id="rId158" Type="http://schemas.openxmlformats.org/officeDocument/2006/relationships/slide" Target="slides/slide53.xml"/><Relationship Id="rId272" Type="http://schemas.openxmlformats.org/officeDocument/2006/relationships/slide" Target="slides/slide167.xml"/><Relationship Id="rId293" Type="http://schemas.openxmlformats.org/officeDocument/2006/relationships/slide" Target="slides/slide188.xml"/><Relationship Id="rId302" Type="http://schemas.openxmlformats.org/officeDocument/2006/relationships/slide" Target="slides/slide197.xml"/><Relationship Id="rId307" Type="http://schemas.openxmlformats.org/officeDocument/2006/relationships/slide" Target="slides/slide202.xml"/><Relationship Id="rId323" Type="http://schemas.openxmlformats.org/officeDocument/2006/relationships/slide" Target="slides/slide218.xml"/><Relationship Id="rId328" Type="http://schemas.openxmlformats.org/officeDocument/2006/relationships/slide" Target="slides/slide223.xml"/><Relationship Id="rId344" Type="http://schemas.openxmlformats.org/officeDocument/2006/relationships/viewProps" Target="viewProps.xml"/><Relationship Id="rId20" Type="http://schemas.openxmlformats.org/officeDocument/2006/relationships/slideMaster" Target="slideMasters/slideMaster13.xml"/><Relationship Id="rId41" Type="http://schemas.openxmlformats.org/officeDocument/2006/relationships/slideMaster" Target="slideMasters/slideMaster34.xml"/><Relationship Id="rId62" Type="http://schemas.openxmlformats.org/officeDocument/2006/relationships/slideMaster" Target="slideMasters/slideMaster55.xml"/><Relationship Id="rId83" Type="http://schemas.openxmlformats.org/officeDocument/2006/relationships/slideMaster" Target="slideMasters/slideMaster76.xml"/><Relationship Id="rId88" Type="http://schemas.openxmlformats.org/officeDocument/2006/relationships/slideMaster" Target="slideMasters/slideMaster81.xml"/><Relationship Id="rId111" Type="http://schemas.openxmlformats.org/officeDocument/2006/relationships/slide" Target="slides/slide6.xml"/><Relationship Id="rId132" Type="http://schemas.openxmlformats.org/officeDocument/2006/relationships/slide" Target="slides/slide27.xml"/><Relationship Id="rId153" Type="http://schemas.openxmlformats.org/officeDocument/2006/relationships/slide" Target="slides/slide48.xml"/><Relationship Id="rId174" Type="http://schemas.openxmlformats.org/officeDocument/2006/relationships/slide" Target="slides/slide69.xml"/><Relationship Id="rId179" Type="http://schemas.openxmlformats.org/officeDocument/2006/relationships/slide" Target="slides/slide74.xml"/><Relationship Id="rId195" Type="http://schemas.openxmlformats.org/officeDocument/2006/relationships/slide" Target="slides/slide90.xml"/><Relationship Id="rId209" Type="http://schemas.openxmlformats.org/officeDocument/2006/relationships/slide" Target="slides/slide104.xml"/><Relationship Id="rId190" Type="http://schemas.openxmlformats.org/officeDocument/2006/relationships/slide" Target="slides/slide85.xml"/><Relationship Id="rId204" Type="http://schemas.openxmlformats.org/officeDocument/2006/relationships/slide" Target="slides/slide99.xml"/><Relationship Id="rId220" Type="http://schemas.openxmlformats.org/officeDocument/2006/relationships/slide" Target="slides/slide115.xml"/><Relationship Id="rId225" Type="http://schemas.openxmlformats.org/officeDocument/2006/relationships/slide" Target="slides/slide120.xml"/><Relationship Id="rId241" Type="http://schemas.openxmlformats.org/officeDocument/2006/relationships/slide" Target="slides/slide136.xml"/><Relationship Id="rId246" Type="http://schemas.openxmlformats.org/officeDocument/2006/relationships/slide" Target="slides/slide141.xml"/><Relationship Id="rId267" Type="http://schemas.openxmlformats.org/officeDocument/2006/relationships/slide" Target="slides/slide162.xml"/><Relationship Id="rId288" Type="http://schemas.openxmlformats.org/officeDocument/2006/relationships/slide" Target="slides/slide183.xml"/><Relationship Id="rId15" Type="http://schemas.openxmlformats.org/officeDocument/2006/relationships/slideMaster" Target="slideMasters/slideMaster8.xml"/><Relationship Id="rId36" Type="http://schemas.openxmlformats.org/officeDocument/2006/relationships/slideMaster" Target="slideMasters/slideMaster29.xml"/><Relationship Id="rId57" Type="http://schemas.openxmlformats.org/officeDocument/2006/relationships/slideMaster" Target="slideMasters/slideMaster50.xml"/><Relationship Id="rId106" Type="http://schemas.openxmlformats.org/officeDocument/2006/relationships/slide" Target="slides/slide1.xml"/><Relationship Id="rId127" Type="http://schemas.openxmlformats.org/officeDocument/2006/relationships/slide" Target="slides/slide22.xml"/><Relationship Id="rId262" Type="http://schemas.openxmlformats.org/officeDocument/2006/relationships/slide" Target="slides/slide157.xml"/><Relationship Id="rId283" Type="http://schemas.openxmlformats.org/officeDocument/2006/relationships/slide" Target="slides/slide178.xml"/><Relationship Id="rId313" Type="http://schemas.openxmlformats.org/officeDocument/2006/relationships/slide" Target="slides/slide208.xml"/><Relationship Id="rId318" Type="http://schemas.openxmlformats.org/officeDocument/2006/relationships/slide" Target="slides/slide213.xml"/><Relationship Id="rId339" Type="http://schemas.openxmlformats.org/officeDocument/2006/relationships/slide" Target="slides/slide234.xml"/><Relationship Id="rId10" Type="http://schemas.openxmlformats.org/officeDocument/2006/relationships/slideMaster" Target="slideMasters/slideMaster3.xml"/><Relationship Id="rId31" Type="http://schemas.openxmlformats.org/officeDocument/2006/relationships/slideMaster" Target="slideMasters/slideMaster24.xml"/><Relationship Id="rId52" Type="http://schemas.openxmlformats.org/officeDocument/2006/relationships/slideMaster" Target="slideMasters/slideMaster45.xml"/><Relationship Id="rId73" Type="http://schemas.openxmlformats.org/officeDocument/2006/relationships/slideMaster" Target="slideMasters/slideMaster66.xml"/><Relationship Id="rId78" Type="http://schemas.openxmlformats.org/officeDocument/2006/relationships/slideMaster" Target="slideMasters/slideMaster71.xml"/><Relationship Id="rId94" Type="http://schemas.openxmlformats.org/officeDocument/2006/relationships/slideMaster" Target="slideMasters/slideMaster87.xml"/><Relationship Id="rId99" Type="http://schemas.openxmlformats.org/officeDocument/2006/relationships/slideMaster" Target="slideMasters/slideMaster92.xml"/><Relationship Id="rId101" Type="http://schemas.openxmlformats.org/officeDocument/2006/relationships/slideMaster" Target="slideMasters/slideMaster94.xml"/><Relationship Id="rId122" Type="http://schemas.openxmlformats.org/officeDocument/2006/relationships/slide" Target="slides/slide17.xml"/><Relationship Id="rId143" Type="http://schemas.openxmlformats.org/officeDocument/2006/relationships/slide" Target="slides/slide38.xml"/><Relationship Id="rId148" Type="http://schemas.openxmlformats.org/officeDocument/2006/relationships/slide" Target="slides/slide43.xml"/><Relationship Id="rId164" Type="http://schemas.openxmlformats.org/officeDocument/2006/relationships/slide" Target="slides/slide59.xml"/><Relationship Id="rId169" Type="http://schemas.openxmlformats.org/officeDocument/2006/relationships/slide" Target="slides/slide64.xml"/><Relationship Id="rId185" Type="http://schemas.openxmlformats.org/officeDocument/2006/relationships/slide" Target="slides/slide80.xml"/><Relationship Id="rId334" Type="http://schemas.openxmlformats.org/officeDocument/2006/relationships/slide" Target="slides/slide229.xml"/><Relationship Id="rId4" Type="http://schemas.openxmlformats.org/officeDocument/2006/relationships/customXml" Target="../customXml/item4.xml"/><Relationship Id="rId9" Type="http://schemas.openxmlformats.org/officeDocument/2006/relationships/slideMaster" Target="slideMasters/slideMaster2.xml"/><Relationship Id="rId180" Type="http://schemas.openxmlformats.org/officeDocument/2006/relationships/slide" Target="slides/slide75.xml"/><Relationship Id="rId210" Type="http://schemas.openxmlformats.org/officeDocument/2006/relationships/slide" Target="slides/slide105.xml"/><Relationship Id="rId215" Type="http://schemas.openxmlformats.org/officeDocument/2006/relationships/slide" Target="slides/slide110.xml"/><Relationship Id="rId236" Type="http://schemas.openxmlformats.org/officeDocument/2006/relationships/slide" Target="slides/slide131.xml"/><Relationship Id="rId257" Type="http://schemas.openxmlformats.org/officeDocument/2006/relationships/slide" Target="slides/slide152.xml"/><Relationship Id="rId278" Type="http://schemas.openxmlformats.org/officeDocument/2006/relationships/slide" Target="slides/slide173.xml"/><Relationship Id="rId26" Type="http://schemas.openxmlformats.org/officeDocument/2006/relationships/slideMaster" Target="slideMasters/slideMaster19.xml"/><Relationship Id="rId231" Type="http://schemas.openxmlformats.org/officeDocument/2006/relationships/slide" Target="slides/slide126.xml"/><Relationship Id="rId252" Type="http://schemas.openxmlformats.org/officeDocument/2006/relationships/slide" Target="slides/slide147.xml"/><Relationship Id="rId273" Type="http://schemas.openxmlformats.org/officeDocument/2006/relationships/slide" Target="slides/slide168.xml"/><Relationship Id="rId294" Type="http://schemas.openxmlformats.org/officeDocument/2006/relationships/slide" Target="slides/slide189.xml"/><Relationship Id="rId308" Type="http://schemas.openxmlformats.org/officeDocument/2006/relationships/slide" Target="slides/slide203.xml"/><Relationship Id="rId329" Type="http://schemas.openxmlformats.org/officeDocument/2006/relationships/slide" Target="slides/slide224.xml"/><Relationship Id="rId47" Type="http://schemas.openxmlformats.org/officeDocument/2006/relationships/slideMaster" Target="slideMasters/slideMaster40.xml"/><Relationship Id="rId68" Type="http://schemas.openxmlformats.org/officeDocument/2006/relationships/slideMaster" Target="slideMasters/slideMaster61.xml"/><Relationship Id="rId89" Type="http://schemas.openxmlformats.org/officeDocument/2006/relationships/slideMaster" Target="slideMasters/slideMaster82.xml"/><Relationship Id="rId112" Type="http://schemas.openxmlformats.org/officeDocument/2006/relationships/slide" Target="slides/slide7.xml"/><Relationship Id="rId133" Type="http://schemas.openxmlformats.org/officeDocument/2006/relationships/slide" Target="slides/slide28.xml"/><Relationship Id="rId154" Type="http://schemas.openxmlformats.org/officeDocument/2006/relationships/slide" Target="slides/slide49.xml"/><Relationship Id="rId175" Type="http://schemas.openxmlformats.org/officeDocument/2006/relationships/slide" Target="slides/slide70.xml"/><Relationship Id="rId340" Type="http://schemas.openxmlformats.org/officeDocument/2006/relationships/slide" Target="slides/slide235.xml"/><Relationship Id="rId196" Type="http://schemas.openxmlformats.org/officeDocument/2006/relationships/slide" Target="slides/slide91.xml"/><Relationship Id="rId200" Type="http://schemas.openxmlformats.org/officeDocument/2006/relationships/slide" Target="slides/slide95.xml"/><Relationship Id="rId16" Type="http://schemas.openxmlformats.org/officeDocument/2006/relationships/slideMaster" Target="slideMasters/slideMaster9.xml"/><Relationship Id="rId221" Type="http://schemas.openxmlformats.org/officeDocument/2006/relationships/slide" Target="slides/slide116.xml"/><Relationship Id="rId242" Type="http://schemas.openxmlformats.org/officeDocument/2006/relationships/slide" Target="slides/slide137.xml"/><Relationship Id="rId263" Type="http://schemas.openxmlformats.org/officeDocument/2006/relationships/slide" Target="slides/slide158.xml"/><Relationship Id="rId284" Type="http://schemas.openxmlformats.org/officeDocument/2006/relationships/slide" Target="slides/slide179.xml"/><Relationship Id="rId319" Type="http://schemas.openxmlformats.org/officeDocument/2006/relationships/slide" Target="slides/slide214.xml"/><Relationship Id="rId37" Type="http://schemas.openxmlformats.org/officeDocument/2006/relationships/slideMaster" Target="slideMasters/slideMaster30.xml"/><Relationship Id="rId58" Type="http://schemas.openxmlformats.org/officeDocument/2006/relationships/slideMaster" Target="slideMasters/slideMaster51.xml"/><Relationship Id="rId79" Type="http://schemas.openxmlformats.org/officeDocument/2006/relationships/slideMaster" Target="slideMasters/slideMaster72.xml"/><Relationship Id="rId102" Type="http://schemas.openxmlformats.org/officeDocument/2006/relationships/slideMaster" Target="slideMasters/slideMaster95.xml"/><Relationship Id="rId123" Type="http://schemas.openxmlformats.org/officeDocument/2006/relationships/slide" Target="slides/slide18.xml"/><Relationship Id="rId144" Type="http://schemas.openxmlformats.org/officeDocument/2006/relationships/slide" Target="slides/slide39.xml"/><Relationship Id="rId330" Type="http://schemas.openxmlformats.org/officeDocument/2006/relationships/slide" Target="slides/slide225.xml"/><Relationship Id="rId90" Type="http://schemas.openxmlformats.org/officeDocument/2006/relationships/slideMaster" Target="slideMasters/slideMaster83.xml"/><Relationship Id="rId165" Type="http://schemas.openxmlformats.org/officeDocument/2006/relationships/slide" Target="slides/slide60.xml"/><Relationship Id="rId186" Type="http://schemas.openxmlformats.org/officeDocument/2006/relationships/slide" Target="slides/slide81.xml"/><Relationship Id="rId211" Type="http://schemas.openxmlformats.org/officeDocument/2006/relationships/slide" Target="slides/slide106.xml"/><Relationship Id="rId232" Type="http://schemas.openxmlformats.org/officeDocument/2006/relationships/slide" Target="slides/slide127.xml"/><Relationship Id="rId253" Type="http://schemas.openxmlformats.org/officeDocument/2006/relationships/slide" Target="slides/slide148.xml"/><Relationship Id="rId274" Type="http://schemas.openxmlformats.org/officeDocument/2006/relationships/slide" Target="slides/slide169.xml"/><Relationship Id="rId295" Type="http://schemas.openxmlformats.org/officeDocument/2006/relationships/slide" Target="slides/slide190.xml"/><Relationship Id="rId309" Type="http://schemas.openxmlformats.org/officeDocument/2006/relationships/slide" Target="slides/slide204.xml"/><Relationship Id="rId27" Type="http://schemas.openxmlformats.org/officeDocument/2006/relationships/slideMaster" Target="slideMasters/slideMaster20.xml"/><Relationship Id="rId48" Type="http://schemas.openxmlformats.org/officeDocument/2006/relationships/slideMaster" Target="slideMasters/slideMaster41.xml"/><Relationship Id="rId69" Type="http://schemas.openxmlformats.org/officeDocument/2006/relationships/slideMaster" Target="slideMasters/slideMaster62.xml"/><Relationship Id="rId113" Type="http://schemas.openxmlformats.org/officeDocument/2006/relationships/slide" Target="slides/slide8.xml"/><Relationship Id="rId134" Type="http://schemas.openxmlformats.org/officeDocument/2006/relationships/slide" Target="slides/slide29.xml"/><Relationship Id="rId320" Type="http://schemas.openxmlformats.org/officeDocument/2006/relationships/slide" Target="slides/slide215.xml"/><Relationship Id="rId80" Type="http://schemas.openxmlformats.org/officeDocument/2006/relationships/slideMaster" Target="slideMasters/slideMaster73.xml"/><Relationship Id="rId155" Type="http://schemas.openxmlformats.org/officeDocument/2006/relationships/slide" Target="slides/slide50.xml"/><Relationship Id="rId176" Type="http://schemas.openxmlformats.org/officeDocument/2006/relationships/slide" Target="slides/slide71.xml"/><Relationship Id="rId197" Type="http://schemas.openxmlformats.org/officeDocument/2006/relationships/slide" Target="slides/slide92.xml"/><Relationship Id="rId341" Type="http://schemas.openxmlformats.org/officeDocument/2006/relationships/notesMaster" Target="notesMasters/notesMaster1.xml"/><Relationship Id="rId201" Type="http://schemas.openxmlformats.org/officeDocument/2006/relationships/slide" Target="slides/slide96.xml"/><Relationship Id="rId222" Type="http://schemas.openxmlformats.org/officeDocument/2006/relationships/slide" Target="slides/slide117.xml"/><Relationship Id="rId243" Type="http://schemas.openxmlformats.org/officeDocument/2006/relationships/slide" Target="slides/slide138.xml"/><Relationship Id="rId264" Type="http://schemas.openxmlformats.org/officeDocument/2006/relationships/slide" Target="slides/slide159.xml"/><Relationship Id="rId285" Type="http://schemas.openxmlformats.org/officeDocument/2006/relationships/slide" Target="slides/slide180.xml"/><Relationship Id="rId17" Type="http://schemas.openxmlformats.org/officeDocument/2006/relationships/slideMaster" Target="slideMasters/slideMaster10.xml"/><Relationship Id="rId38" Type="http://schemas.openxmlformats.org/officeDocument/2006/relationships/slideMaster" Target="slideMasters/slideMaster31.xml"/><Relationship Id="rId59" Type="http://schemas.openxmlformats.org/officeDocument/2006/relationships/slideMaster" Target="slideMasters/slideMaster52.xml"/><Relationship Id="rId103" Type="http://schemas.openxmlformats.org/officeDocument/2006/relationships/slideMaster" Target="slideMasters/slideMaster96.xml"/><Relationship Id="rId124" Type="http://schemas.openxmlformats.org/officeDocument/2006/relationships/slide" Target="slides/slide19.xml"/><Relationship Id="rId310" Type="http://schemas.openxmlformats.org/officeDocument/2006/relationships/slide" Target="slides/slide205.xml"/><Relationship Id="rId70" Type="http://schemas.openxmlformats.org/officeDocument/2006/relationships/slideMaster" Target="slideMasters/slideMaster63.xml"/><Relationship Id="rId91" Type="http://schemas.openxmlformats.org/officeDocument/2006/relationships/slideMaster" Target="slideMasters/slideMaster84.xml"/><Relationship Id="rId145" Type="http://schemas.openxmlformats.org/officeDocument/2006/relationships/slide" Target="slides/slide40.xml"/><Relationship Id="rId166" Type="http://schemas.openxmlformats.org/officeDocument/2006/relationships/slide" Target="slides/slide61.xml"/><Relationship Id="rId187" Type="http://schemas.openxmlformats.org/officeDocument/2006/relationships/slide" Target="slides/slide82.xml"/><Relationship Id="rId331" Type="http://schemas.openxmlformats.org/officeDocument/2006/relationships/slide" Target="slides/slide226.xml"/><Relationship Id="rId1" Type="http://schemas.openxmlformats.org/officeDocument/2006/relationships/customXml" Target="../customXml/item1.xml"/><Relationship Id="rId212" Type="http://schemas.openxmlformats.org/officeDocument/2006/relationships/slide" Target="slides/slide107.xml"/><Relationship Id="rId233" Type="http://schemas.openxmlformats.org/officeDocument/2006/relationships/slide" Target="slides/slide128.xml"/><Relationship Id="rId254" Type="http://schemas.openxmlformats.org/officeDocument/2006/relationships/slide" Target="slides/slide149.xml"/><Relationship Id="rId28" Type="http://schemas.openxmlformats.org/officeDocument/2006/relationships/slideMaster" Target="slideMasters/slideMaster21.xml"/><Relationship Id="rId49" Type="http://schemas.openxmlformats.org/officeDocument/2006/relationships/slideMaster" Target="slideMasters/slideMaster42.xml"/><Relationship Id="rId114" Type="http://schemas.openxmlformats.org/officeDocument/2006/relationships/slide" Target="slides/slide9.xml"/><Relationship Id="rId275" Type="http://schemas.openxmlformats.org/officeDocument/2006/relationships/slide" Target="slides/slide170.xml"/><Relationship Id="rId296" Type="http://schemas.openxmlformats.org/officeDocument/2006/relationships/slide" Target="slides/slide191.xml"/><Relationship Id="rId300" Type="http://schemas.openxmlformats.org/officeDocument/2006/relationships/slide" Target="slides/slide195.xml"/><Relationship Id="rId60" Type="http://schemas.openxmlformats.org/officeDocument/2006/relationships/slideMaster" Target="slideMasters/slideMaster53.xml"/><Relationship Id="rId81" Type="http://schemas.openxmlformats.org/officeDocument/2006/relationships/slideMaster" Target="slideMasters/slideMaster74.xml"/><Relationship Id="rId135" Type="http://schemas.openxmlformats.org/officeDocument/2006/relationships/slide" Target="slides/slide30.xml"/><Relationship Id="rId156" Type="http://schemas.openxmlformats.org/officeDocument/2006/relationships/slide" Target="slides/slide51.xml"/><Relationship Id="rId177" Type="http://schemas.openxmlformats.org/officeDocument/2006/relationships/slide" Target="slides/slide72.xml"/><Relationship Id="rId198" Type="http://schemas.openxmlformats.org/officeDocument/2006/relationships/slide" Target="slides/slide93.xml"/><Relationship Id="rId321" Type="http://schemas.openxmlformats.org/officeDocument/2006/relationships/slide" Target="slides/slide216.xml"/><Relationship Id="rId342" Type="http://schemas.openxmlformats.org/officeDocument/2006/relationships/handoutMaster" Target="handoutMasters/handoutMaster1.xml"/><Relationship Id="rId202" Type="http://schemas.openxmlformats.org/officeDocument/2006/relationships/slide" Target="slides/slide97.xml"/><Relationship Id="rId223" Type="http://schemas.openxmlformats.org/officeDocument/2006/relationships/slide" Target="slides/slide118.xml"/><Relationship Id="rId244" Type="http://schemas.openxmlformats.org/officeDocument/2006/relationships/slide" Target="slides/slide139.xml"/><Relationship Id="rId18" Type="http://schemas.openxmlformats.org/officeDocument/2006/relationships/slideMaster" Target="slideMasters/slideMaster11.xml"/><Relationship Id="rId39" Type="http://schemas.openxmlformats.org/officeDocument/2006/relationships/slideMaster" Target="slideMasters/slideMaster32.xml"/><Relationship Id="rId265" Type="http://schemas.openxmlformats.org/officeDocument/2006/relationships/slide" Target="slides/slide160.xml"/><Relationship Id="rId286" Type="http://schemas.openxmlformats.org/officeDocument/2006/relationships/slide" Target="slides/slide181.xml"/><Relationship Id="rId50" Type="http://schemas.openxmlformats.org/officeDocument/2006/relationships/slideMaster" Target="slideMasters/slideMaster43.xml"/><Relationship Id="rId104" Type="http://schemas.openxmlformats.org/officeDocument/2006/relationships/slideMaster" Target="slideMasters/slideMaster97.xml"/><Relationship Id="rId125" Type="http://schemas.openxmlformats.org/officeDocument/2006/relationships/slide" Target="slides/slide20.xml"/><Relationship Id="rId146" Type="http://schemas.openxmlformats.org/officeDocument/2006/relationships/slide" Target="slides/slide41.xml"/><Relationship Id="rId167" Type="http://schemas.openxmlformats.org/officeDocument/2006/relationships/slide" Target="slides/slide62.xml"/><Relationship Id="rId188" Type="http://schemas.openxmlformats.org/officeDocument/2006/relationships/slide" Target="slides/slide83.xml"/><Relationship Id="rId311" Type="http://schemas.openxmlformats.org/officeDocument/2006/relationships/slide" Target="slides/slide206.xml"/><Relationship Id="rId332" Type="http://schemas.openxmlformats.org/officeDocument/2006/relationships/slide" Target="slides/slide227.xml"/><Relationship Id="rId71" Type="http://schemas.openxmlformats.org/officeDocument/2006/relationships/slideMaster" Target="slideMasters/slideMaster64.xml"/><Relationship Id="rId92" Type="http://schemas.openxmlformats.org/officeDocument/2006/relationships/slideMaster" Target="slideMasters/slideMaster85.xml"/><Relationship Id="rId213" Type="http://schemas.openxmlformats.org/officeDocument/2006/relationships/slide" Target="slides/slide108.xml"/><Relationship Id="rId234" Type="http://schemas.openxmlformats.org/officeDocument/2006/relationships/slide" Target="slides/slide129.xml"/><Relationship Id="rId2" Type="http://schemas.openxmlformats.org/officeDocument/2006/relationships/customXml" Target="../customXml/item2.xml"/><Relationship Id="rId29" Type="http://schemas.openxmlformats.org/officeDocument/2006/relationships/slideMaster" Target="slideMasters/slideMaster22.xml"/><Relationship Id="rId255" Type="http://schemas.openxmlformats.org/officeDocument/2006/relationships/slide" Target="slides/slide150.xml"/><Relationship Id="rId276" Type="http://schemas.openxmlformats.org/officeDocument/2006/relationships/slide" Target="slides/slide171.xml"/><Relationship Id="rId297" Type="http://schemas.openxmlformats.org/officeDocument/2006/relationships/slide" Target="slides/slide192.xml"/><Relationship Id="rId40" Type="http://schemas.openxmlformats.org/officeDocument/2006/relationships/slideMaster" Target="slideMasters/slideMaster33.xml"/><Relationship Id="rId115" Type="http://schemas.openxmlformats.org/officeDocument/2006/relationships/slide" Target="slides/slide10.xml"/><Relationship Id="rId136" Type="http://schemas.openxmlformats.org/officeDocument/2006/relationships/slide" Target="slides/slide31.xml"/><Relationship Id="rId157" Type="http://schemas.openxmlformats.org/officeDocument/2006/relationships/slide" Target="slides/slide52.xml"/><Relationship Id="rId178" Type="http://schemas.openxmlformats.org/officeDocument/2006/relationships/slide" Target="slides/slide73.xml"/><Relationship Id="rId301" Type="http://schemas.openxmlformats.org/officeDocument/2006/relationships/slide" Target="slides/slide196.xml"/><Relationship Id="rId322" Type="http://schemas.openxmlformats.org/officeDocument/2006/relationships/slide" Target="slides/slide217.xml"/><Relationship Id="rId343" Type="http://schemas.openxmlformats.org/officeDocument/2006/relationships/presProps" Target="presProps.xml"/><Relationship Id="rId61" Type="http://schemas.openxmlformats.org/officeDocument/2006/relationships/slideMaster" Target="slideMasters/slideMaster54.xml"/><Relationship Id="rId82" Type="http://schemas.openxmlformats.org/officeDocument/2006/relationships/slideMaster" Target="slideMasters/slideMaster75.xml"/><Relationship Id="rId199" Type="http://schemas.openxmlformats.org/officeDocument/2006/relationships/slide" Target="slides/slide94.xml"/><Relationship Id="rId203" Type="http://schemas.openxmlformats.org/officeDocument/2006/relationships/slide" Target="slides/slide98.xml"/><Relationship Id="rId19" Type="http://schemas.openxmlformats.org/officeDocument/2006/relationships/slideMaster" Target="slideMasters/slideMaster12.xml"/><Relationship Id="rId224" Type="http://schemas.openxmlformats.org/officeDocument/2006/relationships/slide" Target="slides/slide119.xml"/><Relationship Id="rId245" Type="http://schemas.openxmlformats.org/officeDocument/2006/relationships/slide" Target="slides/slide140.xml"/><Relationship Id="rId266" Type="http://schemas.openxmlformats.org/officeDocument/2006/relationships/slide" Target="slides/slide161.xml"/><Relationship Id="rId287" Type="http://schemas.openxmlformats.org/officeDocument/2006/relationships/slide" Target="slides/slide182.xml"/><Relationship Id="rId30" Type="http://schemas.openxmlformats.org/officeDocument/2006/relationships/slideMaster" Target="slideMasters/slideMaster23.xml"/><Relationship Id="rId105" Type="http://schemas.openxmlformats.org/officeDocument/2006/relationships/slideMaster" Target="slideMasters/slideMaster98.xml"/><Relationship Id="rId126" Type="http://schemas.openxmlformats.org/officeDocument/2006/relationships/slide" Target="slides/slide21.xml"/><Relationship Id="rId147" Type="http://schemas.openxmlformats.org/officeDocument/2006/relationships/slide" Target="slides/slide42.xml"/><Relationship Id="rId168" Type="http://schemas.openxmlformats.org/officeDocument/2006/relationships/slide" Target="slides/slide63.xml"/><Relationship Id="rId312" Type="http://schemas.openxmlformats.org/officeDocument/2006/relationships/slide" Target="slides/slide207.xml"/><Relationship Id="rId333" Type="http://schemas.openxmlformats.org/officeDocument/2006/relationships/slide" Target="slides/slide228.xml"/><Relationship Id="rId51" Type="http://schemas.openxmlformats.org/officeDocument/2006/relationships/slideMaster" Target="slideMasters/slideMaster44.xml"/><Relationship Id="rId72" Type="http://schemas.openxmlformats.org/officeDocument/2006/relationships/slideMaster" Target="slideMasters/slideMaster65.xml"/><Relationship Id="rId93" Type="http://schemas.openxmlformats.org/officeDocument/2006/relationships/slideMaster" Target="slideMasters/slideMaster86.xml"/><Relationship Id="rId189" Type="http://schemas.openxmlformats.org/officeDocument/2006/relationships/slide" Target="slides/slide84.xml"/><Relationship Id="rId3" Type="http://schemas.openxmlformats.org/officeDocument/2006/relationships/customXml" Target="../customXml/item3.xml"/><Relationship Id="rId214" Type="http://schemas.openxmlformats.org/officeDocument/2006/relationships/slide" Target="slides/slide109.xml"/><Relationship Id="rId235" Type="http://schemas.openxmlformats.org/officeDocument/2006/relationships/slide" Target="slides/slide130.xml"/><Relationship Id="rId256" Type="http://schemas.openxmlformats.org/officeDocument/2006/relationships/slide" Target="slides/slide151.xml"/><Relationship Id="rId277" Type="http://schemas.openxmlformats.org/officeDocument/2006/relationships/slide" Target="slides/slide172.xml"/><Relationship Id="rId298" Type="http://schemas.openxmlformats.org/officeDocument/2006/relationships/slide" Target="slides/slide19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31.xml"/><Relationship Id="rId1" Type="http://schemas.microsoft.com/office/2011/relationships/chartStyle" Target="style31.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32.xml"/><Relationship Id="rId1" Type="http://schemas.microsoft.com/office/2011/relationships/chartStyle" Target="style32.xml"/></Relationships>
</file>

<file path=ppt/charts/_rels/chart10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62.xlsx"/></Relationships>
</file>

<file path=ppt/charts/_rels/chart104.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63.xlsx"/></Relationships>
</file>

<file path=ppt/charts/_rels/chart105.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6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113.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72.xlsx"/></Relationships>
</file>

<file path=ppt/charts/_rels/chart114.xml.rels><?xml version="1.0" encoding="UTF-8" standalone="yes"?>
<Relationships xmlns="http://schemas.openxmlformats.org/package/2006/relationships"><Relationship Id="rId1" Type="http://schemas.openxmlformats.org/officeDocument/2006/relationships/oleObject" Target="file:///\\AONNET.AON.NET\NAFS\USA\CHICAGO\NAEKNFAPP001\DATA\EKA\CLIENT\Clients%20P%20&#8211;%20T\SBA\DATA\Quarterly%20Book\2021\1Q\1Q21%20CAT%20PowerPoint.xls" TargetMode="External"/></Relationships>
</file>

<file path=ppt/charts/_rels/chart115.xml.rels><?xml version="1.0" encoding="UTF-8" standalone="yes"?>
<Relationships xmlns="http://schemas.openxmlformats.org/package/2006/relationships"><Relationship Id="rId1" Type="http://schemas.openxmlformats.org/officeDocument/2006/relationships/oleObject" Target="file:///\\AONNET.AON.NET\NAFS\USA\CHICAGO\NAEKNFAPP001\DATA\EKA\CLIENT\Clients%20P%20&#8211;%20T\SBA\DATA\Quarterly%20Book\2021\1Q\1Q21%20CAT%20PowerPoint.xls" TargetMode="External"/></Relationships>
</file>

<file path=ppt/charts/_rels/chart116.xml.rels><?xml version="1.0" encoding="UTF-8" standalone="yes"?>
<Relationships xmlns="http://schemas.openxmlformats.org/package/2006/relationships"><Relationship Id="rId1" Type="http://schemas.openxmlformats.org/officeDocument/2006/relationships/oleObject" Target="file:///\\AONNET.AON.NET\NAFS\USA\CHICAGO\NAEKNFAPP001\DATA\EKA\CLIENT\Clients%20P%20&#8211;%20T\SBA\DATA\Quarterly%20Book\2021\1Q\1Q21%20CAT%20PowerPoint.xls" TargetMode="External"/></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119.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themeOverride" Target="../theme/themeOverride3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122.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78.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126.xml.rels><?xml version="1.0" encoding="UTF-8" standalone="yes"?>
<Relationships xmlns="http://schemas.openxmlformats.org/package/2006/relationships"><Relationship Id="rId1" Type="http://schemas.openxmlformats.org/officeDocument/2006/relationships/oleObject" Target="file:///\\AONNET.AON.NET\NAFS\USA\CHICAGO\NAEKNFAPP001\DATA\EKA\CLIENT\Clients%20P%20&#8211;%20T\SBA\DATA\Quarterly%20Book\2020\4Q\4Q%20CAT%20PowerPoint.xls" TargetMode="External"/></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svecchitto\Box\All%20Clients%20-%20Internal\State%20Board%20Administration%20of%20Florida_1760\4%20IAC%20Materials\2021-6-29%20IAC%20Meeting%20-%20PE\Analytics\Inv-Level%20Exposure\FSBA%20PE%20Venture%20Capital%204Q20%20Exposures.xlsx" TargetMode="External"/><Relationship Id="rId2" Type="http://schemas.microsoft.com/office/2011/relationships/chartColorStyle" Target="colors1.xml"/><Relationship Id="rId1" Type="http://schemas.microsoft.com/office/2011/relationships/chartStyle" Target="style1.xml"/></Relationships>
</file>

<file path=ppt/charts/_rels/chart15.xml.rels><?xml version="1.0" encoding="UTF-8" standalone="yes"?>
<Relationships xmlns="http://schemas.openxmlformats.org/package/2006/relationships"><Relationship Id="rId3" Type="http://schemas.openxmlformats.org/officeDocument/2006/relationships/oleObject" Target="file:///\\cambridgeassociates.com\users\home\svecchitto\FSBA%20PE%20Venture%20Capital%204Q20%20Exposures.xlsx" TargetMode="External"/><Relationship Id="rId2" Type="http://schemas.microsoft.com/office/2011/relationships/chartColorStyle" Target="colors2.xml"/><Relationship Id="rId1" Type="http://schemas.microsoft.com/office/2011/relationships/chartStyle" Target="style2.xml"/></Relationships>
</file>

<file path=ppt/charts/_rels/chart16.xml.rels><?xml version="1.0" encoding="UTF-8" standalone="yes"?>
<Relationships xmlns="http://schemas.openxmlformats.org/package/2006/relationships"><Relationship Id="rId3" Type="http://schemas.openxmlformats.org/officeDocument/2006/relationships/oleObject" Target="file:///\\cambridgeassociates.com\users\home\svecchitto\FSBA%20PE%20Venture%20Capital%204Q20%20Exposures.xlsx" TargetMode="External"/><Relationship Id="rId2" Type="http://schemas.microsoft.com/office/2011/relationships/chartColorStyle" Target="colors3.xml"/><Relationship Id="rId1" Type="http://schemas.microsoft.com/office/2011/relationships/chartStyle" Target="style3.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3.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4.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6.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7.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8.xml"/></Relationships>
</file>

<file path=ppt/charts/_rels/chart23.xml.rels><?xml version="1.0" encoding="UTF-8" standalone="yes"?>
<Relationships xmlns="http://schemas.openxmlformats.org/package/2006/relationships"><Relationship Id="rId1" Type="http://schemas.openxmlformats.org/officeDocument/2006/relationships/oleObject" Target="file:///C:\Users\dherschfield\Box\All%20Clients%20-%20Internal\State%20Board%20Administration%20of%20Florida_1760\4%20IAC%20Materials\2021-6-29%20IAC%20Meeting%20-%20PE\Analytics\SBA%20PE_Time-Weighted%20Returns+IRRs_12.31.2020%20-%20updated.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dherschfield\Box\All%20Clients%20-%20Internal\State%20Board%20Administration%20of%20Florida_1760\4%20IAC%20Materials\2021-6-29%20IAC%20Meeting%20-%20PE\Analytics\SBA%20PE_Time-Weighted%20Returns+IRRs_12.31.2020%20-%20updated.xlsx"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file:///C:\Users\dherschfield\Box\All%20Clients%20-%20Internal\State%20Board%20Administration%20of%20Florida_1760\4%20IAC%20Materials\2021-6-29%20IAC%20Meeting%20-%20PE\Analytics\SBA%20PE_IRR%20Perf.%20Exhibit_12.31.2020%20-%20updated.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9.xml"/></Relationships>
</file>

<file path=ppt/charts/_rels/chart27.xml.rels><?xml version="1.0" encoding="UTF-8" standalone="yes"?>
<Relationships xmlns="http://schemas.openxmlformats.org/package/2006/relationships"><Relationship Id="rId1" Type="http://schemas.openxmlformats.org/officeDocument/2006/relationships/oleObject" Target="file:///C:\Users\dherschfield\Box\All%20Clients%20-%20Internal\State%20Board%20Administration%20of%20Florida_1760\4%20IAC%20Materials\2021-6-29%20IAC%20Meeting%20-%20PE\Analytics\SBA%20PE_Performance%20Multiples%20by%20Asset%20Class_9.30.2020.xlsx" TargetMode="Externa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dherschfield\Box\All%20Clients%20-%20Internal\State%20Board%20Administration%20of%20Florida_1760\2%20Core%20Analytics\PE%20Exposure%20Model\2021%20-%20Jun\FSBA_PE%20Pacing%20Model_12.31.2020%20-%20Exhibit%20-%20$1.75bn%20Pace.xlsx"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1.xlsx"/></Relationships>
</file>

<file path=ppt/charts/_rels/chart3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embeddings/oleObject1.bin"/></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5.xml"/><Relationship Id="rId1" Type="http://schemas.microsoft.com/office/2011/relationships/chartStyle" Target="style5.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0.xml"/></Relationships>
</file>

<file path=ppt/charts/_rels/chart35.xml.rels><?xml version="1.0" encoding="UTF-8" standalone="yes"?>
<Relationships xmlns="http://schemas.openxmlformats.org/package/2006/relationships"><Relationship Id="rId2" Type="http://schemas.openxmlformats.org/officeDocument/2006/relationships/oleObject" Target="file:///C:\Users\svecchitto\Box\All%20Clients%20-%20Internal\State%20Board%20Administration%20of%20Florida_1760\4%20IAC%20Materials\2021-6-29%20IAC%20Meeting%20-%20PE\Analytics\NAV%20Area%20Chart%204Q20%20-%20updated.xlsx" TargetMode="External"/><Relationship Id="rId1" Type="http://schemas.openxmlformats.org/officeDocument/2006/relationships/themeOverride" Target="../theme/themeOverride21.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37.xml.rels><?xml version="1.0" encoding="UTF-8" standalone="yes"?>
<Relationships xmlns="http://schemas.openxmlformats.org/package/2006/relationships"><Relationship Id="rId1" Type="http://schemas.openxmlformats.org/officeDocument/2006/relationships/oleObject" Target="file:///C:\Users\dherschfield\Box\All%20Clients%20-%20Internal\State%20Board%20Administration%20of%20Florida_1760\4%20IAC%20Materials\2021-6-29%20IAC%20Meeting%20-%20PE\Analytics\Funded%20Status_Exposures_Targets_12.31.2020%20-%20updated.xlsx" TargetMode="External"/></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39.xml.rels><?xml version="1.0" encoding="UTF-8" standalone="yes"?>
<Relationships xmlns="http://schemas.openxmlformats.org/package/2006/relationships"><Relationship Id="rId1" Type="http://schemas.openxmlformats.org/officeDocument/2006/relationships/oleObject" Target="file:///C:\Users\svecchitto\Box\All%20Clients%20-%20Internal\State%20Board%20Administration%20of%20Florida_1760\4%20IAC%20Materials\2021-6-29%20IAC%20Meeting%20-%20PE\Analytics\SBA%20VC_Cash%20Flows_two%20colors_12.31.20%20-%20updated.xls"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oleObject" Target="file:///C:\Users\dherschfield\Box\All%20Clients%20-%20Internal\State%20Board%20Administration%20of%20Florida_1760\4%20IAC%20Materials\2021-6-29%20IAC%20Meeting%20-%20PE\Analytics\Inv-Level%20Exposure\FSBA%20PE%20-%20Exposure%20Look%20Through%20-%20Q4_blk.xlsx" TargetMode="External"/><Relationship Id="rId2" Type="http://schemas.microsoft.com/office/2011/relationships/chartColorStyle" Target="colors6.xml"/><Relationship Id="rId1" Type="http://schemas.microsoft.com/office/2011/relationships/chartStyle" Target="style6.xml"/></Relationships>
</file>

<file path=ppt/charts/_rels/chart41.xml.rels><?xml version="1.0" encoding="UTF-8" standalone="yes"?>
<Relationships xmlns="http://schemas.openxmlformats.org/package/2006/relationships"><Relationship Id="rId3" Type="http://schemas.openxmlformats.org/officeDocument/2006/relationships/oleObject" Target="file:///C:\Users\dherschfield\Box\All%20Clients%20-%20Internal\State%20Board%20Administration%20of%20Florida_1760\4%20IAC%20Materials\2021-6-29%20IAC%20Meeting%20-%20PE\Analytics\Inv-Level%20Exposure\FSBA%20PE%20-%20Exposure%20Look%20Through%20-%20Q4_blk.xlsx" TargetMode="External"/><Relationship Id="rId2" Type="http://schemas.microsoft.com/office/2011/relationships/chartColorStyle" Target="colors7.xml"/><Relationship Id="rId1" Type="http://schemas.microsoft.com/office/2011/relationships/chartStyle" Target="style7.xml"/></Relationships>
</file>

<file path=ppt/charts/_rels/chart42.xml.rels><?xml version="1.0" encoding="UTF-8" standalone="yes"?>
<Relationships xmlns="http://schemas.openxmlformats.org/package/2006/relationships"><Relationship Id="rId3" Type="http://schemas.openxmlformats.org/officeDocument/2006/relationships/oleObject" Target="file:///C:\Users\dherschfield\Box\All%20Clients%20-%20Internal\State%20Board%20Administration%20of%20Florida_1760\4%20IAC%20Materials\2021-6-29%20IAC%20Meeting%20-%20PE\Analytics\Inv-Level%20Exposure\FSBA%20PE%20-%20Exposure%20Look%20Through%20-%20Q4_blk.xlsx" TargetMode="External"/><Relationship Id="rId2" Type="http://schemas.microsoft.com/office/2011/relationships/chartColorStyle" Target="colors8.xml"/><Relationship Id="rId1" Type="http://schemas.microsoft.com/office/2011/relationships/chartStyle" Target="style8.xml"/></Relationships>
</file>

<file path=ppt/charts/_rels/chart43.xml.rels><?xml version="1.0" encoding="UTF-8" standalone="yes"?>
<Relationships xmlns="http://schemas.openxmlformats.org/package/2006/relationships"><Relationship Id="rId3" Type="http://schemas.openxmlformats.org/officeDocument/2006/relationships/oleObject" Target="file:///C:\Users\dherschfield\Box\All%20Clients%20-%20Internal\State%20Board%20Administration%20of%20Florida_1760\4%20IAC%20Materials\2021-6-29%20IAC%20Meeting%20-%20PE\Analytics\Inv-Level%20Exposure\FSBA%20PE%20-%20Exposure%20Look%20Through%20-%20Q4_blk.xlsx" TargetMode="External"/><Relationship Id="rId2" Type="http://schemas.microsoft.com/office/2011/relationships/chartColorStyle" Target="colors9.xml"/><Relationship Id="rId1" Type="http://schemas.microsoft.com/office/2011/relationships/chartStyle" Target="style9.xml"/></Relationships>
</file>

<file path=ppt/charts/_rels/chart44.xml.rels><?xml version="1.0" encoding="UTF-8" standalone="yes"?>
<Relationships xmlns="http://schemas.openxmlformats.org/package/2006/relationships"><Relationship Id="rId3" Type="http://schemas.openxmlformats.org/officeDocument/2006/relationships/oleObject" Target="file:///C:\Users\dherschfield\Box\All%20Clients%20-%20Internal\State%20Board%20Administration%20of%20Florida_1760\5%20Strategy%20Review\2021\05-03-2021%20PE\1%20Analytics\Inv-Level%20Exposure\FSBA%20PE%20-%20Exposure%20Look%20Through%20-%20new%20model%20vF.xlsx" TargetMode="External"/><Relationship Id="rId2" Type="http://schemas.microsoft.com/office/2011/relationships/chartColorStyle" Target="colors10.xml"/><Relationship Id="rId1" Type="http://schemas.microsoft.com/office/2011/relationships/chartStyle" Target="style10.xml"/></Relationships>
</file>

<file path=ppt/charts/_rels/chart45.xml.rels><?xml version="1.0" encoding="UTF-8" standalone="yes"?>
<Relationships xmlns="http://schemas.openxmlformats.org/package/2006/relationships"><Relationship Id="rId3" Type="http://schemas.openxmlformats.org/officeDocument/2006/relationships/oleObject" Target="file:///C:\Users\svecchitto\Box\All%20Clients%20-%20Internal\State%20Board%20Administration%20of%20Florida_1760\5%20Strategy%20Review\2021\05-03-2021%20PE\2%20HC%20and%20Tech\FSBA%20PE%20-%20HC%20and%20tech%20-%20ex%20sold%20and%20legacy.xlsx" TargetMode="External"/><Relationship Id="rId2" Type="http://schemas.microsoft.com/office/2011/relationships/chartColorStyle" Target="colors11.xml"/><Relationship Id="rId1" Type="http://schemas.microsoft.com/office/2011/relationships/chartStyle" Target="style11.xml"/></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47.xml.rels><?xml version="1.0" encoding="UTF-8" standalone="yes"?>
<Relationships xmlns="http://schemas.openxmlformats.org/package/2006/relationships"><Relationship Id="rId2" Type="http://schemas.openxmlformats.org/officeDocument/2006/relationships/oleObject" Target="file:///C:\Users\wyasinski\AppData\Local\Box\Box%20Edit\Documents\BubgJv2dBEaApQivUmD13w==\PEVC%20Quarterly%20Returns%20by%20Region_12.31.2020.xlsx" TargetMode="External"/><Relationship Id="rId1" Type="http://schemas.openxmlformats.org/officeDocument/2006/relationships/themeOverride" Target="../theme/themeOverride22.xml"/></Relationships>
</file>

<file path=ppt/charts/_rels/chart48.xml.rels><?xml version="1.0" encoding="UTF-8" standalone="yes"?>
<Relationships xmlns="http://schemas.openxmlformats.org/package/2006/relationships"><Relationship Id="rId2" Type="http://schemas.openxmlformats.org/officeDocument/2006/relationships/oleObject" Target="file:///C:\Users\wyasinski\AppData\Local\Box\Box%20Edit\Documents\uFEiSAA2DEiRemxvJn+FAQ==\USPE%202020%20by%20VY.xlsx" TargetMode="External"/><Relationship Id="rId1" Type="http://schemas.openxmlformats.org/officeDocument/2006/relationships/themeOverride" Target="../theme/themeOverride23.xml"/></Relationships>
</file>

<file path=ppt/charts/_rels/chart49.xml.rels><?xml version="1.0" encoding="UTF-8" standalone="yes"?>
<Relationships xmlns="http://schemas.openxmlformats.org/package/2006/relationships"><Relationship Id="rId2" Type="http://schemas.openxmlformats.org/officeDocument/2006/relationships/oleObject" Target="file:///C:\Users\wyasinski\AppData\Local\Box\Box%20Edit\Documents\nWwpOl8XHEqsASDrJ3_dpQ==\VC%20Weighting%20and%20IRR%20by%20VY_12.31.2020.xlsx" TargetMode="External"/><Relationship Id="rId1" Type="http://schemas.openxmlformats.org/officeDocument/2006/relationships/themeOverride" Target="../theme/themeOverride2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0.xml.rels><?xml version="1.0" encoding="UTF-8" standalone="yes"?>
<Relationships xmlns="http://schemas.openxmlformats.org/package/2006/relationships"><Relationship Id="rId2" Type="http://schemas.openxmlformats.org/officeDocument/2006/relationships/oleObject" Target="file:///C:\Users\cslotsky\AppData\Local\Box\Box%20for%20Office\280283893\Temp\jzotxbs3.v3d\USPE%20sectors%20by%20quarter%20and%20year.xlsx" TargetMode="External"/><Relationship Id="rId1" Type="http://schemas.openxmlformats.org/officeDocument/2006/relationships/themeOverride" Target="../theme/themeOverride25.xml"/></Relationships>
</file>

<file path=ppt/charts/_rels/chart51.xml.rels><?xml version="1.0" encoding="UTF-8" standalone="yes"?>
<Relationships xmlns="http://schemas.openxmlformats.org/package/2006/relationships"><Relationship Id="rId2" Type="http://schemas.openxmlformats.org/officeDocument/2006/relationships/oleObject" Target="file:///C:\Users\cslotsky\AppData\Local\Box\Box%20for%20Office\280283893\FilesFolder\811721846963\USVC%20sectors%20by%20quarter.xlsx" TargetMode="External"/><Relationship Id="rId1" Type="http://schemas.openxmlformats.org/officeDocument/2006/relationships/themeOverride" Target="../theme/themeOverride26.xml"/></Relationships>
</file>

<file path=ppt/charts/_rels/chart52.xml.rels><?xml version="1.0" encoding="UTF-8" standalone="yes"?>
<Relationships xmlns="http://schemas.openxmlformats.org/package/2006/relationships"><Relationship Id="rId3" Type="http://schemas.openxmlformats.org/officeDocument/2006/relationships/oleObject" Target="file:///C:\Users\dcarneal\AppData\Local\Box\Box%20Edit\Documents\Ja7MKdaE8U+gmhWs+CasyA==\USVC%201%20year%20by%20stage%20CF%20and%20public%20Full%202020.xlsx" TargetMode="External"/><Relationship Id="rId2" Type="http://schemas.microsoft.com/office/2011/relationships/chartColorStyle" Target="colors12.xml"/><Relationship Id="rId1" Type="http://schemas.microsoft.com/office/2011/relationships/chartStyle" Target="style12.xml"/></Relationships>
</file>

<file path=ppt/charts/_rels/chart5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28.xlsx"/></Relationships>
</file>

<file path=ppt/charts/_rels/chart54.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29.xlsx"/></Relationships>
</file>

<file path=ppt/charts/_rels/chart55.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sbafshare\DC%20Shared\Hewitt%20Ennis%20Knupp%20-%20Trustee%20Info\2020\1Q20\FRS%20IP%20Assets%20by%20Product%20Type%2003-31-20.xlsx" TargetMode="External"/></Relationships>
</file>

<file path=ppt/charts/_rels/chart56.xml.rels><?xml version="1.0" encoding="UTF-8" standalone="yes"?>
<Relationships xmlns="http://schemas.openxmlformats.org/package/2006/relationships"><Relationship Id="rId1" Type="http://schemas.openxmlformats.org/officeDocument/2006/relationships/oleObject" Target="file:///\\fsbavfile\DC%20Shared\Hewitt%20Ennis%20Knupp%20-%20Trustee%20Info\2Q15\FRS%20IP%20Assets%20by%20Product%20Type%206-30-15.xls" TargetMode="External"/></Relationships>
</file>

<file path=ppt/charts/_rels/chart57.xml.rels><?xml version="1.0" encoding="UTF-8" standalone="yes"?>
<Relationships xmlns="http://schemas.openxmlformats.org/package/2006/relationships"><Relationship Id="rId1" Type="http://schemas.openxmlformats.org/officeDocument/2006/relationships/oleObject" Target="file:///\\fsbavfile\DC%20Shared\Hewitt%20Ennis%20Knupp%20-%20Trustee%20Info\2Q15\FRS%20IP%20Assets%20by%20Product%20Type%206-30-15.xls" TargetMode="External"/></Relationships>
</file>

<file path=ppt/charts/_rels/chart58.xml.rels><?xml version="1.0" encoding="UTF-8" standalone="yes"?>
<Relationships xmlns="http://schemas.openxmlformats.org/package/2006/relationships"><Relationship Id="rId1" Type="http://schemas.openxmlformats.org/officeDocument/2006/relationships/oleObject" Target="file:///\\fsbavfile\DC%20Shared\Hewitt%20Ennis%20Knupp%20-%20Trustee%20Info\3Q15\FRS%20IP%20Assets%20by%20Product%20Type%209-30-15.xls" TargetMode="External"/></Relationships>
</file>

<file path=ppt/charts/_rels/chart59.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file:///\\sbafshare\DC%20Shared\Hewitt%20Ennis%20Knupp%20-%20Trustee%20Info\2021\FRS%20IP%20Assets%20by%20Product%20Type%203-31-21.xlsx" TargetMode="External"/><Relationship Id="rId1" Type="http://schemas.openxmlformats.org/officeDocument/2006/relationships/themeOverride" Target="../theme/themeOverride27.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64.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65.xml.rels><?xml version="1.0" encoding="UTF-8" standalone="yes"?>
<Relationships xmlns="http://schemas.openxmlformats.org/package/2006/relationships"><Relationship Id="rId1" Type="http://schemas.openxmlformats.org/officeDocument/2006/relationships/oleObject" Target="file:///\\fsbavfile\ODCP%20Performance\FRS%20Asset%20Allocation\Multi%20Manager%20Allocations\Multi-Manager%20Fund%20Allocations-BNYM_AH(eff.%201-1-17).xlsx" TargetMode="External"/></Relationships>
</file>

<file path=ppt/charts/_rels/chart66.xml.rels><?xml version="1.0" encoding="UTF-8" standalone="yes"?>
<Relationships xmlns="http://schemas.openxmlformats.org/package/2006/relationships"><Relationship Id="rId1" Type="http://schemas.openxmlformats.org/officeDocument/2006/relationships/oleObject" Target="file:///\\fsbavfile\ODCP%20Performance\FRS%20Asset%20Allocation\Multi%20Manager%20Allocations\Multi-Manager%20Fund%20Allocations-BNYM_AH(eff.%201-1-17).xlsx" TargetMode="External"/></Relationships>
</file>

<file path=ppt/charts/_rels/chart67.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68.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69.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71.xml.rels><?xml version="1.0" encoding="UTF-8" standalone="yes"?>
<Relationships xmlns="http://schemas.openxmlformats.org/package/2006/relationships"><Relationship Id="rId1" Type="http://schemas.openxmlformats.org/officeDocument/2006/relationships/oleObject" Target="file:///\\sbafshare\DC%20Shared\Hewitt%20Ennis%20Knupp%20-%20Trustee%20Info\2021\slides%20%20IAC%201Q21%20meeting%20draft.xlsx" TargetMode="External"/></Relationships>
</file>

<file path=ppt/charts/_rels/chart72.xml.rels><?xml version="1.0" encoding="UTF-8" standalone="yes"?>
<Relationships xmlns="http://schemas.openxmlformats.org/package/2006/relationships"><Relationship Id="rId1" Type="http://schemas.openxmlformats.org/officeDocument/2006/relationships/oleObject" Target="file:///\\sbafshare\DC%20Shared\Hewitt%20Ennis%20Knupp%20-%20Trustee%20Info\2021\slides%20%20IAC%201Q21%20meeting%20draft.xlsx" TargetMode="External"/></Relationships>
</file>

<file path=ppt/charts/_rels/chart73.xml.rels><?xml version="1.0" encoding="UTF-8" standalone="yes"?>
<Relationships xmlns="http://schemas.openxmlformats.org/package/2006/relationships"><Relationship Id="rId3" Type="http://schemas.openxmlformats.org/officeDocument/2006/relationships/oleObject" Target="file:///\\sbafshare\ODCP%20Performance\Alight%20Particpant%20Data%20Files\Alight%20PID%20List%20Funds%201Q21-Pivot%20Tables.xlsx" TargetMode="External"/><Relationship Id="rId2" Type="http://schemas.microsoft.com/office/2011/relationships/chartColorStyle" Target="colors13.xml"/><Relationship Id="rId1" Type="http://schemas.microsoft.com/office/2011/relationships/chartStyle" Target="style13.xml"/></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35.xlsx"/></Relationships>
</file>

<file path=ppt/charts/_rels/chart75.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Fit-fldr-redirect\fit-fldr-redirect$\hillsr\My%20Documents\Fed%20Policy%20graphs.xlsx" TargetMode="Externa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16.xml"/><Relationship Id="rId1" Type="http://schemas.microsoft.com/office/2011/relationships/chartStyle" Target="style1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17.xml"/><Relationship Id="rId1" Type="http://schemas.microsoft.com/office/2011/relationships/chartStyle" Target="style1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8.xml"/><Relationship Id="rId1" Type="http://schemas.microsoft.com/office/2011/relationships/chartStyle" Target="style18.xml"/></Relationships>
</file>

<file path=ppt/charts/_rels/chart79.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39.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themeOverride" Target="../theme/themeOverride31.xml"/></Relationships>
</file>

<file path=ppt/charts/_rels/chart8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42.xlsx"/></Relationships>
</file>

<file path=ppt/charts/_rels/chart8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43.xlsx"/></Relationships>
</file>

<file path=ppt/charts/_rels/chart8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44.xlsx"/></Relationships>
</file>

<file path=ppt/charts/_rels/chart8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45.xlsx"/></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themeOverride" Target="../theme/themeOverride3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24.xml"/><Relationship Id="rId1" Type="http://schemas.microsoft.com/office/2011/relationships/chartStyle" Target="style24.xml"/></Relationships>
</file>

<file path=ppt/charts/_rels/chart88.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25.xml"/><Relationship Id="rId1" Type="http://schemas.microsoft.com/office/2011/relationships/chartStyle" Target="style2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26.xml"/><Relationship Id="rId1" Type="http://schemas.microsoft.com/office/2011/relationships/chartStyle" Target="style26.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27.xml"/><Relationship Id="rId1" Type="http://schemas.microsoft.com/office/2011/relationships/chartStyle" Target="style27.xml"/></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10.xml"/></Relationships>
</file>

<file path=ppt/charts/_rels/chart96.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55.xlsx"/></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29.xml"/><Relationship Id="rId1" Type="http://schemas.microsoft.com/office/2011/relationships/chartStyle" Target="style29.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30.xml"/><Relationship Id="rId1" Type="http://schemas.microsoft.com/office/2011/relationships/chartStyle" Target="style30.xml"/></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Graph!$A$4</c:f>
              <c:strCache>
                <c:ptCount val="1"/>
                <c:pt idx="0">
                  <c:v>Private Equity Asset Class</c:v>
                </c:pt>
              </c:strCache>
            </c:strRef>
          </c:tx>
          <c:spPr>
            <a:solidFill>
              <a:schemeClr val="accent2"/>
            </a:solidFill>
          </c:spPr>
          <c:invertIfNegative val="0"/>
          <c:dLbls>
            <c:spPr>
              <a:noFill/>
              <a:ln>
                <a:noFill/>
              </a:ln>
              <a:effectLst/>
            </c:spPr>
            <c:txPr>
              <a:bodyPr rot="-540000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Graph!$B$3:$F$3</c:f>
              <c:strCache>
                <c:ptCount val="5"/>
                <c:pt idx="0">
                  <c:v>1 Year</c:v>
                </c:pt>
                <c:pt idx="1">
                  <c:v>3 years</c:v>
                </c:pt>
                <c:pt idx="2">
                  <c:v>5 years</c:v>
                </c:pt>
                <c:pt idx="3">
                  <c:v>10 years</c:v>
                </c:pt>
                <c:pt idx="4">
                  <c:v>Since Inception</c:v>
                </c:pt>
              </c:strCache>
            </c:strRef>
          </c:cat>
          <c:val>
            <c:numRef>
              <c:f>Graph!$B$4:$F$4</c:f>
              <c:numCache>
                <c:formatCode>0.0%</c:formatCode>
                <c:ptCount val="5"/>
                <c:pt idx="0">
                  <c:v>0.32500000000000001</c:v>
                </c:pt>
                <c:pt idx="1">
                  <c:v>0.20499999999999999</c:v>
                </c:pt>
                <c:pt idx="2">
                  <c:v>0.186</c:v>
                </c:pt>
                <c:pt idx="3">
                  <c:v>0.16</c:v>
                </c:pt>
                <c:pt idx="4">
                  <c:v>0.14099999999999999</c:v>
                </c:pt>
              </c:numCache>
            </c:numRef>
          </c:val>
          <c:extLst>
            <c:ext xmlns:c16="http://schemas.microsoft.com/office/drawing/2014/chart" uri="{C3380CC4-5D6E-409C-BE32-E72D297353CC}">
              <c16:uniqueId val="{00000000-367F-486F-B7D6-35FFDB6BE731}"/>
            </c:ext>
          </c:extLst>
        </c:ser>
        <c:ser>
          <c:idx val="3"/>
          <c:order val="1"/>
          <c:tx>
            <c:strRef>
              <c:f>Graph!$A$5</c:f>
              <c:strCache>
                <c:ptCount val="1"/>
                <c:pt idx="0">
                  <c:v>Benchmark</c:v>
                </c:pt>
              </c:strCache>
            </c:strRef>
          </c:tx>
          <c:spPr>
            <a:solidFill>
              <a:srgbClr val="FFC000"/>
            </a:solidFill>
          </c:spPr>
          <c:invertIfNegative val="0"/>
          <c:dLbls>
            <c:spPr>
              <a:noFill/>
              <a:ln>
                <a:noFill/>
              </a:ln>
              <a:effectLst/>
            </c:spPr>
            <c:txPr>
              <a:bodyPr rot="-540000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Graph!$B$3:$F$3</c:f>
              <c:strCache>
                <c:ptCount val="5"/>
                <c:pt idx="0">
                  <c:v>1 Year</c:v>
                </c:pt>
                <c:pt idx="1">
                  <c:v>3 years</c:v>
                </c:pt>
                <c:pt idx="2">
                  <c:v>5 years</c:v>
                </c:pt>
                <c:pt idx="3">
                  <c:v>10 years</c:v>
                </c:pt>
                <c:pt idx="4">
                  <c:v>Since Inception</c:v>
                </c:pt>
              </c:strCache>
            </c:strRef>
          </c:cat>
          <c:val>
            <c:numRef>
              <c:f>Graph!$B$5:$F$5</c:f>
              <c:numCache>
                <c:formatCode>0.0%</c:formatCode>
                <c:ptCount val="5"/>
                <c:pt idx="0">
                  <c:v>0.1923</c:v>
                </c:pt>
                <c:pt idx="1">
                  <c:v>0.1159</c:v>
                </c:pt>
                <c:pt idx="2">
                  <c:v>0.1469</c:v>
                </c:pt>
                <c:pt idx="3">
                  <c:v>0.14000000000000001</c:v>
                </c:pt>
                <c:pt idx="4">
                  <c:v>0.12230000000000001</c:v>
                </c:pt>
              </c:numCache>
            </c:numRef>
          </c:val>
          <c:extLst>
            <c:ext xmlns:c16="http://schemas.microsoft.com/office/drawing/2014/chart" uri="{C3380CC4-5D6E-409C-BE32-E72D297353CC}">
              <c16:uniqueId val="{00000001-367F-486F-B7D6-35FFDB6BE731}"/>
            </c:ext>
          </c:extLst>
        </c:ser>
        <c:dLbls>
          <c:showLegendKey val="0"/>
          <c:showVal val="0"/>
          <c:showCatName val="0"/>
          <c:showSerName val="0"/>
          <c:showPercent val="0"/>
          <c:showBubbleSize val="0"/>
        </c:dLbls>
        <c:gapWidth val="150"/>
        <c:axId val="325795840"/>
        <c:axId val="325797376"/>
      </c:barChart>
      <c:catAx>
        <c:axId val="325795840"/>
        <c:scaling>
          <c:orientation val="minMax"/>
        </c:scaling>
        <c:delete val="0"/>
        <c:axPos val="b"/>
        <c:numFmt formatCode="General" sourceLinked="0"/>
        <c:majorTickMark val="out"/>
        <c:minorTickMark val="none"/>
        <c:tickLblPos val="low"/>
        <c:crossAx val="325797376"/>
        <c:crosses val="autoZero"/>
        <c:auto val="1"/>
        <c:lblAlgn val="ctr"/>
        <c:lblOffset val="100"/>
        <c:noMultiLvlLbl val="0"/>
      </c:catAx>
      <c:valAx>
        <c:axId val="325797376"/>
        <c:scaling>
          <c:orientation val="minMax"/>
          <c:max val="0.4"/>
          <c:min val="-5.000000000000001E-2"/>
        </c:scaling>
        <c:delete val="0"/>
        <c:axPos val="l"/>
        <c:majorGridlines>
          <c:spPr>
            <a:ln>
              <a:noFill/>
            </a:ln>
          </c:spPr>
        </c:majorGridlines>
        <c:numFmt formatCode="0.0%" sourceLinked="1"/>
        <c:majorTickMark val="out"/>
        <c:minorTickMark val="none"/>
        <c:tickLblPos val="nextTo"/>
        <c:crossAx val="325795840"/>
        <c:crosses val="autoZero"/>
        <c:crossBetween val="between"/>
      </c:valAx>
    </c:plotArea>
    <c:legend>
      <c:legendPos val="b"/>
      <c:overlay val="0"/>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Lbls>
            <c:dLbl>
              <c:idx val="0"/>
              <c:layout>
                <c:manualLayout>
                  <c:x val="1.2558871771611808E-2"/>
                  <c:y val="-6.9444444444444441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8D-4B25-9FD0-1C9B4C4DC506}"/>
                </c:ext>
              </c:extLst>
            </c:dLbl>
            <c:dLbl>
              <c:idx val="1"/>
              <c:layout>
                <c:manualLayout>
                  <c:x val="1.3888888888888888E-2"/>
                  <c:y val="0"/>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F8D-4B25-9FD0-1C9B4C4DC506}"/>
                </c:ext>
              </c:extLst>
            </c:dLbl>
            <c:dLbl>
              <c:idx val="3"/>
              <c:layout>
                <c:manualLayout>
                  <c:x val="-1.3751551237314447E-2"/>
                  <c:y val="-3.472222222222222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F8D-4B25-9FD0-1C9B4C4DC506}"/>
                </c:ext>
              </c:extLst>
            </c:dLbl>
            <c:dLbl>
              <c:idx val="4"/>
              <c:layout>
                <c:manualLayout>
                  <c:x val="-4.8720181744344879E-2"/>
                  <c:y val="4.0670591851686873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F8D-4B25-9FD0-1C9B4C4DC506}"/>
                </c:ext>
              </c:extLst>
            </c:dLbl>
            <c:dLbl>
              <c:idx val="5"/>
              <c:layout>
                <c:manualLayout>
                  <c:x val="-5.8398094479634191E-2"/>
                  <c:y val="-8.77129097601538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F8D-4B25-9FD0-1C9B4C4DC506}"/>
                </c:ext>
              </c:extLst>
            </c:dLbl>
            <c:dLbl>
              <c:idx val="6"/>
              <c:layout>
                <c:manualLayout>
                  <c:x val="-4.1928831741444144E-4"/>
                  <c:y val="-0.1366680065892664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F8D-4B25-9FD0-1C9B4C4DC506}"/>
                </c:ext>
              </c:extLst>
            </c:dLbl>
            <c:dLbl>
              <c:idx val="7"/>
              <c:layout>
                <c:manualLayout>
                  <c:x val="-2.8967384019336958E-3"/>
                  <c:y val="8.101760717410323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F8D-4B25-9FD0-1C9B4C4DC506}"/>
                </c:ext>
              </c:extLst>
            </c:dLbl>
            <c:dLbl>
              <c:idx val="8"/>
              <c:layout>
                <c:manualLayout>
                  <c:x val="-9.2098392991819919E-2"/>
                  <c:y val="-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F8D-4B25-9FD0-1C9B4C4DC506}"/>
                </c:ext>
              </c:extLst>
            </c:dLbl>
            <c:dLbl>
              <c:idx val="9"/>
              <c:layout>
                <c:manualLayout>
                  <c:x val="0"/>
                  <c:y val="-0.156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F8D-4B25-9FD0-1C9B4C4DC506}"/>
                </c:ext>
              </c:extLst>
            </c:dLbl>
            <c:spPr>
              <a:noFill/>
              <a:ln>
                <a:noFill/>
              </a:ln>
              <a:effectLst/>
            </c:spPr>
            <c:txPr>
              <a:bodyPr/>
              <a:lstStyle/>
              <a:p>
                <a:pPr>
                  <a:defRPr sz="800" b="0" baseline="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'buyout sector'!$A$17:$A$23</c:f>
              <c:strCache>
                <c:ptCount val="7"/>
                <c:pt idx="0">
                  <c:v>Health Care</c:v>
                </c:pt>
                <c:pt idx="1">
                  <c:v>Information Technology</c:v>
                </c:pt>
                <c:pt idx="2">
                  <c:v>Consumer/Retail</c:v>
                </c:pt>
                <c:pt idx="3">
                  <c:v>Financials</c:v>
                </c:pt>
                <c:pt idx="4">
                  <c:v>Mfg/Industrials</c:v>
                </c:pt>
                <c:pt idx="5">
                  <c:v>Energy/Nat Resources</c:v>
                </c:pt>
                <c:pt idx="6">
                  <c:v>Other</c:v>
                </c:pt>
              </c:strCache>
            </c:strRef>
          </c:cat>
          <c:val>
            <c:numRef>
              <c:f>'buyout sector'!$B$17:$B$23</c:f>
              <c:numCache>
                <c:formatCode>0%</c:formatCode>
                <c:ptCount val="7"/>
                <c:pt idx="0">
                  <c:v>0.16039999999999999</c:v>
                </c:pt>
                <c:pt idx="1">
                  <c:v>0.38850000000000001</c:v>
                </c:pt>
                <c:pt idx="2">
                  <c:v>0.124</c:v>
                </c:pt>
                <c:pt idx="3">
                  <c:v>6.9099999999999995E-2</c:v>
                </c:pt>
                <c:pt idx="4">
                  <c:v>0.1099</c:v>
                </c:pt>
                <c:pt idx="5">
                  <c:v>8.5400000000000004E-2</c:v>
                </c:pt>
                <c:pt idx="6">
                  <c:v>6.2799999999999995E-2</c:v>
                </c:pt>
              </c:numCache>
            </c:numRef>
          </c:val>
          <c:extLst>
            <c:ext xmlns:c16="http://schemas.microsoft.com/office/drawing/2014/chart" uri="{C3380CC4-5D6E-409C-BE32-E72D297353CC}">
              <c16:uniqueId val="{00000009-EF8D-4B25-9FD0-1C9B4C4DC50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noFill/>
    <a:ln>
      <a:noFill/>
    </a:ln>
  </c:spPr>
  <c:externalData r:id="rId2">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r>
              <a:rPr lang="en-US" sz="900" dirty="0">
                <a:solidFill>
                  <a:sysClr val="windowText" lastClr="000000"/>
                </a:solidFill>
              </a:rPr>
              <a:t>DEBT </a:t>
            </a:r>
            <a:r>
              <a:rPr lang="en-US" sz="900" dirty="0" smtClean="0">
                <a:solidFill>
                  <a:sysClr val="windowText" lastClr="000000"/>
                </a:solidFill>
              </a:rPr>
              <a:t>MATURITIES                                                                12/31/20</a:t>
            </a:r>
            <a:endParaRPr lang="en-US" sz="900" dirty="0">
              <a:solidFill>
                <a:sysClr val="windowText" lastClr="000000"/>
              </a:solidFill>
            </a:endParaRPr>
          </a:p>
        </c:rich>
      </c:tx>
      <c:layout>
        <c:manualLayout>
          <c:xMode val="edge"/>
          <c:yMode val="edge"/>
          <c:x val="0.37546357048322598"/>
          <c:y val="0"/>
        </c:manualLayout>
      </c:layout>
      <c:overlay val="0"/>
      <c:spPr>
        <a:noFill/>
        <a:ln>
          <a:noFill/>
        </a:ln>
        <a:effectLst/>
      </c:spPr>
    </c:title>
    <c:autoTitleDeleted val="0"/>
    <c:plotArea>
      <c:layout>
        <c:manualLayout>
          <c:layoutTarget val="inner"/>
          <c:xMode val="edge"/>
          <c:yMode val="edge"/>
          <c:x val="0.15742101121787516"/>
          <c:y val="0.13264525333618907"/>
          <c:w val="0.82035695702348932"/>
          <c:h val="0.69331587656359572"/>
        </c:manualLayout>
      </c:layout>
      <c:barChart>
        <c:barDir val="col"/>
        <c:grouping val="stacked"/>
        <c:varyColors val="0"/>
        <c:ser>
          <c:idx val="0"/>
          <c:order val="0"/>
          <c:tx>
            <c:strRef>
              <c:f>'Debt Summary'!$B$43</c:f>
              <c:strCache>
                <c:ptCount val="1"/>
                <c:pt idx="0">
                  <c:v>Fixed Rate</c:v>
                </c:pt>
              </c:strCache>
            </c:strRef>
          </c:tx>
          <c:spPr>
            <a:solidFill>
              <a:schemeClr val="accent3">
                <a:lumMod val="50000"/>
              </a:schemeClr>
            </a:solidFill>
            <a:ln>
              <a:noFill/>
            </a:ln>
            <a:effectLst/>
            <a:scene3d>
              <a:camera prst="orthographicFront"/>
              <a:lightRig rig="threePt" dir="t"/>
            </a:scene3d>
          </c:spPr>
          <c:invertIfNegative val="0"/>
          <c:dLbls>
            <c:dLbl>
              <c:idx val="5"/>
              <c:numFmt formatCode="_(&quot;$&quot;* #,##0,,_);_(&quot;$&quot;* \(#,##0,,\);_(&quot;$&quot;* &quot;-&quot;??_);_(@_)" sourceLinked="0"/>
              <c:spPr>
                <a:noFill/>
                <a:ln>
                  <a:noFill/>
                </a:ln>
                <a:effectLst/>
              </c:spPr>
              <c:txPr>
                <a:bodyPr rot="0" spcFirstLastPara="1" vertOverflow="ellipsis" horzOverflow="clip" vert="horz" wrap="square" lIns="38100" tIns="19050" rIns="38100" bIns="19050" anchor="ctr" anchorCtr="1">
                  <a:noAutofit/>
                </a:bodyPr>
                <a:lstStyle/>
                <a:p>
                  <a:pPr>
                    <a:defRPr sz="65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AD7-4911-A6DC-BBF38B5D3178}"/>
                </c:ext>
              </c:extLst>
            </c:dLbl>
            <c:dLbl>
              <c:idx val="8"/>
              <c:numFmt formatCode="_(&quot;$&quot;* #,##0,,_);_(&quot;$&quot;* \(#,##0,,\);_(&quot;$&quot;* &quot;-&quot;??_);_(@_)" sourceLinked="0"/>
              <c:spPr>
                <a:noFill/>
                <a:ln>
                  <a:noFill/>
                </a:ln>
                <a:effectLst/>
              </c:spPr>
              <c:txPr>
                <a:bodyPr rot="0" spcFirstLastPara="1" vertOverflow="ellipsis" horzOverflow="clip" vert="horz" wrap="square" lIns="38100" tIns="19050" rIns="38100" bIns="19050" anchor="ctr" anchorCtr="1">
                  <a:noAutofit/>
                </a:bodyPr>
                <a:lstStyle/>
                <a:p>
                  <a:pPr>
                    <a:defRPr sz="65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AD7-4911-A6DC-BBF38B5D3178}"/>
                </c:ext>
              </c:extLst>
            </c:dLbl>
            <c:numFmt formatCode="_(&quot;$&quot;* #,##0,,_);_(&quot;$&quot;* \(#,##0,,\);_(&quot;$&quot;* &quot;-&quot;??_);_(@_)" sourceLinked="0"/>
            <c:spPr>
              <a:noFill/>
              <a:ln>
                <a:noFill/>
              </a:ln>
              <a:effectLst/>
            </c:spPr>
            <c:txPr>
              <a:bodyPr rot="0" spcFirstLastPara="1" vertOverflow="ellipsis" vert="horz" wrap="square" lIns="38100" tIns="19050" rIns="38100" bIns="19050" anchor="ctr" anchorCtr="1">
                <a:spAutoFit/>
              </a:bodyPr>
              <a:lstStyle/>
              <a:p>
                <a:pPr>
                  <a:defRPr sz="65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'Debt Summary'!$A$47:$A$56</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'Debt Summary'!$B$47:$B$56</c:f>
              <c:numCache>
                <c:formatCode>_("$"* #,##0_);_("$"* \(#,##0\);_("$"* "-"??_);_(@_)</c:formatCode>
                <c:ptCount val="10"/>
                <c:pt idx="0">
                  <c:v>12160000</c:v>
                </c:pt>
                <c:pt idx="1">
                  <c:v>49921260</c:v>
                </c:pt>
                <c:pt idx="2">
                  <c:v>128097585.23</c:v>
                </c:pt>
                <c:pt idx="3">
                  <c:v>548412305.07890534</c:v>
                </c:pt>
                <c:pt idx="4">
                  <c:v>195613630.5</c:v>
                </c:pt>
                <c:pt idx="5">
                  <c:v>311830751.38999999</c:v>
                </c:pt>
                <c:pt idx="6">
                  <c:v>719709284</c:v>
                </c:pt>
                <c:pt idx="7">
                  <c:v>186703515.5</c:v>
                </c:pt>
                <c:pt idx="8">
                  <c:v>111690750</c:v>
                </c:pt>
                <c:pt idx="9">
                  <c:v>195000000</c:v>
                </c:pt>
              </c:numCache>
            </c:numRef>
          </c:val>
          <c:extLst>
            <c:ext xmlns:c16="http://schemas.microsoft.com/office/drawing/2014/chart" uri="{C3380CC4-5D6E-409C-BE32-E72D297353CC}">
              <c16:uniqueId val="{00000002-FAD7-4911-A6DC-BBF38B5D3178}"/>
            </c:ext>
          </c:extLst>
        </c:ser>
        <c:ser>
          <c:idx val="1"/>
          <c:order val="1"/>
          <c:tx>
            <c:strRef>
              <c:f>'Debt Summary'!$C$43</c:f>
              <c:strCache>
                <c:ptCount val="1"/>
                <c:pt idx="0">
                  <c:v>Floating Rate</c:v>
                </c:pt>
              </c:strCache>
            </c:strRef>
          </c:tx>
          <c:spPr>
            <a:solidFill>
              <a:schemeClr val="accent3">
                <a:lumMod val="75000"/>
              </a:schemeClr>
            </a:solidFill>
            <a:ln>
              <a:noFill/>
            </a:ln>
            <a:effectLst/>
            <a:scene3d>
              <a:camera prst="orthographicFront"/>
              <a:lightRig rig="threePt" dir="t"/>
            </a:scene3d>
          </c:spPr>
          <c:invertIfNegative val="0"/>
          <c:dLbls>
            <c:dLbl>
              <c:idx val="0"/>
              <c:numFmt formatCode="_(&quot;$&quot;* #,##0,,_);_(&quot;$&quot;* \(#,##0,,\);_(&quot;$&quot;* &quot;-&quot;??_);_(@_)" sourceLinked="0"/>
              <c:spPr>
                <a:noFill/>
                <a:ln>
                  <a:noFill/>
                </a:ln>
                <a:effectLst/>
              </c:spPr>
              <c:txPr>
                <a:bodyPr rot="0" spcFirstLastPara="1" vertOverflow="ellipsis" vert="horz" wrap="square" lIns="38100" tIns="19050" rIns="38100" bIns="19050" anchor="ctr" anchorCtr="0">
                  <a:noAutofit/>
                </a:bodyPr>
                <a:lstStyle/>
                <a:p>
                  <a:pPr algn="l">
                    <a:defRPr sz="65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497-4B75-85A9-21C7E97BEFC0}"/>
                </c:ext>
              </c:extLst>
            </c:dLbl>
            <c:dLbl>
              <c:idx val="3"/>
              <c:layout>
                <c:manualLayout>
                  <c:x val="-1.7843143315565122E-3"/>
                  <c:y val="-2.1935896461549621E-2"/>
                </c:manualLayout>
              </c:layout>
              <c:numFmt formatCode="_(&quot;$&quot;* #,##0,,_);_(&quot;$&quot;* \(#,##0,,\);_(&quot;$&quot;* &quot;-&quot;??_);_(@_)" sourceLinked="0"/>
              <c:spPr>
                <a:noFill/>
                <a:ln>
                  <a:noFill/>
                </a:ln>
                <a:effectLst/>
              </c:spPr>
              <c:txPr>
                <a:bodyPr rot="0" spcFirstLastPara="1" vertOverflow="ellipsis" vert="horz" wrap="square" lIns="38100" tIns="19050" rIns="38100" bIns="0" anchor="b" anchorCtr="1">
                  <a:noAutofit/>
                </a:bodyPr>
                <a:lstStyle/>
                <a:p>
                  <a:pPr>
                    <a:defRPr sz="65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9.4655767831201054E-2"/>
                      <c:h val="0.10442582657689556"/>
                    </c:manualLayout>
                  </c15:layout>
                </c:ext>
                <c:ext xmlns:c16="http://schemas.microsoft.com/office/drawing/2014/chart" uri="{C3380CC4-5D6E-409C-BE32-E72D297353CC}">
                  <c16:uniqueId val="{00000001-9497-4B75-85A9-21C7E97BEFC0}"/>
                </c:ext>
              </c:extLst>
            </c:dLbl>
            <c:dLbl>
              <c:idx val="4"/>
              <c:delete val="1"/>
              <c:extLst>
                <c:ext xmlns:c15="http://schemas.microsoft.com/office/drawing/2012/chart" uri="{CE6537A1-D6FC-4f65-9D91-7224C49458BB}"/>
                <c:ext xmlns:c16="http://schemas.microsoft.com/office/drawing/2014/chart" uri="{C3380CC4-5D6E-409C-BE32-E72D297353CC}">
                  <c16:uniqueId val="{00000003-FAD7-4911-A6DC-BBF38B5D3178}"/>
                </c:ext>
              </c:extLst>
            </c:dLbl>
            <c:dLbl>
              <c:idx val="5"/>
              <c:delete val="1"/>
              <c:extLst>
                <c:ext xmlns:c15="http://schemas.microsoft.com/office/drawing/2012/chart" uri="{CE6537A1-D6FC-4f65-9D91-7224C49458BB}"/>
                <c:ext xmlns:c16="http://schemas.microsoft.com/office/drawing/2014/chart" uri="{C3380CC4-5D6E-409C-BE32-E72D297353CC}">
                  <c16:uniqueId val="{00000004-FAD7-4911-A6DC-BBF38B5D3178}"/>
                </c:ext>
              </c:extLst>
            </c:dLbl>
            <c:dLbl>
              <c:idx val="6"/>
              <c:layout>
                <c:manualLayout>
                  <c:x val="3.5686286631130245E-3"/>
                  <c:y val="-2.74201404602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97-4B75-85A9-21C7E97BEFC0}"/>
                </c:ext>
              </c:extLst>
            </c:dLbl>
            <c:dLbl>
              <c:idx val="7"/>
              <c:delete val="1"/>
              <c:extLst>
                <c:ext xmlns:c15="http://schemas.microsoft.com/office/drawing/2012/chart" uri="{CE6537A1-D6FC-4f65-9D91-7224C49458BB}"/>
                <c:ext xmlns:c16="http://schemas.microsoft.com/office/drawing/2014/chart" uri="{C3380CC4-5D6E-409C-BE32-E72D297353CC}">
                  <c16:uniqueId val="{00000006-FAD7-4911-A6DC-BBF38B5D3178}"/>
                </c:ext>
              </c:extLst>
            </c:dLbl>
            <c:dLbl>
              <c:idx val="8"/>
              <c:delete val="1"/>
              <c:extLst>
                <c:ext xmlns:c15="http://schemas.microsoft.com/office/drawing/2012/chart" uri="{CE6537A1-D6FC-4f65-9D91-7224C49458BB}"/>
                <c:ext xmlns:c16="http://schemas.microsoft.com/office/drawing/2014/chart" uri="{C3380CC4-5D6E-409C-BE32-E72D297353CC}">
                  <c16:uniqueId val="{00000007-FAD7-4911-A6DC-BBF38B5D3178}"/>
                </c:ext>
              </c:extLst>
            </c:dLbl>
            <c:dLbl>
              <c:idx val="9"/>
              <c:delete val="1"/>
              <c:extLst>
                <c:ext xmlns:c15="http://schemas.microsoft.com/office/drawing/2012/chart" uri="{CE6537A1-D6FC-4f65-9D91-7224C49458BB}"/>
                <c:ext xmlns:c16="http://schemas.microsoft.com/office/drawing/2014/chart" uri="{C3380CC4-5D6E-409C-BE32-E72D297353CC}">
                  <c16:uniqueId val="{00000008-FAD7-4911-A6DC-BBF38B5D3178}"/>
                </c:ext>
              </c:extLst>
            </c:dLbl>
            <c:dLbl>
              <c:idx val="10"/>
              <c:delete val="1"/>
              <c:extLst>
                <c:ext xmlns:c15="http://schemas.microsoft.com/office/drawing/2012/chart" uri="{CE6537A1-D6FC-4f65-9D91-7224C49458BB}"/>
                <c:ext xmlns:c16="http://schemas.microsoft.com/office/drawing/2014/chart" uri="{C3380CC4-5D6E-409C-BE32-E72D297353CC}">
                  <c16:uniqueId val="{00000009-FAD7-4911-A6DC-BBF38B5D3178}"/>
                </c:ext>
              </c:extLst>
            </c:dLbl>
            <c:numFmt formatCode="_(&quot;$&quot;* #,##0,,_);_(&quot;$&quot;* \(#,##0,,\);_(&quot;$&quot;* &quot;-&quot;??_);_(@_)" sourceLinked="0"/>
            <c:spPr>
              <a:noFill/>
              <a:ln>
                <a:noFill/>
              </a:ln>
              <a:effectLst/>
            </c:spPr>
            <c:txPr>
              <a:bodyPr rot="0" spcFirstLastPara="1" vertOverflow="ellipsis" vert="horz" wrap="square" lIns="38100" tIns="19050" rIns="38100" bIns="19050" anchor="ctr" anchorCtr="1">
                <a:spAutoFit/>
              </a:bodyPr>
              <a:lstStyle/>
              <a:p>
                <a:pPr>
                  <a:defRPr sz="65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'Debt Summary'!$A$47:$A$56</c:f>
              <c:numCache>
                <c:formatCode>General</c:formatCode>
                <c:ptCount val="10"/>
                <c:pt idx="0">
                  <c:v>2021</c:v>
                </c:pt>
                <c:pt idx="1">
                  <c:v>2022</c:v>
                </c:pt>
                <c:pt idx="2">
                  <c:v>2023</c:v>
                </c:pt>
                <c:pt idx="3">
                  <c:v>2024</c:v>
                </c:pt>
                <c:pt idx="4">
                  <c:v>2025</c:v>
                </c:pt>
                <c:pt idx="5">
                  <c:v>2026</c:v>
                </c:pt>
                <c:pt idx="6">
                  <c:v>2027</c:v>
                </c:pt>
                <c:pt idx="7">
                  <c:v>2028</c:v>
                </c:pt>
                <c:pt idx="8">
                  <c:v>2029</c:v>
                </c:pt>
                <c:pt idx="9">
                  <c:v>2030</c:v>
                </c:pt>
              </c:numCache>
            </c:numRef>
          </c:cat>
          <c:val>
            <c:numRef>
              <c:f>'Debt Summary'!$C$47:$C$56</c:f>
              <c:numCache>
                <c:formatCode>_("$"* #,##0_);_("$"* \(#,##0\);_("$"* "-"??_);_(@_)</c:formatCode>
                <c:ptCount val="10"/>
                <c:pt idx="0">
                  <c:v>175942310.35800001</c:v>
                </c:pt>
                <c:pt idx="1">
                  <c:v>65031578</c:v>
                </c:pt>
                <c:pt idx="2">
                  <c:v>74135164</c:v>
                </c:pt>
                <c:pt idx="3">
                  <c:v>75904916</c:v>
                </c:pt>
                <c:pt idx="4">
                  <c:v>0</c:v>
                </c:pt>
                <c:pt idx="5">
                  <c:v>0</c:v>
                </c:pt>
                <c:pt idx="6">
                  <c:v>12985000</c:v>
                </c:pt>
                <c:pt idx="7">
                  <c:v>0</c:v>
                </c:pt>
                <c:pt idx="8">
                  <c:v>0</c:v>
                </c:pt>
                <c:pt idx="9">
                  <c:v>0</c:v>
                </c:pt>
              </c:numCache>
            </c:numRef>
          </c:val>
          <c:extLst>
            <c:ext xmlns:c16="http://schemas.microsoft.com/office/drawing/2014/chart" uri="{C3380CC4-5D6E-409C-BE32-E72D297353CC}">
              <c16:uniqueId val="{0000000A-FAD7-4911-A6DC-BBF38B5D3178}"/>
            </c:ext>
          </c:extLst>
        </c:ser>
        <c:dLbls>
          <c:showLegendKey val="0"/>
          <c:showVal val="0"/>
          <c:showCatName val="0"/>
          <c:showSerName val="0"/>
          <c:showPercent val="0"/>
          <c:showBubbleSize val="0"/>
        </c:dLbls>
        <c:gapWidth val="50"/>
        <c:overlap val="100"/>
        <c:axId val="1203475328"/>
        <c:axId val="1203481560"/>
      </c:barChart>
      <c:catAx>
        <c:axId val="1203475328"/>
        <c:scaling>
          <c:orientation val="minMax"/>
        </c:scaling>
        <c:delete val="0"/>
        <c:axPos val="b"/>
        <c:numFmt formatCode="General" sourceLinked="1"/>
        <c:majorTickMark val="none"/>
        <c:minorTickMark val="none"/>
        <c:tickLblPos val="nextTo"/>
        <c:spPr>
          <a:noFill/>
          <a:ln w="3175" cap="flat" cmpd="sng" algn="ctr">
            <a:no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203481560"/>
        <c:crosses val="autoZero"/>
        <c:auto val="1"/>
        <c:lblAlgn val="ctr"/>
        <c:lblOffset val="100"/>
        <c:noMultiLvlLbl val="0"/>
      </c:catAx>
      <c:valAx>
        <c:axId val="1203481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r>
                  <a:rPr lang="en-US" dirty="0">
                    <a:solidFill>
                      <a:sysClr val="windowText" lastClr="000000"/>
                    </a:solidFill>
                  </a:rPr>
                  <a:t>MILLIONS</a:t>
                </a:r>
              </a:p>
            </c:rich>
          </c:tx>
          <c:layout>
            <c:manualLayout>
              <c:xMode val="edge"/>
              <c:yMode val="edge"/>
              <c:x val="5.7095760851954679E-3"/>
              <c:y val="0.32248676060619669"/>
            </c:manualLayout>
          </c:layout>
          <c:overlay val="0"/>
          <c:spPr>
            <a:noFill/>
            <a:ln>
              <a:noFill/>
            </a:ln>
            <a:effectLst/>
          </c:spPr>
        </c:title>
        <c:numFmt formatCode="_(&quot;$&quot;* #,##0,,_);_(&quot;$&quot;* \(#,##0,,\);_(&quot;$&quot;* &quot;-&quot;??_);_(@_)" sourceLinked="0"/>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203475328"/>
        <c:crosses val="autoZero"/>
        <c:crossBetween val="between"/>
      </c:valAx>
      <c:spPr>
        <a:solidFill>
          <a:schemeClr val="accent4"/>
        </a:solidFill>
        <a:ln>
          <a:noFill/>
        </a:ln>
        <a:effectLst/>
      </c:spPr>
    </c:plotArea>
    <c:legend>
      <c:legendPos val="b"/>
      <c:layout>
        <c:manualLayout>
          <c:xMode val="edge"/>
          <c:yMode val="edge"/>
          <c:x val="0.27339151790355709"/>
          <c:y val="0.9348765186871496"/>
          <c:w val="0.45321696419288576"/>
          <c:h val="5.963945322080854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sz="800" b="1" dirty="0"/>
              <a:t>WEIGHTED AVG COST OF </a:t>
            </a:r>
            <a:r>
              <a:rPr lang="en-US" sz="800" b="1" dirty="0" smtClean="0"/>
              <a:t>DEBT      12/31/20</a:t>
            </a:r>
            <a:endParaRPr lang="en-US" sz="800" b="1" dirty="0"/>
          </a:p>
        </c:rich>
      </c:tx>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2733918067756807"/>
          <c:y val="0.27096599050228054"/>
          <c:w val="0.60268162558111604"/>
          <c:h val="0.51926544729182111"/>
        </c:manualLayout>
      </c:layout>
      <c:barChart>
        <c:barDir val="bar"/>
        <c:grouping val="stacked"/>
        <c:varyColors val="0"/>
        <c:ser>
          <c:idx val="0"/>
          <c:order val="0"/>
          <c:spPr>
            <a:solidFill>
              <a:schemeClr val="accent1"/>
            </a:solidFill>
            <a:ln>
              <a:noFill/>
            </a:ln>
            <a:effectLst/>
            <a:scene3d>
              <a:camera prst="orthographicFront"/>
              <a:lightRig rig="threePt" dir="t"/>
            </a:scene3d>
            <a:sp3d>
              <a:bevelT w="38100" h="38100"/>
              <a:bevelB w="38100" h="38100"/>
            </a:sp3d>
          </c:spPr>
          <c:invertIfNegative val="0"/>
          <c:dPt>
            <c:idx val="0"/>
            <c:invertIfNegative val="0"/>
            <c:bubble3D val="0"/>
            <c:spPr>
              <a:solidFill>
                <a:schemeClr val="bg1">
                  <a:lumMod val="50000"/>
                </a:schemeClr>
              </a:solidFill>
              <a:ln>
                <a:noFill/>
              </a:ln>
              <a:effectLst/>
              <a:scene3d>
                <a:camera prst="orthographicFront"/>
                <a:lightRig rig="threePt" dir="t"/>
              </a:scene3d>
              <a:sp3d>
                <a:bevelT w="38100" h="38100"/>
                <a:bevelB w="38100" h="38100"/>
              </a:sp3d>
            </c:spPr>
            <c:extLst>
              <c:ext xmlns:c16="http://schemas.microsoft.com/office/drawing/2014/chart" uri="{C3380CC4-5D6E-409C-BE32-E72D297353CC}">
                <c16:uniqueId val="{00000001-6691-4ECE-952F-4684ABE3836A}"/>
              </c:ext>
            </c:extLst>
          </c:dPt>
          <c:dPt>
            <c:idx val="1"/>
            <c:invertIfNegative val="0"/>
            <c:bubble3D val="0"/>
            <c:spPr>
              <a:solidFill>
                <a:schemeClr val="accent3">
                  <a:lumMod val="50000"/>
                </a:schemeClr>
              </a:solidFill>
              <a:ln>
                <a:noFill/>
              </a:ln>
              <a:effectLst/>
              <a:scene3d>
                <a:camera prst="orthographicFront"/>
                <a:lightRig rig="threePt" dir="t"/>
              </a:scene3d>
              <a:sp3d>
                <a:bevelT w="38100" h="38100"/>
                <a:bevelB w="38100" h="38100"/>
              </a:sp3d>
            </c:spPr>
            <c:extLst>
              <c:ext xmlns:c16="http://schemas.microsoft.com/office/drawing/2014/chart" uri="{C3380CC4-5D6E-409C-BE32-E72D297353CC}">
                <c16:uniqueId val="{00000003-6691-4ECE-952F-4684ABE3836A}"/>
              </c:ext>
            </c:extLst>
          </c:dPt>
          <c:dPt>
            <c:idx val="2"/>
            <c:invertIfNegative val="0"/>
            <c:bubble3D val="0"/>
            <c:spPr>
              <a:solidFill>
                <a:schemeClr val="accent3">
                  <a:lumMod val="75000"/>
                </a:schemeClr>
              </a:solidFill>
              <a:ln>
                <a:noFill/>
              </a:ln>
              <a:effectLst/>
              <a:scene3d>
                <a:camera prst="orthographicFront"/>
                <a:lightRig rig="threePt" dir="t"/>
              </a:scene3d>
              <a:sp3d>
                <a:bevelT w="38100" h="38100"/>
                <a:bevelB w="38100" h="38100"/>
              </a:sp3d>
            </c:spPr>
            <c:extLst>
              <c:ext xmlns:c16="http://schemas.microsoft.com/office/drawing/2014/chart" uri="{C3380CC4-5D6E-409C-BE32-E72D297353CC}">
                <c16:uniqueId val="{00000005-6691-4ECE-952F-4684ABE3836A}"/>
              </c:ext>
            </c:extLst>
          </c:dPt>
          <c:dLbls>
            <c:dLbl>
              <c:idx val="2"/>
              <c:layout>
                <c:manualLayout>
                  <c:x val="1.7633672260844949E-2"/>
                  <c:y val="-8.0553650951516592E-3"/>
                </c:manualLayout>
              </c:layout>
              <c:showLegendKey val="0"/>
              <c:showVal val="1"/>
              <c:showCatName val="0"/>
              <c:showSerName val="0"/>
              <c:showPercent val="0"/>
              <c:showBubbleSize val="0"/>
              <c:extLst>
                <c:ext xmlns:c15="http://schemas.microsoft.com/office/drawing/2012/chart" uri="{CE6537A1-D6FC-4f65-9D91-7224C49458BB}">
                  <c15:layout>
                    <c:manualLayout>
                      <c:w val="0.13157681593269399"/>
                      <c:h val="0.13682069328150837"/>
                    </c:manualLayout>
                  </c15:layout>
                </c:ext>
                <c:ext xmlns:c16="http://schemas.microsoft.com/office/drawing/2014/chart" uri="{C3380CC4-5D6E-409C-BE32-E72D297353CC}">
                  <c16:uniqueId val="{00000005-6691-4ECE-952F-4684ABE3836A}"/>
                </c:ext>
              </c:extLst>
            </c:dLbl>
            <c:spPr>
              <a:noFill/>
              <a:ln>
                <a:noFill/>
              </a:ln>
              <a:effectLst/>
            </c:spPr>
            <c:txPr>
              <a:bodyPr rot="0" spcFirstLastPara="1" vertOverflow="ellipsis" horzOverflow="clip" vert="horz" wrap="square" lIns="0" tIns="0" rIns="0" bIns="0" anchor="ctr" anchorCtr="0">
                <a:spAutoFit/>
              </a:bodyPr>
              <a:lstStyle/>
              <a:p>
                <a:pPr>
                  <a:defRPr sz="9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'Debt Summary'!$A$51:$C$51</c:f>
              <c:strCache>
                <c:ptCount val="3"/>
                <c:pt idx="0">
                  <c:v>Total PI</c:v>
                </c:pt>
                <c:pt idx="1">
                  <c:v>Fixed</c:v>
                </c:pt>
                <c:pt idx="2">
                  <c:v>Floating</c:v>
                </c:pt>
              </c:strCache>
            </c:strRef>
          </c:cat>
          <c:val>
            <c:numRef>
              <c:f>'Debt Summary'!$A$52:$C$52</c:f>
              <c:numCache>
                <c:formatCode>0.00%</c:formatCode>
                <c:ptCount val="3"/>
                <c:pt idx="0">
                  <c:v>3.6600000000000001E-2</c:v>
                </c:pt>
                <c:pt idx="1">
                  <c:v>3.1E-2</c:v>
                </c:pt>
                <c:pt idx="2">
                  <c:v>3.9399999999999998E-2</c:v>
                </c:pt>
              </c:numCache>
            </c:numRef>
          </c:val>
          <c:extLst>
            <c:ext xmlns:c16="http://schemas.microsoft.com/office/drawing/2014/chart" uri="{C3380CC4-5D6E-409C-BE32-E72D297353CC}">
              <c16:uniqueId val="{00000006-6691-4ECE-952F-4684ABE3836A}"/>
            </c:ext>
          </c:extLst>
        </c:ser>
        <c:dLbls>
          <c:showLegendKey val="0"/>
          <c:showVal val="0"/>
          <c:showCatName val="0"/>
          <c:showSerName val="0"/>
          <c:showPercent val="0"/>
          <c:showBubbleSize val="0"/>
        </c:dLbls>
        <c:gapWidth val="50"/>
        <c:overlap val="100"/>
        <c:axId val="1256445759"/>
        <c:axId val="1256446591"/>
      </c:barChart>
      <c:catAx>
        <c:axId val="12564457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256446591"/>
        <c:crosses val="autoZero"/>
        <c:auto val="1"/>
        <c:lblAlgn val="ctr"/>
        <c:lblOffset val="100"/>
        <c:noMultiLvlLbl val="0"/>
      </c:catAx>
      <c:valAx>
        <c:axId val="1256446591"/>
        <c:scaling>
          <c:orientation val="minMax"/>
          <c:max val="5.000000000000001E-2"/>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256445759"/>
        <c:crosses val="autoZero"/>
        <c:crossBetween val="between"/>
        <c:majorUnit val="2.5000000000000005E-2"/>
        <c:minorUnit val="5.000000000000001E-3"/>
      </c:valAx>
      <c:spPr>
        <a:solidFill>
          <a:schemeClr val="accent4">
            <a:lumMod val="60000"/>
            <a:lumOff val="40000"/>
          </a:schemeClr>
        </a:solidFill>
        <a:ln>
          <a:noFill/>
        </a:ln>
        <a:effectLst/>
      </c:spPr>
    </c:plotArea>
    <c:plotVisOnly val="1"/>
    <c:dispBlanksAs val="gap"/>
    <c:showDLblsOverMax val="0"/>
  </c:chart>
  <c:spPr>
    <a:solidFill>
      <a:schemeClr val="tx2">
        <a:lumMod val="40000"/>
        <a:lumOff val="60000"/>
      </a:schemeClr>
    </a:solidFill>
    <a:ln w="9525" cap="flat" cmpd="sng" algn="ctr">
      <a:solidFill>
        <a:schemeClr val="tx1">
          <a:lumMod val="15000"/>
          <a:lumOff val="85000"/>
        </a:schemeClr>
      </a:solidFill>
      <a:round/>
    </a:ln>
    <a:effectLst/>
    <a:scene3d>
      <a:camera prst="orthographicFront"/>
      <a:lightRig rig="threePt" dir="t"/>
    </a:scene3d>
    <a:sp3d>
      <a:bevelT w="38100" h="38100"/>
      <a:bevelB w="38100" h="38100"/>
    </a:sp3d>
  </c:spPr>
  <c:txPr>
    <a:bodyPr/>
    <a:lstStyle/>
    <a:p>
      <a:pPr>
        <a:defRPr>
          <a:solidFill>
            <a:sysClr val="windowText" lastClr="000000"/>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sz="900" b="1" dirty="0">
                <a:solidFill>
                  <a:sysClr val="windowText" lastClr="000000"/>
                </a:solidFill>
              </a:rPr>
              <a:t>PI  CORE</a:t>
            </a:r>
            <a:r>
              <a:rPr lang="en-US" sz="900" b="1" baseline="0" dirty="0">
                <a:solidFill>
                  <a:sysClr val="windowText" lastClr="000000"/>
                </a:solidFill>
              </a:rPr>
              <a:t> AND NON CORE </a:t>
            </a:r>
            <a:r>
              <a:rPr lang="en-US" sz="900" b="1" dirty="0">
                <a:solidFill>
                  <a:sysClr val="windowText" lastClr="000000"/>
                </a:solidFill>
              </a:rPr>
              <a:t>LEVERAGE</a:t>
            </a:r>
          </a:p>
        </c:rich>
      </c:tx>
      <c:layout>
        <c:manualLayout>
          <c:xMode val="edge"/>
          <c:yMode val="edge"/>
          <c:x val="0.17478888972065776"/>
          <c:y val="3.7041060890983343E-2"/>
        </c:manualLayout>
      </c:layout>
      <c:overlay val="0"/>
      <c:spPr>
        <a:noFill/>
        <a:ln>
          <a:noFill/>
        </a:ln>
        <a:effectLst/>
      </c:spPr>
      <c:txPr>
        <a:bodyPr rot="0" spcFirstLastPara="1" vertOverflow="ellipsis" vert="horz" wrap="square" anchor="ctr" anchorCtr="1"/>
        <a:lstStyle/>
        <a:p>
          <a:pPr>
            <a:defRPr sz="9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6449370443910441"/>
          <c:y val="0.20562455384844222"/>
          <c:w val="0.78691032599999167"/>
          <c:h val="0.50662765202694082"/>
        </c:manualLayout>
      </c:layout>
      <c:barChart>
        <c:barDir val="col"/>
        <c:grouping val="clustered"/>
        <c:varyColors val="0"/>
        <c:ser>
          <c:idx val="0"/>
          <c:order val="0"/>
          <c:tx>
            <c:strRef>
              <c:f>'Debt Summary'!$A$69</c:f>
              <c:strCache>
                <c:ptCount val="1"/>
                <c:pt idx="0">
                  <c:v>Core</c:v>
                </c:pt>
              </c:strCache>
            </c:strRef>
          </c:tx>
          <c:spPr>
            <a:solidFill>
              <a:schemeClr val="bg2">
                <a:lumMod val="50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'Debt Summary'!$B$68:$C$68</c:f>
              <c:strCache>
                <c:ptCount val="2"/>
                <c:pt idx="0">
                  <c:v>12/31/20</c:v>
                </c:pt>
                <c:pt idx="1">
                  <c:v>12/31/20 ADJ</c:v>
                </c:pt>
              </c:strCache>
            </c:strRef>
          </c:cat>
          <c:val>
            <c:numRef>
              <c:f>'Debt Summary'!$B$69:$C$69</c:f>
              <c:numCache>
                <c:formatCode>0.00%</c:formatCode>
                <c:ptCount val="2"/>
                <c:pt idx="0">
                  <c:v>0.2515</c:v>
                </c:pt>
                <c:pt idx="1">
                  <c:v>0.25430000000000003</c:v>
                </c:pt>
              </c:numCache>
            </c:numRef>
          </c:val>
          <c:extLst>
            <c:ext xmlns:c16="http://schemas.microsoft.com/office/drawing/2014/chart" uri="{C3380CC4-5D6E-409C-BE32-E72D297353CC}">
              <c16:uniqueId val="{00000000-38FC-44F5-B294-BBC27B368486}"/>
            </c:ext>
          </c:extLst>
        </c:ser>
        <c:ser>
          <c:idx val="1"/>
          <c:order val="1"/>
          <c:tx>
            <c:strRef>
              <c:f>'Debt Summary'!$A$70</c:f>
              <c:strCache>
                <c:ptCount val="1"/>
                <c:pt idx="0">
                  <c:v>Non Core</c:v>
                </c:pt>
              </c:strCache>
            </c:strRef>
          </c:tx>
          <c:spPr>
            <a:solidFill>
              <a:schemeClr val="accent3">
                <a:lumMod val="50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'Debt Summary'!$B$68:$C$68</c:f>
              <c:strCache>
                <c:ptCount val="2"/>
                <c:pt idx="0">
                  <c:v>12/31/20</c:v>
                </c:pt>
                <c:pt idx="1">
                  <c:v>12/31/20 ADJ</c:v>
                </c:pt>
              </c:strCache>
            </c:strRef>
          </c:cat>
          <c:val>
            <c:numRef>
              <c:f>'Debt Summary'!$B$70:$C$70</c:f>
              <c:numCache>
                <c:formatCode>0.00%</c:formatCode>
                <c:ptCount val="2"/>
                <c:pt idx="0">
                  <c:v>0.33239999999999997</c:v>
                </c:pt>
                <c:pt idx="1">
                  <c:v>0.38490000000000002</c:v>
                </c:pt>
              </c:numCache>
            </c:numRef>
          </c:val>
          <c:extLst>
            <c:ext xmlns:c16="http://schemas.microsoft.com/office/drawing/2014/chart" uri="{C3380CC4-5D6E-409C-BE32-E72D297353CC}">
              <c16:uniqueId val="{00000001-38FC-44F5-B294-BBC27B368486}"/>
            </c:ext>
          </c:extLst>
        </c:ser>
        <c:dLbls>
          <c:showLegendKey val="0"/>
          <c:showVal val="0"/>
          <c:showCatName val="0"/>
          <c:showSerName val="0"/>
          <c:showPercent val="0"/>
          <c:showBubbleSize val="0"/>
        </c:dLbls>
        <c:gapWidth val="61"/>
        <c:axId val="1558587072"/>
        <c:axId val="1558583328"/>
      </c:barChart>
      <c:catAx>
        <c:axId val="155858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58583328"/>
        <c:crosses val="autoZero"/>
        <c:auto val="1"/>
        <c:lblAlgn val="ctr"/>
        <c:lblOffset val="0"/>
        <c:noMultiLvlLbl val="0"/>
      </c:catAx>
      <c:valAx>
        <c:axId val="1558583328"/>
        <c:scaling>
          <c:orientation val="minMax"/>
          <c:max val="0.4"/>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58587072"/>
        <c:crosses val="autoZero"/>
        <c:crossBetween val="between"/>
        <c:majorUnit val="0.1"/>
      </c:valAx>
      <c:spPr>
        <a:solidFill>
          <a:schemeClr val="tx2">
            <a:lumMod val="60000"/>
            <a:lumOff val="40000"/>
          </a:schemeClr>
        </a:solidFill>
        <a:ln>
          <a:noFill/>
        </a:ln>
        <a:effectLst/>
      </c:spPr>
    </c:plotArea>
    <c:legend>
      <c:legendPos val="b"/>
      <c:layout>
        <c:manualLayout>
          <c:xMode val="edge"/>
          <c:yMode val="edge"/>
          <c:x val="0.27088828512254154"/>
          <c:y val="0.82713563955256153"/>
          <c:w val="0.49968184840571922"/>
          <c:h val="0.16360409522469266"/>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solidFill>
      <a:schemeClr val="tx2">
        <a:lumMod val="40000"/>
        <a:lumOff val="60000"/>
      </a:schemeClr>
    </a:solidFill>
    <a:ln w="9525" cap="flat" cmpd="sng" algn="ctr">
      <a:solidFill>
        <a:schemeClr val="tx1">
          <a:lumMod val="15000"/>
          <a:lumOff val="85000"/>
        </a:schemeClr>
      </a:solidFill>
      <a:round/>
    </a:ln>
    <a:effectLst/>
    <a:scene3d>
      <a:camera prst="orthographicFront"/>
      <a:lightRig rig="threePt" dir="t"/>
    </a:scene3d>
    <a:sp3d>
      <a:bevelT w="38100" h="38100"/>
      <a:bevelB w="38100" h="38100"/>
    </a:sp3d>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2071412645270847"/>
          <c:y val="0.12574525531178907"/>
          <c:w val="0.86156911028881478"/>
          <c:h val="0.65974760686774092"/>
        </c:manualLayout>
      </c:layout>
      <c:barChart>
        <c:barDir val="col"/>
        <c:grouping val="clustered"/>
        <c:varyColors val="0"/>
        <c:ser>
          <c:idx val="0"/>
          <c:order val="0"/>
          <c:tx>
            <c:strRef>
              <c:f>Sheet1!$B$1</c:f>
              <c:strCache>
                <c:ptCount val="1"/>
                <c:pt idx="0">
                  <c:v>SBA RE Total Net Return</c:v>
                </c:pt>
              </c:strCache>
            </c:strRef>
          </c:tx>
          <c:spPr>
            <a:solidFill>
              <a:schemeClr val="accent3">
                <a:lumMod val="50000"/>
              </a:schemeClr>
            </a:solidFill>
          </c:spPr>
          <c:invertIfNegative val="0"/>
          <c:dLbls>
            <c:dLbl>
              <c:idx val="1"/>
              <c:layout>
                <c:manualLayout>
                  <c:x val="4.6856108825218965E-3"/>
                  <c:y val="-5.197854063903318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BF-4FFA-9862-B73FB046179A}"/>
                </c:ext>
              </c:extLst>
            </c:dLbl>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Sheet1!$B$2:$B$4</c:f>
              <c:numCache>
                <c:formatCode>0.0%</c:formatCode>
                <c:ptCount val="3"/>
                <c:pt idx="0">
                  <c:v>0.01</c:v>
                </c:pt>
                <c:pt idx="1">
                  <c:v>4.8000000000000001E-2</c:v>
                </c:pt>
                <c:pt idx="2">
                  <c:v>6.3E-2</c:v>
                </c:pt>
              </c:numCache>
            </c:numRef>
          </c:val>
          <c:extLst>
            <c:ext xmlns:c16="http://schemas.microsoft.com/office/drawing/2014/chart" uri="{C3380CC4-5D6E-409C-BE32-E72D297353CC}">
              <c16:uniqueId val="{00000001-B3BF-4FFA-9862-B73FB046179A}"/>
            </c:ext>
          </c:extLst>
        </c:ser>
        <c:ser>
          <c:idx val="1"/>
          <c:order val="1"/>
          <c:tx>
            <c:strRef>
              <c:f>Sheet1!$C$1</c:f>
              <c:strCache>
                <c:ptCount val="1"/>
                <c:pt idx="0">
                  <c:v>SBA RE Primary Benchmark</c:v>
                </c:pt>
              </c:strCache>
            </c:strRef>
          </c:tx>
          <c:spPr>
            <a:solidFill>
              <a:schemeClr val="bg2">
                <a:lumMod val="50000"/>
              </a:schemeClr>
            </a:solidFill>
          </c:spPr>
          <c:invertIfNegative val="0"/>
          <c:dLbls>
            <c:dLbl>
              <c:idx val="0"/>
              <c:layout>
                <c:manualLayout>
                  <c:x val="3.12374058834793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BF-4FFA-9862-B73FB046179A}"/>
                </c:ext>
              </c:extLst>
            </c:dLbl>
            <c:dLbl>
              <c:idx val="1"/>
              <c:layout>
                <c:manualLayout>
                  <c:x val="9.371221765043735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BF-4FFA-9862-B73FB046179A}"/>
                </c:ext>
              </c:extLst>
            </c:dLbl>
            <c:dLbl>
              <c:idx val="2"/>
              <c:layout>
                <c:manualLayout>
                  <c:x val="4.6856108825218965E-3"/>
                  <c:y val="-1.191161129249499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BF-4FFA-9862-B73FB046179A}"/>
                </c:ext>
              </c:extLst>
            </c:dLbl>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Sheet1!$C$2:$C$4</c:f>
              <c:numCache>
                <c:formatCode>0.0%</c:formatCode>
                <c:ptCount val="3"/>
                <c:pt idx="0">
                  <c:v>2E-3</c:v>
                </c:pt>
                <c:pt idx="1">
                  <c:v>4.2000000000000003E-2</c:v>
                </c:pt>
                <c:pt idx="2">
                  <c:v>5.5E-2</c:v>
                </c:pt>
              </c:numCache>
            </c:numRef>
          </c:val>
          <c:extLst>
            <c:ext xmlns:c16="http://schemas.microsoft.com/office/drawing/2014/chart" uri="{C3380CC4-5D6E-409C-BE32-E72D297353CC}">
              <c16:uniqueId val="{00000005-B3BF-4FFA-9862-B73FB046179A}"/>
            </c:ext>
          </c:extLst>
        </c:ser>
        <c:dLbls>
          <c:showLegendKey val="0"/>
          <c:showVal val="0"/>
          <c:showCatName val="0"/>
          <c:showSerName val="0"/>
          <c:showPercent val="0"/>
          <c:showBubbleSize val="0"/>
        </c:dLbls>
        <c:gapWidth val="70"/>
        <c:axId val="175426944"/>
        <c:axId val="175428736"/>
      </c:barChart>
      <c:catAx>
        <c:axId val="175426944"/>
        <c:scaling>
          <c:orientation val="minMax"/>
        </c:scaling>
        <c:delete val="0"/>
        <c:axPos val="b"/>
        <c:numFmt formatCode="General" sourceLinked="0"/>
        <c:majorTickMark val="out"/>
        <c:minorTickMark val="none"/>
        <c:tickLblPos val="nextTo"/>
        <c:txPr>
          <a:bodyPr/>
          <a:lstStyle/>
          <a:p>
            <a:pPr>
              <a:defRPr sz="1200"/>
            </a:pPr>
            <a:endParaRPr lang="en-US"/>
          </a:p>
        </c:txPr>
        <c:crossAx val="175428736"/>
        <c:crosses val="autoZero"/>
        <c:auto val="1"/>
        <c:lblAlgn val="ctr"/>
        <c:lblOffset val="100"/>
        <c:noMultiLvlLbl val="0"/>
      </c:catAx>
      <c:valAx>
        <c:axId val="175428736"/>
        <c:scaling>
          <c:orientation val="minMax"/>
          <c:max val="0.14000000000000001"/>
          <c:min val="0"/>
        </c:scaling>
        <c:delete val="0"/>
        <c:axPos val="l"/>
        <c:majorGridlines>
          <c:spPr>
            <a:ln>
              <a:solidFill>
                <a:schemeClr val="bg1">
                  <a:lumMod val="75000"/>
                </a:schemeClr>
              </a:solidFill>
            </a:ln>
          </c:spPr>
        </c:majorGridlines>
        <c:numFmt formatCode="0%" sourceLinked="0"/>
        <c:majorTickMark val="out"/>
        <c:minorTickMark val="none"/>
        <c:tickLblPos val="nextTo"/>
        <c:spPr>
          <a:ln>
            <a:solidFill>
              <a:schemeClr val="bg1">
                <a:lumMod val="75000"/>
              </a:schemeClr>
            </a:solidFill>
          </a:ln>
        </c:spPr>
        <c:txPr>
          <a:bodyPr/>
          <a:lstStyle/>
          <a:p>
            <a:pPr>
              <a:defRPr sz="1200"/>
            </a:pPr>
            <a:endParaRPr lang="en-US"/>
          </a:p>
        </c:txPr>
        <c:crossAx val="175426944"/>
        <c:crosses val="autoZero"/>
        <c:crossBetween val="between"/>
        <c:majorUnit val="2.0000000000000004E-2"/>
      </c:valAx>
    </c:plotArea>
    <c:legend>
      <c:legendPos val="b"/>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1915228223108551"/>
          <c:y val="7.7069032413326813E-2"/>
          <c:w val="0.86156911028881478"/>
          <c:h val="0.6925833580265508"/>
        </c:manualLayout>
      </c:layout>
      <c:barChart>
        <c:barDir val="col"/>
        <c:grouping val="clustered"/>
        <c:varyColors val="0"/>
        <c:ser>
          <c:idx val="0"/>
          <c:order val="0"/>
          <c:tx>
            <c:strRef>
              <c:f>Sheet1!$B$1</c:f>
              <c:strCache>
                <c:ptCount val="1"/>
                <c:pt idx="0">
                  <c:v>PI Total Net Return</c:v>
                </c:pt>
              </c:strCache>
            </c:strRef>
          </c:tx>
          <c:spPr>
            <a:solidFill>
              <a:schemeClr val="accent3">
                <a:lumMod val="50000"/>
              </a:schemeClr>
            </a:solidFill>
          </c:spPr>
          <c:invertIfNegative val="0"/>
          <c:dLbls>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Sheet1!$B$2:$B$4</c:f>
              <c:numCache>
                <c:formatCode>0.0%</c:formatCode>
                <c:ptCount val="3"/>
                <c:pt idx="0">
                  <c:v>1.2E-2</c:v>
                </c:pt>
                <c:pt idx="1">
                  <c:v>4.1000000000000002E-2</c:v>
                </c:pt>
                <c:pt idx="2">
                  <c:v>5.6000000000000001E-2</c:v>
                </c:pt>
              </c:numCache>
            </c:numRef>
          </c:val>
          <c:extLst>
            <c:ext xmlns:c16="http://schemas.microsoft.com/office/drawing/2014/chart" uri="{C3380CC4-5D6E-409C-BE32-E72D297353CC}">
              <c16:uniqueId val="{00000000-3B5B-4175-9F0C-AD94D6CABAD2}"/>
            </c:ext>
          </c:extLst>
        </c:ser>
        <c:ser>
          <c:idx val="1"/>
          <c:order val="1"/>
          <c:tx>
            <c:strRef>
              <c:f>Sheet1!$C$1</c:f>
              <c:strCache>
                <c:ptCount val="1"/>
                <c:pt idx="0">
                  <c:v>ODCE Total Net Return</c:v>
                </c:pt>
              </c:strCache>
            </c:strRef>
          </c:tx>
          <c:spPr>
            <a:solidFill>
              <a:schemeClr val="bg2">
                <a:lumMod val="25000"/>
              </a:schemeClr>
            </a:solidFill>
          </c:spPr>
          <c:invertIfNegative val="0"/>
          <c:dLbls>
            <c:dLbl>
              <c:idx val="0"/>
              <c:layout>
                <c:manualLayout>
                  <c:x val="3.12374058834793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5B-4175-9F0C-AD94D6CABAD2}"/>
                </c:ext>
              </c:extLst>
            </c:dLbl>
            <c:dLbl>
              <c:idx val="1"/>
              <c:layout>
                <c:manualLayout>
                  <c:x val="9.371221765043735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5B-4175-9F0C-AD94D6CABAD2}"/>
                </c:ext>
              </c:extLst>
            </c:dLbl>
            <c:dLbl>
              <c:idx val="2"/>
              <c:layout>
                <c:manualLayout>
                  <c:x val="4.6856108825218965E-3"/>
                  <c:y val="-1.191161129249499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5B-4175-9F0C-AD94D6CABAD2}"/>
                </c:ext>
              </c:extLst>
            </c:dLbl>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Sheet1!$C$2:$C$4</c:f>
              <c:numCache>
                <c:formatCode>0.0%</c:formatCode>
                <c:ptCount val="3"/>
                <c:pt idx="0">
                  <c:v>3.0000000000000001E-3</c:v>
                </c:pt>
                <c:pt idx="1">
                  <c:v>0.04</c:v>
                </c:pt>
                <c:pt idx="2">
                  <c:v>5.2999999999999999E-2</c:v>
                </c:pt>
              </c:numCache>
            </c:numRef>
          </c:val>
          <c:extLst>
            <c:ext xmlns:c16="http://schemas.microsoft.com/office/drawing/2014/chart" uri="{C3380CC4-5D6E-409C-BE32-E72D297353CC}">
              <c16:uniqueId val="{00000004-3B5B-4175-9F0C-AD94D6CABAD2}"/>
            </c:ext>
          </c:extLst>
        </c:ser>
        <c:ser>
          <c:idx val="2"/>
          <c:order val="2"/>
          <c:tx>
            <c:strRef>
              <c:f>Sheet1!$D$1</c:f>
              <c:strCache>
                <c:ptCount val="1"/>
                <c:pt idx="0">
                  <c:v>SBA Primary Benchmark</c:v>
                </c:pt>
              </c:strCache>
            </c:strRef>
          </c:tx>
          <c:spPr>
            <a:solidFill>
              <a:schemeClr val="bg2">
                <a:lumMod val="50000"/>
              </a:schemeClr>
            </a:solidFill>
          </c:spPr>
          <c:invertIfNegative val="0"/>
          <c:dLbls>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Sheet1!$D$2:$D$4</c:f>
              <c:numCache>
                <c:formatCode>0.0%</c:formatCode>
                <c:ptCount val="3"/>
                <c:pt idx="0">
                  <c:v>2E-3</c:v>
                </c:pt>
                <c:pt idx="1">
                  <c:v>4.2000000000000003E-2</c:v>
                </c:pt>
                <c:pt idx="2">
                  <c:v>5.5E-2</c:v>
                </c:pt>
              </c:numCache>
            </c:numRef>
          </c:val>
          <c:extLst>
            <c:ext xmlns:c16="http://schemas.microsoft.com/office/drawing/2014/chart" uri="{C3380CC4-5D6E-409C-BE32-E72D297353CC}">
              <c16:uniqueId val="{00000005-3B5B-4175-9F0C-AD94D6CABAD2}"/>
            </c:ext>
          </c:extLst>
        </c:ser>
        <c:dLbls>
          <c:showLegendKey val="0"/>
          <c:showVal val="0"/>
          <c:showCatName val="0"/>
          <c:showSerName val="0"/>
          <c:showPercent val="0"/>
          <c:showBubbleSize val="0"/>
        </c:dLbls>
        <c:gapWidth val="70"/>
        <c:axId val="280905984"/>
        <c:axId val="280924160"/>
      </c:barChart>
      <c:catAx>
        <c:axId val="280905984"/>
        <c:scaling>
          <c:orientation val="minMax"/>
        </c:scaling>
        <c:delete val="0"/>
        <c:axPos val="b"/>
        <c:numFmt formatCode="General" sourceLinked="0"/>
        <c:majorTickMark val="out"/>
        <c:minorTickMark val="none"/>
        <c:tickLblPos val="nextTo"/>
        <c:txPr>
          <a:bodyPr/>
          <a:lstStyle/>
          <a:p>
            <a:pPr>
              <a:defRPr sz="1200"/>
            </a:pPr>
            <a:endParaRPr lang="en-US"/>
          </a:p>
        </c:txPr>
        <c:crossAx val="280924160"/>
        <c:crosses val="autoZero"/>
        <c:auto val="1"/>
        <c:lblAlgn val="ctr"/>
        <c:lblOffset val="100"/>
        <c:noMultiLvlLbl val="0"/>
      </c:catAx>
      <c:valAx>
        <c:axId val="280924160"/>
        <c:scaling>
          <c:orientation val="minMax"/>
          <c:max val="0.16000000000000003"/>
          <c:min val="0"/>
        </c:scaling>
        <c:delete val="0"/>
        <c:axPos val="l"/>
        <c:majorGridlines>
          <c:spPr>
            <a:ln>
              <a:solidFill>
                <a:schemeClr val="bg1">
                  <a:lumMod val="75000"/>
                </a:schemeClr>
              </a:solidFill>
            </a:ln>
          </c:spPr>
        </c:majorGridlines>
        <c:numFmt formatCode="0%" sourceLinked="0"/>
        <c:majorTickMark val="out"/>
        <c:minorTickMark val="none"/>
        <c:tickLblPos val="nextTo"/>
        <c:spPr>
          <a:ln>
            <a:solidFill>
              <a:schemeClr val="bg1">
                <a:lumMod val="75000"/>
              </a:schemeClr>
            </a:solidFill>
          </a:ln>
        </c:spPr>
        <c:txPr>
          <a:bodyPr/>
          <a:lstStyle/>
          <a:p>
            <a:pPr>
              <a:defRPr sz="1200"/>
            </a:pPr>
            <a:endParaRPr lang="en-US"/>
          </a:p>
        </c:txPr>
        <c:crossAx val="280905984"/>
        <c:crosses val="autoZero"/>
        <c:crossBetween val="between"/>
      </c:valAx>
    </c:plotArea>
    <c:legend>
      <c:legendPos val="b"/>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1915228223108551"/>
          <c:y val="7.7069032413326813E-2"/>
          <c:w val="0.86156911028881478"/>
          <c:h val="0.66486146968573312"/>
        </c:manualLayout>
      </c:layout>
      <c:barChart>
        <c:barDir val="col"/>
        <c:grouping val="clustered"/>
        <c:varyColors val="0"/>
        <c:ser>
          <c:idx val="0"/>
          <c:order val="0"/>
          <c:tx>
            <c:strRef>
              <c:f>Sheet1!$B$1</c:f>
              <c:strCache>
                <c:ptCount val="1"/>
                <c:pt idx="0">
                  <c:v>EMP Total Net Return</c:v>
                </c:pt>
              </c:strCache>
            </c:strRef>
          </c:tx>
          <c:spPr>
            <a:solidFill>
              <a:schemeClr val="accent3">
                <a:lumMod val="50000"/>
              </a:schemeClr>
            </a:solidFill>
          </c:spPr>
          <c:invertIfNegative val="0"/>
          <c:dLbls>
            <c:dLbl>
              <c:idx val="1"/>
              <c:layout>
                <c:manualLayout>
                  <c:x val="1.5618702941739655E-3"/>
                  <c:y val="1.03957081278066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6E-48B2-9BFC-1D14153E75FF}"/>
                </c:ext>
              </c:extLst>
            </c:dLbl>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Sheet1!$B$2:$B$4</c:f>
              <c:numCache>
                <c:formatCode>0.0%</c:formatCode>
                <c:ptCount val="3"/>
                <c:pt idx="0">
                  <c:v>4.0000000000000001E-3</c:v>
                </c:pt>
                <c:pt idx="1">
                  <c:v>5.8000000000000003E-2</c:v>
                </c:pt>
                <c:pt idx="2">
                  <c:v>7.3999999999999996E-2</c:v>
                </c:pt>
              </c:numCache>
            </c:numRef>
          </c:val>
          <c:extLst>
            <c:ext xmlns:c16="http://schemas.microsoft.com/office/drawing/2014/chart" uri="{C3380CC4-5D6E-409C-BE32-E72D297353CC}">
              <c16:uniqueId val="{00000001-5A6E-48B2-9BFC-1D14153E75FF}"/>
            </c:ext>
          </c:extLst>
        </c:ser>
        <c:ser>
          <c:idx val="1"/>
          <c:order val="1"/>
          <c:tx>
            <c:strRef>
              <c:f>Sheet1!$C$1</c:f>
              <c:strCache>
                <c:ptCount val="1"/>
                <c:pt idx="0">
                  <c:v>External Custom Benchmark Net Return</c:v>
                </c:pt>
              </c:strCache>
            </c:strRef>
          </c:tx>
          <c:spPr>
            <a:solidFill>
              <a:schemeClr val="bg2">
                <a:lumMod val="25000"/>
              </a:schemeClr>
            </a:solidFill>
          </c:spPr>
          <c:invertIfNegative val="0"/>
          <c:dLbls>
            <c:dLbl>
              <c:idx val="0"/>
              <c:layout>
                <c:manualLayout>
                  <c:x val="3.12374058834793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A6E-48B2-9BFC-1D14153E75FF}"/>
                </c:ext>
              </c:extLst>
            </c:dLbl>
            <c:dLbl>
              <c:idx val="1"/>
              <c:layout>
                <c:manualLayout>
                  <c:x val="9.371221765043735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6E-48B2-9BFC-1D14153E75FF}"/>
                </c:ext>
              </c:extLst>
            </c:dLbl>
            <c:dLbl>
              <c:idx val="2"/>
              <c:layout>
                <c:manualLayout>
                  <c:x val="4.6856108825218965E-3"/>
                  <c:y val="-1.191161129249499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6E-48B2-9BFC-1D14153E75FF}"/>
                </c:ext>
              </c:extLst>
            </c:dLbl>
            <c:numFmt formatCode="0.0%" sourceLinked="0"/>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Sheet1!$C$2:$C$4</c:f>
              <c:numCache>
                <c:formatCode>0.0%</c:formatCode>
                <c:ptCount val="3"/>
                <c:pt idx="0">
                  <c:v>-0.04</c:v>
                </c:pt>
                <c:pt idx="1">
                  <c:v>3.1E-2</c:v>
                </c:pt>
                <c:pt idx="2">
                  <c:v>4.9000000000000002E-2</c:v>
                </c:pt>
              </c:numCache>
            </c:numRef>
          </c:val>
          <c:extLst>
            <c:ext xmlns:c16="http://schemas.microsoft.com/office/drawing/2014/chart" uri="{C3380CC4-5D6E-409C-BE32-E72D297353CC}">
              <c16:uniqueId val="{00000005-5A6E-48B2-9BFC-1D14153E75FF}"/>
            </c:ext>
          </c:extLst>
        </c:ser>
        <c:ser>
          <c:idx val="2"/>
          <c:order val="2"/>
          <c:tx>
            <c:strRef>
              <c:f>Sheet1!$D$1</c:f>
              <c:strCache>
                <c:ptCount val="1"/>
                <c:pt idx="0">
                  <c:v>SBAF Primary Benchmark</c:v>
                </c:pt>
              </c:strCache>
            </c:strRef>
          </c:tx>
          <c:spPr>
            <a:solidFill>
              <a:schemeClr val="bg2">
                <a:lumMod val="50000"/>
              </a:schemeClr>
            </a:solidFill>
          </c:spPr>
          <c:invertIfNegative val="0"/>
          <c:dLbls>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One Year Return</c:v>
                </c:pt>
                <c:pt idx="1">
                  <c:v>Three Year Return</c:v>
                </c:pt>
                <c:pt idx="2">
                  <c:v>Five Year Return</c:v>
                </c:pt>
              </c:strCache>
            </c:strRef>
          </c:cat>
          <c:val>
            <c:numRef>
              <c:f>Sheet1!$D$2:$D$4</c:f>
              <c:numCache>
                <c:formatCode>0.0%</c:formatCode>
                <c:ptCount val="3"/>
                <c:pt idx="0">
                  <c:v>2E-3</c:v>
                </c:pt>
                <c:pt idx="1">
                  <c:v>4.2000000000000003E-2</c:v>
                </c:pt>
                <c:pt idx="2">
                  <c:v>5.5E-2</c:v>
                </c:pt>
              </c:numCache>
            </c:numRef>
          </c:val>
          <c:extLst>
            <c:ext xmlns:c16="http://schemas.microsoft.com/office/drawing/2014/chart" uri="{C3380CC4-5D6E-409C-BE32-E72D297353CC}">
              <c16:uniqueId val="{00000006-5A6E-48B2-9BFC-1D14153E75FF}"/>
            </c:ext>
          </c:extLst>
        </c:ser>
        <c:dLbls>
          <c:showLegendKey val="0"/>
          <c:showVal val="0"/>
          <c:showCatName val="0"/>
          <c:showSerName val="0"/>
          <c:showPercent val="0"/>
          <c:showBubbleSize val="0"/>
        </c:dLbls>
        <c:gapWidth val="60"/>
        <c:axId val="280646016"/>
        <c:axId val="280647552"/>
      </c:barChart>
      <c:catAx>
        <c:axId val="280646016"/>
        <c:scaling>
          <c:orientation val="minMax"/>
        </c:scaling>
        <c:delete val="0"/>
        <c:axPos val="b"/>
        <c:numFmt formatCode="General" sourceLinked="0"/>
        <c:majorTickMark val="out"/>
        <c:minorTickMark val="none"/>
        <c:tickLblPos val="low"/>
        <c:txPr>
          <a:bodyPr/>
          <a:lstStyle/>
          <a:p>
            <a:pPr>
              <a:defRPr sz="1200"/>
            </a:pPr>
            <a:endParaRPr lang="en-US"/>
          </a:p>
        </c:txPr>
        <c:crossAx val="280647552"/>
        <c:crosses val="autoZero"/>
        <c:auto val="1"/>
        <c:lblAlgn val="ctr"/>
        <c:lblOffset val="100"/>
        <c:noMultiLvlLbl val="0"/>
      </c:catAx>
      <c:valAx>
        <c:axId val="280647552"/>
        <c:scaling>
          <c:orientation val="minMax"/>
          <c:max val="0.14000000000000001"/>
          <c:min val="-6.0000000000000012E-2"/>
        </c:scaling>
        <c:delete val="0"/>
        <c:axPos val="l"/>
        <c:majorGridlines>
          <c:spPr>
            <a:ln>
              <a:solidFill>
                <a:schemeClr val="bg1">
                  <a:lumMod val="75000"/>
                </a:schemeClr>
              </a:solidFill>
            </a:ln>
          </c:spPr>
        </c:majorGridlines>
        <c:numFmt formatCode="0%" sourceLinked="0"/>
        <c:majorTickMark val="out"/>
        <c:minorTickMark val="none"/>
        <c:tickLblPos val="nextTo"/>
        <c:spPr>
          <a:ln>
            <a:solidFill>
              <a:schemeClr val="bg1">
                <a:lumMod val="75000"/>
              </a:schemeClr>
            </a:solidFill>
          </a:ln>
        </c:spPr>
        <c:txPr>
          <a:bodyPr/>
          <a:lstStyle/>
          <a:p>
            <a:pPr>
              <a:defRPr sz="1200"/>
            </a:pPr>
            <a:endParaRPr lang="en-US"/>
          </a:p>
        </c:txPr>
        <c:crossAx val="280646016"/>
        <c:crosses val="autoZero"/>
        <c:crossBetween val="between"/>
        <c:majorUnit val="2.0000000000000004E-2"/>
        <c:minorUnit val="1.0000000000000002E-3"/>
      </c:valAx>
    </c:plotArea>
    <c:legend>
      <c:legendPos val="b"/>
      <c:layout>
        <c:manualLayout>
          <c:xMode val="edge"/>
          <c:yMode val="edge"/>
          <c:x val="1.0058321712567413E-2"/>
          <c:y val="0.888855350679159"/>
          <c:w val="0.98994167828743262"/>
          <c:h val="9.5551087129131074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5.9218188004277243E-2"/>
          <c:y val="7.0495185101993804E-2"/>
          <c:w val="0.92380650335374748"/>
          <c:h val="0.63280277444746291"/>
        </c:manualLayout>
      </c:layout>
      <c:barChart>
        <c:barDir val="col"/>
        <c:grouping val="clustered"/>
        <c:varyColors val="0"/>
        <c:ser>
          <c:idx val="0"/>
          <c:order val="0"/>
          <c:tx>
            <c:strRef>
              <c:f>Sheet1!$B$1</c:f>
              <c:strCache>
                <c:ptCount val="1"/>
                <c:pt idx="0">
                  <c:v>SBA Exposure</c:v>
                </c:pt>
              </c:strCache>
            </c:strRef>
          </c:tx>
          <c:spPr>
            <a:solidFill>
              <a:schemeClr val="accent3">
                <a:lumMod val="50000"/>
              </a:schemeClr>
            </a:solidFill>
          </c:spPr>
          <c:invertIfNegative val="0"/>
          <c:dLbls>
            <c:dLbl>
              <c:idx val="0"/>
              <c:layout>
                <c:manualLayout>
                  <c:x val="-6.1729610187615438E-3"/>
                  <c:y val="-5.89274277512127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0A-4C59-9A9A-C10A0BDA787C}"/>
                </c:ext>
              </c:extLst>
            </c:dLbl>
            <c:dLbl>
              <c:idx val="1"/>
              <c:layout>
                <c:manualLayout>
                  <c:x val="-4.6296296296296294E-3"/>
                  <c:y val="-1.003152075175963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0A-4C59-9A9A-C10A0BDA787C}"/>
                </c:ext>
              </c:extLst>
            </c:dLbl>
            <c:dLbl>
              <c:idx val="2"/>
              <c:layout>
                <c:manualLayout>
                  <c:x val="-7.716049382716049E-3"/>
                  <c:y val="-1.12245181529179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C0A-4C59-9A9A-C10A0BDA787C}"/>
                </c:ext>
              </c:extLst>
            </c:dLbl>
            <c:dLbl>
              <c:idx val="3"/>
              <c:layout>
                <c:manualLayout>
                  <c:x val="-4.62962962962962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0A-4C59-9A9A-C10A0BDA787C}"/>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Office</c:v>
                </c:pt>
                <c:pt idx="1">
                  <c:v>Apartment</c:v>
                </c:pt>
                <c:pt idx="2">
                  <c:v>Industrial</c:v>
                </c:pt>
                <c:pt idx="3">
                  <c:v>Retail</c:v>
                </c:pt>
                <c:pt idx="4">
                  <c:v>Other *</c:v>
                </c:pt>
              </c:strCache>
            </c:strRef>
          </c:cat>
          <c:val>
            <c:numRef>
              <c:f>Sheet1!$B$2:$B$6</c:f>
              <c:numCache>
                <c:formatCode>0.0%</c:formatCode>
                <c:ptCount val="5"/>
                <c:pt idx="0">
                  <c:v>0.33200000000000002</c:v>
                </c:pt>
                <c:pt idx="1">
                  <c:v>0.247</c:v>
                </c:pt>
                <c:pt idx="2">
                  <c:v>0.18</c:v>
                </c:pt>
                <c:pt idx="3">
                  <c:v>0.128</c:v>
                </c:pt>
                <c:pt idx="4">
                  <c:v>0.11299999999999999</c:v>
                </c:pt>
              </c:numCache>
            </c:numRef>
          </c:val>
          <c:extLst>
            <c:ext xmlns:c16="http://schemas.microsoft.com/office/drawing/2014/chart" uri="{C3380CC4-5D6E-409C-BE32-E72D297353CC}">
              <c16:uniqueId val="{00000004-3C0A-4C59-9A9A-C10A0BDA787C}"/>
            </c:ext>
          </c:extLst>
        </c:ser>
        <c:ser>
          <c:idx val="1"/>
          <c:order val="1"/>
          <c:tx>
            <c:strRef>
              <c:f>Sheet1!$C$1</c:f>
              <c:strCache>
                <c:ptCount val="1"/>
                <c:pt idx="0">
                  <c:v>ODCE</c:v>
                </c:pt>
              </c:strCache>
            </c:strRef>
          </c:tx>
          <c:spPr>
            <a:solidFill>
              <a:schemeClr val="bg2">
                <a:lumMod val="50000"/>
              </a:schemeClr>
            </a:solidFill>
          </c:spPr>
          <c:invertIfNegative val="0"/>
          <c:dLbls>
            <c:dLbl>
              <c:idx val="0"/>
              <c:layout>
                <c:manualLayout>
                  <c:x val="0"/>
                  <c:y val="2.1047048663060016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C0A-4C59-9A9A-C10A0BDA787C}"/>
                </c:ext>
              </c:extLst>
            </c:dLbl>
            <c:dLbl>
              <c:idx val="1"/>
              <c:layout>
                <c:manualLayout>
                  <c:x val="0"/>
                  <c:y val="-1.12241306435779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C0A-4C59-9A9A-C10A0BDA787C}"/>
                </c:ext>
              </c:extLst>
            </c:dLbl>
            <c:dLbl>
              <c:idx val="2"/>
              <c:layout>
                <c:manualLayout>
                  <c:x val="4.62962962962962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C0A-4C59-9A9A-C10A0BDA787C}"/>
                </c:ext>
              </c:extLst>
            </c:dLbl>
            <c:dLbl>
              <c:idx val="4"/>
              <c:layout>
                <c:manualLayout>
                  <c:x val="4.6296296296295166E-3"/>
                  <c:y val="-1.003152075175963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C0A-4C59-9A9A-C10A0BDA787C}"/>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Office</c:v>
                </c:pt>
                <c:pt idx="1">
                  <c:v>Apartment</c:v>
                </c:pt>
                <c:pt idx="2">
                  <c:v>Industrial</c:v>
                </c:pt>
                <c:pt idx="3">
                  <c:v>Retail</c:v>
                </c:pt>
                <c:pt idx="4">
                  <c:v>Other *</c:v>
                </c:pt>
              </c:strCache>
            </c:strRef>
          </c:cat>
          <c:val>
            <c:numRef>
              <c:f>Sheet1!$C$2:$C$6</c:f>
              <c:numCache>
                <c:formatCode>0.0%</c:formatCode>
                <c:ptCount val="5"/>
                <c:pt idx="0">
                  <c:v>0.32900000000000001</c:v>
                </c:pt>
                <c:pt idx="1">
                  <c:v>0.26600000000000001</c:v>
                </c:pt>
                <c:pt idx="2">
                  <c:v>0.216</c:v>
                </c:pt>
                <c:pt idx="3">
                  <c:v>0.14199999999999999</c:v>
                </c:pt>
                <c:pt idx="4">
                  <c:v>4.7E-2</c:v>
                </c:pt>
              </c:numCache>
            </c:numRef>
          </c:val>
          <c:extLst>
            <c:ext xmlns:c16="http://schemas.microsoft.com/office/drawing/2014/chart" uri="{C3380CC4-5D6E-409C-BE32-E72D297353CC}">
              <c16:uniqueId val="{00000009-3C0A-4C59-9A9A-C10A0BDA787C}"/>
            </c:ext>
          </c:extLst>
        </c:ser>
        <c:dLbls>
          <c:dLblPos val="outEnd"/>
          <c:showLegendKey val="0"/>
          <c:showVal val="1"/>
          <c:showCatName val="0"/>
          <c:showSerName val="0"/>
          <c:showPercent val="0"/>
          <c:showBubbleSize val="0"/>
        </c:dLbls>
        <c:gapWidth val="62"/>
        <c:axId val="280865792"/>
        <c:axId val="281023616"/>
      </c:barChart>
      <c:catAx>
        <c:axId val="280865792"/>
        <c:scaling>
          <c:orientation val="minMax"/>
        </c:scaling>
        <c:delete val="0"/>
        <c:axPos val="b"/>
        <c:title>
          <c:tx>
            <c:rich>
              <a:bodyPr/>
              <a:lstStyle/>
              <a:p>
                <a:pPr algn="ctr">
                  <a:defRPr sz="1200" b="0">
                    <a:solidFill>
                      <a:schemeClr val="tx1">
                        <a:lumMod val="50000"/>
                        <a:lumOff val="50000"/>
                      </a:schemeClr>
                    </a:solidFill>
                  </a:defRPr>
                </a:pPr>
                <a:r>
                  <a:rPr lang="en-US" sz="1200" b="0" dirty="0">
                    <a:solidFill>
                      <a:schemeClr val="tx1">
                        <a:lumMod val="50000"/>
                        <a:lumOff val="50000"/>
                      </a:schemeClr>
                    </a:solidFill>
                  </a:rPr>
                  <a:t>* Other includes Agriculture, </a:t>
                </a:r>
                <a:r>
                  <a:rPr lang="en-US" sz="1200" b="0" dirty="0" smtClean="0">
                    <a:solidFill>
                      <a:schemeClr val="tx1">
                        <a:lumMod val="50000"/>
                        <a:lumOff val="50000"/>
                      </a:schemeClr>
                    </a:solidFill>
                  </a:rPr>
                  <a:t>Senior Housing, Self-Storage, Hotel,</a:t>
                </a:r>
                <a:r>
                  <a:rPr lang="en-US" sz="1200" b="0" baseline="0" dirty="0" smtClean="0">
                    <a:solidFill>
                      <a:schemeClr val="tx1">
                        <a:lumMod val="50000"/>
                        <a:lumOff val="50000"/>
                      </a:schemeClr>
                    </a:solidFill>
                  </a:rPr>
                  <a:t> </a:t>
                </a:r>
                <a:r>
                  <a:rPr lang="en-US" sz="1200" b="0" dirty="0" smtClean="0">
                    <a:solidFill>
                      <a:schemeClr val="tx1">
                        <a:lumMod val="50000"/>
                        <a:lumOff val="50000"/>
                      </a:schemeClr>
                    </a:solidFill>
                  </a:rPr>
                  <a:t>Land</a:t>
                </a:r>
                <a:endParaRPr lang="en-US" sz="1200" b="0" dirty="0">
                  <a:solidFill>
                    <a:schemeClr val="tx1">
                      <a:lumMod val="50000"/>
                      <a:lumOff val="50000"/>
                    </a:schemeClr>
                  </a:solidFill>
                </a:endParaRPr>
              </a:p>
            </c:rich>
          </c:tx>
          <c:layout>
            <c:manualLayout>
              <c:xMode val="edge"/>
              <c:yMode val="edge"/>
              <c:x val="0.23300306211723537"/>
              <c:y val="0.9210236663309862"/>
            </c:manualLayout>
          </c:layout>
          <c:overlay val="0"/>
        </c:title>
        <c:numFmt formatCode="General" sourceLinked="0"/>
        <c:majorTickMark val="none"/>
        <c:minorTickMark val="none"/>
        <c:tickLblPos val="nextTo"/>
        <c:txPr>
          <a:bodyPr/>
          <a:lstStyle/>
          <a:p>
            <a:pPr>
              <a:defRPr sz="1200"/>
            </a:pPr>
            <a:endParaRPr lang="en-US"/>
          </a:p>
        </c:txPr>
        <c:crossAx val="281023616"/>
        <c:crosses val="autoZero"/>
        <c:auto val="1"/>
        <c:lblAlgn val="ctr"/>
        <c:lblOffset val="100"/>
        <c:noMultiLvlLbl val="0"/>
      </c:catAx>
      <c:valAx>
        <c:axId val="281023616"/>
        <c:scaling>
          <c:orientation val="minMax"/>
        </c:scaling>
        <c:delete val="0"/>
        <c:axPos val="l"/>
        <c:majorGridlines>
          <c:spPr>
            <a:ln>
              <a:solidFill>
                <a:schemeClr val="bg1">
                  <a:lumMod val="75000"/>
                </a:schemeClr>
              </a:solidFill>
            </a:ln>
          </c:spPr>
        </c:majorGridlines>
        <c:numFmt formatCode="0%" sourceLinked="0"/>
        <c:majorTickMark val="out"/>
        <c:minorTickMark val="none"/>
        <c:tickLblPos val="nextTo"/>
        <c:spPr>
          <a:ln>
            <a:solidFill>
              <a:schemeClr val="bg1">
                <a:lumMod val="75000"/>
              </a:schemeClr>
            </a:solidFill>
          </a:ln>
        </c:spPr>
        <c:txPr>
          <a:bodyPr/>
          <a:lstStyle/>
          <a:p>
            <a:pPr>
              <a:defRPr sz="1200"/>
            </a:pPr>
            <a:endParaRPr lang="en-US"/>
          </a:p>
        </c:txPr>
        <c:crossAx val="280865792"/>
        <c:crosses val="autoZero"/>
        <c:crossBetween val="between"/>
      </c:valAx>
    </c:plotArea>
    <c:legend>
      <c:legendPos val="b"/>
      <c:layout>
        <c:manualLayout>
          <c:xMode val="edge"/>
          <c:yMode val="edge"/>
          <c:x val="0.2263171964615534"/>
          <c:y val="0.82877196691297927"/>
          <c:w val="0.5458222756877612"/>
          <c:h val="6.2704048120834618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0491664236414892"/>
          <c:y val="0.11880545683640477"/>
          <c:w val="0.87810804899387573"/>
          <c:h val="0.61006590455749621"/>
        </c:manualLayout>
      </c:layout>
      <c:barChart>
        <c:barDir val="col"/>
        <c:grouping val="clustered"/>
        <c:varyColors val="0"/>
        <c:ser>
          <c:idx val="0"/>
          <c:order val="0"/>
          <c:tx>
            <c:strRef>
              <c:f>Sheet1!$B$1</c:f>
              <c:strCache>
                <c:ptCount val="1"/>
                <c:pt idx="0">
                  <c:v>SBA Exposure</c:v>
                </c:pt>
              </c:strCache>
            </c:strRef>
          </c:tx>
          <c:spPr>
            <a:solidFill>
              <a:schemeClr val="accent3">
                <a:lumMod val="50000"/>
              </a:schemeClr>
            </a:solidFill>
          </c:spPr>
          <c:invertIfNegative val="0"/>
          <c:dLbls>
            <c:dLbl>
              <c:idx val="0"/>
              <c:layout>
                <c:manualLayout>
                  <c:x val="-9.2592592592592587E-3"/>
                  <c:y val="-4.668553164651304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D1-4307-A3B1-87B01C6CF0CC}"/>
                </c:ext>
              </c:extLst>
            </c:dLbl>
            <c:dLbl>
              <c:idx val="1"/>
              <c:layout>
                <c:manualLayout>
                  <c:x val="0"/>
                  <c:y val="-7.63953888465129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D1-4307-A3B1-87B01C6CF0CC}"/>
                </c:ext>
              </c:extLst>
            </c:dLbl>
            <c:dLbl>
              <c:idx val="2"/>
              <c:layout>
                <c:manualLayout>
                  <c:x val="-4.6296296296296294E-3"/>
                  <c:y val="5.093025923100923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D1-4307-A3B1-87B01C6CF0CC}"/>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West</c:v>
                </c:pt>
                <c:pt idx="1">
                  <c:v>East</c:v>
                </c:pt>
                <c:pt idx="2">
                  <c:v>South</c:v>
                </c:pt>
                <c:pt idx="3">
                  <c:v>Other *</c:v>
                </c:pt>
                <c:pt idx="4">
                  <c:v>Midwest</c:v>
                </c:pt>
              </c:strCache>
            </c:strRef>
          </c:cat>
          <c:val>
            <c:numRef>
              <c:f>Sheet1!$B$2:$B$6</c:f>
              <c:numCache>
                <c:formatCode>0.0%</c:formatCode>
                <c:ptCount val="5"/>
                <c:pt idx="0">
                  <c:v>0.40500000000000003</c:v>
                </c:pt>
                <c:pt idx="1">
                  <c:v>0.26300000000000001</c:v>
                </c:pt>
                <c:pt idx="2">
                  <c:v>0.219</c:v>
                </c:pt>
                <c:pt idx="3">
                  <c:v>6.6000000000000003E-2</c:v>
                </c:pt>
                <c:pt idx="4">
                  <c:v>4.8000000000000001E-2</c:v>
                </c:pt>
              </c:numCache>
            </c:numRef>
          </c:val>
          <c:extLst>
            <c:ext xmlns:c16="http://schemas.microsoft.com/office/drawing/2014/chart" uri="{C3380CC4-5D6E-409C-BE32-E72D297353CC}">
              <c16:uniqueId val="{00000003-03D1-4307-A3B1-87B01C6CF0CC}"/>
            </c:ext>
          </c:extLst>
        </c:ser>
        <c:ser>
          <c:idx val="1"/>
          <c:order val="1"/>
          <c:tx>
            <c:strRef>
              <c:f>Sheet1!$C$1</c:f>
              <c:strCache>
                <c:ptCount val="1"/>
                <c:pt idx="0">
                  <c:v>ODCE</c:v>
                </c:pt>
              </c:strCache>
            </c:strRef>
          </c:tx>
          <c:spPr>
            <a:solidFill>
              <a:schemeClr val="bg2">
                <a:lumMod val="50000"/>
              </a:schemeClr>
            </a:solidFill>
          </c:spPr>
          <c:invertIfNegative val="0"/>
          <c:dLbls>
            <c:dLbl>
              <c:idx val="3"/>
              <c:layout>
                <c:manualLayout>
                  <c:x val="1.3888888888888888E-2"/>
                  <c:y val="-1.27325648077523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D1-4307-A3B1-87B01C6CF0CC}"/>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West</c:v>
                </c:pt>
                <c:pt idx="1">
                  <c:v>East</c:v>
                </c:pt>
                <c:pt idx="2">
                  <c:v>South</c:v>
                </c:pt>
                <c:pt idx="3">
                  <c:v>Other *</c:v>
                </c:pt>
                <c:pt idx="4">
                  <c:v>Midwest</c:v>
                </c:pt>
              </c:strCache>
            </c:strRef>
          </c:cat>
          <c:val>
            <c:numRef>
              <c:f>Sheet1!$C$2:$C$6</c:f>
              <c:numCache>
                <c:formatCode>0.0%</c:formatCode>
                <c:ptCount val="5"/>
                <c:pt idx="0">
                  <c:v>0.41899999999999998</c:v>
                </c:pt>
                <c:pt idx="1">
                  <c:v>0.31</c:v>
                </c:pt>
                <c:pt idx="2">
                  <c:v>0.19</c:v>
                </c:pt>
                <c:pt idx="3">
                  <c:v>0</c:v>
                </c:pt>
                <c:pt idx="4">
                  <c:v>8.0999999999999989E-2</c:v>
                </c:pt>
              </c:numCache>
            </c:numRef>
          </c:val>
          <c:extLst>
            <c:ext xmlns:c16="http://schemas.microsoft.com/office/drawing/2014/chart" uri="{C3380CC4-5D6E-409C-BE32-E72D297353CC}">
              <c16:uniqueId val="{00000005-03D1-4307-A3B1-87B01C6CF0CC}"/>
            </c:ext>
          </c:extLst>
        </c:ser>
        <c:dLbls>
          <c:dLblPos val="outEnd"/>
          <c:showLegendKey val="0"/>
          <c:showVal val="1"/>
          <c:showCatName val="0"/>
          <c:showSerName val="0"/>
          <c:showPercent val="0"/>
          <c:showBubbleSize val="0"/>
        </c:dLbls>
        <c:gapWidth val="58"/>
        <c:axId val="281070976"/>
        <c:axId val="281073152"/>
      </c:barChart>
      <c:catAx>
        <c:axId val="281070976"/>
        <c:scaling>
          <c:orientation val="minMax"/>
        </c:scaling>
        <c:delete val="0"/>
        <c:axPos val="b"/>
        <c:title>
          <c:tx>
            <c:rich>
              <a:bodyPr/>
              <a:lstStyle/>
              <a:p>
                <a:pPr>
                  <a:defRPr sz="1200" b="0">
                    <a:solidFill>
                      <a:schemeClr val="tx1">
                        <a:lumMod val="50000"/>
                        <a:lumOff val="50000"/>
                      </a:schemeClr>
                    </a:solidFill>
                  </a:defRPr>
                </a:pPr>
                <a:r>
                  <a:rPr lang="en-US" sz="1200" b="0" dirty="0">
                    <a:solidFill>
                      <a:schemeClr val="tx1">
                        <a:lumMod val="50000"/>
                        <a:lumOff val="50000"/>
                      </a:schemeClr>
                    </a:solidFill>
                  </a:rPr>
                  <a:t>* Other includes International Investments</a:t>
                </a:r>
              </a:p>
            </c:rich>
          </c:tx>
          <c:layout>
            <c:manualLayout>
              <c:xMode val="edge"/>
              <c:yMode val="edge"/>
              <c:x val="0.32920494313210846"/>
              <c:y val="0.93640073852886141"/>
            </c:manualLayout>
          </c:layout>
          <c:overlay val="0"/>
        </c:title>
        <c:numFmt formatCode="General" sourceLinked="0"/>
        <c:majorTickMark val="none"/>
        <c:minorTickMark val="none"/>
        <c:tickLblPos val="nextTo"/>
        <c:txPr>
          <a:bodyPr/>
          <a:lstStyle/>
          <a:p>
            <a:pPr>
              <a:defRPr sz="1200"/>
            </a:pPr>
            <a:endParaRPr lang="en-US"/>
          </a:p>
        </c:txPr>
        <c:crossAx val="281073152"/>
        <c:crosses val="autoZero"/>
        <c:auto val="1"/>
        <c:lblAlgn val="ctr"/>
        <c:lblOffset val="100"/>
        <c:noMultiLvlLbl val="0"/>
      </c:catAx>
      <c:valAx>
        <c:axId val="281073152"/>
        <c:scaling>
          <c:orientation val="minMax"/>
          <c:max val="0.5"/>
        </c:scaling>
        <c:delete val="0"/>
        <c:axPos val="l"/>
        <c:majorGridlines>
          <c:spPr>
            <a:ln>
              <a:solidFill>
                <a:schemeClr val="bg1">
                  <a:lumMod val="75000"/>
                </a:schemeClr>
              </a:solidFill>
            </a:ln>
          </c:spPr>
        </c:majorGridlines>
        <c:numFmt formatCode="0%" sourceLinked="0"/>
        <c:majorTickMark val="out"/>
        <c:minorTickMark val="none"/>
        <c:tickLblPos val="nextTo"/>
        <c:spPr>
          <a:ln>
            <a:solidFill>
              <a:schemeClr val="bg1">
                <a:lumMod val="75000"/>
              </a:schemeClr>
            </a:solidFill>
          </a:ln>
        </c:spPr>
        <c:txPr>
          <a:bodyPr/>
          <a:lstStyle/>
          <a:p>
            <a:pPr>
              <a:defRPr sz="1200"/>
            </a:pPr>
            <a:endParaRPr lang="en-US"/>
          </a:p>
        </c:txPr>
        <c:crossAx val="281070976"/>
        <c:crosses val="autoZero"/>
        <c:crossBetween val="between"/>
        <c:majorUnit val="0.1"/>
      </c:valAx>
    </c:plotArea>
    <c:legend>
      <c:legendPos val="b"/>
      <c:layout>
        <c:manualLayout>
          <c:xMode val="edge"/>
          <c:yMode val="edge"/>
          <c:x val="0.16458880139982501"/>
          <c:y val="0.85253644721740318"/>
          <c:w val="0.68316795470010705"/>
          <c:h val="6.1468515312485879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476532295774"/>
          <c:y val="0.11159333712091468"/>
          <c:w val="0.7702552719200888"/>
          <c:h val="0.80940726159230092"/>
        </c:manualLayout>
      </c:layout>
      <c:barChart>
        <c:barDir val="col"/>
        <c:grouping val="clustered"/>
        <c:varyColors val="0"/>
        <c:ser>
          <c:idx val="0"/>
          <c:order val="0"/>
          <c:tx>
            <c:strRef>
              <c:f>'PENSION PLAN RESULTS_2'!$B$4</c:f>
              <c:strCache>
                <c:ptCount val="1"/>
                <c:pt idx="0">
                  <c:v>Total FRS</c:v>
                </c:pt>
              </c:strCache>
            </c:strRef>
          </c:tx>
          <c:spPr>
            <a:solidFill>
              <a:srgbClr val="D3CD8B"/>
            </a:solidFill>
            <a:ln w="25400">
              <a:noFill/>
            </a:ln>
          </c:spPr>
          <c:invertIfNegative val="0"/>
          <c:dLbls>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'PENSION PLAN RESULTS_2'!$C$3:$H$3</c:f>
              <c:strCache>
                <c:ptCount val="6"/>
                <c:pt idx="0">
                  <c:v>Quarter</c:v>
                </c:pt>
                <c:pt idx="1">
                  <c:v>1-Year</c:v>
                </c:pt>
                <c:pt idx="2">
                  <c:v>3-Year</c:v>
                </c:pt>
                <c:pt idx="3">
                  <c:v>5-Year</c:v>
                </c:pt>
                <c:pt idx="4">
                  <c:v>10-Year</c:v>
                </c:pt>
                <c:pt idx="5">
                  <c:v>15-Year</c:v>
                </c:pt>
              </c:strCache>
            </c:strRef>
          </c:cat>
          <c:val>
            <c:numRef>
              <c:f>'PENSION PLAN RESULTS_2'!$C$4:$H$4</c:f>
              <c:numCache>
                <c:formatCode>0.0;\-0.0;0.0</c:formatCode>
                <c:ptCount val="6"/>
                <c:pt idx="0">
                  <c:v>3.9832000000000001</c:v>
                </c:pt>
                <c:pt idx="1">
                  <c:v>32.996000000000002</c:v>
                </c:pt>
                <c:pt idx="2">
                  <c:v>10.2568</c:v>
                </c:pt>
                <c:pt idx="3">
                  <c:v>10.7743</c:v>
                </c:pt>
                <c:pt idx="4">
                  <c:v>8.7838999999999992</c:v>
                </c:pt>
                <c:pt idx="5">
                  <c:v>7.3151999999999999</c:v>
                </c:pt>
              </c:numCache>
            </c:numRef>
          </c:val>
          <c:extLst>
            <c:ext xmlns:c16="http://schemas.microsoft.com/office/drawing/2014/chart" uri="{C3380CC4-5D6E-409C-BE32-E72D297353CC}">
              <c16:uniqueId val="{00000000-06D5-472B-AE8F-A29D1C47A912}"/>
            </c:ext>
          </c:extLst>
        </c:ser>
        <c:ser>
          <c:idx val="1"/>
          <c:order val="1"/>
          <c:tx>
            <c:strRef>
              <c:f>'PENSION PLAN RESULTS_2'!$B$5</c:f>
              <c:strCache>
                <c:ptCount val="1"/>
                <c:pt idx="0">
                  <c:v>Performance Benchmark</c:v>
                </c:pt>
              </c:strCache>
            </c:strRef>
          </c:tx>
          <c:spPr>
            <a:solidFill>
              <a:srgbClr val="004074"/>
            </a:solidFill>
            <a:ln w="25400">
              <a:noFill/>
            </a:ln>
          </c:spPr>
          <c:invertIfNegative val="0"/>
          <c:dLbls>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'PENSION PLAN RESULTS_2'!$C$3:$H$3</c:f>
              <c:strCache>
                <c:ptCount val="6"/>
                <c:pt idx="0">
                  <c:v>Quarter</c:v>
                </c:pt>
                <c:pt idx="1">
                  <c:v>1-Year</c:v>
                </c:pt>
                <c:pt idx="2">
                  <c:v>3-Year</c:v>
                </c:pt>
                <c:pt idx="3">
                  <c:v>5-Year</c:v>
                </c:pt>
                <c:pt idx="4">
                  <c:v>10-Year</c:v>
                </c:pt>
                <c:pt idx="5">
                  <c:v>15-Year</c:v>
                </c:pt>
              </c:strCache>
            </c:strRef>
          </c:cat>
          <c:val>
            <c:numRef>
              <c:f>'PENSION PLAN RESULTS_2'!$C$5:$H$5</c:f>
              <c:numCache>
                <c:formatCode>0.0;\-0.0;0.0</c:formatCode>
                <c:ptCount val="6"/>
                <c:pt idx="0">
                  <c:v>3.3658999999999999</c:v>
                </c:pt>
                <c:pt idx="1">
                  <c:v>35.594299999999997</c:v>
                </c:pt>
                <c:pt idx="2">
                  <c:v>9.6580999999999992</c:v>
                </c:pt>
                <c:pt idx="3">
                  <c:v>10.105600000000001</c:v>
                </c:pt>
                <c:pt idx="4">
                  <c:v>7.9583000000000004</c:v>
                </c:pt>
                <c:pt idx="5">
                  <c:v>6.7013999999999996</c:v>
                </c:pt>
              </c:numCache>
            </c:numRef>
          </c:val>
          <c:extLst>
            <c:ext xmlns:c16="http://schemas.microsoft.com/office/drawing/2014/chart" uri="{C3380CC4-5D6E-409C-BE32-E72D297353CC}">
              <c16:uniqueId val="{00000001-06D5-472B-AE8F-A29D1C47A912}"/>
            </c:ext>
          </c:extLst>
        </c:ser>
        <c:ser>
          <c:idx val="2"/>
          <c:order val="2"/>
          <c:tx>
            <c:strRef>
              <c:f>'PENSION PLAN RESULTS_2'!$B$6</c:f>
              <c:strCache>
                <c:ptCount val="1"/>
                <c:pt idx="0">
                  <c:v>Absolute Nominal Target Rate of Return </c:v>
                </c:pt>
              </c:strCache>
            </c:strRef>
          </c:tx>
          <c:spPr>
            <a:solidFill>
              <a:srgbClr val="7AB800"/>
            </a:solidFill>
            <a:ln w="25400">
              <a:noFill/>
            </a:ln>
          </c:spPr>
          <c:invertIfNegative val="0"/>
          <c:dLbls>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'PENSION PLAN RESULTS_2'!$C$3:$H$3</c:f>
              <c:strCache>
                <c:ptCount val="6"/>
                <c:pt idx="0">
                  <c:v>Quarter</c:v>
                </c:pt>
                <c:pt idx="1">
                  <c:v>1-Year</c:v>
                </c:pt>
                <c:pt idx="2">
                  <c:v>3-Year</c:v>
                </c:pt>
                <c:pt idx="3">
                  <c:v>5-Year</c:v>
                </c:pt>
                <c:pt idx="4">
                  <c:v>10-Year</c:v>
                </c:pt>
                <c:pt idx="5">
                  <c:v>15-Year</c:v>
                </c:pt>
              </c:strCache>
            </c:strRef>
          </c:cat>
          <c:val>
            <c:numRef>
              <c:f>'PENSION PLAN RESULTS_2'!$C$6:$H$6</c:f>
              <c:numCache>
                <c:formatCode>0.0;\-0.0;0.0</c:formatCode>
                <c:ptCount val="6"/>
                <c:pt idx="0">
                  <c:v>2.6922999999999999</c:v>
                </c:pt>
                <c:pt idx="1">
                  <c:v>6.7244999999999999</c:v>
                </c:pt>
                <c:pt idx="2">
                  <c:v>6.1288</c:v>
                </c:pt>
                <c:pt idx="3">
                  <c:v>6.5942999999999996</c:v>
                </c:pt>
                <c:pt idx="4">
                  <c:v>6.4687999999999999</c:v>
                </c:pt>
                <c:pt idx="5">
                  <c:v>6.6913999999999998</c:v>
                </c:pt>
              </c:numCache>
            </c:numRef>
          </c:val>
          <c:extLst>
            <c:ext xmlns:c16="http://schemas.microsoft.com/office/drawing/2014/chart" uri="{C3380CC4-5D6E-409C-BE32-E72D297353CC}">
              <c16:uniqueId val="{00000002-06D5-472B-AE8F-A29D1C47A912}"/>
            </c:ext>
          </c:extLst>
        </c:ser>
        <c:dLbls>
          <c:showLegendKey val="0"/>
          <c:showVal val="0"/>
          <c:showCatName val="0"/>
          <c:showSerName val="0"/>
          <c:showPercent val="0"/>
          <c:showBubbleSize val="0"/>
        </c:dLbls>
        <c:gapWidth val="50"/>
        <c:axId val="89197952"/>
        <c:axId val="89216128"/>
      </c:barChart>
      <c:catAx>
        <c:axId val="8919795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000" b="1" i="0" u="none" strike="noStrike" baseline="0">
                <a:solidFill>
                  <a:sysClr val="windowText" lastClr="000000"/>
                </a:solidFill>
                <a:latin typeface="Arial"/>
                <a:ea typeface="Arial"/>
                <a:cs typeface="Arial"/>
              </a:defRPr>
            </a:pPr>
            <a:endParaRPr lang="en-US"/>
          </a:p>
        </c:txPr>
        <c:crossAx val="89216128"/>
        <c:crosses val="autoZero"/>
        <c:auto val="1"/>
        <c:lblAlgn val="ctr"/>
        <c:lblOffset val="100"/>
        <c:tickLblSkip val="1"/>
        <c:tickMarkSkip val="1"/>
        <c:noMultiLvlLbl val="0"/>
      </c:catAx>
      <c:valAx>
        <c:axId val="89216128"/>
        <c:scaling>
          <c:orientation val="minMax"/>
          <c:max val="40"/>
          <c:min val="-5"/>
        </c:scaling>
        <c:delete val="0"/>
        <c:axPos val="l"/>
        <c:numFmt formatCode="0.0;\-0.0;0.0" sourceLinked="1"/>
        <c:majorTickMark val="out"/>
        <c:minorTickMark val="none"/>
        <c:tickLblPos val="nextTo"/>
        <c:spPr>
          <a:ln w="3175">
            <a:solidFill>
              <a:srgbClr val="000000"/>
            </a:solidFill>
            <a:prstDash val="solid"/>
          </a:ln>
        </c:spPr>
        <c:txPr>
          <a:bodyPr rot="0" vert="horz"/>
          <a:lstStyle/>
          <a:p>
            <a:pPr>
              <a:defRPr sz="1000" b="1" i="0" u="none" strike="noStrike" baseline="0">
                <a:solidFill>
                  <a:sysClr val="windowText" lastClr="000000"/>
                </a:solidFill>
                <a:latin typeface="Arial"/>
                <a:ea typeface="Arial"/>
                <a:cs typeface="Arial"/>
              </a:defRPr>
            </a:pPr>
            <a:endParaRPr lang="en-US"/>
          </a:p>
        </c:txPr>
        <c:crossAx val="89197952"/>
        <c:crosses val="autoZero"/>
        <c:crossBetween val="between"/>
      </c:valAx>
      <c:spPr>
        <a:noFill/>
        <a:ln w="3175">
          <a:solidFill>
            <a:srgbClr val="000000"/>
          </a:solidFill>
          <a:prstDash val="solid"/>
        </a:ln>
      </c:spPr>
    </c:plotArea>
    <c:plotVisOnly val="1"/>
    <c:dispBlanksAs val="gap"/>
    <c:showDLblsOverMax val="0"/>
  </c:chart>
  <c:spPr>
    <a:noFill/>
    <a:ln w="9525">
      <a:noFill/>
    </a:ln>
  </c:spPr>
  <c:txPr>
    <a:bodyPr/>
    <a:lstStyle/>
    <a:p>
      <a:pPr>
        <a:defRPr sz="1000" b="1" i="0" u="none" strike="noStrike" baseline="0">
          <a:solidFill>
            <a:srgbClr val="969696"/>
          </a:solidFill>
          <a:latin typeface="Arial"/>
          <a:ea typeface="Arial"/>
          <a:cs typeface="Arial"/>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72584613766138"/>
          <c:y val="0.14356458778843689"/>
          <c:w val="0.76713860128334621"/>
          <c:h val="0.62871388445280985"/>
        </c:manualLayout>
      </c:layout>
      <c:barChart>
        <c:barDir val="col"/>
        <c:grouping val="clustered"/>
        <c:varyColors val="0"/>
        <c:ser>
          <c:idx val="0"/>
          <c:order val="0"/>
          <c:tx>
            <c:strRef>
              <c:f>'PENSION PLAN RESULTS_2'!$B$9</c:f>
              <c:strCache>
                <c:ptCount val="1"/>
              </c:strCache>
            </c:strRef>
          </c:tx>
          <c:spPr>
            <a:solidFill>
              <a:srgbClr val="D3CD8B"/>
            </a:solidFill>
            <a:ln w="25400">
              <a:noFill/>
            </a:ln>
          </c:spPr>
          <c:invertIfNegative val="0"/>
          <c:dLbls>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'PENSION PLAN RESULTS_2'!$I$3:$K$3</c:f>
              <c:strCache>
                <c:ptCount val="3"/>
                <c:pt idx="0">
                  <c:v>Last 20 Years</c:v>
                </c:pt>
                <c:pt idx="1">
                  <c:v>Last 25 Years</c:v>
                </c:pt>
                <c:pt idx="2">
                  <c:v>Last 30 Years</c:v>
                </c:pt>
              </c:strCache>
            </c:strRef>
          </c:cat>
          <c:val>
            <c:numRef>
              <c:f>'PENSION PLAN RESULTS_2'!$I$4:$K$4</c:f>
              <c:numCache>
                <c:formatCode>0.0;\-0.0;0.0</c:formatCode>
                <c:ptCount val="3"/>
                <c:pt idx="0">
                  <c:v>7.2789999999999999</c:v>
                </c:pt>
                <c:pt idx="1">
                  <c:v>8.0341000000000005</c:v>
                </c:pt>
                <c:pt idx="2">
                  <c:v>8.7362000000000002</c:v>
                </c:pt>
              </c:numCache>
            </c:numRef>
          </c:val>
          <c:extLst>
            <c:ext xmlns:c16="http://schemas.microsoft.com/office/drawing/2014/chart" uri="{C3380CC4-5D6E-409C-BE32-E72D297353CC}">
              <c16:uniqueId val="{00000000-B425-4438-AA9B-6B5092A188EF}"/>
            </c:ext>
          </c:extLst>
        </c:ser>
        <c:ser>
          <c:idx val="2"/>
          <c:order val="1"/>
          <c:tx>
            <c:strRef>
              <c:f>'PENSION PLAN RESULTS_2'!$B$11</c:f>
              <c:strCache>
                <c:ptCount val="1"/>
              </c:strCache>
            </c:strRef>
          </c:tx>
          <c:spPr>
            <a:solidFill>
              <a:srgbClr val="003F72"/>
            </a:solidFill>
            <a:ln w="25400">
              <a:noFill/>
            </a:ln>
          </c:spPr>
          <c:invertIfNegative val="0"/>
          <c:dLbls>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'PENSION PLAN RESULTS_2'!$I$3:$K$3</c:f>
              <c:strCache>
                <c:ptCount val="3"/>
                <c:pt idx="0">
                  <c:v>Last 20 Years</c:v>
                </c:pt>
                <c:pt idx="1">
                  <c:v>Last 25 Years</c:v>
                </c:pt>
                <c:pt idx="2">
                  <c:v>Last 30 Years</c:v>
                </c:pt>
              </c:strCache>
            </c:strRef>
          </c:cat>
          <c:val>
            <c:numRef>
              <c:f>'PENSION PLAN RESULTS_2'!$I$6:$K$6</c:f>
              <c:numCache>
                <c:formatCode>0.0;\-0.0;0.0</c:formatCode>
                <c:ptCount val="3"/>
                <c:pt idx="0">
                  <c:v>6.7137000000000002</c:v>
                </c:pt>
                <c:pt idx="1">
                  <c:v>6.7534000000000001</c:v>
                </c:pt>
                <c:pt idx="2">
                  <c:v>6.8474000000000004</c:v>
                </c:pt>
              </c:numCache>
            </c:numRef>
          </c:val>
          <c:extLst>
            <c:ext xmlns:c16="http://schemas.microsoft.com/office/drawing/2014/chart" uri="{C3380CC4-5D6E-409C-BE32-E72D297353CC}">
              <c16:uniqueId val="{00000001-B425-4438-AA9B-6B5092A188EF}"/>
            </c:ext>
          </c:extLst>
        </c:ser>
        <c:dLbls>
          <c:showLegendKey val="0"/>
          <c:showVal val="0"/>
          <c:showCatName val="0"/>
          <c:showSerName val="0"/>
          <c:showPercent val="0"/>
          <c:showBubbleSize val="0"/>
        </c:dLbls>
        <c:gapWidth val="50"/>
        <c:axId val="88774912"/>
        <c:axId val="88776704"/>
      </c:barChart>
      <c:catAx>
        <c:axId val="8877491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000" b="1" i="0" u="none" strike="noStrike" baseline="0">
                <a:solidFill>
                  <a:sysClr val="windowText" lastClr="000000"/>
                </a:solidFill>
                <a:latin typeface="Arial"/>
                <a:ea typeface="Arial"/>
                <a:cs typeface="Arial"/>
              </a:defRPr>
            </a:pPr>
            <a:endParaRPr lang="en-US"/>
          </a:p>
        </c:txPr>
        <c:crossAx val="88776704"/>
        <c:crosses val="autoZero"/>
        <c:auto val="1"/>
        <c:lblAlgn val="ctr"/>
        <c:lblOffset val="100"/>
        <c:tickLblSkip val="1"/>
        <c:tickMarkSkip val="1"/>
        <c:noMultiLvlLbl val="0"/>
      </c:catAx>
      <c:valAx>
        <c:axId val="88776704"/>
        <c:scaling>
          <c:orientation val="minMax"/>
          <c:max val="12"/>
          <c:min val="0"/>
        </c:scaling>
        <c:delete val="0"/>
        <c:axPos val="l"/>
        <c:title>
          <c:tx>
            <c:rich>
              <a:bodyPr/>
              <a:lstStyle/>
              <a:p>
                <a:pPr>
                  <a:defRPr sz="1000" b="1" i="0" u="none" strike="noStrike" baseline="0">
                    <a:solidFill>
                      <a:sysClr val="windowText" lastClr="000000"/>
                    </a:solidFill>
                    <a:latin typeface="Arial"/>
                    <a:ea typeface="Arial"/>
                    <a:cs typeface="Arial"/>
                  </a:defRPr>
                </a:pPr>
                <a:r>
                  <a:rPr lang="en-US">
                    <a:solidFill>
                      <a:sysClr val="windowText" lastClr="000000"/>
                    </a:solidFill>
                  </a:rPr>
                  <a:t>Annualized Return (%)</a:t>
                </a:r>
              </a:p>
            </c:rich>
          </c:tx>
          <c:layout>
            <c:manualLayout>
              <c:xMode val="edge"/>
              <c:yMode val="edge"/>
              <c:x val="3.3302859614458306E-3"/>
              <c:y val="0.10578887182670631"/>
            </c:manualLayout>
          </c:layout>
          <c:overlay val="0"/>
          <c:spPr>
            <a:noFill/>
            <a:ln w="25400">
              <a:noFill/>
            </a:ln>
          </c:spPr>
        </c:title>
        <c:numFmt formatCode="0.0;\-0.0;0.0" sourceLinked="1"/>
        <c:majorTickMark val="out"/>
        <c:minorTickMark val="none"/>
        <c:tickLblPos val="nextTo"/>
        <c:spPr>
          <a:ln w="3175">
            <a:solidFill>
              <a:srgbClr val="000000"/>
            </a:solidFill>
            <a:prstDash val="solid"/>
          </a:ln>
        </c:spPr>
        <c:txPr>
          <a:bodyPr rot="0" vert="horz"/>
          <a:lstStyle/>
          <a:p>
            <a:pPr>
              <a:defRPr sz="1000" b="1" i="0" u="none" strike="noStrike" baseline="0">
                <a:solidFill>
                  <a:sysClr val="windowText" lastClr="000000"/>
                </a:solidFill>
                <a:latin typeface="Arial"/>
                <a:ea typeface="Arial"/>
                <a:cs typeface="Arial"/>
              </a:defRPr>
            </a:pPr>
            <a:endParaRPr lang="en-US"/>
          </a:p>
        </c:txPr>
        <c:crossAx val="88774912"/>
        <c:crosses val="autoZero"/>
        <c:crossBetween val="between"/>
      </c:valAx>
      <c:spPr>
        <a:noFill/>
        <a:ln w="3175">
          <a:solidFill>
            <a:srgbClr val="000000"/>
          </a:solidFill>
          <a:prstDash val="solid"/>
        </a:ln>
      </c:spPr>
    </c:plotArea>
    <c:plotVisOnly val="1"/>
    <c:dispBlanksAs val="gap"/>
    <c:showDLblsOverMax val="0"/>
  </c:chart>
  <c:spPr>
    <a:noFill/>
    <a:ln w="9525">
      <a:noFill/>
    </a:ln>
  </c:spPr>
  <c:txPr>
    <a:bodyPr/>
    <a:lstStyle/>
    <a:p>
      <a:pPr>
        <a:defRPr sz="1000" b="1" i="0" u="none" strike="noStrike" baseline="0">
          <a:solidFill>
            <a:srgbClr val="969696"/>
          </a:solidFill>
          <a:latin typeface="Arial"/>
          <a:ea typeface="Arial"/>
          <a:cs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Lbls>
            <c:dLbl>
              <c:idx val="1"/>
              <c:layout>
                <c:manualLayout>
                  <c:x val="-5.5555555555555552E-2"/>
                  <c:y val="-4.629629629629629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53-4C50-BF9E-7A6460C960C5}"/>
                </c:ext>
              </c:extLst>
            </c:dLbl>
            <c:dLbl>
              <c:idx val="2"/>
              <c:layout>
                <c:manualLayout>
                  <c:x val="-6.3888888888888842E-2"/>
                  <c:y val="-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53-4C50-BF9E-7A6460C960C5}"/>
                </c:ext>
              </c:extLst>
            </c:dLbl>
            <c:dLbl>
              <c:idx val="3"/>
              <c:layout>
                <c:manualLayout>
                  <c:x val="0.05"/>
                  <c:y val="-0.1527777777777777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53-4C50-BF9E-7A6460C960C5}"/>
                </c:ext>
              </c:extLst>
            </c:dLbl>
            <c:spPr>
              <a:noFill/>
              <a:ln>
                <a:noFill/>
              </a:ln>
              <a:effectLst/>
            </c:spPr>
            <c:txPr>
              <a:bodyPr/>
              <a:lstStyle/>
              <a:p>
                <a:pPr>
                  <a:defRPr sz="800" b="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'buyout sector'!$A$27:$A$30</c:f>
              <c:strCache>
                <c:ptCount val="4"/>
                <c:pt idx="0">
                  <c:v>U.S. and Canada</c:v>
                </c:pt>
                <c:pt idx="1">
                  <c:v>Europe</c:v>
                </c:pt>
                <c:pt idx="2">
                  <c:v>Asia</c:v>
                </c:pt>
                <c:pt idx="3">
                  <c:v>Other</c:v>
                </c:pt>
              </c:strCache>
            </c:strRef>
          </c:cat>
          <c:val>
            <c:numRef>
              <c:f>'buyout sector'!$B$27:$B$30</c:f>
              <c:numCache>
                <c:formatCode>0%</c:formatCode>
                <c:ptCount val="4"/>
                <c:pt idx="0">
                  <c:v>0.623</c:v>
                </c:pt>
                <c:pt idx="1">
                  <c:v>0.23899999999999999</c:v>
                </c:pt>
                <c:pt idx="2">
                  <c:v>0.1198</c:v>
                </c:pt>
                <c:pt idx="3">
                  <c:v>0.02</c:v>
                </c:pt>
              </c:numCache>
            </c:numRef>
          </c:val>
          <c:extLst>
            <c:ext xmlns:c16="http://schemas.microsoft.com/office/drawing/2014/chart" uri="{C3380CC4-5D6E-409C-BE32-E72D297353CC}">
              <c16:uniqueId val="{00000003-8A53-4C50-BF9E-7A6460C960C5}"/>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noFill/>
    <a:ln>
      <a:noFill/>
    </a:ln>
  </c:sp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297447280799113"/>
          <c:y val="0.20707070707070707"/>
          <c:w val="0.40954495005549391"/>
          <c:h val="0.62121212121212122"/>
        </c:manualLayout>
      </c:layout>
      <c:pieChart>
        <c:varyColors val="1"/>
        <c:ser>
          <c:idx val="0"/>
          <c:order val="0"/>
          <c:spPr>
            <a:solidFill>
              <a:srgbClr val="737A35"/>
            </a:solidFill>
            <a:ln w="25400">
              <a:noFill/>
            </a:ln>
          </c:spPr>
          <c:dPt>
            <c:idx val="0"/>
            <c:bubble3D val="0"/>
            <c:spPr>
              <a:solidFill>
                <a:srgbClr val="003F72"/>
              </a:solidFill>
              <a:ln w="25400">
                <a:noFill/>
              </a:ln>
            </c:spPr>
            <c:extLst>
              <c:ext xmlns:c16="http://schemas.microsoft.com/office/drawing/2014/chart" uri="{C3380CC4-5D6E-409C-BE32-E72D297353CC}">
                <c16:uniqueId val="{00000001-B1D7-44A4-AE3E-85E32C42E05D}"/>
              </c:ext>
            </c:extLst>
          </c:dPt>
          <c:dPt>
            <c:idx val="1"/>
            <c:bubble3D val="0"/>
            <c:spPr>
              <a:solidFill>
                <a:srgbClr val="55769C"/>
              </a:solidFill>
              <a:ln w="25400">
                <a:noFill/>
              </a:ln>
            </c:spPr>
            <c:extLst>
              <c:ext xmlns:c16="http://schemas.microsoft.com/office/drawing/2014/chart" uri="{C3380CC4-5D6E-409C-BE32-E72D297353CC}">
                <c16:uniqueId val="{00000003-B1D7-44A4-AE3E-85E32C42E05D}"/>
              </c:ext>
            </c:extLst>
          </c:dPt>
          <c:dPt>
            <c:idx val="2"/>
            <c:bubble3D val="0"/>
            <c:spPr>
              <a:solidFill>
                <a:srgbClr val="7AB800"/>
              </a:solidFill>
              <a:ln w="25400">
                <a:noFill/>
              </a:ln>
            </c:spPr>
            <c:extLst>
              <c:ext xmlns:c16="http://schemas.microsoft.com/office/drawing/2014/chart" uri="{C3380CC4-5D6E-409C-BE32-E72D297353CC}">
                <c16:uniqueId val="{00000005-B1D7-44A4-AE3E-85E32C42E05D}"/>
              </c:ext>
            </c:extLst>
          </c:dPt>
          <c:dPt>
            <c:idx val="3"/>
            <c:bubble3D val="0"/>
            <c:spPr>
              <a:solidFill>
                <a:srgbClr val="B4D88E"/>
              </a:solidFill>
              <a:ln w="25400">
                <a:noFill/>
              </a:ln>
            </c:spPr>
            <c:extLst>
              <c:ext xmlns:c16="http://schemas.microsoft.com/office/drawing/2014/chart" uri="{C3380CC4-5D6E-409C-BE32-E72D297353CC}">
                <c16:uniqueId val="{00000007-B1D7-44A4-AE3E-85E32C42E05D}"/>
              </c:ext>
            </c:extLst>
          </c:dPt>
          <c:dPt>
            <c:idx val="4"/>
            <c:bubble3D val="0"/>
            <c:spPr>
              <a:solidFill>
                <a:srgbClr val="FFD29A"/>
              </a:solidFill>
              <a:ln w="25400">
                <a:noFill/>
              </a:ln>
            </c:spPr>
            <c:extLst>
              <c:ext xmlns:c16="http://schemas.microsoft.com/office/drawing/2014/chart" uri="{C3380CC4-5D6E-409C-BE32-E72D297353CC}">
                <c16:uniqueId val="{00000009-B1D7-44A4-AE3E-85E32C42E05D}"/>
              </c:ext>
            </c:extLst>
          </c:dPt>
          <c:dPt>
            <c:idx val="5"/>
            <c:bubble3D val="0"/>
            <c:spPr>
              <a:solidFill>
                <a:srgbClr val="F0AB00"/>
              </a:solidFill>
              <a:ln w="25400">
                <a:noFill/>
              </a:ln>
            </c:spPr>
            <c:extLst>
              <c:ext xmlns:c16="http://schemas.microsoft.com/office/drawing/2014/chart" uri="{C3380CC4-5D6E-409C-BE32-E72D297353CC}">
                <c16:uniqueId val="{0000000B-B1D7-44A4-AE3E-85E32C42E05D}"/>
              </c:ext>
            </c:extLst>
          </c:dPt>
          <c:dLbls>
            <c:dLbl>
              <c:idx val="0"/>
              <c:layout>
                <c:manualLayout>
                  <c:x val="1.1335166743862899E-2"/>
                  <c:y val="9.646922778150489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1D7-44A4-AE3E-85E32C42E05D}"/>
                </c:ext>
              </c:extLst>
            </c:dLbl>
            <c:dLbl>
              <c:idx val="1"/>
              <c:layout>
                <c:manualLayout>
                  <c:x val="-8.9723251505326542E-4"/>
                  <c:y val="3.826718689311817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1D7-44A4-AE3E-85E32C42E05D}"/>
                </c:ext>
              </c:extLst>
            </c:dLbl>
            <c:dLbl>
              <c:idx val="2"/>
              <c:layout>
                <c:manualLayout>
                  <c:x val="-4.4220798704268538E-2"/>
                  <c:y val="7.588598733478049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1D7-44A4-AE3E-85E32C42E05D}"/>
                </c:ext>
              </c:extLst>
            </c:dLbl>
            <c:dLbl>
              <c:idx val="3"/>
              <c:layout>
                <c:manualLayout>
                  <c:x val="-5.3116368223117494E-2"/>
                  <c:y val="-1.549232936421283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1D7-44A4-AE3E-85E32C42E05D}"/>
                </c:ext>
              </c:extLst>
            </c:dLbl>
            <c:dLbl>
              <c:idx val="4"/>
              <c:layout>
                <c:manualLayout>
                  <c:x val="-2.5264391971026898E-2"/>
                  <c:y val="-3.809712865151591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1D7-44A4-AE3E-85E32C42E05D}"/>
                </c:ext>
              </c:extLst>
            </c:dLbl>
            <c:dLbl>
              <c:idx val="5"/>
              <c:delete val="1"/>
              <c:extLst>
                <c:ext xmlns:c15="http://schemas.microsoft.com/office/drawing/2012/chart" uri="{CE6537A1-D6FC-4f65-9D91-7224C49458BB}"/>
                <c:ext xmlns:c16="http://schemas.microsoft.com/office/drawing/2014/chart" uri="{C3380CC4-5D6E-409C-BE32-E72D297353CC}">
                  <c16:uniqueId val="{0000000B-B1D7-44A4-AE3E-85E32C42E05D}"/>
                </c:ext>
              </c:extLst>
            </c:dLbl>
            <c:dLbl>
              <c:idx val="6"/>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B1D7-44A4-AE3E-85E32C42E05D}"/>
                </c:ext>
              </c:extLst>
            </c:dLbl>
            <c:numFmt formatCode="0.0%" sourceLinked="0"/>
            <c:spPr>
              <a:noFill/>
              <a:ln w="25400">
                <a:noFill/>
              </a:ln>
            </c:spPr>
            <c:txPr>
              <a:bodyPr/>
              <a:lstStyle/>
              <a:p>
                <a:pPr>
                  <a:defRPr sz="900" b="0" i="0" u="none" strike="noStrike" baseline="0">
                    <a:solidFill>
                      <a:sysClr val="windowText" lastClr="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'Data -Comparison of AA (TUCS)'!$A$6:$A$11</c:f>
              <c:strCache>
                <c:ptCount val="6"/>
                <c:pt idx="0">
                  <c:v>Global Equity**</c:v>
                </c:pt>
                <c:pt idx="1">
                  <c:v>Fixed Income</c:v>
                </c:pt>
                <c:pt idx="2">
                  <c:v>Real Estate </c:v>
                </c:pt>
                <c:pt idx="3">
                  <c:v>Alternatives</c:v>
                </c:pt>
                <c:pt idx="4">
                  <c:v>Cash</c:v>
                </c:pt>
                <c:pt idx="5">
                  <c:v>Other</c:v>
                </c:pt>
              </c:strCache>
            </c:strRef>
          </c:cat>
          <c:val>
            <c:numRef>
              <c:f>'Data -Comparison of AA (TUCS)'!$C$6:$C$11</c:f>
              <c:numCache>
                <c:formatCode>0.0%</c:formatCode>
                <c:ptCount val="6"/>
                <c:pt idx="0">
                  <c:v>0.52441109422492405</c:v>
                </c:pt>
                <c:pt idx="1">
                  <c:v>0.18863981762917936</c:v>
                </c:pt>
                <c:pt idx="2">
                  <c:v>6.2974924012158068E-2</c:v>
                </c:pt>
                <c:pt idx="3">
                  <c:v>0.19661854103343468</c:v>
                </c:pt>
                <c:pt idx="4">
                  <c:v>2.7355623100303955E-2</c:v>
                </c:pt>
                <c:pt idx="5">
                  <c:v>0</c:v>
                </c:pt>
              </c:numCache>
            </c:numRef>
          </c:val>
          <c:extLst>
            <c:ext xmlns:c16="http://schemas.microsoft.com/office/drawing/2014/chart" uri="{C3380CC4-5D6E-409C-BE32-E72D297353CC}">
              <c16:uniqueId val="{0000000D-B1D7-44A4-AE3E-85E32C42E05D}"/>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900" b="1" i="0" u="none" strike="noStrike" baseline="0">
          <a:solidFill>
            <a:srgbClr val="969696"/>
          </a:solidFill>
          <a:latin typeface="Arial"/>
          <a:ea typeface="Arial"/>
          <a:cs typeface="Arial"/>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717814973250458"/>
          <c:y val="0.25426010844748331"/>
          <c:w val="0.38461538461538464"/>
          <c:h val="0.57359428604041118"/>
        </c:manualLayout>
      </c:layout>
      <c:pieChart>
        <c:varyColors val="1"/>
        <c:ser>
          <c:idx val="0"/>
          <c:order val="0"/>
          <c:spPr>
            <a:solidFill>
              <a:srgbClr val="737A35"/>
            </a:solidFill>
            <a:ln w="25400">
              <a:noFill/>
            </a:ln>
          </c:spPr>
          <c:dPt>
            <c:idx val="0"/>
            <c:bubble3D val="0"/>
            <c:spPr>
              <a:solidFill>
                <a:srgbClr val="003F72"/>
              </a:solidFill>
              <a:ln w="25400">
                <a:noFill/>
              </a:ln>
            </c:spPr>
            <c:extLst>
              <c:ext xmlns:c16="http://schemas.microsoft.com/office/drawing/2014/chart" uri="{C3380CC4-5D6E-409C-BE32-E72D297353CC}">
                <c16:uniqueId val="{00000001-1547-474E-A4B2-86BCCD532D51}"/>
              </c:ext>
            </c:extLst>
          </c:dPt>
          <c:dPt>
            <c:idx val="1"/>
            <c:bubble3D val="0"/>
            <c:spPr>
              <a:solidFill>
                <a:srgbClr val="55769C"/>
              </a:solidFill>
              <a:ln w="25400">
                <a:noFill/>
              </a:ln>
            </c:spPr>
            <c:extLst>
              <c:ext xmlns:c16="http://schemas.microsoft.com/office/drawing/2014/chart" uri="{C3380CC4-5D6E-409C-BE32-E72D297353CC}">
                <c16:uniqueId val="{00000003-1547-474E-A4B2-86BCCD532D51}"/>
              </c:ext>
            </c:extLst>
          </c:dPt>
          <c:dPt>
            <c:idx val="2"/>
            <c:bubble3D val="0"/>
            <c:spPr>
              <a:solidFill>
                <a:srgbClr val="7AB800"/>
              </a:solidFill>
              <a:ln w="25400">
                <a:noFill/>
              </a:ln>
            </c:spPr>
            <c:extLst>
              <c:ext xmlns:c16="http://schemas.microsoft.com/office/drawing/2014/chart" uri="{C3380CC4-5D6E-409C-BE32-E72D297353CC}">
                <c16:uniqueId val="{00000005-1547-474E-A4B2-86BCCD532D51}"/>
              </c:ext>
            </c:extLst>
          </c:dPt>
          <c:dPt>
            <c:idx val="3"/>
            <c:bubble3D val="0"/>
            <c:spPr>
              <a:solidFill>
                <a:srgbClr val="B4D88E"/>
              </a:solidFill>
              <a:ln w="25400">
                <a:noFill/>
              </a:ln>
            </c:spPr>
            <c:extLst>
              <c:ext xmlns:c16="http://schemas.microsoft.com/office/drawing/2014/chart" uri="{C3380CC4-5D6E-409C-BE32-E72D297353CC}">
                <c16:uniqueId val="{00000007-1547-474E-A4B2-86BCCD532D51}"/>
              </c:ext>
            </c:extLst>
          </c:dPt>
          <c:dPt>
            <c:idx val="4"/>
            <c:bubble3D val="0"/>
            <c:spPr>
              <a:solidFill>
                <a:srgbClr val="F0AB00"/>
              </a:solidFill>
              <a:ln w="25400">
                <a:noFill/>
              </a:ln>
            </c:spPr>
            <c:extLst>
              <c:ext xmlns:c16="http://schemas.microsoft.com/office/drawing/2014/chart" uri="{C3380CC4-5D6E-409C-BE32-E72D297353CC}">
                <c16:uniqueId val="{00000009-1547-474E-A4B2-86BCCD532D51}"/>
              </c:ext>
            </c:extLst>
          </c:dPt>
          <c:dPt>
            <c:idx val="5"/>
            <c:bubble3D val="0"/>
            <c:spPr>
              <a:solidFill>
                <a:srgbClr val="FFD29A"/>
              </a:solidFill>
              <a:ln w="25400">
                <a:noFill/>
              </a:ln>
            </c:spPr>
            <c:extLst>
              <c:ext xmlns:c16="http://schemas.microsoft.com/office/drawing/2014/chart" uri="{C3380CC4-5D6E-409C-BE32-E72D297353CC}">
                <c16:uniqueId val="{0000000B-1547-474E-A4B2-86BCCD532D51}"/>
              </c:ext>
            </c:extLst>
          </c:dPt>
          <c:dLbls>
            <c:dLbl>
              <c:idx val="0"/>
              <c:layout>
                <c:manualLayout>
                  <c:x val="-3.2837700775972724E-3"/>
                  <c:y val="9.794346615387052E-2"/>
                </c:manualLayout>
              </c:layout>
              <c:tx>
                <c:rich>
                  <a:bodyPr/>
                  <a:lstStyle/>
                  <a:p>
                    <a:pPr>
                      <a:defRPr sz="900" b="0" i="0" u="none" strike="noStrike" baseline="0">
                        <a:solidFill>
                          <a:sysClr val="windowText" lastClr="000000"/>
                        </a:solidFill>
                        <a:latin typeface="Arial"/>
                        <a:ea typeface="Arial"/>
                        <a:cs typeface="Arial"/>
                      </a:defRPr>
                    </a:pPr>
                    <a:r>
                      <a:rPr lang="en-US" sz="900" dirty="0">
                        <a:solidFill>
                          <a:sysClr val="windowText" lastClr="000000"/>
                        </a:solidFill>
                      </a:rPr>
                      <a:t>Global Equity*
55.9%</a:t>
                    </a:r>
                    <a:endParaRPr lang="en-US" sz="900" dirty="0"/>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47-474E-A4B2-86BCCD532D51}"/>
                </c:ext>
              </c:extLst>
            </c:dLbl>
            <c:dLbl>
              <c:idx val="1"/>
              <c:layout>
                <c:manualLayout>
                  <c:x val="-2.1101528455126025E-2"/>
                  <c:y val="-6.6710562897996137E-2"/>
                </c:manualLayout>
              </c:layout>
              <c:tx>
                <c:rich>
                  <a:bodyPr/>
                  <a:lstStyle/>
                  <a:p>
                    <a:fld id="{02414BB2-1386-497E-A728-8D61E6C9CD01}" type="CATEGORYNAME">
                      <a:rPr lang="en-US"/>
                      <a:pPr/>
                      <a:t>[CATEGORY NAME]</a:t>
                    </a:fld>
                    <a:r>
                      <a:rPr lang="en-US" baseline="0"/>
                      <a:t>
17.0%</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47-474E-A4B2-86BCCD532D51}"/>
                </c:ext>
              </c:extLst>
            </c:dLbl>
            <c:dLbl>
              <c:idx val="2"/>
              <c:layout>
                <c:manualLayout>
                  <c:x val="-2.4890501915346867E-2"/>
                  <c:y val="9.1157648263800295E-2"/>
                </c:manualLayout>
              </c:layout>
              <c:tx>
                <c:rich>
                  <a:bodyPr/>
                  <a:lstStyle/>
                  <a:p>
                    <a:fld id="{FBB1568C-AD40-44BB-ACB8-C3130143B1C5}" type="CATEGORYNAME">
                      <a:rPr lang="en-US"/>
                      <a:pPr/>
                      <a:t>[CATEGORY NAME]</a:t>
                    </a:fld>
                    <a:r>
                      <a:rPr lang="en-US" baseline="0"/>
                      <a:t>
8.7%</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47-474E-A4B2-86BCCD532D51}"/>
                </c:ext>
              </c:extLst>
            </c:dLbl>
            <c:dLbl>
              <c:idx val="3"/>
              <c:layout>
                <c:manualLayout>
                  <c:x val="-5.3515705986884661E-2"/>
                  <c:y val="3.3711651066028497E-2"/>
                </c:manualLayout>
              </c:layout>
              <c:tx>
                <c:rich>
                  <a:bodyPr/>
                  <a:lstStyle/>
                  <a:p>
                    <a:fld id="{2249AFE1-18C2-4988-921B-31FBF8715F62}" type="CATEGORYNAME">
                      <a:rPr lang="en-US"/>
                      <a:pPr/>
                      <a:t>[CATEGORY NAME]</a:t>
                    </a:fld>
                    <a:r>
                      <a:rPr lang="en-US" baseline="0"/>
                      <a:t>
7.8%</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547-474E-A4B2-86BCCD532D51}"/>
                </c:ext>
              </c:extLst>
            </c:dLbl>
            <c:dLbl>
              <c:idx val="4"/>
              <c:layout>
                <c:manualLayout>
                  <c:x val="-2.9881736904321221E-2"/>
                  <c:y val="-6.3651416523487414E-3"/>
                </c:manualLayout>
              </c:layout>
              <c:tx>
                <c:rich>
                  <a:bodyPr/>
                  <a:lstStyle/>
                  <a:p>
                    <a:fld id="{59B9EBD7-4822-47D5-8A8B-3ACE7F317358}" type="CATEGORYNAME">
                      <a:rPr lang="en-US"/>
                      <a:pPr/>
                      <a:t>[CATEGORY NAME]</a:t>
                    </a:fld>
                    <a:r>
                      <a:rPr lang="en-US" baseline="0"/>
                      <a:t>
9.2%</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47-474E-A4B2-86BCCD532D51}"/>
                </c:ext>
              </c:extLst>
            </c:dLbl>
            <c:dLbl>
              <c:idx val="5"/>
              <c:layout>
                <c:manualLayout>
                  <c:x val="4.0047103817696973E-2"/>
                  <c:y val="-1.4266860342220368E-2"/>
                </c:manualLayout>
              </c:layout>
              <c:tx>
                <c:rich>
                  <a:bodyPr/>
                  <a:lstStyle/>
                  <a:p>
                    <a:fld id="{8124E1B0-137D-47BB-B258-0C3603D123CB}" type="CATEGORYNAME">
                      <a:rPr lang="en-US"/>
                      <a:pPr/>
                      <a:t>[CATEGORY NAME]</a:t>
                    </a:fld>
                    <a:r>
                      <a:rPr lang="en-US" baseline="0"/>
                      <a:t>
1.3%</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8.6672547650108844E-2"/>
                      <c:h val="9.2664583570459425E-2"/>
                    </c:manualLayout>
                  </c15:layout>
                  <c15:dlblFieldTable/>
                  <c15:showDataLabelsRange val="0"/>
                </c:ext>
                <c:ext xmlns:c16="http://schemas.microsoft.com/office/drawing/2014/chart" uri="{C3380CC4-5D6E-409C-BE32-E72D297353CC}">
                  <c16:uniqueId val="{0000000B-1547-474E-A4B2-86BCCD532D51}"/>
                </c:ext>
              </c:extLst>
            </c:dLbl>
            <c:dLbl>
              <c:idx val="6"/>
              <c:layout>
                <c:manualLayout>
                  <c:xMode val="edge"/>
                  <c:yMode val="edge"/>
                  <c:x val="0.40585829336958107"/>
                  <c:y val="0.1023967320191908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1547-474E-A4B2-86BCCD532D51}"/>
                </c:ext>
              </c:extLst>
            </c:dLbl>
            <c:dLbl>
              <c:idx val="7"/>
              <c:layout>
                <c:manualLayout>
                  <c:xMode val="edge"/>
                  <c:yMode val="edge"/>
                  <c:x val="0.43514703619006628"/>
                  <c:y val="0.1328978862376732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547-474E-A4B2-86BCCD532D51}"/>
                </c:ext>
              </c:extLst>
            </c:dLbl>
            <c:dLbl>
              <c:idx val="8"/>
              <c:layout>
                <c:manualLayout>
                  <c:xMode val="edge"/>
                  <c:yMode val="edge"/>
                  <c:x val="0.49511922387010748"/>
                  <c:y val="0.161220386583406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1547-474E-A4B2-86BCCD532D51}"/>
                </c:ext>
              </c:extLst>
            </c:dLbl>
            <c:numFmt formatCode="0.0%" sourceLinked="0"/>
            <c:spPr>
              <a:noFill/>
              <a:ln w="25400">
                <a:noFill/>
              </a:ln>
            </c:spPr>
            <c:txPr>
              <a:bodyPr/>
              <a:lstStyle/>
              <a:p>
                <a:pPr>
                  <a:defRPr sz="900" b="0" i="0" u="none" strike="noStrike" baseline="0">
                    <a:solidFill>
                      <a:sysClr val="windowText" lastClr="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'ASSET ALLOCATION SLIDE'!$A$4:$A$9</c:f>
              <c:strCache>
                <c:ptCount val="6"/>
                <c:pt idx="0">
                  <c:v>Global Equity*</c:v>
                </c:pt>
                <c:pt idx="1">
                  <c:v>Fixed Income</c:v>
                </c:pt>
                <c:pt idx="2">
                  <c:v>Real Estate</c:v>
                </c:pt>
                <c:pt idx="3">
                  <c:v>Private Equity</c:v>
                </c:pt>
                <c:pt idx="4">
                  <c:v>Strategic Investments</c:v>
                </c:pt>
                <c:pt idx="5">
                  <c:v>Cash</c:v>
                </c:pt>
              </c:strCache>
            </c:strRef>
          </c:cat>
          <c:val>
            <c:numRef>
              <c:f>'ASSET ALLOCATION SLIDE'!$B$4:$B$9</c:f>
              <c:numCache>
                <c:formatCode>0.0%</c:formatCode>
                <c:ptCount val="6"/>
                <c:pt idx="0">
                  <c:v>0.55863583433568142</c:v>
                </c:pt>
                <c:pt idx="1">
                  <c:v>0.17048346713253432</c:v>
                </c:pt>
                <c:pt idx="2">
                  <c:v>8.7247349792629394E-2</c:v>
                </c:pt>
                <c:pt idx="3">
                  <c:v>7.7963010473968905E-2</c:v>
                </c:pt>
                <c:pt idx="4">
                  <c:v>9.2370986291266388E-2</c:v>
                </c:pt>
                <c:pt idx="5">
                  <c:v>1.3299351973919583E-2</c:v>
                </c:pt>
              </c:numCache>
            </c:numRef>
          </c:val>
          <c:extLst>
            <c:ext xmlns:c16="http://schemas.microsoft.com/office/drawing/2014/chart" uri="{C3380CC4-5D6E-409C-BE32-E72D297353CC}">
              <c16:uniqueId val="{0000000F-1547-474E-A4B2-86BCCD532D51}"/>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w="9525">
      <a:noFill/>
    </a:ln>
  </c:spPr>
  <c:txPr>
    <a:bodyPr/>
    <a:lstStyle/>
    <a:p>
      <a:pPr>
        <a:defRPr sz="1100" b="0" i="0" u="none" strike="noStrike" baseline="0">
          <a:solidFill>
            <a:srgbClr val="969696"/>
          </a:solidFill>
          <a:latin typeface="Arial Narrow"/>
          <a:ea typeface="Arial Narrow"/>
          <a:cs typeface="Arial Narrow"/>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73089700996676E-2"/>
          <c:y val="6.4766839378238336E-2"/>
          <c:w val="0.89202657807308972"/>
          <c:h val="0.79792746113989632"/>
        </c:manualLayout>
      </c:layout>
      <c:barChart>
        <c:barDir val="col"/>
        <c:grouping val="clustered"/>
        <c:varyColors val="0"/>
        <c:ser>
          <c:idx val="0"/>
          <c:order val="0"/>
          <c:tx>
            <c:strRef>
              <c:f>'TUCS - PERFORMANCE'!$A$4</c:f>
              <c:strCache>
                <c:ptCount val="1"/>
                <c:pt idx="0">
                  <c:v>Total FRS (Gross)</c:v>
                </c:pt>
              </c:strCache>
            </c:strRef>
          </c:tx>
          <c:spPr>
            <a:solidFill>
              <a:srgbClr val="D3CD8B"/>
            </a:solidFill>
            <a:ln w="25400">
              <a:noFill/>
            </a:ln>
          </c:spPr>
          <c:invertIfNegative val="0"/>
          <c:dLbls>
            <c:spPr>
              <a:noFill/>
              <a:ln w="25400">
                <a:noFill/>
              </a:ln>
            </c:spPr>
            <c:txPr>
              <a:bodyPr/>
              <a:lstStyle/>
              <a:p>
                <a:pPr algn="ctr" rtl="0">
                  <a:defRPr sz="900" b="1" i="0" u="none" strike="noStrike" baseline="0">
                    <a:solidFill>
                      <a:sysClr val="windowText" lastClr="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'TUCS - PERFORMANCE'!$B$3:$F$3</c:f>
              <c:strCache>
                <c:ptCount val="5"/>
                <c:pt idx="0">
                  <c:v>Quarter</c:v>
                </c:pt>
                <c:pt idx="1">
                  <c:v>1-Year</c:v>
                </c:pt>
                <c:pt idx="2">
                  <c:v>3-Year</c:v>
                </c:pt>
                <c:pt idx="3">
                  <c:v>5-Year</c:v>
                </c:pt>
                <c:pt idx="4">
                  <c:v>10-Year</c:v>
                </c:pt>
              </c:strCache>
            </c:strRef>
          </c:cat>
          <c:val>
            <c:numRef>
              <c:f>'TUCS - PERFORMANCE'!$B$4:$F$4</c:f>
              <c:numCache>
                <c:formatCode>0.0</c:formatCode>
                <c:ptCount val="5"/>
                <c:pt idx="0">
                  <c:v>4.08</c:v>
                </c:pt>
                <c:pt idx="1">
                  <c:v>33.49</c:v>
                </c:pt>
                <c:pt idx="2">
                  <c:v>10.66</c:v>
                </c:pt>
                <c:pt idx="3">
                  <c:v>11.18</c:v>
                </c:pt>
                <c:pt idx="4">
                  <c:v>9.17</c:v>
                </c:pt>
              </c:numCache>
            </c:numRef>
          </c:val>
          <c:extLst>
            <c:ext xmlns:c16="http://schemas.microsoft.com/office/drawing/2014/chart" uri="{C3380CC4-5D6E-409C-BE32-E72D297353CC}">
              <c16:uniqueId val="{00000000-FEDF-4399-867A-DDA8A18027F5}"/>
            </c:ext>
          </c:extLst>
        </c:ser>
        <c:ser>
          <c:idx val="1"/>
          <c:order val="1"/>
          <c:tx>
            <c:strRef>
              <c:f>'TUCS - PERFORMANCE'!$A$5</c:f>
              <c:strCache>
                <c:ptCount val="1"/>
                <c:pt idx="0">
                  <c:v>Median Defined Benefit Plan Fund (Gross)</c:v>
                </c:pt>
              </c:strCache>
            </c:strRef>
          </c:tx>
          <c:spPr>
            <a:solidFill>
              <a:srgbClr val="003F72"/>
            </a:solidFill>
            <a:ln w="25400">
              <a:noFill/>
            </a:ln>
          </c:spPr>
          <c:invertIfNegative val="0"/>
          <c:dLbls>
            <c:dLbl>
              <c:idx val="3"/>
              <c:layout>
                <c:manualLayout>
                  <c:x val="-3.4360064912215913E-3"/>
                  <c:y val="-2.5700730688268762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DF-4399-867A-DDA8A18027F5}"/>
                </c:ext>
              </c:extLst>
            </c:dLbl>
            <c:spPr>
              <a:noFill/>
              <a:ln w="25400">
                <a:noFill/>
              </a:ln>
            </c:spPr>
            <c:txPr>
              <a:bodyPr/>
              <a:lstStyle/>
              <a:p>
                <a:pPr algn="ctr" rtl="0">
                  <a:defRPr sz="900" b="1" i="0" u="none" strike="noStrike" baseline="0">
                    <a:solidFill>
                      <a:sysClr val="windowText" lastClr="000000"/>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'TUCS - PERFORMANCE'!$B$3:$F$3</c:f>
              <c:strCache>
                <c:ptCount val="5"/>
                <c:pt idx="0">
                  <c:v>Quarter</c:v>
                </c:pt>
                <c:pt idx="1">
                  <c:v>1-Year</c:v>
                </c:pt>
                <c:pt idx="2">
                  <c:v>3-Year</c:v>
                </c:pt>
                <c:pt idx="3">
                  <c:v>5-Year</c:v>
                </c:pt>
                <c:pt idx="4">
                  <c:v>10-Year</c:v>
                </c:pt>
              </c:strCache>
            </c:strRef>
          </c:cat>
          <c:val>
            <c:numRef>
              <c:f>'TUCS - PERFORMANCE'!$B$5:$F$5</c:f>
              <c:numCache>
                <c:formatCode>0.0</c:formatCode>
                <c:ptCount val="5"/>
                <c:pt idx="0">
                  <c:v>3.58</c:v>
                </c:pt>
                <c:pt idx="1">
                  <c:v>30.48</c:v>
                </c:pt>
                <c:pt idx="2">
                  <c:v>10.54</c:v>
                </c:pt>
                <c:pt idx="3">
                  <c:v>11.05</c:v>
                </c:pt>
                <c:pt idx="4">
                  <c:v>9.17</c:v>
                </c:pt>
              </c:numCache>
            </c:numRef>
          </c:val>
          <c:extLst>
            <c:ext xmlns:c16="http://schemas.microsoft.com/office/drawing/2014/chart" uri="{C3380CC4-5D6E-409C-BE32-E72D297353CC}">
              <c16:uniqueId val="{00000002-FEDF-4399-867A-DDA8A18027F5}"/>
            </c:ext>
          </c:extLst>
        </c:ser>
        <c:dLbls>
          <c:showLegendKey val="0"/>
          <c:showVal val="0"/>
          <c:showCatName val="0"/>
          <c:showSerName val="0"/>
          <c:showPercent val="0"/>
          <c:showBubbleSize val="0"/>
        </c:dLbls>
        <c:gapWidth val="150"/>
        <c:axId val="88879104"/>
        <c:axId val="88880640"/>
      </c:barChart>
      <c:catAx>
        <c:axId val="88879104"/>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1" i="0" u="none" strike="noStrike" baseline="0">
                <a:solidFill>
                  <a:sysClr val="windowText" lastClr="000000"/>
                </a:solidFill>
                <a:latin typeface="Arial"/>
                <a:ea typeface="Arial"/>
                <a:cs typeface="Arial"/>
              </a:defRPr>
            </a:pPr>
            <a:endParaRPr lang="en-US"/>
          </a:p>
        </c:txPr>
        <c:crossAx val="88880640"/>
        <c:crosses val="autoZero"/>
        <c:auto val="1"/>
        <c:lblAlgn val="ctr"/>
        <c:lblOffset val="100"/>
        <c:tickLblSkip val="1"/>
        <c:tickMarkSkip val="1"/>
        <c:noMultiLvlLbl val="0"/>
      </c:catAx>
      <c:valAx>
        <c:axId val="88880640"/>
        <c:scaling>
          <c:orientation val="minMax"/>
          <c:max val="40"/>
          <c:min val="-5"/>
        </c:scaling>
        <c:delete val="0"/>
        <c:axPos val="l"/>
        <c:title>
          <c:tx>
            <c:rich>
              <a:bodyPr/>
              <a:lstStyle/>
              <a:p>
                <a:pPr>
                  <a:defRPr sz="900" b="1" i="0" u="none" strike="noStrike" baseline="0">
                    <a:solidFill>
                      <a:sysClr val="windowText" lastClr="000000"/>
                    </a:solidFill>
                    <a:latin typeface="Arial"/>
                    <a:ea typeface="Arial"/>
                    <a:cs typeface="Arial"/>
                  </a:defRPr>
                </a:pPr>
                <a:r>
                  <a:rPr lang="en-US">
                    <a:solidFill>
                      <a:sysClr val="windowText" lastClr="000000"/>
                    </a:solidFill>
                  </a:rPr>
                  <a:t>Rate of Return (%)</a:t>
                </a:r>
              </a:p>
            </c:rich>
          </c:tx>
          <c:layout>
            <c:manualLayout>
              <c:xMode val="edge"/>
              <c:yMode val="edge"/>
              <c:x val="8.3057722561259203E-3"/>
              <c:y val="0.31347161250861338"/>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900" b="1" i="0" u="none" strike="noStrike" baseline="0">
                <a:solidFill>
                  <a:sysClr val="windowText" lastClr="000000"/>
                </a:solidFill>
                <a:latin typeface="Arial"/>
                <a:ea typeface="Arial"/>
                <a:cs typeface="Arial"/>
              </a:defRPr>
            </a:pPr>
            <a:endParaRPr lang="en-US"/>
          </a:p>
        </c:txPr>
        <c:crossAx val="88879104"/>
        <c:crosses val="autoZero"/>
        <c:crossBetween val="between"/>
        <c:majorUnit val="5"/>
      </c:valAx>
      <c:spPr>
        <a:solidFill>
          <a:srgbClr val="FFFFFF"/>
        </a:solidFill>
        <a:ln w="12700">
          <a:solidFill>
            <a:srgbClr val="000000"/>
          </a:solidFill>
          <a:prstDash val="solid"/>
        </a:ln>
      </c:spPr>
    </c:plotArea>
    <c:plotVisOnly val="1"/>
    <c:dispBlanksAs val="gap"/>
    <c:showDLblsOverMax val="0"/>
  </c:chart>
  <c:spPr>
    <a:solidFill>
      <a:srgbClr val="FFFFFF"/>
    </a:solidFill>
    <a:ln w="9525">
      <a:noFill/>
    </a:ln>
  </c:spPr>
  <c:txPr>
    <a:bodyPr/>
    <a:lstStyle/>
    <a:p>
      <a:pPr>
        <a:defRPr sz="900" b="1" i="0" u="none" strike="noStrike" baseline="0">
          <a:solidFill>
            <a:srgbClr val="969696"/>
          </a:solidFill>
          <a:latin typeface="Arial"/>
          <a:ea typeface="Arial"/>
          <a:cs typeface="Arial"/>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60476783653132"/>
          <c:y val="8.2850480836882789E-2"/>
          <c:w val="0.79828437707380118"/>
          <c:h val="0.72787294174292561"/>
        </c:manualLayout>
      </c:layout>
      <c:barChart>
        <c:barDir val="col"/>
        <c:grouping val="clustered"/>
        <c:varyColors val="0"/>
        <c:ser>
          <c:idx val="0"/>
          <c:order val="0"/>
          <c:tx>
            <c:strRef>
              <c:f>'TUCS - PEER GROUP COMPARISON'!$A$9</c:f>
              <c:strCache>
                <c:ptCount val="1"/>
                <c:pt idx="0">
                  <c:v>5th</c:v>
                </c:pt>
              </c:strCache>
            </c:strRef>
          </c:tx>
          <c:spPr>
            <a:solidFill>
              <a:srgbClr val="737A35"/>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1-C1D0-4455-9960-01FC52254F3A}"/>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3-C1D0-4455-9960-01FC52254F3A}"/>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5-C1D0-4455-9960-01FC52254F3A}"/>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7-C1D0-4455-9960-01FC52254F3A}"/>
              </c:ext>
            </c:extLst>
          </c:dPt>
          <c:cat>
            <c:strRef>
              <c:f>'TUCS - PEER GROUP COMPARISON'!$B$8:$E$8</c:f>
              <c:strCache>
                <c:ptCount val="4"/>
                <c:pt idx="0">
                  <c:v>1-Year</c:v>
                </c:pt>
                <c:pt idx="1">
                  <c:v>3-Year</c:v>
                </c:pt>
                <c:pt idx="2">
                  <c:v>5-Year</c:v>
                </c:pt>
                <c:pt idx="3">
                  <c:v>10-Year</c:v>
                </c:pt>
              </c:strCache>
            </c:strRef>
          </c:cat>
          <c:val>
            <c:numRef>
              <c:f>'TUCS - PEER GROUP COMPARISON'!$B$9:$E$9</c:f>
              <c:numCache>
                <c:formatCode>0.00</c:formatCode>
                <c:ptCount val="4"/>
                <c:pt idx="0">
                  <c:v>33.549999999999997</c:v>
                </c:pt>
                <c:pt idx="1">
                  <c:v>11.45</c:v>
                </c:pt>
                <c:pt idx="2">
                  <c:v>11.47</c:v>
                </c:pt>
                <c:pt idx="3">
                  <c:v>9.49</c:v>
                </c:pt>
              </c:numCache>
            </c:numRef>
          </c:val>
          <c:extLst>
            <c:ext xmlns:c16="http://schemas.microsoft.com/office/drawing/2014/chart" uri="{C3380CC4-5D6E-409C-BE32-E72D297353CC}">
              <c16:uniqueId val="{00000008-C1D0-4455-9960-01FC52254F3A}"/>
            </c:ext>
          </c:extLst>
        </c:ser>
        <c:ser>
          <c:idx val="1"/>
          <c:order val="1"/>
          <c:tx>
            <c:strRef>
              <c:f>'TUCS - PEER GROUP COMPARISON'!$A$10</c:f>
              <c:strCache>
                <c:ptCount val="1"/>
                <c:pt idx="0">
                  <c:v>25th</c:v>
                </c:pt>
              </c:strCache>
            </c:strRef>
          </c:tx>
          <c:spPr>
            <a:solidFill>
              <a:srgbClr val="AFBCBA"/>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A-C1D0-4455-9960-01FC52254F3A}"/>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C-C1D0-4455-9960-01FC52254F3A}"/>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E-C1D0-4455-9960-01FC52254F3A}"/>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0-C1D0-4455-9960-01FC52254F3A}"/>
              </c:ext>
            </c:extLst>
          </c:dPt>
          <c:cat>
            <c:strRef>
              <c:f>'TUCS - PEER GROUP COMPARISON'!$B$8:$E$8</c:f>
              <c:strCache>
                <c:ptCount val="4"/>
                <c:pt idx="0">
                  <c:v>1-Year</c:v>
                </c:pt>
                <c:pt idx="1">
                  <c:v>3-Year</c:v>
                </c:pt>
                <c:pt idx="2">
                  <c:v>5-Year</c:v>
                </c:pt>
                <c:pt idx="3">
                  <c:v>10-Year</c:v>
                </c:pt>
              </c:strCache>
            </c:strRef>
          </c:cat>
          <c:val>
            <c:numRef>
              <c:f>'TUCS - PEER GROUP COMPARISON'!$B$10:$E$10</c:f>
              <c:numCache>
                <c:formatCode>0.00</c:formatCode>
                <c:ptCount val="4"/>
                <c:pt idx="0">
                  <c:v>33.49</c:v>
                </c:pt>
                <c:pt idx="1">
                  <c:v>11</c:v>
                </c:pt>
                <c:pt idx="2">
                  <c:v>11.18</c:v>
                </c:pt>
                <c:pt idx="3">
                  <c:v>9.26</c:v>
                </c:pt>
              </c:numCache>
            </c:numRef>
          </c:val>
          <c:extLst>
            <c:ext xmlns:c16="http://schemas.microsoft.com/office/drawing/2014/chart" uri="{C3380CC4-5D6E-409C-BE32-E72D297353CC}">
              <c16:uniqueId val="{00000011-C1D0-4455-9960-01FC52254F3A}"/>
            </c:ext>
          </c:extLst>
        </c:ser>
        <c:ser>
          <c:idx val="2"/>
          <c:order val="2"/>
          <c:tx>
            <c:strRef>
              <c:f>'TUCS - PEER GROUP COMPARISON'!$A$11</c:f>
              <c:strCache>
                <c:ptCount val="1"/>
                <c:pt idx="0">
                  <c:v>50th</c:v>
                </c:pt>
              </c:strCache>
            </c:strRef>
          </c:tx>
          <c:spPr>
            <a:solidFill>
              <a:srgbClr val="532E63"/>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3-C1D0-4455-9960-01FC52254F3A}"/>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5-C1D0-4455-9960-01FC52254F3A}"/>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7-C1D0-4455-9960-01FC52254F3A}"/>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9-C1D0-4455-9960-01FC52254F3A}"/>
              </c:ext>
            </c:extLst>
          </c:dPt>
          <c:cat>
            <c:strRef>
              <c:f>'TUCS - PEER GROUP COMPARISON'!$B$8:$E$8</c:f>
              <c:strCache>
                <c:ptCount val="4"/>
                <c:pt idx="0">
                  <c:v>1-Year</c:v>
                </c:pt>
                <c:pt idx="1">
                  <c:v>3-Year</c:v>
                </c:pt>
                <c:pt idx="2">
                  <c:v>5-Year</c:v>
                </c:pt>
                <c:pt idx="3">
                  <c:v>10-Year</c:v>
                </c:pt>
              </c:strCache>
            </c:strRef>
          </c:cat>
          <c:val>
            <c:numRef>
              <c:f>'TUCS - PEER GROUP COMPARISON'!$B$11:$E$11</c:f>
              <c:numCache>
                <c:formatCode>0.00</c:formatCode>
                <c:ptCount val="4"/>
                <c:pt idx="0">
                  <c:v>30.48</c:v>
                </c:pt>
                <c:pt idx="1">
                  <c:v>10.54</c:v>
                </c:pt>
                <c:pt idx="2">
                  <c:v>11.05</c:v>
                </c:pt>
                <c:pt idx="3">
                  <c:v>9.17</c:v>
                </c:pt>
              </c:numCache>
            </c:numRef>
          </c:val>
          <c:extLst>
            <c:ext xmlns:c16="http://schemas.microsoft.com/office/drawing/2014/chart" uri="{C3380CC4-5D6E-409C-BE32-E72D297353CC}">
              <c16:uniqueId val="{0000001A-C1D0-4455-9960-01FC52254F3A}"/>
            </c:ext>
          </c:extLst>
        </c:ser>
        <c:ser>
          <c:idx val="3"/>
          <c:order val="3"/>
          <c:tx>
            <c:strRef>
              <c:f>'TUCS - PEER GROUP COMPARISON'!$A$12</c:f>
              <c:strCache>
                <c:ptCount val="1"/>
                <c:pt idx="0">
                  <c:v>75th</c:v>
                </c:pt>
              </c:strCache>
            </c:strRef>
          </c:tx>
          <c:spPr>
            <a:solidFill>
              <a:srgbClr val="B06E0E"/>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C-C1D0-4455-9960-01FC52254F3A}"/>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E-C1D0-4455-9960-01FC52254F3A}"/>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0-C1D0-4455-9960-01FC52254F3A}"/>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2-C1D0-4455-9960-01FC52254F3A}"/>
              </c:ext>
            </c:extLst>
          </c:dPt>
          <c:cat>
            <c:strRef>
              <c:f>'TUCS - PEER GROUP COMPARISON'!$B$8:$E$8</c:f>
              <c:strCache>
                <c:ptCount val="4"/>
                <c:pt idx="0">
                  <c:v>1-Year</c:v>
                </c:pt>
                <c:pt idx="1">
                  <c:v>3-Year</c:v>
                </c:pt>
                <c:pt idx="2">
                  <c:v>5-Year</c:v>
                </c:pt>
                <c:pt idx="3">
                  <c:v>10-Year</c:v>
                </c:pt>
              </c:strCache>
            </c:strRef>
          </c:cat>
          <c:val>
            <c:numRef>
              <c:f>'TUCS - PEER GROUP COMPARISON'!$B$12:$E$12</c:f>
              <c:numCache>
                <c:formatCode>0.00</c:formatCode>
                <c:ptCount val="4"/>
                <c:pt idx="0">
                  <c:v>25.92</c:v>
                </c:pt>
                <c:pt idx="1">
                  <c:v>9.52</c:v>
                </c:pt>
                <c:pt idx="2">
                  <c:v>10.050000000000001</c:v>
                </c:pt>
                <c:pt idx="3">
                  <c:v>8.44</c:v>
                </c:pt>
              </c:numCache>
            </c:numRef>
          </c:val>
          <c:extLst>
            <c:ext xmlns:c16="http://schemas.microsoft.com/office/drawing/2014/chart" uri="{C3380CC4-5D6E-409C-BE32-E72D297353CC}">
              <c16:uniqueId val="{00000023-C1D0-4455-9960-01FC52254F3A}"/>
            </c:ext>
          </c:extLst>
        </c:ser>
        <c:ser>
          <c:idx val="4"/>
          <c:order val="4"/>
          <c:tx>
            <c:strRef>
              <c:f>'TUCS - PEER GROUP COMPARISON'!$A$13</c:f>
              <c:strCache>
                <c:ptCount val="1"/>
                <c:pt idx="0">
                  <c:v>95th</c:v>
                </c:pt>
              </c:strCache>
            </c:strRef>
          </c:tx>
          <c:spPr>
            <a:solidFill>
              <a:schemeClr val="bg1"/>
            </a:solidFill>
            <a:ln w="12700">
              <a:solidFill>
                <a:srgbClr val="000000"/>
              </a:solidFill>
              <a:prstDash val="solid"/>
            </a:ln>
          </c:spPr>
          <c:invertIfNegative val="0"/>
          <c:dPt>
            <c:idx val="0"/>
            <c:invertIfNegative val="0"/>
            <c:bubble3D val="0"/>
            <c:spPr>
              <a:solidFill>
                <a:schemeClr val="bg1"/>
              </a:solidFill>
              <a:ln w="12700">
                <a:solidFill>
                  <a:srgbClr val="FFFFFF"/>
                </a:solidFill>
                <a:prstDash val="solid"/>
              </a:ln>
            </c:spPr>
            <c:extLst>
              <c:ext xmlns:c16="http://schemas.microsoft.com/office/drawing/2014/chart" uri="{C3380CC4-5D6E-409C-BE32-E72D297353CC}">
                <c16:uniqueId val="{00000025-C1D0-4455-9960-01FC52254F3A}"/>
              </c:ext>
            </c:extLst>
          </c:dPt>
          <c:dPt>
            <c:idx val="1"/>
            <c:invertIfNegative val="0"/>
            <c:bubble3D val="0"/>
            <c:spPr>
              <a:solidFill>
                <a:schemeClr val="bg1"/>
              </a:solidFill>
              <a:ln w="3175">
                <a:solidFill>
                  <a:srgbClr val="FFFFFF"/>
                </a:solidFill>
                <a:prstDash val="solid"/>
              </a:ln>
            </c:spPr>
            <c:extLst>
              <c:ext xmlns:c16="http://schemas.microsoft.com/office/drawing/2014/chart" uri="{C3380CC4-5D6E-409C-BE32-E72D297353CC}">
                <c16:uniqueId val="{00000027-C1D0-4455-9960-01FC52254F3A}"/>
              </c:ext>
            </c:extLst>
          </c:dPt>
          <c:dPt>
            <c:idx val="2"/>
            <c:invertIfNegative val="0"/>
            <c:bubble3D val="0"/>
            <c:spPr>
              <a:solidFill>
                <a:schemeClr val="bg1"/>
              </a:solidFill>
              <a:ln w="12700">
                <a:solidFill>
                  <a:srgbClr val="FFFFFF"/>
                </a:solidFill>
                <a:prstDash val="solid"/>
              </a:ln>
            </c:spPr>
            <c:extLst>
              <c:ext xmlns:c16="http://schemas.microsoft.com/office/drawing/2014/chart" uri="{C3380CC4-5D6E-409C-BE32-E72D297353CC}">
                <c16:uniqueId val="{00000029-C1D0-4455-9960-01FC52254F3A}"/>
              </c:ext>
            </c:extLst>
          </c:dPt>
          <c:dPt>
            <c:idx val="3"/>
            <c:invertIfNegative val="0"/>
            <c:bubble3D val="0"/>
            <c:spPr>
              <a:solidFill>
                <a:schemeClr val="bg1"/>
              </a:solidFill>
              <a:ln w="12700">
                <a:solidFill>
                  <a:srgbClr val="FFFFFF"/>
                </a:solidFill>
                <a:prstDash val="solid"/>
              </a:ln>
            </c:spPr>
            <c:extLst>
              <c:ext xmlns:c16="http://schemas.microsoft.com/office/drawing/2014/chart" uri="{C3380CC4-5D6E-409C-BE32-E72D297353CC}">
                <c16:uniqueId val="{0000002B-C1D0-4455-9960-01FC52254F3A}"/>
              </c:ext>
            </c:extLst>
          </c:dPt>
          <c:cat>
            <c:strRef>
              <c:f>'TUCS - PEER GROUP COMPARISON'!$B$8:$E$8</c:f>
              <c:strCache>
                <c:ptCount val="4"/>
                <c:pt idx="0">
                  <c:v>1-Year</c:v>
                </c:pt>
                <c:pt idx="1">
                  <c:v>3-Year</c:v>
                </c:pt>
                <c:pt idx="2">
                  <c:v>5-Year</c:v>
                </c:pt>
                <c:pt idx="3">
                  <c:v>10-Year</c:v>
                </c:pt>
              </c:strCache>
            </c:strRef>
          </c:cat>
          <c:val>
            <c:numRef>
              <c:f>'TUCS - PEER GROUP COMPARISON'!$B$13:$E$13</c:f>
              <c:numCache>
                <c:formatCode>0.00</c:formatCode>
                <c:ptCount val="4"/>
                <c:pt idx="0">
                  <c:v>24.95</c:v>
                </c:pt>
                <c:pt idx="1">
                  <c:v>8.89</c:v>
                </c:pt>
                <c:pt idx="2">
                  <c:v>9.6999999999999993</c:v>
                </c:pt>
                <c:pt idx="3">
                  <c:v>8.31</c:v>
                </c:pt>
              </c:numCache>
            </c:numRef>
          </c:val>
          <c:extLst>
            <c:ext xmlns:c16="http://schemas.microsoft.com/office/drawing/2014/chart" uri="{C3380CC4-5D6E-409C-BE32-E72D297353CC}">
              <c16:uniqueId val="{0000002C-C1D0-4455-9960-01FC52254F3A}"/>
            </c:ext>
          </c:extLst>
        </c:ser>
        <c:dLbls>
          <c:showLegendKey val="0"/>
          <c:showVal val="0"/>
          <c:showCatName val="0"/>
          <c:showSerName val="0"/>
          <c:showPercent val="0"/>
          <c:showBubbleSize val="0"/>
        </c:dLbls>
        <c:gapWidth val="50"/>
        <c:overlap val="100"/>
        <c:axId val="88705664"/>
        <c:axId val="88716032"/>
      </c:barChart>
      <c:lineChart>
        <c:grouping val="standard"/>
        <c:varyColors val="0"/>
        <c:ser>
          <c:idx val="5"/>
          <c:order val="5"/>
          <c:tx>
            <c:strRef>
              <c:f>'TUCS - PEER GROUP COMPARISON'!$A$14</c:f>
              <c:strCache>
                <c:ptCount val="1"/>
                <c:pt idx="0">
                  <c:v>Total FRS</c:v>
                </c:pt>
              </c:strCache>
            </c:strRef>
          </c:tx>
          <c:spPr>
            <a:ln w="28575">
              <a:noFill/>
            </a:ln>
          </c:spPr>
          <c:marker>
            <c:symbol val="circle"/>
            <c:size val="6"/>
            <c:spPr>
              <a:solidFill>
                <a:srgbClr val="003F72"/>
              </a:solidFill>
              <a:ln>
                <a:solidFill>
                  <a:srgbClr val="737A35"/>
                </a:solidFill>
                <a:prstDash val="solid"/>
              </a:ln>
            </c:spPr>
          </c:marker>
          <c:cat>
            <c:strRef>
              <c:f>'TUCS - PEER GROUP COMPARISON'!$B$8:$E$8</c:f>
              <c:strCache>
                <c:ptCount val="4"/>
                <c:pt idx="0">
                  <c:v>1-Year</c:v>
                </c:pt>
                <c:pt idx="1">
                  <c:v>3-Year</c:v>
                </c:pt>
                <c:pt idx="2">
                  <c:v>5-Year</c:v>
                </c:pt>
                <c:pt idx="3">
                  <c:v>10-Year</c:v>
                </c:pt>
              </c:strCache>
            </c:strRef>
          </c:cat>
          <c:val>
            <c:numRef>
              <c:f>'TUCS - PEER GROUP COMPARISON'!$B$14:$E$14</c:f>
              <c:numCache>
                <c:formatCode>0.0</c:formatCode>
                <c:ptCount val="4"/>
                <c:pt idx="0">
                  <c:v>33.49</c:v>
                </c:pt>
                <c:pt idx="1">
                  <c:v>10.66</c:v>
                </c:pt>
                <c:pt idx="2">
                  <c:v>11.18</c:v>
                </c:pt>
                <c:pt idx="3">
                  <c:v>9.17</c:v>
                </c:pt>
              </c:numCache>
            </c:numRef>
          </c:val>
          <c:smooth val="0"/>
          <c:extLst>
            <c:ext xmlns:c16="http://schemas.microsoft.com/office/drawing/2014/chart" uri="{C3380CC4-5D6E-409C-BE32-E72D297353CC}">
              <c16:uniqueId val="{0000002D-C1D0-4455-9960-01FC52254F3A}"/>
            </c:ext>
          </c:extLst>
        </c:ser>
        <c:ser>
          <c:idx val="6"/>
          <c:order val="6"/>
          <c:tx>
            <c:strRef>
              <c:f>'TUCS - PEER GROUP COMPARISON'!$A$15</c:f>
              <c:strCache>
                <c:ptCount val="1"/>
                <c:pt idx="0">
                  <c:v>Median Defined Benefit Plan Universe</c:v>
                </c:pt>
              </c:strCache>
            </c:strRef>
          </c:tx>
          <c:spPr>
            <a:ln w="28575">
              <a:noFill/>
            </a:ln>
          </c:spPr>
          <c:marker>
            <c:symbol val="triangle"/>
            <c:size val="6"/>
            <c:spPr>
              <a:solidFill>
                <a:srgbClr val="92D050"/>
              </a:solidFill>
              <a:ln>
                <a:solidFill>
                  <a:srgbClr val="AFBCBA"/>
                </a:solidFill>
                <a:prstDash val="solid"/>
              </a:ln>
            </c:spPr>
          </c:marker>
          <c:cat>
            <c:strRef>
              <c:f>'TUCS - PEER GROUP COMPARISON'!$B$8:$E$8</c:f>
              <c:strCache>
                <c:ptCount val="4"/>
                <c:pt idx="0">
                  <c:v>1-Year</c:v>
                </c:pt>
                <c:pt idx="1">
                  <c:v>3-Year</c:v>
                </c:pt>
                <c:pt idx="2">
                  <c:v>5-Year</c:v>
                </c:pt>
                <c:pt idx="3">
                  <c:v>10-Year</c:v>
                </c:pt>
              </c:strCache>
            </c:strRef>
          </c:cat>
          <c:val>
            <c:numRef>
              <c:f>'TUCS - PEER GROUP COMPARISON'!$B$15:$E$15</c:f>
              <c:numCache>
                <c:formatCode>0.0</c:formatCode>
                <c:ptCount val="4"/>
                <c:pt idx="0">
                  <c:v>30.48</c:v>
                </c:pt>
                <c:pt idx="1">
                  <c:v>10.54</c:v>
                </c:pt>
                <c:pt idx="2">
                  <c:v>11.05</c:v>
                </c:pt>
                <c:pt idx="3">
                  <c:v>9.17</c:v>
                </c:pt>
              </c:numCache>
            </c:numRef>
          </c:val>
          <c:smooth val="0"/>
          <c:extLst>
            <c:ext xmlns:c16="http://schemas.microsoft.com/office/drawing/2014/chart" uri="{C3380CC4-5D6E-409C-BE32-E72D297353CC}">
              <c16:uniqueId val="{0000002E-C1D0-4455-9960-01FC52254F3A}"/>
            </c:ext>
          </c:extLst>
        </c:ser>
        <c:dLbls>
          <c:showLegendKey val="0"/>
          <c:showVal val="0"/>
          <c:showCatName val="0"/>
          <c:showSerName val="0"/>
          <c:showPercent val="0"/>
          <c:showBubbleSize val="0"/>
        </c:dLbls>
        <c:marker val="1"/>
        <c:smooth val="0"/>
        <c:axId val="88705664"/>
        <c:axId val="88716032"/>
      </c:lineChart>
      <c:catAx>
        <c:axId val="88705664"/>
        <c:scaling>
          <c:orientation val="minMax"/>
        </c:scaling>
        <c:delete val="0"/>
        <c:axPos val="b"/>
        <c:numFmt formatCode="General" sourceLinked="1"/>
        <c:majorTickMark val="none"/>
        <c:minorTickMark val="none"/>
        <c:tickLblPos val="low"/>
        <c:spPr>
          <a:ln w="9525">
            <a:noFill/>
          </a:ln>
        </c:spPr>
        <c:txPr>
          <a:bodyPr rot="0" vert="horz"/>
          <a:lstStyle/>
          <a:p>
            <a:pPr>
              <a:defRPr sz="800" b="1" i="0" u="none" strike="noStrike" baseline="0">
                <a:solidFill>
                  <a:sysClr val="windowText" lastClr="000000"/>
                </a:solidFill>
                <a:latin typeface="Arial"/>
                <a:ea typeface="Arial"/>
                <a:cs typeface="Arial"/>
              </a:defRPr>
            </a:pPr>
            <a:endParaRPr lang="en-US"/>
          </a:p>
        </c:txPr>
        <c:crossAx val="88716032"/>
        <c:crosses val="autoZero"/>
        <c:auto val="1"/>
        <c:lblAlgn val="ctr"/>
        <c:lblOffset val="100"/>
        <c:tickLblSkip val="1"/>
        <c:tickMarkSkip val="1"/>
        <c:noMultiLvlLbl val="0"/>
      </c:catAx>
      <c:valAx>
        <c:axId val="88716032"/>
        <c:scaling>
          <c:orientation val="minMax"/>
          <c:max val="40"/>
          <c:min val="-2"/>
        </c:scaling>
        <c:delete val="0"/>
        <c:axPos val="l"/>
        <c:title>
          <c:tx>
            <c:rich>
              <a:bodyPr/>
              <a:lstStyle/>
              <a:p>
                <a:pPr>
                  <a:defRPr sz="800" b="1" i="0" u="none" strike="noStrike" baseline="0">
                    <a:solidFill>
                      <a:sysClr val="windowText" lastClr="000000"/>
                    </a:solidFill>
                    <a:latin typeface="Arial"/>
                    <a:ea typeface="Arial"/>
                    <a:cs typeface="Arial"/>
                  </a:defRPr>
                </a:pPr>
                <a:r>
                  <a:rPr lang="en-US" sz="800">
                    <a:solidFill>
                      <a:sysClr val="windowText" lastClr="000000"/>
                    </a:solidFill>
                  </a:rPr>
                  <a:t>Rate of Return (%)</a:t>
                </a:r>
              </a:p>
            </c:rich>
          </c:tx>
          <c:layout>
            <c:manualLayout>
              <c:xMode val="edge"/>
              <c:yMode val="edge"/>
              <c:x val="3.1414094940418656E-2"/>
              <c:y val="0.32697152102922966"/>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ysClr val="windowText" lastClr="000000"/>
                </a:solidFill>
                <a:latin typeface="Arial"/>
                <a:ea typeface="Arial"/>
                <a:cs typeface="Arial"/>
              </a:defRPr>
            </a:pPr>
            <a:endParaRPr lang="en-US"/>
          </a:p>
        </c:txPr>
        <c:crossAx val="88705664"/>
        <c:crosses val="autoZero"/>
        <c:crossBetween val="between"/>
        <c:majorUnit val="5"/>
        <c:minorUnit val="1"/>
      </c:valAx>
      <c:spPr>
        <a:noFill/>
        <a:ln w="3175">
          <a:solidFill>
            <a:sysClr val="windowText" lastClr="000000"/>
          </a:solidFill>
          <a:prstDash val="solid"/>
        </a:ln>
      </c:spPr>
    </c:plotArea>
    <c:plotVisOnly val="1"/>
    <c:dispBlanksAs val="gap"/>
    <c:showDLblsOverMax val="0"/>
  </c:chart>
  <c:spPr>
    <a:noFill/>
    <a:ln w="9525">
      <a:noFill/>
    </a:ln>
  </c:spPr>
  <c:txPr>
    <a:bodyPr/>
    <a:lstStyle/>
    <a:p>
      <a:pPr>
        <a:defRPr sz="1100" b="1" i="0" u="none" strike="noStrike" baseline="0">
          <a:solidFill>
            <a:srgbClr val="969696"/>
          </a:solidFill>
          <a:latin typeface="Arial"/>
          <a:ea typeface="Arial"/>
          <a:cs typeface="Arial"/>
        </a:defRPr>
      </a:pPr>
      <a:endParaRPr lang="en-US"/>
    </a:p>
  </c:txPr>
  <c:externalData r:id="rId1">
    <c:autoUpdate val="0"/>
  </c:externalData>
  <c:userShapes r:id="rId2"/>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390748031496065E-2"/>
          <c:y val="3.0733605107872153E-2"/>
          <c:w val="0.69086248233393899"/>
          <c:h val="0.8853450233614415"/>
        </c:manualLayout>
      </c:layout>
      <c:barChart>
        <c:barDir val="col"/>
        <c:grouping val="clustered"/>
        <c:varyColors val="0"/>
        <c:ser>
          <c:idx val="0"/>
          <c:order val="0"/>
          <c:tx>
            <c:strRef>
              <c:f>'CAT Graphs'!$B$6</c:f>
              <c:strCache>
                <c:ptCount val="1"/>
                <c:pt idx="0">
                  <c:v>CAT Operating Claims Paying Fund</c:v>
                </c:pt>
              </c:strCache>
            </c:strRef>
          </c:tx>
          <c:spPr>
            <a:solidFill>
              <a:srgbClr val="D3CD8B"/>
            </a:solidFill>
            <a:ln w="25400">
              <a:noFill/>
            </a:ln>
          </c:spPr>
          <c:invertIfNegative val="0"/>
          <c:dLbls>
            <c:dLbl>
              <c:idx val="1"/>
              <c:layout>
                <c:manualLayout>
                  <c:x val="-5.876000496009227E-17"/>
                  <c:y val="4.4150110375275942E-2"/>
                </c:manualLayout>
              </c:layout>
              <c:numFmt formatCode="0.00" sourceLinked="0"/>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77-4481-B2F9-C2401E7F41C1}"/>
                </c:ext>
              </c:extLst>
            </c:dLbl>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Graphs'!$E$1:$F$1</c:f>
              <c:strCache>
                <c:ptCount val="2"/>
                <c:pt idx="0">
                  <c:v>1 Quarter</c:v>
                </c:pt>
                <c:pt idx="1">
                  <c:v>1 Year</c:v>
                </c:pt>
              </c:strCache>
            </c:strRef>
          </c:cat>
          <c:val>
            <c:numRef>
              <c:f>'CAT Graphs'!$E$6:$F$6</c:f>
              <c:numCache>
                <c:formatCode>#,##0.00;\-#,##0.00;0.00</c:formatCode>
                <c:ptCount val="2"/>
                <c:pt idx="0">
                  <c:v>-5.7000000000000002E-2</c:v>
                </c:pt>
                <c:pt idx="1">
                  <c:v>1.3081</c:v>
                </c:pt>
              </c:numCache>
            </c:numRef>
          </c:val>
          <c:extLst>
            <c:ext xmlns:c16="http://schemas.microsoft.com/office/drawing/2014/chart" uri="{C3380CC4-5D6E-409C-BE32-E72D297353CC}">
              <c16:uniqueId val="{00000001-D977-4481-B2F9-C2401E7F41C1}"/>
            </c:ext>
          </c:extLst>
        </c:ser>
        <c:ser>
          <c:idx val="1"/>
          <c:order val="1"/>
          <c:tx>
            <c:strRef>
              <c:f>'CAT Graphs'!$A$7</c:f>
              <c:strCache>
                <c:ptCount val="1"/>
                <c:pt idx="0">
                  <c:v>65% Treasury 35% Corporate Bond</c:v>
                </c:pt>
              </c:strCache>
            </c:strRef>
          </c:tx>
          <c:spPr>
            <a:solidFill>
              <a:srgbClr val="000080"/>
            </a:solidFill>
            <a:ln w="25400">
              <a:noFill/>
            </a:ln>
          </c:spPr>
          <c:invertIfNegative val="0"/>
          <c:dPt>
            <c:idx val="0"/>
            <c:invertIfNegative val="0"/>
            <c:bubble3D val="0"/>
            <c:spPr>
              <a:solidFill>
                <a:srgbClr val="003F72"/>
              </a:solidFill>
              <a:ln w="25400">
                <a:noFill/>
              </a:ln>
            </c:spPr>
            <c:extLst>
              <c:ext xmlns:c16="http://schemas.microsoft.com/office/drawing/2014/chart" uri="{C3380CC4-5D6E-409C-BE32-E72D297353CC}">
                <c16:uniqueId val="{00000003-D977-4481-B2F9-C2401E7F41C1}"/>
              </c:ext>
            </c:extLst>
          </c:dPt>
          <c:dPt>
            <c:idx val="1"/>
            <c:invertIfNegative val="0"/>
            <c:bubble3D val="0"/>
            <c:spPr>
              <a:solidFill>
                <a:srgbClr val="003F72"/>
              </a:solidFill>
              <a:ln w="25400">
                <a:noFill/>
              </a:ln>
            </c:spPr>
            <c:extLst>
              <c:ext xmlns:c16="http://schemas.microsoft.com/office/drawing/2014/chart" uri="{C3380CC4-5D6E-409C-BE32-E72D297353CC}">
                <c16:uniqueId val="{00000005-D977-4481-B2F9-C2401E7F41C1}"/>
              </c:ext>
            </c:extLst>
          </c:dPt>
          <c:dPt>
            <c:idx val="2"/>
            <c:invertIfNegative val="0"/>
            <c:bubble3D val="0"/>
            <c:spPr>
              <a:solidFill>
                <a:srgbClr val="003F72"/>
              </a:solidFill>
              <a:ln w="25400">
                <a:noFill/>
              </a:ln>
            </c:spPr>
            <c:extLst>
              <c:ext xmlns:c16="http://schemas.microsoft.com/office/drawing/2014/chart" uri="{C3380CC4-5D6E-409C-BE32-E72D297353CC}">
                <c16:uniqueId val="{00000007-D977-4481-B2F9-C2401E7F41C1}"/>
              </c:ext>
            </c:extLst>
          </c:dPt>
          <c:dLbls>
            <c:dLbl>
              <c:idx val="1"/>
              <c:layout>
                <c:manualLayout>
                  <c:x val="-1.1752000992018454E-16"/>
                  <c:y val="2.6490066225165563E-2"/>
                </c:manualLayout>
              </c:layout>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77-4481-B2F9-C2401E7F41C1}"/>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Graphs'!$E$1:$F$1</c:f>
              <c:strCache>
                <c:ptCount val="2"/>
                <c:pt idx="0">
                  <c:v>1 Quarter</c:v>
                </c:pt>
                <c:pt idx="1">
                  <c:v>1 Year</c:v>
                </c:pt>
              </c:strCache>
            </c:strRef>
          </c:cat>
          <c:val>
            <c:numRef>
              <c:f>'CAT Graphs'!$E$7:$F$7</c:f>
              <c:numCache>
                <c:formatCode>#,##0.00;\-#,##0.00;0.00</c:formatCode>
                <c:ptCount val="2"/>
                <c:pt idx="0">
                  <c:v>-4.2900000000000001E-2</c:v>
                </c:pt>
                <c:pt idx="1">
                  <c:v>1.2547999999999999</c:v>
                </c:pt>
              </c:numCache>
            </c:numRef>
          </c:val>
          <c:extLst>
            <c:ext xmlns:c16="http://schemas.microsoft.com/office/drawing/2014/chart" uri="{C3380CC4-5D6E-409C-BE32-E72D297353CC}">
              <c16:uniqueId val="{00000008-D977-4481-B2F9-C2401E7F41C1}"/>
            </c:ext>
          </c:extLst>
        </c:ser>
        <c:dLbls>
          <c:showLegendKey val="0"/>
          <c:showVal val="0"/>
          <c:showCatName val="0"/>
          <c:showSerName val="0"/>
          <c:showPercent val="0"/>
          <c:showBubbleSize val="0"/>
        </c:dLbls>
        <c:gapWidth val="150"/>
        <c:axId val="483296280"/>
        <c:axId val="1"/>
      </c:barChart>
      <c:catAx>
        <c:axId val="483296280"/>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4"/>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483296280"/>
        <c:crosses val="autoZero"/>
        <c:crossBetween val="between"/>
        <c:majorUnit val="1"/>
      </c:valAx>
      <c:spPr>
        <a:noFill/>
        <a:ln w="12700">
          <a:solidFill>
            <a:sysClr val="windowText" lastClr="000000"/>
          </a:solidFill>
          <a:prstDash val="solid"/>
        </a:ln>
      </c:spPr>
    </c:plotArea>
    <c:legend>
      <c:legendPos val="r"/>
      <c:layout>
        <c:manualLayout>
          <c:xMode val="edge"/>
          <c:yMode val="edge"/>
          <c:x val="0.72465640118579566"/>
          <c:y val="0.36891247368914981"/>
          <c:w val="0.23905852513628101"/>
          <c:h val="0.26217378456831963"/>
        </c:manualLayout>
      </c:layout>
      <c:overlay val="0"/>
    </c:legend>
    <c:plotVisOnly val="1"/>
    <c:dispBlanksAs val="gap"/>
    <c:showDLblsOverMax val="0"/>
  </c:chart>
  <c:spPr>
    <a:noFill/>
    <a:ln w="9525">
      <a:noFill/>
    </a:ln>
  </c:spPr>
  <c:txPr>
    <a:bodyPr/>
    <a:lstStyle/>
    <a:p>
      <a:pPr>
        <a:defRPr sz="800" b="1" i="0" u="none" strike="noStrike" baseline="0">
          <a:solidFill>
            <a:srgbClr val="000000"/>
          </a:solidFill>
          <a:latin typeface="Arial"/>
          <a:ea typeface="Arial"/>
          <a:cs typeface="Arial"/>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96859896258285E-2"/>
          <c:y val="2.8052989439312215E-2"/>
          <c:w val="0.71281580439149228"/>
          <c:h val="0.91404881476429622"/>
        </c:manualLayout>
      </c:layout>
      <c:barChart>
        <c:barDir val="col"/>
        <c:grouping val="clustered"/>
        <c:varyColors val="0"/>
        <c:ser>
          <c:idx val="0"/>
          <c:order val="0"/>
          <c:tx>
            <c:strRef>
              <c:f>'CAT Graphs'!$B$4</c:f>
              <c:strCache>
                <c:ptCount val="1"/>
                <c:pt idx="0">
                  <c:v>CAT Operating Liquidity Fund</c:v>
                </c:pt>
              </c:strCache>
            </c:strRef>
          </c:tx>
          <c:spPr>
            <a:solidFill>
              <a:srgbClr val="D3CD8B"/>
            </a:solidFill>
            <a:ln w="25400">
              <a:noFill/>
            </a:ln>
          </c:spPr>
          <c:invertIfNegative val="0"/>
          <c:dLbls>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Graphs'!$E$1:$I$1</c:f>
              <c:strCache>
                <c:ptCount val="5"/>
                <c:pt idx="0">
                  <c:v>1 Quarter</c:v>
                </c:pt>
                <c:pt idx="1">
                  <c:v>1 Year</c:v>
                </c:pt>
                <c:pt idx="2">
                  <c:v>3 Years</c:v>
                </c:pt>
                <c:pt idx="3">
                  <c:v>5 Years</c:v>
                </c:pt>
                <c:pt idx="4">
                  <c:v>10 Years</c:v>
                </c:pt>
              </c:strCache>
            </c:strRef>
          </c:cat>
          <c:val>
            <c:numRef>
              <c:f>'CAT Graphs'!$E$4:$I$4</c:f>
              <c:numCache>
                <c:formatCode>#,##0.00;\-#,##0.00;0.00</c:formatCode>
                <c:ptCount val="5"/>
                <c:pt idx="0">
                  <c:v>3.0599999999999999E-2</c:v>
                </c:pt>
                <c:pt idx="1">
                  <c:v>0.26029999999999998</c:v>
                </c:pt>
                <c:pt idx="2">
                  <c:v>1.6728000000000001</c:v>
                </c:pt>
                <c:pt idx="3">
                  <c:v>1.3726</c:v>
                </c:pt>
                <c:pt idx="4">
                  <c:v>0.84619999999999995</c:v>
                </c:pt>
              </c:numCache>
            </c:numRef>
          </c:val>
          <c:extLst>
            <c:ext xmlns:c16="http://schemas.microsoft.com/office/drawing/2014/chart" uri="{C3380CC4-5D6E-409C-BE32-E72D297353CC}">
              <c16:uniqueId val="{00000000-DEEF-4A80-A320-B73091CC1864}"/>
            </c:ext>
          </c:extLst>
        </c:ser>
        <c:ser>
          <c:idx val="1"/>
          <c:order val="1"/>
          <c:tx>
            <c:strRef>
              <c:f>'CAT Graphs'!$A$5</c:f>
              <c:strCache>
                <c:ptCount val="1"/>
                <c:pt idx="0">
                  <c:v>BoA Merrill Lynch 3-6 month U.S.</c:v>
                </c:pt>
              </c:strCache>
            </c:strRef>
          </c:tx>
          <c:spPr>
            <a:solidFill>
              <a:srgbClr val="000080"/>
            </a:solidFill>
            <a:ln w="25400">
              <a:noFill/>
            </a:ln>
          </c:spPr>
          <c:invertIfNegative val="0"/>
          <c:dPt>
            <c:idx val="0"/>
            <c:invertIfNegative val="0"/>
            <c:bubble3D val="0"/>
            <c:spPr>
              <a:solidFill>
                <a:srgbClr val="003F72"/>
              </a:solidFill>
              <a:ln w="25400">
                <a:noFill/>
              </a:ln>
            </c:spPr>
            <c:extLst>
              <c:ext xmlns:c16="http://schemas.microsoft.com/office/drawing/2014/chart" uri="{C3380CC4-5D6E-409C-BE32-E72D297353CC}">
                <c16:uniqueId val="{00000002-DEEF-4A80-A320-B73091CC1864}"/>
              </c:ext>
            </c:extLst>
          </c:dPt>
          <c:dPt>
            <c:idx val="1"/>
            <c:invertIfNegative val="0"/>
            <c:bubble3D val="0"/>
            <c:spPr>
              <a:solidFill>
                <a:srgbClr val="003F72"/>
              </a:solidFill>
              <a:ln w="25400">
                <a:noFill/>
              </a:ln>
            </c:spPr>
            <c:extLst>
              <c:ext xmlns:c16="http://schemas.microsoft.com/office/drawing/2014/chart" uri="{C3380CC4-5D6E-409C-BE32-E72D297353CC}">
                <c16:uniqueId val="{00000004-DEEF-4A80-A320-B73091CC1864}"/>
              </c:ext>
            </c:extLst>
          </c:dPt>
          <c:dPt>
            <c:idx val="2"/>
            <c:invertIfNegative val="0"/>
            <c:bubble3D val="0"/>
            <c:spPr>
              <a:solidFill>
                <a:srgbClr val="003F72"/>
              </a:solidFill>
              <a:ln w="25400">
                <a:noFill/>
              </a:ln>
            </c:spPr>
            <c:extLst>
              <c:ext xmlns:c16="http://schemas.microsoft.com/office/drawing/2014/chart" uri="{C3380CC4-5D6E-409C-BE32-E72D297353CC}">
                <c16:uniqueId val="{00000006-DEEF-4A80-A320-B73091CC1864}"/>
              </c:ext>
            </c:extLst>
          </c:dPt>
          <c:dPt>
            <c:idx val="3"/>
            <c:invertIfNegative val="0"/>
            <c:bubble3D val="0"/>
            <c:spPr>
              <a:solidFill>
                <a:srgbClr val="003F72"/>
              </a:solidFill>
              <a:ln w="25400">
                <a:noFill/>
              </a:ln>
            </c:spPr>
            <c:extLst>
              <c:ext xmlns:c16="http://schemas.microsoft.com/office/drawing/2014/chart" uri="{C3380CC4-5D6E-409C-BE32-E72D297353CC}">
                <c16:uniqueId val="{00000008-DEEF-4A80-A320-B73091CC1864}"/>
              </c:ext>
            </c:extLst>
          </c:dPt>
          <c:dPt>
            <c:idx val="4"/>
            <c:invertIfNegative val="0"/>
            <c:bubble3D val="0"/>
            <c:spPr>
              <a:solidFill>
                <a:srgbClr val="003F72"/>
              </a:solidFill>
              <a:ln w="25400">
                <a:noFill/>
              </a:ln>
            </c:spPr>
            <c:extLst>
              <c:ext xmlns:c16="http://schemas.microsoft.com/office/drawing/2014/chart" uri="{C3380CC4-5D6E-409C-BE32-E72D297353CC}">
                <c16:uniqueId val="{0000000A-DEEF-4A80-A320-B73091CC1864}"/>
              </c:ext>
            </c:extLst>
          </c:dPt>
          <c:dLbls>
            <c:dLbl>
              <c:idx val="1"/>
              <c:layout>
                <c:manualLayout>
                  <c:x val="0"/>
                  <c:y val="2.1670356439182968E-17"/>
                </c:manualLayout>
              </c:layout>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EF-4A80-A320-B73091CC1864}"/>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Graphs'!$E$1:$I$1</c:f>
              <c:strCache>
                <c:ptCount val="5"/>
                <c:pt idx="0">
                  <c:v>1 Quarter</c:v>
                </c:pt>
                <c:pt idx="1">
                  <c:v>1 Year</c:v>
                </c:pt>
                <c:pt idx="2">
                  <c:v>3 Years</c:v>
                </c:pt>
                <c:pt idx="3">
                  <c:v>5 Years</c:v>
                </c:pt>
                <c:pt idx="4">
                  <c:v>10 Years</c:v>
                </c:pt>
              </c:strCache>
            </c:strRef>
          </c:cat>
          <c:val>
            <c:numRef>
              <c:f>'CAT Graphs'!$E$5:$I$5</c:f>
              <c:numCache>
                <c:formatCode>#,##0.00;\-#,##0.00;0.00</c:formatCode>
                <c:ptCount val="5"/>
                <c:pt idx="0">
                  <c:v>4.1099999999999998E-2</c:v>
                </c:pt>
                <c:pt idx="1">
                  <c:v>0.1414</c:v>
                </c:pt>
                <c:pt idx="2">
                  <c:v>1.6412</c:v>
                </c:pt>
                <c:pt idx="3">
                  <c:v>1.2773000000000001</c:v>
                </c:pt>
                <c:pt idx="4">
                  <c:v>0.70440000000000003</c:v>
                </c:pt>
              </c:numCache>
            </c:numRef>
          </c:val>
          <c:extLst>
            <c:ext xmlns:c16="http://schemas.microsoft.com/office/drawing/2014/chart" uri="{C3380CC4-5D6E-409C-BE32-E72D297353CC}">
              <c16:uniqueId val="{0000000B-DEEF-4A80-A320-B73091CC1864}"/>
            </c:ext>
          </c:extLst>
        </c:ser>
        <c:dLbls>
          <c:showLegendKey val="0"/>
          <c:showVal val="0"/>
          <c:showCatName val="0"/>
          <c:showSerName val="0"/>
          <c:showPercent val="0"/>
          <c:showBubbleSize val="0"/>
        </c:dLbls>
        <c:gapWidth val="150"/>
        <c:axId val="291307280"/>
        <c:axId val="1"/>
      </c:barChart>
      <c:catAx>
        <c:axId val="291307280"/>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4"/>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291307280"/>
        <c:crosses val="autoZero"/>
        <c:crossBetween val="between"/>
        <c:majorUnit val="1"/>
      </c:valAx>
      <c:spPr>
        <a:noFill/>
        <a:ln w="12700">
          <a:solidFill>
            <a:sysClr val="windowText" lastClr="000000"/>
          </a:solidFill>
          <a:prstDash val="solid"/>
        </a:ln>
      </c:spPr>
    </c:plotArea>
    <c:legend>
      <c:legendPos val="r"/>
      <c:layout>
        <c:manualLayout>
          <c:xMode val="edge"/>
          <c:yMode val="edge"/>
          <c:x val="0.75275301209417189"/>
          <c:y val="0.36330172679617645"/>
          <c:w val="0.24724698790582811"/>
          <c:h val="0.31596314469962061"/>
        </c:manualLayout>
      </c:layout>
      <c:overlay val="0"/>
    </c:legend>
    <c:plotVisOnly val="1"/>
    <c:dispBlanksAs val="gap"/>
    <c:showDLblsOverMax val="0"/>
  </c:chart>
  <c:spPr>
    <a:noFill/>
    <a:ln w="9525">
      <a:noFill/>
    </a:ln>
  </c:spPr>
  <c:txPr>
    <a:bodyPr/>
    <a:lstStyle/>
    <a:p>
      <a:pPr>
        <a:defRPr sz="800" b="1" i="0" u="none" strike="noStrike" baseline="0">
          <a:solidFill>
            <a:srgbClr val="000000"/>
          </a:solidFill>
          <a:latin typeface="Arial"/>
          <a:ea typeface="Arial"/>
          <a:cs typeface="Arial"/>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03561538537344E-2"/>
          <c:y val="7.1910660848922545E-2"/>
          <c:w val="0.71296640485646423"/>
          <c:h val="0.79847869334804489"/>
        </c:manualLayout>
      </c:layout>
      <c:barChart>
        <c:barDir val="col"/>
        <c:grouping val="clustered"/>
        <c:varyColors val="0"/>
        <c:ser>
          <c:idx val="0"/>
          <c:order val="0"/>
          <c:tx>
            <c:strRef>
              <c:f>'CAT Graphs'!$B$2</c:f>
              <c:strCache>
                <c:ptCount val="1"/>
                <c:pt idx="0">
                  <c:v>CAT Operating Funds Composite*</c:v>
                </c:pt>
              </c:strCache>
            </c:strRef>
          </c:tx>
          <c:spPr>
            <a:solidFill>
              <a:srgbClr val="D3CD8B"/>
            </a:solidFill>
            <a:ln w="25400">
              <a:noFill/>
            </a:ln>
          </c:spPr>
          <c:invertIfNegative val="0"/>
          <c:dLbls>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Graphs'!$E$1:$I$1</c:f>
              <c:strCache>
                <c:ptCount val="5"/>
                <c:pt idx="0">
                  <c:v>1 Quarter</c:v>
                </c:pt>
                <c:pt idx="1">
                  <c:v>1 Year</c:v>
                </c:pt>
                <c:pt idx="2">
                  <c:v>3 Years</c:v>
                </c:pt>
                <c:pt idx="3">
                  <c:v>5 Years</c:v>
                </c:pt>
                <c:pt idx="4">
                  <c:v>10 Years</c:v>
                </c:pt>
              </c:strCache>
            </c:strRef>
          </c:cat>
          <c:val>
            <c:numRef>
              <c:f>'CAT Graphs'!$E$2:$I$2</c:f>
              <c:numCache>
                <c:formatCode>#,##0.00;\-#,##0.00;0.00</c:formatCode>
                <c:ptCount val="5"/>
                <c:pt idx="0">
                  <c:v>-3.2000000000000001E-2</c:v>
                </c:pt>
                <c:pt idx="1">
                  <c:v>0.99760000000000004</c:v>
                </c:pt>
                <c:pt idx="2">
                  <c:v>2.5674000000000001</c:v>
                </c:pt>
                <c:pt idx="3">
                  <c:v>1.9235</c:v>
                </c:pt>
                <c:pt idx="4">
                  <c:v>1.1198999999999999</c:v>
                </c:pt>
              </c:numCache>
            </c:numRef>
          </c:val>
          <c:extLst>
            <c:ext xmlns:c16="http://schemas.microsoft.com/office/drawing/2014/chart" uri="{C3380CC4-5D6E-409C-BE32-E72D297353CC}">
              <c16:uniqueId val="{00000000-5096-418F-BB6A-38247BF0A3E8}"/>
            </c:ext>
          </c:extLst>
        </c:ser>
        <c:ser>
          <c:idx val="1"/>
          <c:order val="1"/>
          <c:tx>
            <c:strRef>
              <c:f>'CAT Graphs'!$A$3</c:f>
              <c:strCache>
                <c:ptCount val="1"/>
                <c:pt idx="0">
                  <c:v>Performance Benchmark**</c:v>
                </c:pt>
              </c:strCache>
            </c:strRef>
          </c:tx>
          <c:spPr>
            <a:solidFill>
              <a:srgbClr val="004074"/>
            </a:solidFill>
            <a:ln w="25400">
              <a:noFill/>
            </a:ln>
          </c:spPr>
          <c:invertIfNegative val="0"/>
          <c:dLbls>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Graphs'!$E$1:$I$1</c:f>
              <c:strCache>
                <c:ptCount val="5"/>
                <c:pt idx="0">
                  <c:v>1 Quarter</c:v>
                </c:pt>
                <c:pt idx="1">
                  <c:v>1 Year</c:v>
                </c:pt>
                <c:pt idx="2">
                  <c:v>3 Years</c:v>
                </c:pt>
                <c:pt idx="3">
                  <c:v>5 Years</c:v>
                </c:pt>
                <c:pt idx="4">
                  <c:v>10 Years</c:v>
                </c:pt>
              </c:strCache>
            </c:strRef>
          </c:cat>
          <c:val>
            <c:numRef>
              <c:f>'CAT Graphs'!$E$3:$I$3</c:f>
              <c:numCache>
                <c:formatCode>#,##0.00;\-#,##0.00;0.00</c:formatCode>
                <c:ptCount val="5"/>
                <c:pt idx="0">
                  <c:v>-0.02</c:v>
                </c:pt>
                <c:pt idx="1">
                  <c:v>0.94489999999999996</c:v>
                </c:pt>
                <c:pt idx="2">
                  <c:v>2.6072000000000002</c:v>
                </c:pt>
                <c:pt idx="3">
                  <c:v>1.8462000000000001</c:v>
                </c:pt>
                <c:pt idx="4">
                  <c:v>0.98680000000000001</c:v>
                </c:pt>
              </c:numCache>
            </c:numRef>
          </c:val>
          <c:extLst>
            <c:ext xmlns:c16="http://schemas.microsoft.com/office/drawing/2014/chart" uri="{C3380CC4-5D6E-409C-BE32-E72D297353CC}">
              <c16:uniqueId val="{00000001-5096-418F-BB6A-38247BF0A3E8}"/>
            </c:ext>
          </c:extLst>
        </c:ser>
        <c:dLbls>
          <c:showLegendKey val="0"/>
          <c:showVal val="0"/>
          <c:showCatName val="0"/>
          <c:showSerName val="0"/>
          <c:showPercent val="0"/>
          <c:showBubbleSize val="0"/>
        </c:dLbls>
        <c:gapWidth val="150"/>
        <c:axId val="702912736"/>
        <c:axId val="1"/>
      </c:barChart>
      <c:catAx>
        <c:axId val="70291273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4"/>
          <c:min val="-1"/>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702912736"/>
        <c:crosses val="autoZero"/>
        <c:crossBetween val="between"/>
      </c:valAx>
      <c:spPr>
        <a:noFill/>
        <a:ln w="3175">
          <a:solidFill>
            <a:srgbClr val="000000"/>
          </a:solidFill>
          <a:prstDash val="solid"/>
        </a:ln>
      </c:spPr>
    </c:plotArea>
    <c:legend>
      <c:legendPos val="r"/>
      <c:layout>
        <c:manualLayout>
          <c:xMode val="edge"/>
          <c:yMode val="edge"/>
          <c:x val="0.73003548562271148"/>
          <c:y val="0.37392265966754157"/>
          <c:w val="0.23406331405069991"/>
          <c:h val="0.25215467252639928"/>
        </c:manualLayout>
      </c:layout>
      <c:overlay val="0"/>
    </c:legend>
    <c:plotVisOnly val="1"/>
    <c:dispBlanksAs val="gap"/>
    <c:showDLblsOverMax val="0"/>
  </c:chart>
  <c:spPr>
    <a:noFill/>
    <a:ln w="9525">
      <a:noFill/>
    </a:ln>
  </c:spPr>
  <c:txPr>
    <a:bodyPr/>
    <a:lstStyle/>
    <a:p>
      <a:pPr>
        <a:defRPr sz="800" b="1" i="0" u="none" strike="noStrike" baseline="0">
          <a:solidFill>
            <a:srgbClr val="000000"/>
          </a:solidFill>
          <a:latin typeface="Arial"/>
          <a:ea typeface="Arial"/>
          <a:cs typeface="Arial"/>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29737066913381"/>
          <c:y val="4.5399277167031432E-2"/>
          <c:w val="0.87954227290070541"/>
          <c:h val="0.84364753926525948"/>
        </c:manualLayout>
      </c:layout>
      <c:barChart>
        <c:barDir val="col"/>
        <c:grouping val="clustered"/>
        <c:varyColors val="0"/>
        <c:ser>
          <c:idx val="0"/>
          <c:order val="0"/>
          <c:tx>
            <c:strRef>
              <c:f>'LCEF Investment Results'!$B$4</c:f>
              <c:strCache>
                <c:ptCount val="1"/>
                <c:pt idx="0">
                  <c:v>LCEF Total Fund</c:v>
                </c:pt>
              </c:strCache>
            </c:strRef>
          </c:tx>
          <c:spPr>
            <a:solidFill>
              <a:srgbClr val="D3CD8B"/>
            </a:solidFill>
            <a:ln w="25400">
              <a:noFill/>
            </a:ln>
          </c:spPr>
          <c:invertIfNegative val="0"/>
          <c:dLbls>
            <c:spPr>
              <a:noFill/>
              <a:ln w="25400">
                <a:noFill/>
              </a:ln>
            </c:spPr>
            <c:txPr>
              <a:bodyPr/>
              <a:lstStyle/>
              <a:p>
                <a:pPr>
                  <a:defRPr sz="9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'LCEF Investment Results'!$C$3:$G$3</c:f>
              <c:strCache>
                <c:ptCount val="5"/>
                <c:pt idx="0">
                  <c:v>Quarter</c:v>
                </c:pt>
                <c:pt idx="1">
                  <c:v>1-Year</c:v>
                </c:pt>
                <c:pt idx="2">
                  <c:v>3-Year</c:v>
                </c:pt>
                <c:pt idx="3">
                  <c:v>5-Year</c:v>
                </c:pt>
                <c:pt idx="4">
                  <c:v>10-Year</c:v>
                </c:pt>
              </c:strCache>
            </c:strRef>
          </c:cat>
          <c:val>
            <c:numRef>
              <c:f>'LCEF Investment Results'!$C$4:$G$4</c:f>
              <c:numCache>
                <c:formatCode>#,##0.0;\-#,##0.0</c:formatCode>
                <c:ptCount val="5"/>
                <c:pt idx="0">
                  <c:v>4.3662000000000001</c:v>
                </c:pt>
                <c:pt idx="1">
                  <c:v>42.0687</c:v>
                </c:pt>
                <c:pt idx="2">
                  <c:v>10.4185</c:v>
                </c:pt>
                <c:pt idx="3">
                  <c:v>11.308199999999999</c:v>
                </c:pt>
                <c:pt idx="4">
                  <c:v>8.5594999999999999</c:v>
                </c:pt>
              </c:numCache>
            </c:numRef>
          </c:val>
          <c:extLst>
            <c:ext xmlns:c16="http://schemas.microsoft.com/office/drawing/2014/chart" uri="{C3380CC4-5D6E-409C-BE32-E72D297353CC}">
              <c16:uniqueId val="{00000000-5CE4-4134-BCDD-4EC5776CCCEB}"/>
            </c:ext>
          </c:extLst>
        </c:ser>
        <c:ser>
          <c:idx val="2"/>
          <c:order val="1"/>
          <c:tx>
            <c:strRef>
              <c:f>'LCEF Investment Results'!$B$5</c:f>
              <c:strCache>
                <c:ptCount val="1"/>
                <c:pt idx="0">
                  <c:v>Total Endowment Target</c:v>
                </c:pt>
              </c:strCache>
            </c:strRef>
          </c:tx>
          <c:spPr>
            <a:solidFill>
              <a:srgbClr val="004074"/>
            </a:solidFill>
            <a:ln w="25400">
              <a:noFill/>
            </a:ln>
          </c:spPr>
          <c:invertIfNegative val="0"/>
          <c:dLbls>
            <c:spPr>
              <a:noFill/>
              <a:ln w="25400">
                <a:noFill/>
              </a:ln>
            </c:spPr>
            <c:txPr>
              <a:bodyPr/>
              <a:lstStyle/>
              <a:p>
                <a:pPr>
                  <a:defRPr sz="9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'LCEF Investment Results'!$C$3:$G$3</c:f>
              <c:strCache>
                <c:ptCount val="5"/>
                <c:pt idx="0">
                  <c:v>Quarter</c:v>
                </c:pt>
                <c:pt idx="1">
                  <c:v>1-Year</c:v>
                </c:pt>
                <c:pt idx="2">
                  <c:v>3-Year</c:v>
                </c:pt>
                <c:pt idx="3">
                  <c:v>5-Year</c:v>
                </c:pt>
                <c:pt idx="4">
                  <c:v>10-Year</c:v>
                </c:pt>
              </c:strCache>
            </c:strRef>
          </c:cat>
          <c:val>
            <c:numRef>
              <c:f>'LCEF Investment Results'!$C$5:$G$5</c:f>
              <c:numCache>
                <c:formatCode>#,##0.0;\-#,##0.0</c:formatCode>
                <c:ptCount val="5"/>
                <c:pt idx="0">
                  <c:v>2.8666</c:v>
                </c:pt>
                <c:pt idx="1">
                  <c:v>39.991500000000002</c:v>
                </c:pt>
                <c:pt idx="2">
                  <c:v>10.2996</c:v>
                </c:pt>
                <c:pt idx="3">
                  <c:v>10.6127</c:v>
                </c:pt>
                <c:pt idx="4">
                  <c:v>7.7786</c:v>
                </c:pt>
              </c:numCache>
            </c:numRef>
          </c:val>
          <c:extLst>
            <c:ext xmlns:c16="http://schemas.microsoft.com/office/drawing/2014/chart" uri="{C3380CC4-5D6E-409C-BE32-E72D297353CC}">
              <c16:uniqueId val="{00000001-5CE4-4134-BCDD-4EC5776CCCEB}"/>
            </c:ext>
          </c:extLst>
        </c:ser>
        <c:dLbls>
          <c:showLegendKey val="0"/>
          <c:showVal val="0"/>
          <c:showCatName val="0"/>
          <c:showSerName val="0"/>
          <c:showPercent val="0"/>
          <c:showBubbleSize val="0"/>
        </c:dLbls>
        <c:gapWidth val="50"/>
        <c:axId val="47151360"/>
        <c:axId val="47153152"/>
      </c:barChart>
      <c:catAx>
        <c:axId val="47151360"/>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47153152"/>
        <c:crosses val="autoZero"/>
        <c:auto val="1"/>
        <c:lblAlgn val="ctr"/>
        <c:lblOffset val="100"/>
        <c:tickLblSkip val="1"/>
        <c:tickMarkSkip val="1"/>
        <c:noMultiLvlLbl val="0"/>
      </c:catAx>
      <c:valAx>
        <c:axId val="47153152"/>
        <c:scaling>
          <c:orientation val="minMax"/>
          <c:max val="50"/>
          <c:min val="-5"/>
        </c:scaling>
        <c:delete val="0"/>
        <c:axPos val="l"/>
        <c:title>
          <c:tx>
            <c:rich>
              <a:bodyPr/>
              <a:lstStyle/>
              <a:p>
                <a:pPr>
                  <a:defRPr sz="900" b="1" i="0" u="none" strike="noStrike" baseline="0">
                    <a:solidFill>
                      <a:srgbClr val="000000"/>
                    </a:solidFill>
                    <a:latin typeface="Arial"/>
                    <a:ea typeface="Arial"/>
                    <a:cs typeface="Arial"/>
                  </a:defRPr>
                </a:pPr>
                <a:r>
                  <a:rPr lang="en-US"/>
                  <a:t>Annualized Return (%)</a:t>
                </a:r>
              </a:p>
            </c:rich>
          </c:tx>
          <c:layout>
            <c:manualLayout>
              <c:xMode val="edge"/>
              <c:yMode val="edge"/>
              <c:x val="1.04499142331618E-2"/>
              <c:y val="0.2049975274829777"/>
            </c:manualLayout>
          </c:layout>
          <c:overlay val="0"/>
          <c:spPr>
            <a:noFill/>
            <a:ln w="25400">
              <a:noFill/>
            </a:ln>
          </c:spPr>
        </c:title>
        <c:numFmt formatCode="#,##0.0;\-#,##0.0" sourceLinked="1"/>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47151360"/>
        <c:crosses val="autoZero"/>
        <c:crossBetween val="between"/>
        <c:majorUnit val="5"/>
      </c:valAx>
      <c:spPr>
        <a:noFill/>
        <a:ln w="3175">
          <a:solidFill>
            <a:srgbClr val="000000"/>
          </a:solidFill>
          <a:prstDash val="solid"/>
        </a:ln>
      </c:spPr>
    </c:plotArea>
    <c:plotVisOnly val="1"/>
    <c:dispBlanksAs val="gap"/>
    <c:showDLblsOverMax val="0"/>
  </c:chart>
  <c:spPr>
    <a:noFill/>
    <a:ln w="9525">
      <a:noFill/>
    </a:ln>
  </c:spPr>
  <c:txPr>
    <a:bodyPr/>
    <a:lstStyle/>
    <a:p>
      <a:pPr>
        <a:defRPr sz="900" b="1" i="0" u="none" strike="noStrike" baseline="0">
          <a:solidFill>
            <a:srgbClr val="000000"/>
          </a:solidFill>
          <a:latin typeface="Arial"/>
          <a:ea typeface="Arial"/>
          <a:cs typeface="Arial"/>
        </a:defRPr>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216812515604921E-2"/>
          <c:y val="5.7541223377612152E-2"/>
          <c:w val="0.92645657111886537"/>
          <c:h val="0.80686702330147675"/>
        </c:manualLayout>
      </c:layout>
      <c:barChart>
        <c:barDir val="col"/>
        <c:grouping val="clustered"/>
        <c:varyColors val="0"/>
        <c:ser>
          <c:idx val="0"/>
          <c:order val="0"/>
          <c:tx>
            <c:strRef>
              <c:f>'SLIDE 22'!$A$3</c:f>
              <c:strCache>
                <c:ptCount val="1"/>
                <c:pt idx="0">
                  <c:v>FL PRIME 30-Day Average Yield</c:v>
                </c:pt>
              </c:strCache>
            </c:strRef>
          </c:tx>
          <c:spPr>
            <a:solidFill>
              <a:srgbClr val="D3CD8B"/>
            </a:solidFill>
            <a:ln w="25400">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'SLIDE 22'!$B$2:$G$2</c:f>
              <c:strCache>
                <c:ptCount val="6"/>
                <c:pt idx="0">
                  <c:v>First Quarter*</c:v>
                </c:pt>
                <c:pt idx="1">
                  <c:v>1-Year</c:v>
                </c:pt>
                <c:pt idx="2">
                  <c:v>3-Years</c:v>
                </c:pt>
                <c:pt idx="3">
                  <c:v>5-Years</c:v>
                </c:pt>
                <c:pt idx="4">
                  <c:v>10-Years</c:v>
                </c:pt>
                <c:pt idx="5">
                  <c:v>Since Jan. 1996</c:v>
                </c:pt>
              </c:strCache>
            </c:strRef>
          </c:cat>
          <c:val>
            <c:numRef>
              <c:f>'SLIDE 22'!$B$3:$G$3</c:f>
              <c:numCache>
                <c:formatCode>0.00;\-0.00;0.00</c:formatCode>
                <c:ptCount val="6"/>
                <c:pt idx="0">
                  <c:v>0.04</c:v>
                </c:pt>
                <c:pt idx="1">
                  <c:v>0.41</c:v>
                </c:pt>
                <c:pt idx="2">
                  <c:v>1.67</c:v>
                </c:pt>
                <c:pt idx="3">
                  <c:v>1.44</c:v>
                </c:pt>
                <c:pt idx="4">
                  <c:v>0.84099999999999997</c:v>
                </c:pt>
                <c:pt idx="5">
                  <c:v>2.48</c:v>
                </c:pt>
              </c:numCache>
            </c:numRef>
          </c:val>
          <c:extLst>
            <c:ext xmlns:c16="http://schemas.microsoft.com/office/drawing/2014/chart" uri="{C3380CC4-5D6E-409C-BE32-E72D297353CC}">
              <c16:uniqueId val="{00000000-E712-4A55-9F01-F2BD5A4553FD}"/>
            </c:ext>
          </c:extLst>
        </c:ser>
        <c:ser>
          <c:idx val="2"/>
          <c:order val="1"/>
          <c:tx>
            <c:strRef>
              <c:f>'SLIDE 22'!$A$4</c:f>
              <c:strCache>
                <c:ptCount val="1"/>
                <c:pt idx="0">
                  <c:v>S&amp;P AAA &amp; AA GIP All 30-Day Net Yield Index</c:v>
                </c:pt>
              </c:strCache>
            </c:strRef>
          </c:tx>
          <c:spPr>
            <a:solidFill>
              <a:srgbClr val="003E74"/>
            </a:solidFill>
            <a:ln w="25400">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'SLIDE 22'!$B$2:$G$2</c:f>
              <c:strCache>
                <c:ptCount val="6"/>
                <c:pt idx="0">
                  <c:v>First Quarter*</c:v>
                </c:pt>
                <c:pt idx="1">
                  <c:v>1-Year</c:v>
                </c:pt>
                <c:pt idx="2">
                  <c:v>3-Years</c:v>
                </c:pt>
                <c:pt idx="3">
                  <c:v>5-Years</c:v>
                </c:pt>
                <c:pt idx="4">
                  <c:v>10-Years</c:v>
                </c:pt>
                <c:pt idx="5">
                  <c:v>Since Jan. 1996</c:v>
                </c:pt>
              </c:strCache>
            </c:strRef>
          </c:cat>
          <c:val>
            <c:numRef>
              <c:f>'SLIDE 22'!$B$4:$G$4</c:f>
              <c:numCache>
                <c:formatCode>0.00;\-0.00;0.00</c:formatCode>
                <c:ptCount val="6"/>
                <c:pt idx="0">
                  <c:v>0.01</c:v>
                </c:pt>
                <c:pt idx="1">
                  <c:v>0.23</c:v>
                </c:pt>
                <c:pt idx="2">
                  <c:v>1.44</c:v>
                </c:pt>
                <c:pt idx="3">
                  <c:v>1.18</c:v>
                </c:pt>
                <c:pt idx="4">
                  <c:v>0.63</c:v>
                </c:pt>
                <c:pt idx="5">
                  <c:v>2.2599999999999998</c:v>
                </c:pt>
              </c:numCache>
            </c:numRef>
          </c:val>
          <c:extLst>
            <c:ext xmlns:c16="http://schemas.microsoft.com/office/drawing/2014/chart" uri="{C3380CC4-5D6E-409C-BE32-E72D297353CC}">
              <c16:uniqueId val="{00000001-E712-4A55-9F01-F2BD5A4553FD}"/>
            </c:ext>
          </c:extLst>
        </c:ser>
        <c:dLbls>
          <c:showLegendKey val="0"/>
          <c:showVal val="0"/>
          <c:showCatName val="0"/>
          <c:showSerName val="0"/>
          <c:showPercent val="0"/>
          <c:showBubbleSize val="0"/>
        </c:dLbls>
        <c:gapWidth val="150"/>
        <c:axId val="136411392"/>
        <c:axId val="136429568"/>
      </c:barChart>
      <c:catAx>
        <c:axId val="13641139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1" i="0" u="none" strike="noStrike" baseline="0">
                <a:solidFill>
                  <a:sysClr val="windowText" lastClr="000000"/>
                </a:solidFill>
                <a:latin typeface="Arial"/>
                <a:ea typeface="Arial"/>
                <a:cs typeface="Arial"/>
              </a:defRPr>
            </a:pPr>
            <a:endParaRPr lang="en-US"/>
          </a:p>
        </c:txPr>
        <c:crossAx val="136429568"/>
        <c:crosses val="autoZero"/>
        <c:auto val="1"/>
        <c:lblAlgn val="ctr"/>
        <c:lblOffset val="100"/>
        <c:tickLblSkip val="1"/>
        <c:tickMarkSkip val="1"/>
        <c:noMultiLvlLbl val="0"/>
      </c:catAx>
      <c:valAx>
        <c:axId val="136429568"/>
        <c:scaling>
          <c:orientation val="minMax"/>
          <c:max val="3"/>
        </c:scaling>
        <c:delete val="0"/>
        <c:axPos val="l"/>
        <c:title>
          <c:tx>
            <c:rich>
              <a:bodyPr/>
              <a:lstStyle/>
              <a:p>
                <a:pPr>
                  <a:defRPr sz="900" b="1" i="0" u="none" strike="noStrike" baseline="0">
                    <a:solidFill>
                      <a:srgbClr val="000000"/>
                    </a:solidFill>
                    <a:latin typeface="Arial"/>
                    <a:ea typeface="Arial"/>
                    <a:cs typeface="Arial"/>
                  </a:defRPr>
                </a:pPr>
                <a:r>
                  <a:rPr lang="en-US"/>
                  <a:t>Rate of Return (%)</a:t>
                </a:r>
              </a:p>
            </c:rich>
          </c:tx>
          <c:layout>
            <c:manualLayout>
              <c:xMode val="edge"/>
              <c:yMode val="edge"/>
              <c:x val="6.3605970367393164E-3"/>
              <c:y val="0.28979223016970207"/>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sz="900" b="1" i="0" u="none" strike="noStrike" baseline="0">
                <a:solidFill>
                  <a:sysClr val="windowText" lastClr="000000"/>
                </a:solidFill>
                <a:latin typeface="Arial"/>
                <a:ea typeface="Arial"/>
                <a:cs typeface="Arial"/>
              </a:defRPr>
            </a:pPr>
            <a:endParaRPr lang="en-US"/>
          </a:p>
        </c:txPr>
        <c:crossAx val="136411392"/>
        <c:crosses val="autoZero"/>
        <c:crossBetween val="between"/>
        <c:majorUnit val="0.5"/>
      </c:valAx>
      <c:spPr>
        <a:noFill/>
        <a:ln w="12700">
          <a:solidFill>
            <a:srgbClr val="808080"/>
          </a:solidFill>
          <a:prstDash val="solid"/>
        </a:ln>
      </c:spPr>
    </c:plotArea>
    <c:plotVisOnly val="1"/>
    <c:dispBlanksAs val="gap"/>
    <c:showDLblsOverMax val="0"/>
  </c:chart>
  <c:spPr>
    <a:noFill/>
    <a:ln w="9525">
      <a:noFill/>
    </a:ln>
  </c:spPr>
  <c:txPr>
    <a:bodyPr/>
    <a:lstStyle/>
    <a:p>
      <a:pPr>
        <a:defRPr sz="900" b="1" i="0" u="none" strike="noStrike" baseline="0">
          <a:solidFill>
            <a:srgbClr val="000000"/>
          </a:solidFill>
          <a:latin typeface="Arial"/>
          <a:ea typeface="Arial"/>
          <a:cs typeface="Arial"/>
        </a:defRPr>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930409045569055"/>
          <c:y val="4.6009665458484353E-2"/>
          <c:w val="0.79250438277116642"/>
          <c:h val="0.79892075990501177"/>
        </c:manualLayout>
      </c:layout>
      <c:scatterChart>
        <c:scatterStyle val="lineMarker"/>
        <c:varyColors val="1"/>
        <c:ser>
          <c:idx val="0"/>
          <c:order val="0"/>
          <c:tx>
            <c:strRef>
              <c:f>'5Yr R.R Chart'!$A$2:$A$114</c:f>
              <c:strCache>
                <c:ptCount val="113"/>
                <c:pt idx="0">
                  <c:v>FL PRIME</c:v>
                </c:pt>
                <c:pt idx="1">
                  <c:v>S&amp;P US AAA &amp; AA Rated GIP All 30 Day Net</c:v>
                </c:pt>
                <c:pt idx="2">
                  <c:v>1 mo LIBOR</c:v>
                </c:pt>
                <c:pt idx="3">
                  <c:v>Citigroup 90-day T-Bill</c:v>
                </c:pt>
                <c:pt idx="4">
                  <c:v>BlackRock Cash Funds: Instit/SL</c:v>
                </c:pt>
                <c:pt idx="5">
                  <c:v>BlackRock Liquidity:TempCash Dollar</c:v>
                </c:pt>
                <c:pt idx="6">
                  <c:v>BlackRock Liquidity:TempCash Inst</c:v>
                </c:pt>
                <c:pt idx="7">
                  <c:v>BlackRock Liquidity:TempFund Admin</c:v>
                </c:pt>
                <c:pt idx="8">
                  <c:v>BlackRock Liquidity:TempFund CashMg</c:v>
                </c:pt>
                <c:pt idx="9">
                  <c:v>BlackRock Liquidity:TempFund CashRs</c:v>
                </c:pt>
                <c:pt idx="10">
                  <c:v>BlackRock Liquidity:TempFund Dollar</c:v>
                </c:pt>
                <c:pt idx="11">
                  <c:v>BlackRock Liquidity:TempFund Inst</c:v>
                </c:pt>
                <c:pt idx="12">
                  <c:v>BlackRock Liquidity:TempFund PrCl</c:v>
                </c:pt>
                <c:pt idx="13">
                  <c:v>BlackRock MMP/Inv C</c:v>
                </c:pt>
                <c:pt idx="14">
                  <c:v>BMO Prime MMF/Class Y</c:v>
                </c:pt>
                <c:pt idx="15">
                  <c:v>Dreyfus BASIC MMF</c:v>
                </c:pt>
                <c:pt idx="16">
                  <c:v>Dreyfus Cash Mgmt/Admin</c:v>
                </c:pt>
                <c:pt idx="17">
                  <c:v>Dreyfus Cash Mgmt/Instit</c:v>
                </c:pt>
                <c:pt idx="18">
                  <c:v>Dreyfus Cash Mgmt/Inv</c:v>
                </c:pt>
                <c:pt idx="19">
                  <c:v>Dreyfus Liquid Assets/Cl 1</c:v>
                </c:pt>
                <c:pt idx="20">
                  <c:v>Dreyfus Liquid Assets/Cl 2</c:v>
                </c:pt>
                <c:pt idx="21">
                  <c:v>Fidelity MMF/Premium</c:v>
                </c:pt>
                <c:pt idx="22">
                  <c:v>Fidelity Money Market Fund</c:v>
                </c:pt>
                <c:pt idx="23">
                  <c:v>General MMF/Cl A</c:v>
                </c:pt>
                <c:pt idx="24">
                  <c:v>General MMF/Cl B</c:v>
                </c:pt>
                <c:pt idx="25">
                  <c:v>Goldman Sachs FS MMF/Adm</c:v>
                </c:pt>
                <c:pt idx="26">
                  <c:v>Goldman Sachs FS MMF/Cap</c:v>
                </c:pt>
                <c:pt idx="27">
                  <c:v>Goldman Sachs FS MMF/CMS</c:v>
                </c:pt>
                <c:pt idx="28">
                  <c:v>Goldman Sachs FS MMF/Inst</c:v>
                </c:pt>
                <c:pt idx="29">
                  <c:v>Goldman Sachs FS MMF/Pref</c:v>
                </c:pt>
                <c:pt idx="30">
                  <c:v>Goldman Sachs FS MMF/Sel</c:v>
                </c:pt>
                <c:pt idx="31">
                  <c:v>Goldman Sachs FS MMF/Ser</c:v>
                </c:pt>
                <c:pt idx="32">
                  <c:v>Goldman Sachs FS Prime Oblig/Adm</c:v>
                </c:pt>
                <c:pt idx="33">
                  <c:v>Goldman Sachs FS Prime Oblig/Cap</c:v>
                </c:pt>
                <c:pt idx="34">
                  <c:v>Goldman Sachs FS Prime Oblig/Inst</c:v>
                </c:pt>
                <c:pt idx="35">
                  <c:v>Goldman Sachs FS Prime Oblig/Pref</c:v>
                </c:pt>
                <c:pt idx="36">
                  <c:v>Goldman Sachs FS Prime Oblig/Res</c:v>
                </c:pt>
                <c:pt idx="37">
                  <c:v>Goldman Sachs FS Prime Oblig/Sel</c:v>
                </c:pt>
                <c:pt idx="38">
                  <c:v>Goldman Sachs FS Prime Oblig/Ser</c:v>
                </c:pt>
                <c:pt idx="39">
                  <c:v>Invesco Liquid Assets Port/Cash Mgt</c:v>
                </c:pt>
                <c:pt idx="40">
                  <c:v>Invesco Liquid Assets Port/Inst</c:v>
                </c:pt>
                <c:pt idx="41">
                  <c:v>Invesco Liquid Assets Port/Personal</c:v>
                </c:pt>
                <c:pt idx="42">
                  <c:v>Invesco Liquid Assets Port/Private</c:v>
                </c:pt>
                <c:pt idx="43">
                  <c:v>Invesco Liquid Assets Port/Reserve</c:v>
                </c:pt>
                <c:pt idx="44">
                  <c:v>Invesco Liquid Assets Port/Resource</c:v>
                </c:pt>
                <c:pt idx="45">
                  <c:v>Invesco Premier Portfolio/Inst</c:v>
                </c:pt>
                <c:pt idx="46">
                  <c:v>Invesco Premier Portfolio/Inv</c:v>
                </c:pt>
                <c:pt idx="47">
                  <c:v>Invesco STIC Prime Port/Cash Mgmt</c:v>
                </c:pt>
                <c:pt idx="48">
                  <c:v>Invesco STIC Prime Port/Instit</c:v>
                </c:pt>
                <c:pt idx="49">
                  <c:v>Invesco STIC Prime Port/Personal</c:v>
                </c:pt>
                <c:pt idx="50">
                  <c:v>Invesco STIC Prime Port/Private</c:v>
                </c:pt>
                <c:pt idx="51">
                  <c:v>Invesco STIC Prime Port/Reserve</c:v>
                </c:pt>
                <c:pt idx="52">
                  <c:v>Invesco STIC Prime Port/Resource</c:v>
                </c:pt>
                <c:pt idx="53">
                  <c:v>JPMorgan Liquid Assets MMF/Agency</c:v>
                </c:pt>
                <c:pt idx="54">
                  <c:v>JPMorgan Liquid Assets MMF/Capital</c:v>
                </c:pt>
                <c:pt idx="55">
                  <c:v>JPMorgan Liquid Assets MMF/Cl C</c:v>
                </c:pt>
                <c:pt idx="56">
                  <c:v>JPMorgan Liquid Assets MMF/Instit</c:v>
                </c:pt>
                <c:pt idx="57">
                  <c:v>JPMorgan Liquid Assets MMF/Inv</c:v>
                </c:pt>
                <c:pt idx="58">
                  <c:v>JPMorgan Liquid Assets MMF/Morgan</c:v>
                </c:pt>
                <c:pt idx="59">
                  <c:v>JPMorgan Liquid Assets MMF/Premier</c:v>
                </c:pt>
                <c:pt idx="60">
                  <c:v>JPMorgan Liquid Assets MMF/Reserve</c:v>
                </c:pt>
                <c:pt idx="61">
                  <c:v>JPMorgan Prime MMF/Agency</c:v>
                </c:pt>
                <c:pt idx="62">
                  <c:v>JPMorgan Prime MMF/Capital</c:v>
                </c:pt>
                <c:pt idx="63">
                  <c:v>JPMorgan Prime MMF/Class C</c:v>
                </c:pt>
                <c:pt idx="64">
                  <c:v>JPMorgan Prime MMF/Instit</c:v>
                </c:pt>
                <c:pt idx="65">
                  <c:v>JPMorgan Prime MMF/Morgan</c:v>
                </c:pt>
                <c:pt idx="66">
                  <c:v>JPMorgan Prime MMF/Premier</c:v>
                </c:pt>
                <c:pt idx="67">
                  <c:v>JPMorgan Prime MMF/Reserve</c:v>
                </c:pt>
                <c:pt idx="68">
                  <c:v>MainStay MMF/Class A</c:v>
                </c:pt>
                <c:pt idx="69">
                  <c:v>MainStay MMF/Class B</c:v>
                </c:pt>
                <c:pt idx="70">
                  <c:v>MainStay MMF/Class C</c:v>
                </c:pt>
                <c:pt idx="71">
                  <c:v>MainStay MMF/Inv Class</c:v>
                </c:pt>
                <c:pt idx="72">
                  <c:v>Morgan Stanley ILF/MMP/Adv</c:v>
                </c:pt>
                <c:pt idx="73">
                  <c:v>Morgan Stanley ILF/MMP/CashMgt</c:v>
                </c:pt>
                <c:pt idx="74">
                  <c:v>Morgan Stanley ILF/MMP/InsSel</c:v>
                </c:pt>
                <c:pt idx="75">
                  <c:v>Morgan Stanley ILF/MMP/Inst</c:v>
                </c:pt>
                <c:pt idx="76">
                  <c:v>Morgan Stanley ILF/MMP/Part</c:v>
                </c:pt>
                <c:pt idx="77">
                  <c:v>Morgan Stanley ILF/Prime/CashMgt</c:v>
                </c:pt>
                <c:pt idx="78">
                  <c:v>Morgan Stanley ILF/Prime/Inst</c:v>
                </c:pt>
                <c:pt idx="79">
                  <c:v>Northern Inst Prime Obligs/Shares</c:v>
                </c:pt>
                <c:pt idx="80">
                  <c:v>Northern MMF</c:v>
                </c:pt>
                <c:pt idx="81">
                  <c:v>Plan Inv Fund/MMP</c:v>
                </c:pt>
                <c:pt idx="82">
                  <c:v>Putnam MMF/Cl A</c:v>
                </c:pt>
                <c:pt idx="83">
                  <c:v>Putnam MMF/Cl B</c:v>
                </c:pt>
                <c:pt idx="84">
                  <c:v>Putnam MMF/Cl C</c:v>
                </c:pt>
                <c:pt idx="85">
                  <c:v>Putnam MMF/Cl R</c:v>
                </c:pt>
                <c:pt idx="86">
                  <c:v>State Street Inst Liq Resvs/Prem</c:v>
                </c:pt>
                <c:pt idx="87">
                  <c:v>UBS Select Prime Institutional Fund</c:v>
                </c:pt>
                <c:pt idx="88">
                  <c:v>UBS Select Prime Investor Fund</c:v>
                </c:pt>
                <c:pt idx="89">
                  <c:v>UBS Select Prime Preferred Fund</c:v>
                </c:pt>
                <c:pt idx="90">
                  <c:v>USAA Money Market Fund</c:v>
                </c:pt>
                <c:pt idx="91">
                  <c:v>Vanguard Prime MMF/Investor</c:v>
                </c:pt>
                <c:pt idx="92">
                  <c:v>Western Asset Inst Liq Res/Inst</c:v>
                </c:pt>
                <c:pt idx="93">
                  <c:v>Western Asset Inst Liq Res/Inv</c:v>
                </c:pt>
                <c:pt idx="94">
                  <c:v>Western Asset Prem Liquid Res</c:v>
                </c:pt>
              </c:strCache>
            </c:strRef>
          </c:tx>
          <c:spPr>
            <a:ln w="28575">
              <a:noFill/>
            </a:ln>
          </c:spPr>
          <c:marker>
            <c:symbol val="diamond"/>
            <c:size val="5"/>
            <c:spPr>
              <a:solidFill>
                <a:srgbClr val="000080"/>
              </a:solidFill>
              <a:ln>
                <a:solidFill>
                  <a:srgbClr val="000080"/>
                </a:solidFill>
                <a:prstDash val="solid"/>
              </a:ln>
            </c:spPr>
          </c:marker>
          <c:dPt>
            <c:idx val="0"/>
            <c:marker>
              <c:symbol val="square"/>
              <c:size val="6"/>
              <c:spPr>
                <a:solidFill>
                  <a:schemeClr val="accent3">
                    <a:lumMod val="75000"/>
                  </a:schemeClr>
                </a:solidFill>
                <a:ln>
                  <a:solidFill>
                    <a:schemeClr val="accent3">
                      <a:lumMod val="75000"/>
                    </a:schemeClr>
                  </a:solidFill>
                  <a:prstDash val="solid"/>
                </a:ln>
              </c:spPr>
            </c:marker>
            <c:bubble3D val="0"/>
            <c:spPr>
              <a:ln w="3175">
                <a:solidFill>
                  <a:srgbClr val="000080"/>
                </a:solidFill>
                <a:prstDash val="solid"/>
              </a:ln>
            </c:spPr>
            <c:extLst>
              <c:ext xmlns:c16="http://schemas.microsoft.com/office/drawing/2014/chart" uri="{C3380CC4-5D6E-409C-BE32-E72D297353CC}">
                <c16:uniqueId val="{00000001-9343-4206-A65E-6BB66DD96CED}"/>
              </c:ext>
            </c:extLst>
          </c:dPt>
          <c:dPt>
            <c:idx val="1"/>
            <c:marker>
              <c:symbol val="diamond"/>
              <c:size val="6"/>
              <c:spPr>
                <a:solidFill>
                  <a:srgbClr val="FF0000"/>
                </a:solidFill>
                <a:ln>
                  <a:solidFill>
                    <a:srgbClr val="FF0000"/>
                  </a:solidFill>
                  <a:prstDash val="solid"/>
                </a:ln>
              </c:spPr>
            </c:marker>
            <c:bubble3D val="0"/>
            <c:extLst>
              <c:ext xmlns:c16="http://schemas.microsoft.com/office/drawing/2014/chart" uri="{C3380CC4-5D6E-409C-BE32-E72D297353CC}">
                <c16:uniqueId val="{00000002-9343-4206-A65E-6BB66DD96CED}"/>
              </c:ext>
            </c:extLst>
          </c:dPt>
          <c:dPt>
            <c:idx val="2"/>
            <c:marker>
              <c:symbol val="diamond"/>
              <c:size val="6"/>
              <c:spPr>
                <a:solidFill>
                  <a:srgbClr val="7030A0"/>
                </a:solidFill>
                <a:ln>
                  <a:solidFill>
                    <a:srgbClr val="7030A0"/>
                  </a:solidFill>
                  <a:prstDash val="solid"/>
                </a:ln>
              </c:spPr>
            </c:marker>
            <c:bubble3D val="0"/>
            <c:extLst>
              <c:ext xmlns:c16="http://schemas.microsoft.com/office/drawing/2014/chart" uri="{C3380CC4-5D6E-409C-BE32-E72D297353CC}">
                <c16:uniqueId val="{00000003-9343-4206-A65E-6BB66DD96CED}"/>
              </c:ext>
            </c:extLst>
          </c:dPt>
          <c:dPt>
            <c:idx val="3"/>
            <c:marker>
              <c:symbol val="diamond"/>
              <c:size val="6"/>
              <c:spPr>
                <a:solidFill>
                  <a:srgbClr val="FFFF00"/>
                </a:solidFill>
                <a:ln>
                  <a:solidFill>
                    <a:srgbClr val="FFFF00"/>
                  </a:solidFill>
                  <a:prstDash val="solid"/>
                </a:ln>
              </c:spPr>
            </c:marker>
            <c:bubble3D val="0"/>
            <c:extLst>
              <c:ext xmlns:c16="http://schemas.microsoft.com/office/drawing/2014/chart" uri="{C3380CC4-5D6E-409C-BE32-E72D297353CC}">
                <c16:uniqueId val="{00000004-9343-4206-A65E-6BB66DD96CED}"/>
              </c:ext>
            </c:extLst>
          </c:dPt>
          <c:dPt>
            <c:idx val="4"/>
            <c:bubble3D val="0"/>
            <c:extLst>
              <c:ext xmlns:c16="http://schemas.microsoft.com/office/drawing/2014/chart" uri="{C3380CC4-5D6E-409C-BE32-E72D297353CC}">
                <c16:uniqueId val="{00000005-9343-4206-A65E-6BB66DD96CED}"/>
              </c:ext>
            </c:extLst>
          </c:dPt>
          <c:dPt>
            <c:idx val="5"/>
            <c:bubble3D val="0"/>
            <c:extLst>
              <c:ext xmlns:c16="http://schemas.microsoft.com/office/drawing/2014/chart" uri="{C3380CC4-5D6E-409C-BE32-E72D297353CC}">
                <c16:uniqueId val="{00000006-9343-4206-A65E-6BB66DD96CED}"/>
              </c:ext>
            </c:extLst>
          </c:dPt>
          <c:dPt>
            <c:idx val="6"/>
            <c:bubble3D val="0"/>
            <c:extLst>
              <c:ext xmlns:c16="http://schemas.microsoft.com/office/drawing/2014/chart" uri="{C3380CC4-5D6E-409C-BE32-E72D297353CC}">
                <c16:uniqueId val="{00000007-9343-4206-A65E-6BB66DD96CED}"/>
              </c:ext>
            </c:extLst>
          </c:dPt>
          <c:dPt>
            <c:idx val="7"/>
            <c:bubble3D val="0"/>
            <c:extLst>
              <c:ext xmlns:c16="http://schemas.microsoft.com/office/drawing/2014/chart" uri="{C3380CC4-5D6E-409C-BE32-E72D297353CC}">
                <c16:uniqueId val="{00000008-9343-4206-A65E-6BB66DD96CED}"/>
              </c:ext>
            </c:extLst>
          </c:dPt>
          <c:dPt>
            <c:idx val="8"/>
            <c:bubble3D val="0"/>
            <c:extLst>
              <c:ext xmlns:c16="http://schemas.microsoft.com/office/drawing/2014/chart" uri="{C3380CC4-5D6E-409C-BE32-E72D297353CC}">
                <c16:uniqueId val="{00000009-9343-4206-A65E-6BB66DD96CED}"/>
              </c:ext>
            </c:extLst>
          </c:dPt>
          <c:dPt>
            <c:idx val="9"/>
            <c:bubble3D val="0"/>
            <c:extLst>
              <c:ext xmlns:c16="http://schemas.microsoft.com/office/drawing/2014/chart" uri="{C3380CC4-5D6E-409C-BE32-E72D297353CC}">
                <c16:uniqueId val="{0000000A-9343-4206-A65E-6BB66DD96CED}"/>
              </c:ext>
            </c:extLst>
          </c:dPt>
          <c:dPt>
            <c:idx val="10"/>
            <c:bubble3D val="0"/>
            <c:extLst>
              <c:ext xmlns:c16="http://schemas.microsoft.com/office/drawing/2014/chart" uri="{C3380CC4-5D6E-409C-BE32-E72D297353CC}">
                <c16:uniqueId val="{0000000B-9343-4206-A65E-6BB66DD96CED}"/>
              </c:ext>
            </c:extLst>
          </c:dPt>
          <c:dPt>
            <c:idx val="11"/>
            <c:bubble3D val="0"/>
            <c:extLst>
              <c:ext xmlns:c16="http://schemas.microsoft.com/office/drawing/2014/chart" uri="{C3380CC4-5D6E-409C-BE32-E72D297353CC}">
                <c16:uniqueId val="{0000000C-9343-4206-A65E-6BB66DD96CED}"/>
              </c:ext>
            </c:extLst>
          </c:dPt>
          <c:dPt>
            <c:idx val="12"/>
            <c:bubble3D val="0"/>
            <c:extLst>
              <c:ext xmlns:c16="http://schemas.microsoft.com/office/drawing/2014/chart" uri="{C3380CC4-5D6E-409C-BE32-E72D297353CC}">
                <c16:uniqueId val="{0000000D-9343-4206-A65E-6BB66DD96CED}"/>
              </c:ext>
            </c:extLst>
          </c:dPt>
          <c:dPt>
            <c:idx val="13"/>
            <c:bubble3D val="0"/>
            <c:extLst>
              <c:ext xmlns:c16="http://schemas.microsoft.com/office/drawing/2014/chart" uri="{C3380CC4-5D6E-409C-BE32-E72D297353CC}">
                <c16:uniqueId val="{0000000E-9343-4206-A65E-6BB66DD96CED}"/>
              </c:ext>
            </c:extLst>
          </c:dPt>
          <c:dPt>
            <c:idx val="14"/>
            <c:bubble3D val="0"/>
            <c:extLst>
              <c:ext xmlns:c16="http://schemas.microsoft.com/office/drawing/2014/chart" uri="{C3380CC4-5D6E-409C-BE32-E72D297353CC}">
                <c16:uniqueId val="{0000000F-9343-4206-A65E-6BB66DD96CED}"/>
              </c:ext>
            </c:extLst>
          </c:dPt>
          <c:dPt>
            <c:idx val="15"/>
            <c:bubble3D val="0"/>
            <c:extLst>
              <c:ext xmlns:c16="http://schemas.microsoft.com/office/drawing/2014/chart" uri="{C3380CC4-5D6E-409C-BE32-E72D297353CC}">
                <c16:uniqueId val="{00000010-9343-4206-A65E-6BB66DD96CED}"/>
              </c:ext>
            </c:extLst>
          </c:dPt>
          <c:dPt>
            <c:idx val="16"/>
            <c:bubble3D val="0"/>
            <c:extLst>
              <c:ext xmlns:c16="http://schemas.microsoft.com/office/drawing/2014/chart" uri="{C3380CC4-5D6E-409C-BE32-E72D297353CC}">
                <c16:uniqueId val="{00000011-9343-4206-A65E-6BB66DD96CED}"/>
              </c:ext>
            </c:extLst>
          </c:dPt>
          <c:dPt>
            <c:idx val="17"/>
            <c:bubble3D val="0"/>
            <c:extLst>
              <c:ext xmlns:c16="http://schemas.microsoft.com/office/drawing/2014/chart" uri="{C3380CC4-5D6E-409C-BE32-E72D297353CC}">
                <c16:uniqueId val="{00000012-9343-4206-A65E-6BB66DD96CED}"/>
              </c:ext>
            </c:extLst>
          </c:dPt>
          <c:dPt>
            <c:idx val="18"/>
            <c:bubble3D val="0"/>
            <c:extLst>
              <c:ext xmlns:c16="http://schemas.microsoft.com/office/drawing/2014/chart" uri="{C3380CC4-5D6E-409C-BE32-E72D297353CC}">
                <c16:uniqueId val="{00000013-9343-4206-A65E-6BB66DD96CED}"/>
              </c:ext>
            </c:extLst>
          </c:dPt>
          <c:dPt>
            <c:idx val="19"/>
            <c:bubble3D val="0"/>
            <c:extLst>
              <c:ext xmlns:c16="http://schemas.microsoft.com/office/drawing/2014/chart" uri="{C3380CC4-5D6E-409C-BE32-E72D297353CC}">
                <c16:uniqueId val="{00000014-9343-4206-A65E-6BB66DD96CED}"/>
              </c:ext>
            </c:extLst>
          </c:dPt>
          <c:dPt>
            <c:idx val="20"/>
            <c:bubble3D val="0"/>
            <c:extLst>
              <c:ext xmlns:c16="http://schemas.microsoft.com/office/drawing/2014/chart" uri="{C3380CC4-5D6E-409C-BE32-E72D297353CC}">
                <c16:uniqueId val="{00000015-9343-4206-A65E-6BB66DD96CED}"/>
              </c:ext>
            </c:extLst>
          </c:dPt>
          <c:dPt>
            <c:idx val="21"/>
            <c:bubble3D val="0"/>
            <c:extLst>
              <c:ext xmlns:c16="http://schemas.microsoft.com/office/drawing/2014/chart" uri="{C3380CC4-5D6E-409C-BE32-E72D297353CC}">
                <c16:uniqueId val="{00000016-9343-4206-A65E-6BB66DD96CED}"/>
              </c:ext>
            </c:extLst>
          </c:dPt>
          <c:dPt>
            <c:idx val="22"/>
            <c:bubble3D val="0"/>
            <c:extLst>
              <c:ext xmlns:c16="http://schemas.microsoft.com/office/drawing/2014/chart" uri="{C3380CC4-5D6E-409C-BE32-E72D297353CC}">
                <c16:uniqueId val="{00000017-9343-4206-A65E-6BB66DD96CED}"/>
              </c:ext>
            </c:extLst>
          </c:dPt>
          <c:dPt>
            <c:idx val="23"/>
            <c:bubble3D val="0"/>
            <c:extLst>
              <c:ext xmlns:c16="http://schemas.microsoft.com/office/drawing/2014/chart" uri="{C3380CC4-5D6E-409C-BE32-E72D297353CC}">
                <c16:uniqueId val="{00000018-9343-4206-A65E-6BB66DD96CED}"/>
              </c:ext>
            </c:extLst>
          </c:dPt>
          <c:dPt>
            <c:idx val="24"/>
            <c:bubble3D val="0"/>
            <c:extLst>
              <c:ext xmlns:c16="http://schemas.microsoft.com/office/drawing/2014/chart" uri="{C3380CC4-5D6E-409C-BE32-E72D297353CC}">
                <c16:uniqueId val="{00000019-9343-4206-A65E-6BB66DD96CED}"/>
              </c:ext>
            </c:extLst>
          </c:dPt>
          <c:dPt>
            <c:idx val="25"/>
            <c:bubble3D val="0"/>
            <c:extLst>
              <c:ext xmlns:c16="http://schemas.microsoft.com/office/drawing/2014/chart" uri="{C3380CC4-5D6E-409C-BE32-E72D297353CC}">
                <c16:uniqueId val="{0000001A-9343-4206-A65E-6BB66DD96CED}"/>
              </c:ext>
            </c:extLst>
          </c:dPt>
          <c:dPt>
            <c:idx val="26"/>
            <c:bubble3D val="0"/>
            <c:extLst>
              <c:ext xmlns:c16="http://schemas.microsoft.com/office/drawing/2014/chart" uri="{C3380CC4-5D6E-409C-BE32-E72D297353CC}">
                <c16:uniqueId val="{0000001B-9343-4206-A65E-6BB66DD96CED}"/>
              </c:ext>
            </c:extLst>
          </c:dPt>
          <c:dPt>
            <c:idx val="27"/>
            <c:bubble3D val="0"/>
            <c:extLst>
              <c:ext xmlns:c16="http://schemas.microsoft.com/office/drawing/2014/chart" uri="{C3380CC4-5D6E-409C-BE32-E72D297353CC}">
                <c16:uniqueId val="{0000001C-9343-4206-A65E-6BB66DD96CED}"/>
              </c:ext>
            </c:extLst>
          </c:dPt>
          <c:dPt>
            <c:idx val="28"/>
            <c:bubble3D val="0"/>
            <c:extLst>
              <c:ext xmlns:c16="http://schemas.microsoft.com/office/drawing/2014/chart" uri="{C3380CC4-5D6E-409C-BE32-E72D297353CC}">
                <c16:uniqueId val="{0000001D-9343-4206-A65E-6BB66DD96CED}"/>
              </c:ext>
            </c:extLst>
          </c:dPt>
          <c:dPt>
            <c:idx val="29"/>
            <c:bubble3D val="0"/>
            <c:extLst>
              <c:ext xmlns:c16="http://schemas.microsoft.com/office/drawing/2014/chart" uri="{C3380CC4-5D6E-409C-BE32-E72D297353CC}">
                <c16:uniqueId val="{0000001E-9343-4206-A65E-6BB66DD96CED}"/>
              </c:ext>
            </c:extLst>
          </c:dPt>
          <c:dPt>
            <c:idx val="30"/>
            <c:bubble3D val="0"/>
            <c:extLst>
              <c:ext xmlns:c16="http://schemas.microsoft.com/office/drawing/2014/chart" uri="{C3380CC4-5D6E-409C-BE32-E72D297353CC}">
                <c16:uniqueId val="{0000001F-9343-4206-A65E-6BB66DD96CED}"/>
              </c:ext>
            </c:extLst>
          </c:dPt>
          <c:dPt>
            <c:idx val="31"/>
            <c:bubble3D val="0"/>
            <c:extLst>
              <c:ext xmlns:c16="http://schemas.microsoft.com/office/drawing/2014/chart" uri="{C3380CC4-5D6E-409C-BE32-E72D297353CC}">
                <c16:uniqueId val="{00000020-9343-4206-A65E-6BB66DD96CED}"/>
              </c:ext>
            </c:extLst>
          </c:dPt>
          <c:dPt>
            <c:idx val="32"/>
            <c:bubble3D val="0"/>
            <c:extLst>
              <c:ext xmlns:c16="http://schemas.microsoft.com/office/drawing/2014/chart" uri="{C3380CC4-5D6E-409C-BE32-E72D297353CC}">
                <c16:uniqueId val="{00000021-9343-4206-A65E-6BB66DD96CED}"/>
              </c:ext>
            </c:extLst>
          </c:dPt>
          <c:dPt>
            <c:idx val="33"/>
            <c:bubble3D val="0"/>
            <c:extLst>
              <c:ext xmlns:c16="http://schemas.microsoft.com/office/drawing/2014/chart" uri="{C3380CC4-5D6E-409C-BE32-E72D297353CC}">
                <c16:uniqueId val="{00000022-9343-4206-A65E-6BB66DD96CED}"/>
              </c:ext>
            </c:extLst>
          </c:dPt>
          <c:dPt>
            <c:idx val="34"/>
            <c:bubble3D val="0"/>
            <c:extLst>
              <c:ext xmlns:c16="http://schemas.microsoft.com/office/drawing/2014/chart" uri="{C3380CC4-5D6E-409C-BE32-E72D297353CC}">
                <c16:uniqueId val="{00000023-9343-4206-A65E-6BB66DD96CED}"/>
              </c:ext>
            </c:extLst>
          </c:dPt>
          <c:dPt>
            <c:idx val="35"/>
            <c:bubble3D val="0"/>
            <c:extLst>
              <c:ext xmlns:c16="http://schemas.microsoft.com/office/drawing/2014/chart" uri="{C3380CC4-5D6E-409C-BE32-E72D297353CC}">
                <c16:uniqueId val="{00000024-9343-4206-A65E-6BB66DD96CED}"/>
              </c:ext>
            </c:extLst>
          </c:dPt>
          <c:dPt>
            <c:idx val="36"/>
            <c:bubble3D val="0"/>
            <c:extLst>
              <c:ext xmlns:c16="http://schemas.microsoft.com/office/drawing/2014/chart" uri="{C3380CC4-5D6E-409C-BE32-E72D297353CC}">
                <c16:uniqueId val="{00000025-9343-4206-A65E-6BB66DD96CED}"/>
              </c:ext>
            </c:extLst>
          </c:dPt>
          <c:dPt>
            <c:idx val="37"/>
            <c:bubble3D val="0"/>
            <c:extLst>
              <c:ext xmlns:c16="http://schemas.microsoft.com/office/drawing/2014/chart" uri="{C3380CC4-5D6E-409C-BE32-E72D297353CC}">
                <c16:uniqueId val="{00000026-9343-4206-A65E-6BB66DD96CED}"/>
              </c:ext>
            </c:extLst>
          </c:dPt>
          <c:dPt>
            <c:idx val="38"/>
            <c:bubble3D val="0"/>
            <c:extLst>
              <c:ext xmlns:c16="http://schemas.microsoft.com/office/drawing/2014/chart" uri="{C3380CC4-5D6E-409C-BE32-E72D297353CC}">
                <c16:uniqueId val="{00000027-9343-4206-A65E-6BB66DD96CED}"/>
              </c:ext>
            </c:extLst>
          </c:dPt>
          <c:dPt>
            <c:idx val="39"/>
            <c:bubble3D val="0"/>
            <c:extLst>
              <c:ext xmlns:c16="http://schemas.microsoft.com/office/drawing/2014/chart" uri="{C3380CC4-5D6E-409C-BE32-E72D297353CC}">
                <c16:uniqueId val="{00000028-9343-4206-A65E-6BB66DD96CED}"/>
              </c:ext>
            </c:extLst>
          </c:dPt>
          <c:dPt>
            <c:idx val="40"/>
            <c:bubble3D val="0"/>
            <c:extLst>
              <c:ext xmlns:c16="http://schemas.microsoft.com/office/drawing/2014/chart" uri="{C3380CC4-5D6E-409C-BE32-E72D297353CC}">
                <c16:uniqueId val="{00000029-9343-4206-A65E-6BB66DD96CED}"/>
              </c:ext>
            </c:extLst>
          </c:dPt>
          <c:dPt>
            <c:idx val="41"/>
            <c:bubble3D val="0"/>
            <c:extLst>
              <c:ext xmlns:c16="http://schemas.microsoft.com/office/drawing/2014/chart" uri="{C3380CC4-5D6E-409C-BE32-E72D297353CC}">
                <c16:uniqueId val="{0000002A-9343-4206-A65E-6BB66DD96CED}"/>
              </c:ext>
            </c:extLst>
          </c:dPt>
          <c:dPt>
            <c:idx val="42"/>
            <c:bubble3D val="0"/>
            <c:extLst>
              <c:ext xmlns:c16="http://schemas.microsoft.com/office/drawing/2014/chart" uri="{C3380CC4-5D6E-409C-BE32-E72D297353CC}">
                <c16:uniqueId val="{0000002B-9343-4206-A65E-6BB66DD96CED}"/>
              </c:ext>
            </c:extLst>
          </c:dPt>
          <c:dPt>
            <c:idx val="43"/>
            <c:bubble3D val="0"/>
            <c:extLst>
              <c:ext xmlns:c16="http://schemas.microsoft.com/office/drawing/2014/chart" uri="{C3380CC4-5D6E-409C-BE32-E72D297353CC}">
                <c16:uniqueId val="{0000002C-9343-4206-A65E-6BB66DD96CED}"/>
              </c:ext>
            </c:extLst>
          </c:dPt>
          <c:dPt>
            <c:idx val="44"/>
            <c:bubble3D val="0"/>
            <c:extLst>
              <c:ext xmlns:c16="http://schemas.microsoft.com/office/drawing/2014/chart" uri="{C3380CC4-5D6E-409C-BE32-E72D297353CC}">
                <c16:uniqueId val="{0000002D-9343-4206-A65E-6BB66DD96CED}"/>
              </c:ext>
            </c:extLst>
          </c:dPt>
          <c:dPt>
            <c:idx val="45"/>
            <c:bubble3D val="0"/>
            <c:extLst>
              <c:ext xmlns:c16="http://schemas.microsoft.com/office/drawing/2014/chart" uri="{C3380CC4-5D6E-409C-BE32-E72D297353CC}">
                <c16:uniqueId val="{0000002E-9343-4206-A65E-6BB66DD96CED}"/>
              </c:ext>
            </c:extLst>
          </c:dPt>
          <c:dPt>
            <c:idx val="46"/>
            <c:bubble3D val="0"/>
            <c:extLst>
              <c:ext xmlns:c16="http://schemas.microsoft.com/office/drawing/2014/chart" uri="{C3380CC4-5D6E-409C-BE32-E72D297353CC}">
                <c16:uniqueId val="{0000002F-9343-4206-A65E-6BB66DD96CED}"/>
              </c:ext>
            </c:extLst>
          </c:dPt>
          <c:dPt>
            <c:idx val="47"/>
            <c:bubble3D val="0"/>
            <c:extLst>
              <c:ext xmlns:c16="http://schemas.microsoft.com/office/drawing/2014/chart" uri="{C3380CC4-5D6E-409C-BE32-E72D297353CC}">
                <c16:uniqueId val="{00000030-9343-4206-A65E-6BB66DD96CED}"/>
              </c:ext>
            </c:extLst>
          </c:dPt>
          <c:dPt>
            <c:idx val="48"/>
            <c:bubble3D val="0"/>
            <c:extLst>
              <c:ext xmlns:c16="http://schemas.microsoft.com/office/drawing/2014/chart" uri="{C3380CC4-5D6E-409C-BE32-E72D297353CC}">
                <c16:uniqueId val="{00000031-9343-4206-A65E-6BB66DD96CED}"/>
              </c:ext>
            </c:extLst>
          </c:dPt>
          <c:dPt>
            <c:idx val="49"/>
            <c:bubble3D val="0"/>
            <c:extLst>
              <c:ext xmlns:c16="http://schemas.microsoft.com/office/drawing/2014/chart" uri="{C3380CC4-5D6E-409C-BE32-E72D297353CC}">
                <c16:uniqueId val="{00000032-9343-4206-A65E-6BB66DD96CED}"/>
              </c:ext>
            </c:extLst>
          </c:dPt>
          <c:dPt>
            <c:idx val="50"/>
            <c:bubble3D val="0"/>
            <c:extLst>
              <c:ext xmlns:c16="http://schemas.microsoft.com/office/drawing/2014/chart" uri="{C3380CC4-5D6E-409C-BE32-E72D297353CC}">
                <c16:uniqueId val="{00000033-9343-4206-A65E-6BB66DD96CED}"/>
              </c:ext>
            </c:extLst>
          </c:dPt>
          <c:dPt>
            <c:idx val="51"/>
            <c:bubble3D val="0"/>
            <c:extLst>
              <c:ext xmlns:c16="http://schemas.microsoft.com/office/drawing/2014/chart" uri="{C3380CC4-5D6E-409C-BE32-E72D297353CC}">
                <c16:uniqueId val="{00000034-9343-4206-A65E-6BB66DD96CED}"/>
              </c:ext>
            </c:extLst>
          </c:dPt>
          <c:dPt>
            <c:idx val="52"/>
            <c:bubble3D val="0"/>
            <c:extLst>
              <c:ext xmlns:c16="http://schemas.microsoft.com/office/drawing/2014/chart" uri="{C3380CC4-5D6E-409C-BE32-E72D297353CC}">
                <c16:uniqueId val="{00000035-9343-4206-A65E-6BB66DD96CED}"/>
              </c:ext>
            </c:extLst>
          </c:dPt>
          <c:dPt>
            <c:idx val="53"/>
            <c:bubble3D val="0"/>
            <c:extLst>
              <c:ext xmlns:c16="http://schemas.microsoft.com/office/drawing/2014/chart" uri="{C3380CC4-5D6E-409C-BE32-E72D297353CC}">
                <c16:uniqueId val="{00000036-9343-4206-A65E-6BB66DD96CED}"/>
              </c:ext>
            </c:extLst>
          </c:dPt>
          <c:dPt>
            <c:idx val="54"/>
            <c:bubble3D val="0"/>
            <c:extLst>
              <c:ext xmlns:c16="http://schemas.microsoft.com/office/drawing/2014/chart" uri="{C3380CC4-5D6E-409C-BE32-E72D297353CC}">
                <c16:uniqueId val="{00000037-9343-4206-A65E-6BB66DD96CED}"/>
              </c:ext>
            </c:extLst>
          </c:dPt>
          <c:dPt>
            <c:idx val="55"/>
            <c:bubble3D val="0"/>
            <c:extLst>
              <c:ext xmlns:c16="http://schemas.microsoft.com/office/drawing/2014/chart" uri="{C3380CC4-5D6E-409C-BE32-E72D297353CC}">
                <c16:uniqueId val="{00000038-9343-4206-A65E-6BB66DD96CED}"/>
              </c:ext>
            </c:extLst>
          </c:dPt>
          <c:dPt>
            <c:idx val="56"/>
            <c:bubble3D val="0"/>
            <c:extLst>
              <c:ext xmlns:c16="http://schemas.microsoft.com/office/drawing/2014/chart" uri="{C3380CC4-5D6E-409C-BE32-E72D297353CC}">
                <c16:uniqueId val="{00000039-9343-4206-A65E-6BB66DD96CED}"/>
              </c:ext>
            </c:extLst>
          </c:dPt>
          <c:dPt>
            <c:idx val="57"/>
            <c:bubble3D val="0"/>
            <c:extLst>
              <c:ext xmlns:c16="http://schemas.microsoft.com/office/drawing/2014/chart" uri="{C3380CC4-5D6E-409C-BE32-E72D297353CC}">
                <c16:uniqueId val="{0000003A-9343-4206-A65E-6BB66DD96CED}"/>
              </c:ext>
            </c:extLst>
          </c:dPt>
          <c:dPt>
            <c:idx val="58"/>
            <c:bubble3D val="0"/>
            <c:extLst>
              <c:ext xmlns:c16="http://schemas.microsoft.com/office/drawing/2014/chart" uri="{C3380CC4-5D6E-409C-BE32-E72D297353CC}">
                <c16:uniqueId val="{0000003B-9343-4206-A65E-6BB66DD96CED}"/>
              </c:ext>
            </c:extLst>
          </c:dPt>
          <c:dPt>
            <c:idx val="59"/>
            <c:bubble3D val="0"/>
            <c:extLst>
              <c:ext xmlns:c16="http://schemas.microsoft.com/office/drawing/2014/chart" uri="{C3380CC4-5D6E-409C-BE32-E72D297353CC}">
                <c16:uniqueId val="{0000003C-9343-4206-A65E-6BB66DD96CED}"/>
              </c:ext>
            </c:extLst>
          </c:dPt>
          <c:dPt>
            <c:idx val="60"/>
            <c:bubble3D val="0"/>
            <c:extLst>
              <c:ext xmlns:c16="http://schemas.microsoft.com/office/drawing/2014/chart" uri="{C3380CC4-5D6E-409C-BE32-E72D297353CC}">
                <c16:uniqueId val="{0000003D-9343-4206-A65E-6BB66DD96CED}"/>
              </c:ext>
            </c:extLst>
          </c:dPt>
          <c:dPt>
            <c:idx val="61"/>
            <c:bubble3D val="0"/>
            <c:extLst>
              <c:ext xmlns:c16="http://schemas.microsoft.com/office/drawing/2014/chart" uri="{C3380CC4-5D6E-409C-BE32-E72D297353CC}">
                <c16:uniqueId val="{0000003E-9343-4206-A65E-6BB66DD96CED}"/>
              </c:ext>
            </c:extLst>
          </c:dPt>
          <c:dPt>
            <c:idx val="62"/>
            <c:bubble3D val="0"/>
            <c:extLst>
              <c:ext xmlns:c16="http://schemas.microsoft.com/office/drawing/2014/chart" uri="{C3380CC4-5D6E-409C-BE32-E72D297353CC}">
                <c16:uniqueId val="{0000003F-9343-4206-A65E-6BB66DD96CED}"/>
              </c:ext>
            </c:extLst>
          </c:dPt>
          <c:dPt>
            <c:idx val="63"/>
            <c:bubble3D val="0"/>
            <c:extLst>
              <c:ext xmlns:c16="http://schemas.microsoft.com/office/drawing/2014/chart" uri="{C3380CC4-5D6E-409C-BE32-E72D297353CC}">
                <c16:uniqueId val="{00000040-9343-4206-A65E-6BB66DD96CED}"/>
              </c:ext>
            </c:extLst>
          </c:dPt>
          <c:dPt>
            <c:idx val="64"/>
            <c:bubble3D val="0"/>
            <c:extLst>
              <c:ext xmlns:c16="http://schemas.microsoft.com/office/drawing/2014/chart" uri="{C3380CC4-5D6E-409C-BE32-E72D297353CC}">
                <c16:uniqueId val="{00000041-9343-4206-A65E-6BB66DD96CED}"/>
              </c:ext>
            </c:extLst>
          </c:dPt>
          <c:dPt>
            <c:idx val="65"/>
            <c:bubble3D val="0"/>
            <c:extLst>
              <c:ext xmlns:c16="http://schemas.microsoft.com/office/drawing/2014/chart" uri="{C3380CC4-5D6E-409C-BE32-E72D297353CC}">
                <c16:uniqueId val="{00000042-9343-4206-A65E-6BB66DD96CED}"/>
              </c:ext>
            </c:extLst>
          </c:dPt>
          <c:dPt>
            <c:idx val="66"/>
            <c:bubble3D val="0"/>
            <c:extLst>
              <c:ext xmlns:c16="http://schemas.microsoft.com/office/drawing/2014/chart" uri="{C3380CC4-5D6E-409C-BE32-E72D297353CC}">
                <c16:uniqueId val="{00000043-9343-4206-A65E-6BB66DD96CED}"/>
              </c:ext>
            </c:extLst>
          </c:dPt>
          <c:dPt>
            <c:idx val="67"/>
            <c:bubble3D val="0"/>
            <c:extLst>
              <c:ext xmlns:c16="http://schemas.microsoft.com/office/drawing/2014/chart" uri="{C3380CC4-5D6E-409C-BE32-E72D297353CC}">
                <c16:uniqueId val="{00000044-9343-4206-A65E-6BB66DD96CED}"/>
              </c:ext>
            </c:extLst>
          </c:dPt>
          <c:dPt>
            <c:idx val="68"/>
            <c:bubble3D val="0"/>
            <c:extLst>
              <c:ext xmlns:c16="http://schemas.microsoft.com/office/drawing/2014/chart" uri="{C3380CC4-5D6E-409C-BE32-E72D297353CC}">
                <c16:uniqueId val="{00000045-9343-4206-A65E-6BB66DD96CED}"/>
              </c:ext>
            </c:extLst>
          </c:dPt>
          <c:dPt>
            <c:idx val="69"/>
            <c:bubble3D val="0"/>
            <c:extLst>
              <c:ext xmlns:c16="http://schemas.microsoft.com/office/drawing/2014/chart" uri="{C3380CC4-5D6E-409C-BE32-E72D297353CC}">
                <c16:uniqueId val="{00000046-9343-4206-A65E-6BB66DD96CED}"/>
              </c:ext>
            </c:extLst>
          </c:dPt>
          <c:dPt>
            <c:idx val="70"/>
            <c:bubble3D val="0"/>
            <c:extLst>
              <c:ext xmlns:c16="http://schemas.microsoft.com/office/drawing/2014/chart" uri="{C3380CC4-5D6E-409C-BE32-E72D297353CC}">
                <c16:uniqueId val="{00000047-9343-4206-A65E-6BB66DD96CED}"/>
              </c:ext>
            </c:extLst>
          </c:dPt>
          <c:dPt>
            <c:idx val="71"/>
            <c:bubble3D val="0"/>
            <c:extLst>
              <c:ext xmlns:c16="http://schemas.microsoft.com/office/drawing/2014/chart" uri="{C3380CC4-5D6E-409C-BE32-E72D297353CC}">
                <c16:uniqueId val="{00000048-9343-4206-A65E-6BB66DD96CED}"/>
              </c:ext>
            </c:extLst>
          </c:dPt>
          <c:dPt>
            <c:idx val="72"/>
            <c:bubble3D val="0"/>
            <c:extLst>
              <c:ext xmlns:c16="http://schemas.microsoft.com/office/drawing/2014/chart" uri="{C3380CC4-5D6E-409C-BE32-E72D297353CC}">
                <c16:uniqueId val="{00000049-9343-4206-A65E-6BB66DD96CED}"/>
              </c:ext>
            </c:extLst>
          </c:dPt>
          <c:dPt>
            <c:idx val="73"/>
            <c:bubble3D val="0"/>
            <c:extLst>
              <c:ext xmlns:c16="http://schemas.microsoft.com/office/drawing/2014/chart" uri="{C3380CC4-5D6E-409C-BE32-E72D297353CC}">
                <c16:uniqueId val="{0000004A-9343-4206-A65E-6BB66DD96CED}"/>
              </c:ext>
            </c:extLst>
          </c:dPt>
          <c:dPt>
            <c:idx val="74"/>
            <c:bubble3D val="0"/>
            <c:extLst>
              <c:ext xmlns:c16="http://schemas.microsoft.com/office/drawing/2014/chart" uri="{C3380CC4-5D6E-409C-BE32-E72D297353CC}">
                <c16:uniqueId val="{0000004B-9343-4206-A65E-6BB66DD96CED}"/>
              </c:ext>
            </c:extLst>
          </c:dPt>
          <c:dPt>
            <c:idx val="75"/>
            <c:bubble3D val="0"/>
            <c:extLst>
              <c:ext xmlns:c16="http://schemas.microsoft.com/office/drawing/2014/chart" uri="{C3380CC4-5D6E-409C-BE32-E72D297353CC}">
                <c16:uniqueId val="{0000004C-9343-4206-A65E-6BB66DD96CED}"/>
              </c:ext>
            </c:extLst>
          </c:dPt>
          <c:dPt>
            <c:idx val="76"/>
            <c:bubble3D val="0"/>
            <c:extLst>
              <c:ext xmlns:c16="http://schemas.microsoft.com/office/drawing/2014/chart" uri="{C3380CC4-5D6E-409C-BE32-E72D297353CC}">
                <c16:uniqueId val="{0000004D-9343-4206-A65E-6BB66DD96CED}"/>
              </c:ext>
            </c:extLst>
          </c:dPt>
          <c:dPt>
            <c:idx val="77"/>
            <c:bubble3D val="0"/>
            <c:extLst>
              <c:ext xmlns:c16="http://schemas.microsoft.com/office/drawing/2014/chart" uri="{C3380CC4-5D6E-409C-BE32-E72D297353CC}">
                <c16:uniqueId val="{0000004E-9343-4206-A65E-6BB66DD96CED}"/>
              </c:ext>
            </c:extLst>
          </c:dPt>
          <c:dPt>
            <c:idx val="78"/>
            <c:bubble3D val="0"/>
            <c:extLst>
              <c:ext xmlns:c16="http://schemas.microsoft.com/office/drawing/2014/chart" uri="{C3380CC4-5D6E-409C-BE32-E72D297353CC}">
                <c16:uniqueId val="{0000004F-9343-4206-A65E-6BB66DD96CED}"/>
              </c:ext>
            </c:extLst>
          </c:dPt>
          <c:dPt>
            <c:idx val="79"/>
            <c:bubble3D val="0"/>
            <c:extLst>
              <c:ext xmlns:c16="http://schemas.microsoft.com/office/drawing/2014/chart" uri="{C3380CC4-5D6E-409C-BE32-E72D297353CC}">
                <c16:uniqueId val="{00000050-9343-4206-A65E-6BB66DD96CED}"/>
              </c:ext>
            </c:extLst>
          </c:dPt>
          <c:dPt>
            <c:idx val="80"/>
            <c:bubble3D val="0"/>
            <c:extLst>
              <c:ext xmlns:c16="http://schemas.microsoft.com/office/drawing/2014/chart" uri="{C3380CC4-5D6E-409C-BE32-E72D297353CC}">
                <c16:uniqueId val="{00000051-9343-4206-A65E-6BB66DD96CED}"/>
              </c:ext>
            </c:extLst>
          </c:dPt>
          <c:dPt>
            <c:idx val="81"/>
            <c:bubble3D val="0"/>
            <c:extLst>
              <c:ext xmlns:c16="http://schemas.microsoft.com/office/drawing/2014/chart" uri="{C3380CC4-5D6E-409C-BE32-E72D297353CC}">
                <c16:uniqueId val="{00000052-9343-4206-A65E-6BB66DD96CED}"/>
              </c:ext>
            </c:extLst>
          </c:dPt>
          <c:dPt>
            <c:idx val="82"/>
            <c:bubble3D val="0"/>
            <c:extLst>
              <c:ext xmlns:c16="http://schemas.microsoft.com/office/drawing/2014/chart" uri="{C3380CC4-5D6E-409C-BE32-E72D297353CC}">
                <c16:uniqueId val="{00000053-9343-4206-A65E-6BB66DD96CED}"/>
              </c:ext>
            </c:extLst>
          </c:dPt>
          <c:dPt>
            <c:idx val="83"/>
            <c:bubble3D val="0"/>
            <c:extLst>
              <c:ext xmlns:c16="http://schemas.microsoft.com/office/drawing/2014/chart" uri="{C3380CC4-5D6E-409C-BE32-E72D297353CC}">
                <c16:uniqueId val="{00000054-9343-4206-A65E-6BB66DD96CED}"/>
              </c:ext>
            </c:extLst>
          </c:dPt>
          <c:dPt>
            <c:idx val="84"/>
            <c:bubble3D val="0"/>
            <c:extLst>
              <c:ext xmlns:c16="http://schemas.microsoft.com/office/drawing/2014/chart" uri="{C3380CC4-5D6E-409C-BE32-E72D297353CC}">
                <c16:uniqueId val="{00000055-9343-4206-A65E-6BB66DD96CED}"/>
              </c:ext>
            </c:extLst>
          </c:dPt>
          <c:dPt>
            <c:idx val="85"/>
            <c:bubble3D val="0"/>
            <c:extLst>
              <c:ext xmlns:c16="http://schemas.microsoft.com/office/drawing/2014/chart" uri="{C3380CC4-5D6E-409C-BE32-E72D297353CC}">
                <c16:uniqueId val="{00000056-9343-4206-A65E-6BB66DD96CED}"/>
              </c:ext>
            </c:extLst>
          </c:dPt>
          <c:dPt>
            <c:idx val="86"/>
            <c:bubble3D val="0"/>
            <c:extLst>
              <c:ext xmlns:c16="http://schemas.microsoft.com/office/drawing/2014/chart" uri="{C3380CC4-5D6E-409C-BE32-E72D297353CC}">
                <c16:uniqueId val="{00000057-9343-4206-A65E-6BB66DD96CED}"/>
              </c:ext>
            </c:extLst>
          </c:dPt>
          <c:dPt>
            <c:idx val="87"/>
            <c:bubble3D val="0"/>
            <c:extLst>
              <c:ext xmlns:c16="http://schemas.microsoft.com/office/drawing/2014/chart" uri="{C3380CC4-5D6E-409C-BE32-E72D297353CC}">
                <c16:uniqueId val="{00000058-9343-4206-A65E-6BB66DD96CED}"/>
              </c:ext>
            </c:extLst>
          </c:dPt>
          <c:dPt>
            <c:idx val="88"/>
            <c:bubble3D val="0"/>
            <c:extLst>
              <c:ext xmlns:c16="http://schemas.microsoft.com/office/drawing/2014/chart" uri="{C3380CC4-5D6E-409C-BE32-E72D297353CC}">
                <c16:uniqueId val="{00000059-9343-4206-A65E-6BB66DD96CED}"/>
              </c:ext>
            </c:extLst>
          </c:dPt>
          <c:dPt>
            <c:idx val="89"/>
            <c:bubble3D val="0"/>
            <c:extLst>
              <c:ext xmlns:c16="http://schemas.microsoft.com/office/drawing/2014/chart" uri="{C3380CC4-5D6E-409C-BE32-E72D297353CC}">
                <c16:uniqueId val="{0000005A-9343-4206-A65E-6BB66DD96CED}"/>
              </c:ext>
            </c:extLst>
          </c:dPt>
          <c:dPt>
            <c:idx val="90"/>
            <c:bubble3D val="0"/>
            <c:extLst>
              <c:ext xmlns:c16="http://schemas.microsoft.com/office/drawing/2014/chart" uri="{C3380CC4-5D6E-409C-BE32-E72D297353CC}">
                <c16:uniqueId val="{0000005B-9343-4206-A65E-6BB66DD96CED}"/>
              </c:ext>
            </c:extLst>
          </c:dPt>
          <c:dPt>
            <c:idx val="91"/>
            <c:bubble3D val="0"/>
            <c:extLst>
              <c:ext xmlns:c16="http://schemas.microsoft.com/office/drawing/2014/chart" uri="{C3380CC4-5D6E-409C-BE32-E72D297353CC}">
                <c16:uniqueId val="{0000005C-9343-4206-A65E-6BB66DD96CED}"/>
              </c:ext>
            </c:extLst>
          </c:dPt>
          <c:dPt>
            <c:idx val="92"/>
            <c:bubble3D val="0"/>
            <c:extLst>
              <c:ext xmlns:c16="http://schemas.microsoft.com/office/drawing/2014/chart" uri="{C3380CC4-5D6E-409C-BE32-E72D297353CC}">
                <c16:uniqueId val="{0000005D-9343-4206-A65E-6BB66DD96CED}"/>
              </c:ext>
            </c:extLst>
          </c:dPt>
          <c:dPt>
            <c:idx val="93"/>
            <c:bubble3D val="0"/>
            <c:extLst>
              <c:ext xmlns:c16="http://schemas.microsoft.com/office/drawing/2014/chart" uri="{C3380CC4-5D6E-409C-BE32-E72D297353CC}">
                <c16:uniqueId val="{0000005E-9343-4206-A65E-6BB66DD96CED}"/>
              </c:ext>
            </c:extLst>
          </c:dPt>
          <c:dPt>
            <c:idx val="94"/>
            <c:bubble3D val="0"/>
            <c:extLst>
              <c:ext xmlns:c16="http://schemas.microsoft.com/office/drawing/2014/chart" uri="{C3380CC4-5D6E-409C-BE32-E72D297353CC}">
                <c16:uniqueId val="{0000005F-9343-4206-A65E-6BB66DD96CED}"/>
              </c:ext>
            </c:extLst>
          </c:dPt>
          <c:dPt>
            <c:idx val="95"/>
            <c:bubble3D val="0"/>
            <c:extLst>
              <c:ext xmlns:c16="http://schemas.microsoft.com/office/drawing/2014/chart" uri="{C3380CC4-5D6E-409C-BE32-E72D297353CC}">
                <c16:uniqueId val="{00000060-9343-4206-A65E-6BB66DD96CED}"/>
              </c:ext>
            </c:extLst>
          </c:dPt>
          <c:dPt>
            <c:idx val="96"/>
            <c:bubble3D val="0"/>
            <c:extLst>
              <c:ext xmlns:c16="http://schemas.microsoft.com/office/drawing/2014/chart" uri="{C3380CC4-5D6E-409C-BE32-E72D297353CC}">
                <c16:uniqueId val="{00000061-9343-4206-A65E-6BB66DD96CED}"/>
              </c:ext>
            </c:extLst>
          </c:dPt>
          <c:dPt>
            <c:idx val="97"/>
            <c:bubble3D val="0"/>
            <c:extLst>
              <c:ext xmlns:c16="http://schemas.microsoft.com/office/drawing/2014/chart" uri="{C3380CC4-5D6E-409C-BE32-E72D297353CC}">
                <c16:uniqueId val="{00000062-9343-4206-A65E-6BB66DD96CED}"/>
              </c:ext>
            </c:extLst>
          </c:dPt>
          <c:dPt>
            <c:idx val="98"/>
            <c:bubble3D val="0"/>
            <c:extLst>
              <c:ext xmlns:c16="http://schemas.microsoft.com/office/drawing/2014/chart" uri="{C3380CC4-5D6E-409C-BE32-E72D297353CC}">
                <c16:uniqueId val="{00000063-9343-4206-A65E-6BB66DD96CED}"/>
              </c:ext>
            </c:extLst>
          </c:dPt>
          <c:dPt>
            <c:idx val="99"/>
            <c:bubble3D val="0"/>
            <c:extLst>
              <c:ext xmlns:c16="http://schemas.microsoft.com/office/drawing/2014/chart" uri="{C3380CC4-5D6E-409C-BE32-E72D297353CC}">
                <c16:uniqueId val="{00000064-9343-4206-A65E-6BB66DD96CED}"/>
              </c:ext>
            </c:extLst>
          </c:dPt>
          <c:dPt>
            <c:idx val="100"/>
            <c:bubble3D val="0"/>
            <c:extLst>
              <c:ext xmlns:c16="http://schemas.microsoft.com/office/drawing/2014/chart" uri="{C3380CC4-5D6E-409C-BE32-E72D297353CC}">
                <c16:uniqueId val="{00000065-9343-4206-A65E-6BB66DD96CED}"/>
              </c:ext>
            </c:extLst>
          </c:dPt>
          <c:dPt>
            <c:idx val="101"/>
            <c:bubble3D val="0"/>
            <c:extLst>
              <c:ext xmlns:c16="http://schemas.microsoft.com/office/drawing/2014/chart" uri="{C3380CC4-5D6E-409C-BE32-E72D297353CC}">
                <c16:uniqueId val="{00000066-9343-4206-A65E-6BB66DD96CED}"/>
              </c:ext>
            </c:extLst>
          </c:dPt>
          <c:dPt>
            <c:idx val="102"/>
            <c:bubble3D val="0"/>
            <c:extLst>
              <c:ext xmlns:c16="http://schemas.microsoft.com/office/drawing/2014/chart" uri="{C3380CC4-5D6E-409C-BE32-E72D297353CC}">
                <c16:uniqueId val="{00000067-9343-4206-A65E-6BB66DD96CED}"/>
              </c:ext>
            </c:extLst>
          </c:dPt>
          <c:dPt>
            <c:idx val="103"/>
            <c:bubble3D val="0"/>
            <c:extLst>
              <c:ext xmlns:c16="http://schemas.microsoft.com/office/drawing/2014/chart" uri="{C3380CC4-5D6E-409C-BE32-E72D297353CC}">
                <c16:uniqueId val="{00000068-9343-4206-A65E-6BB66DD96CED}"/>
              </c:ext>
            </c:extLst>
          </c:dPt>
          <c:dPt>
            <c:idx val="104"/>
            <c:bubble3D val="0"/>
            <c:extLst>
              <c:ext xmlns:c16="http://schemas.microsoft.com/office/drawing/2014/chart" uri="{C3380CC4-5D6E-409C-BE32-E72D297353CC}">
                <c16:uniqueId val="{00000069-9343-4206-A65E-6BB66DD96CED}"/>
              </c:ext>
            </c:extLst>
          </c:dPt>
          <c:dPt>
            <c:idx val="105"/>
            <c:bubble3D val="0"/>
            <c:extLst>
              <c:ext xmlns:c16="http://schemas.microsoft.com/office/drawing/2014/chart" uri="{C3380CC4-5D6E-409C-BE32-E72D297353CC}">
                <c16:uniqueId val="{0000006A-9343-4206-A65E-6BB66DD96CED}"/>
              </c:ext>
            </c:extLst>
          </c:dPt>
          <c:dPt>
            <c:idx val="106"/>
            <c:bubble3D val="0"/>
            <c:extLst>
              <c:ext xmlns:c16="http://schemas.microsoft.com/office/drawing/2014/chart" uri="{C3380CC4-5D6E-409C-BE32-E72D297353CC}">
                <c16:uniqueId val="{0000006B-9343-4206-A65E-6BB66DD96CED}"/>
              </c:ext>
            </c:extLst>
          </c:dPt>
          <c:dPt>
            <c:idx val="107"/>
            <c:bubble3D val="0"/>
            <c:extLst>
              <c:ext xmlns:c16="http://schemas.microsoft.com/office/drawing/2014/chart" uri="{C3380CC4-5D6E-409C-BE32-E72D297353CC}">
                <c16:uniqueId val="{0000006C-9343-4206-A65E-6BB66DD96CED}"/>
              </c:ext>
            </c:extLst>
          </c:dPt>
          <c:dPt>
            <c:idx val="108"/>
            <c:bubble3D val="0"/>
            <c:extLst>
              <c:ext xmlns:c16="http://schemas.microsoft.com/office/drawing/2014/chart" uri="{C3380CC4-5D6E-409C-BE32-E72D297353CC}">
                <c16:uniqueId val="{0000006D-9343-4206-A65E-6BB66DD96CED}"/>
              </c:ext>
            </c:extLst>
          </c:dPt>
          <c:dPt>
            <c:idx val="109"/>
            <c:bubble3D val="0"/>
            <c:extLst>
              <c:ext xmlns:c16="http://schemas.microsoft.com/office/drawing/2014/chart" uri="{C3380CC4-5D6E-409C-BE32-E72D297353CC}">
                <c16:uniqueId val="{0000006E-9343-4206-A65E-6BB66DD96CED}"/>
              </c:ext>
            </c:extLst>
          </c:dPt>
          <c:dPt>
            <c:idx val="110"/>
            <c:bubble3D val="0"/>
            <c:extLst>
              <c:ext xmlns:c16="http://schemas.microsoft.com/office/drawing/2014/chart" uri="{C3380CC4-5D6E-409C-BE32-E72D297353CC}">
                <c16:uniqueId val="{0000006F-9343-4206-A65E-6BB66DD96CED}"/>
              </c:ext>
            </c:extLst>
          </c:dPt>
          <c:dPt>
            <c:idx val="111"/>
            <c:bubble3D val="0"/>
            <c:extLst>
              <c:ext xmlns:c16="http://schemas.microsoft.com/office/drawing/2014/chart" uri="{C3380CC4-5D6E-409C-BE32-E72D297353CC}">
                <c16:uniqueId val="{00000070-9343-4206-A65E-6BB66DD96CED}"/>
              </c:ext>
            </c:extLst>
          </c:dPt>
          <c:dPt>
            <c:idx val="112"/>
            <c:bubble3D val="0"/>
            <c:extLst>
              <c:ext xmlns:c16="http://schemas.microsoft.com/office/drawing/2014/chart" uri="{C3380CC4-5D6E-409C-BE32-E72D297353CC}">
                <c16:uniqueId val="{00000071-9343-4206-A65E-6BB66DD96CED}"/>
              </c:ext>
            </c:extLst>
          </c:dPt>
          <c:xVal>
            <c:numRef>
              <c:f>'5Yr R.R Chart'!$J$2:$J$114</c:f>
              <c:numCache>
                <c:formatCode>0.00%</c:formatCode>
                <c:ptCount val="113"/>
                <c:pt idx="0">
                  <c:v>1.6294252100515434E-4</c:v>
                </c:pt>
                <c:pt idx="1">
                  <c:v>1.196741472296816E-4</c:v>
                </c:pt>
                <c:pt idx="2">
                  <c:v>2.1776238092346104E-5</c:v>
                </c:pt>
                <c:pt idx="3">
                  <c:v>1.0177288291568486E-4</c:v>
                </c:pt>
                <c:pt idx="4">
                  <c:v>7.6354864674604199E-4</c:v>
                </c:pt>
                <c:pt idx="5">
                  <c:v>5.9729783683046516E-4</c:v>
                </c:pt>
                <c:pt idx="6">
                  <c:v>6.6440793831555936E-4</c:v>
                </c:pt>
                <c:pt idx="7">
                  <c:v>6.5249646281564477E-4</c:v>
                </c:pt>
                <c:pt idx="8">
                  <c:v>5.3385391260156565E-4</c:v>
                </c:pt>
                <c:pt idx="9">
                  <c:v>5.9989105764776305E-4</c:v>
                </c:pt>
                <c:pt idx="10">
                  <c:v>5.8767293380262379E-4</c:v>
                </c:pt>
                <c:pt idx="11">
                  <c:v>6.5151908965356249E-4</c:v>
                </c:pt>
                <c:pt idx="12">
                  <c:v>5.1541594345852547E-4</c:v>
                </c:pt>
                <c:pt idx="13">
                  <c:v>4.5114234091327078E-4</c:v>
                </c:pt>
                <c:pt idx="14">
                  <c:v>3.6136994243312162E-4</c:v>
                </c:pt>
                <c:pt idx="15">
                  <c:v>1.8302112453523988E-4</c:v>
                </c:pt>
                <c:pt idx="16">
                  <c:v>3.9228674319799413E-4</c:v>
                </c:pt>
                <c:pt idx="17">
                  <c:v>4.1762634579954638E-4</c:v>
                </c:pt>
                <c:pt idx="18">
                  <c:v>4.3521461913162163E-4</c:v>
                </c:pt>
                <c:pt idx="19">
                  <c:v>5.0241248059099293E-4</c:v>
                </c:pt>
                <c:pt idx="20">
                  <c:v>5.1930068612931677E-4</c:v>
                </c:pt>
                <c:pt idx="21">
                  <c:v>4.1048353441538164E-4</c:v>
                </c:pt>
                <c:pt idx="22">
                  <c:v>3.1539994321972623E-4</c:v>
                </c:pt>
                <c:pt idx="23">
                  <c:v>3.5686543847292159E-4</c:v>
                </c:pt>
                <c:pt idx="24">
                  <c:v>2.5315008852509107E-4</c:v>
                </c:pt>
                <c:pt idx="25">
                  <c:v>7.1947693418450117E-4</c:v>
                </c:pt>
                <c:pt idx="26">
                  <c:v>7.6329180467562163E-4</c:v>
                </c:pt>
                <c:pt idx="27">
                  <c:v>6.2132580151961104E-4</c:v>
                </c:pt>
                <c:pt idx="28">
                  <c:v>7.3883851614623905E-4</c:v>
                </c:pt>
                <c:pt idx="29">
                  <c:v>7.4948784255903108E-4</c:v>
                </c:pt>
                <c:pt idx="30">
                  <c:v>8.507589844798599E-4</c:v>
                </c:pt>
                <c:pt idx="31">
                  <c:v>7.3522483333709272E-4</c:v>
                </c:pt>
                <c:pt idx="32">
                  <c:v>7.1418860217531074E-4</c:v>
                </c:pt>
                <c:pt idx="33">
                  <c:v>7.8050176587625224E-4</c:v>
                </c:pt>
                <c:pt idx="34">
                  <c:v>7.9871219877411905E-4</c:v>
                </c:pt>
                <c:pt idx="35">
                  <c:v>8.1803606676964305E-4</c:v>
                </c:pt>
                <c:pt idx="36">
                  <c:v>7.1191998522269139E-4</c:v>
                </c:pt>
                <c:pt idx="37">
                  <c:v>7.561512453751251E-4</c:v>
                </c:pt>
                <c:pt idx="38">
                  <c:v>7.5839527865936157E-4</c:v>
                </c:pt>
                <c:pt idx="39">
                  <c:v>6.3266218308706958E-4</c:v>
                </c:pt>
                <c:pt idx="40">
                  <c:v>6.1816193914421497E-4</c:v>
                </c:pt>
                <c:pt idx="41">
                  <c:v>4.9404955957905842E-4</c:v>
                </c:pt>
                <c:pt idx="42">
                  <c:v>6.1090311374152053E-4</c:v>
                </c:pt>
                <c:pt idx="43">
                  <c:v>5.0397115800864564E-4</c:v>
                </c:pt>
                <c:pt idx="44">
                  <c:v>5.9356571787621691E-4</c:v>
                </c:pt>
                <c:pt idx="45">
                  <c:v>4.3824516372620905E-4</c:v>
                </c:pt>
                <c:pt idx="46">
                  <c:v>3.5645311547160283E-4</c:v>
                </c:pt>
                <c:pt idx="47">
                  <c:v>4.2183074386605381E-4</c:v>
                </c:pt>
                <c:pt idx="48">
                  <c:v>3.3993463423951894E-4</c:v>
                </c:pt>
                <c:pt idx="49">
                  <c:v>4.4618938503763333E-4</c:v>
                </c:pt>
                <c:pt idx="50">
                  <c:v>5.1703023261498785E-4</c:v>
                </c:pt>
                <c:pt idx="51">
                  <c:v>5.245601954902893E-4</c:v>
                </c:pt>
                <c:pt idx="52">
                  <c:v>4.5143199894690964E-4</c:v>
                </c:pt>
                <c:pt idx="53">
                  <c:v>4.2043394948832678E-4</c:v>
                </c:pt>
                <c:pt idx="54">
                  <c:v>2.9814239699997179E-4</c:v>
                </c:pt>
                <c:pt idx="55">
                  <c:v>3.8126037969369827E-4</c:v>
                </c:pt>
                <c:pt idx="56">
                  <c:v>2.3065691920921215E-4</c:v>
                </c:pt>
                <c:pt idx="57">
                  <c:v>4.0892813821284327E-4</c:v>
                </c:pt>
                <c:pt idx="58">
                  <c:v>4.6810003958430035E-4</c:v>
                </c:pt>
                <c:pt idx="59">
                  <c:v>4.6712162696570264E-4</c:v>
                </c:pt>
                <c:pt idx="60">
                  <c:v>2.5622957434933585E-4</c:v>
                </c:pt>
                <c:pt idx="61">
                  <c:v>5.7246171775993354E-4</c:v>
                </c:pt>
                <c:pt idx="62">
                  <c:v>5.1427339439543893E-4</c:v>
                </c:pt>
                <c:pt idx="63">
                  <c:v>4.2179200648189883E-4</c:v>
                </c:pt>
                <c:pt idx="64">
                  <c:v>5.2043219846836385E-4</c:v>
                </c:pt>
                <c:pt idx="65">
                  <c:v>5.2193706579777889E-4</c:v>
                </c:pt>
                <c:pt idx="66">
                  <c:v>6.304889688720026E-4</c:v>
                </c:pt>
                <c:pt idx="67">
                  <c:v>5.6859533377857691E-4</c:v>
                </c:pt>
                <c:pt idx="68">
                  <c:v>2.9400324572482535E-4</c:v>
                </c:pt>
                <c:pt idx="69">
                  <c:v>4.7389362033972639E-4</c:v>
                </c:pt>
                <c:pt idx="70">
                  <c:v>4.3656412506539935E-4</c:v>
                </c:pt>
                <c:pt idx="71">
                  <c:v>4.2318431837706539E-4</c:v>
                </c:pt>
                <c:pt idx="72">
                  <c:v>6.115447065461161E-4</c:v>
                </c:pt>
                <c:pt idx="73">
                  <c:v>5.9124881682646351E-4</c:v>
                </c:pt>
                <c:pt idx="74">
                  <c:v>5.8792311977948425E-4</c:v>
                </c:pt>
                <c:pt idx="75">
                  <c:v>6.1189195509165045E-4</c:v>
                </c:pt>
                <c:pt idx="76">
                  <c:v>5.0938897139907397E-4</c:v>
                </c:pt>
                <c:pt idx="77">
                  <c:v>6.6332495807108001E-4</c:v>
                </c:pt>
                <c:pt idx="78">
                  <c:v>6.782329983125268E-4</c:v>
                </c:pt>
                <c:pt idx="79">
                  <c:v>5.2468477931712383E-4</c:v>
                </c:pt>
                <c:pt idx="80">
                  <c:v>5.4894432256928009E-4</c:v>
                </c:pt>
                <c:pt idx="81">
                  <c:v>6.0875958743507091E-4</c:v>
                </c:pt>
                <c:pt idx="82">
                  <c:v>5.6069518008211941E-4</c:v>
                </c:pt>
                <c:pt idx="83">
                  <c:v>5.8867303973633646E-4</c:v>
                </c:pt>
                <c:pt idx="84">
                  <c:v>4.7678114626934284E-4</c:v>
                </c:pt>
                <c:pt idx="85">
                  <c:v>4.0583972495671387E-4</c:v>
                </c:pt>
                <c:pt idx="86">
                  <c:v>6.4374821530306593E-4</c:v>
                </c:pt>
                <c:pt idx="87">
                  <c:v>4.9494173420862179E-4</c:v>
                </c:pt>
                <c:pt idx="88">
                  <c:v>4.5056246619943003E-4</c:v>
                </c:pt>
                <c:pt idx="89">
                  <c:v>4.9878938408230245E-4</c:v>
                </c:pt>
                <c:pt idx="90">
                  <c:v>3.7030282608499764E-4</c:v>
                </c:pt>
                <c:pt idx="91">
                  <c:v>3.3411672650153956E-4</c:v>
                </c:pt>
                <c:pt idx="92">
                  <c:v>4.7278897170376755E-4</c:v>
                </c:pt>
                <c:pt idx="93">
                  <c:v>5.971884015351476E-4</c:v>
                </c:pt>
                <c:pt idx="94">
                  <c:v>5.9136645636549733E-4</c:v>
                </c:pt>
              </c:numCache>
            </c:numRef>
          </c:xVal>
          <c:yVal>
            <c:numRef>
              <c:f>'5Yr R.R Chart'!$K$2:$K$114</c:f>
              <c:numCache>
                <c:formatCode>0.00%</c:formatCode>
                <c:ptCount val="113"/>
                <c:pt idx="0">
                  <c:v>3.3279193266466667E-3</c:v>
                </c:pt>
                <c:pt idx="1">
                  <c:v>1.6742045678315165E-3</c:v>
                </c:pt>
                <c:pt idx="2">
                  <c:v>3.8951653893810612E-3</c:v>
                </c:pt>
                <c:pt idx="3">
                  <c:v>1.3637947781839355E-3</c:v>
                </c:pt>
                <c:pt idx="4">
                  <c:v>4.2058534288744731E-3</c:v>
                </c:pt>
                <c:pt idx="5">
                  <c:v>1.9005799619880026E-3</c:v>
                </c:pt>
                <c:pt idx="6">
                  <c:v>2.6016802279484885E-3</c:v>
                </c:pt>
                <c:pt idx="7">
                  <c:v>2.000559859982598E-3</c:v>
                </c:pt>
                <c:pt idx="8">
                  <c:v>8.9964001001074934E-4</c:v>
                </c:pt>
                <c:pt idx="9">
                  <c:v>1.2997999300186081E-3</c:v>
                </c:pt>
                <c:pt idx="10">
                  <c:v>1.7003799439998524E-3</c:v>
                </c:pt>
                <c:pt idx="11">
                  <c:v>2.4013600959444936E-3</c:v>
                </c:pt>
                <c:pt idx="12">
                  <c:v>1.0999599580023833E-3</c:v>
                </c:pt>
                <c:pt idx="13">
                  <c:v>7.0017001700062309E-4</c:v>
                </c:pt>
                <c:pt idx="14">
                  <c:v>9.9999999999988987E-5</c:v>
                </c:pt>
                <c:pt idx="15">
                  <c:v>3.9998999599988316E-4</c:v>
                </c:pt>
                <c:pt idx="16">
                  <c:v>1.7009702250196934E-3</c:v>
                </c:pt>
                <c:pt idx="17">
                  <c:v>1.901160237997912E-3</c:v>
                </c:pt>
                <c:pt idx="18">
                  <c:v>7.9996994000763877E-4</c:v>
                </c:pt>
                <c:pt idx="19">
                  <c:v>9.9999999999988987E-5</c:v>
                </c:pt>
                <c:pt idx="20">
                  <c:v>3.0002000000006745E-4</c:v>
                </c:pt>
                <c:pt idx="21">
                  <c:v>7.0014000799978326E-4</c:v>
                </c:pt>
                <c:pt idx="22">
                  <c:v>4.0002999999999567E-4</c:v>
                </c:pt>
                <c:pt idx="23">
                  <c:v>0</c:v>
                </c:pt>
                <c:pt idx="24">
                  <c:v>-1.9998999999992773E-4</c:v>
                </c:pt>
                <c:pt idx="25">
                  <c:v>2.3004396940289329E-3</c:v>
                </c:pt>
                <c:pt idx="26">
                  <c:v>1.8991893513484737E-3</c:v>
                </c:pt>
                <c:pt idx="27">
                  <c:v>2.9020596534548027E-3</c:v>
                </c:pt>
                <c:pt idx="28">
                  <c:v>3.3024403019508153E-3</c:v>
                </c:pt>
                <c:pt idx="29">
                  <c:v>2.700729579037775E-3</c:v>
                </c:pt>
                <c:pt idx="30">
                  <c:v>2.9011894888395506E-3</c:v>
                </c:pt>
                <c:pt idx="31">
                  <c:v>2.5010796259306023E-3</c:v>
                </c:pt>
                <c:pt idx="32">
                  <c:v>2.0000497600474176E-3</c:v>
                </c:pt>
                <c:pt idx="33">
                  <c:v>2.3004697329895851E-3</c:v>
                </c:pt>
                <c:pt idx="34">
                  <c:v>2.8014298899470269E-3</c:v>
                </c:pt>
                <c:pt idx="35">
                  <c:v>1.5989697042950723E-3</c:v>
                </c:pt>
                <c:pt idx="36">
                  <c:v>2.4006789459118938E-3</c:v>
                </c:pt>
                <c:pt idx="37">
                  <c:v>2.9017000019129213E-3</c:v>
                </c:pt>
                <c:pt idx="38">
                  <c:v>1.5990989663785538E-3</c:v>
                </c:pt>
                <c:pt idx="39">
                  <c:v>2.5017303570165073E-3</c:v>
                </c:pt>
                <c:pt idx="40">
                  <c:v>2.5017103089866044E-3</c:v>
                </c:pt>
                <c:pt idx="41">
                  <c:v>8.9970994502297508E-4</c:v>
                </c:pt>
                <c:pt idx="42">
                  <c:v>1.3999798300319277E-3</c:v>
                </c:pt>
                <c:pt idx="43">
                  <c:v>7.9972995202037822E-4</c:v>
                </c:pt>
                <c:pt idx="44">
                  <c:v>2.2012301439835458E-3</c:v>
                </c:pt>
                <c:pt idx="45">
                  <c:v>2.0016707742225304E-3</c:v>
                </c:pt>
                <c:pt idx="46">
                  <c:v>1.7011303830720692E-3</c:v>
                </c:pt>
                <c:pt idx="47">
                  <c:v>7.0006000000000235E-4</c:v>
                </c:pt>
                <c:pt idx="48">
                  <c:v>9.0015000699983361E-4</c:v>
                </c:pt>
                <c:pt idx="49">
                  <c:v>-3.9999999978945766E-8</c:v>
                </c:pt>
                <c:pt idx="50">
                  <c:v>2.9995999999998801E-4</c:v>
                </c:pt>
                <c:pt idx="51">
                  <c:v>-1.0001999999997846E-4</c:v>
                </c:pt>
                <c:pt idx="52">
                  <c:v>6.0004999999985209E-4</c:v>
                </c:pt>
                <c:pt idx="53">
                  <c:v>2.0016507401996453E-3</c:v>
                </c:pt>
                <c:pt idx="54">
                  <c:v>2.1017707671804331E-3</c:v>
                </c:pt>
                <c:pt idx="55">
                  <c:v>2.000099999999172E-4</c:v>
                </c:pt>
                <c:pt idx="56">
                  <c:v>1.8012704500842691E-3</c:v>
                </c:pt>
                <c:pt idx="57">
                  <c:v>7.0014000799978326E-4</c:v>
                </c:pt>
                <c:pt idx="58">
                  <c:v>4.0002999999999567E-4</c:v>
                </c:pt>
                <c:pt idx="59">
                  <c:v>9.0027003100101588E-4</c:v>
                </c:pt>
                <c:pt idx="60">
                  <c:v>9.9969999000304455E-5</c:v>
                </c:pt>
                <c:pt idx="61">
                  <c:v>2.6021106600819799E-3</c:v>
                </c:pt>
                <c:pt idx="62">
                  <c:v>3.0031615243510945E-3</c:v>
                </c:pt>
                <c:pt idx="63">
                  <c:v>6.998899810037873E-4</c:v>
                </c:pt>
                <c:pt idx="64">
                  <c:v>2.7023908891248283E-3</c:v>
                </c:pt>
                <c:pt idx="65">
                  <c:v>1.3998798520284961E-3</c:v>
                </c:pt>
                <c:pt idx="66">
                  <c:v>1.4001498920015454E-3</c:v>
                </c:pt>
                <c:pt idx="67">
                  <c:v>9.9984996200674914E-4</c:v>
                </c:pt>
                <c:pt idx="68">
                  <c:v>9.9999999999988987E-5</c:v>
                </c:pt>
                <c:pt idx="69">
                  <c:v>0</c:v>
                </c:pt>
                <c:pt idx="70">
                  <c:v>0</c:v>
                </c:pt>
                <c:pt idx="71">
                  <c:v>-9.9999999999988987E-5</c:v>
                </c:pt>
                <c:pt idx="72">
                  <c:v>2.501379809986215E-3</c:v>
                </c:pt>
                <c:pt idx="73">
                  <c:v>2.8020701259587888E-3</c:v>
                </c:pt>
                <c:pt idx="74">
                  <c:v>3.6042919964265341E-3</c:v>
                </c:pt>
                <c:pt idx="75">
                  <c:v>3.7044820704137393E-3</c:v>
                </c:pt>
                <c:pt idx="76">
                  <c:v>1.9005296950276307E-3</c:v>
                </c:pt>
                <c:pt idx="77">
                  <c:v>2.9027109091184222E-3</c:v>
                </c:pt>
                <c:pt idx="78">
                  <c:v>3.8052834392114931E-3</c:v>
                </c:pt>
                <c:pt idx="79">
                  <c:v>6.0004999999985209E-4</c:v>
                </c:pt>
                <c:pt idx="80">
                  <c:v>2.000099999999172E-4</c:v>
                </c:pt>
                <c:pt idx="81">
                  <c:v>2.2012902460097905E-3</c:v>
                </c:pt>
                <c:pt idx="82">
                  <c:v>6.0007999999989181E-4</c:v>
                </c:pt>
                <c:pt idx="83">
                  <c:v>6.0007999999989181E-4</c:v>
                </c:pt>
                <c:pt idx="84">
                  <c:v>6.0007999999989181E-4</c:v>
                </c:pt>
                <c:pt idx="85">
                  <c:v>9.0029004300284932E-4</c:v>
                </c:pt>
                <c:pt idx="86">
                  <c:v>3.0027910881740283E-3</c:v>
                </c:pt>
                <c:pt idx="87">
                  <c:v>1.9008601019965266E-3</c:v>
                </c:pt>
                <c:pt idx="88">
                  <c:v>1.1000599579982229E-3</c:v>
                </c:pt>
                <c:pt idx="89">
                  <c:v>2.4017806041081169E-3</c:v>
                </c:pt>
                <c:pt idx="90">
                  <c:v>6.0004999999985209E-4</c:v>
                </c:pt>
                <c:pt idx="91">
                  <c:v>1.4006601360125881E-3</c:v>
                </c:pt>
                <c:pt idx="92">
                  <c:v>2.2014603159992152E-3</c:v>
                </c:pt>
                <c:pt idx="93">
                  <c:v>1.6004498719839333E-3</c:v>
                </c:pt>
                <c:pt idx="94">
                  <c:v>8.9983995401254901E-4</c:v>
                </c:pt>
              </c:numCache>
            </c:numRef>
          </c:yVal>
          <c:smooth val="0"/>
          <c:extLst>
            <c:ext xmlns:c16="http://schemas.microsoft.com/office/drawing/2014/chart" uri="{C3380CC4-5D6E-409C-BE32-E72D297353CC}">
              <c16:uniqueId val="{00000072-9343-4206-A65E-6BB66DD96CED}"/>
            </c:ext>
          </c:extLst>
        </c:ser>
        <c:dLbls>
          <c:showLegendKey val="0"/>
          <c:showVal val="0"/>
          <c:showCatName val="0"/>
          <c:showSerName val="0"/>
          <c:showPercent val="0"/>
          <c:showBubbleSize val="0"/>
        </c:dLbls>
        <c:axId val="1232792736"/>
        <c:axId val="1"/>
      </c:scatterChart>
      <c:valAx>
        <c:axId val="1232792736"/>
        <c:scaling>
          <c:orientation val="minMax"/>
        </c:scaling>
        <c:delete val="0"/>
        <c:axPos val="b"/>
        <c:title>
          <c:tx>
            <c:rich>
              <a:bodyPr/>
              <a:lstStyle/>
              <a:p>
                <a:pPr>
                  <a:defRPr sz="1000" b="0" i="0" u="none" strike="noStrike" baseline="0">
                    <a:solidFill>
                      <a:srgbClr val="000000"/>
                    </a:solidFill>
                    <a:latin typeface="Arial"/>
                    <a:ea typeface="Arial"/>
                    <a:cs typeface="Arial"/>
                  </a:defRPr>
                </a:pPr>
                <a:r>
                  <a:rPr lang="en-US"/>
                  <a:t>Annualized Standard Deviation</a:t>
                </a:r>
              </a:p>
            </c:rich>
          </c:tx>
          <c:layout>
            <c:manualLayout>
              <c:xMode val="edge"/>
              <c:yMode val="edge"/>
              <c:x val="0.40085588358059016"/>
              <c:y val="0.91451308144221533"/>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en-US"/>
                  <a:t>Annualized 
 Return</a:t>
                </a:r>
              </a:p>
            </c:rich>
          </c:tx>
          <c:layout>
            <c:manualLayout>
              <c:xMode val="edge"/>
              <c:yMode val="edge"/>
              <c:x val="2.2824599755219277E-2"/>
              <c:y val="0.43538754215919573"/>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32792736"/>
        <c:crosses val="autoZero"/>
        <c:crossBetween val="midCat"/>
      </c:valAx>
      <c:spPr>
        <a:noFill/>
        <a:ln w="12700">
          <a:solidFill>
            <a:sysClr val="windowText" lastClr="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Lbls>
            <c:spPr>
              <a:noFill/>
              <a:ln>
                <a:noFill/>
              </a:ln>
              <a:effectLst/>
            </c:spPr>
            <c:txPr>
              <a:bodyPr wrap="square" lIns="38100" tIns="19050" rIns="38100" bIns="19050" anchor="ctr">
                <a:spAutoFit/>
              </a:bodyPr>
              <a:lstStyle/>
              <a:p>
                <a:pPr>
                  <a:defRPr sz="8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Charts!$F$4:$F$6</c:f>
              <c:strCache>
                <c:ptCount val="3"/>
                <c:pt idx="0">
                  <c:v>Large Buyout</c:v>
                </c:pt>
                <c:pt idx="1">
                  <c:v>Middle-Market Buyout</c:v>
                </c:pt>
                <c:pt idx="2">
                  <c:v>Small Buyout</c:v>
                </c:pt>
              </c:strCache>
            </c:strRef>
          </c:cat>
          <c:val>
            <c:numRef>
              <c:f>Charts!$G$4:$G$6</c:f>
              <c:numCache>
                <c:formatCode>0%</c:formatCode>
                <c:ptCount val="3"/>
                <c:pt idx="0">
                  <c:v>0.26</c:v>
                </c:pt>
                <c:pt idx="1">
                  <c:v>0.28999999999999998</c:v>
                </c:pt>
                <c:pt idx="2">
                  <c:v>0.45</c:v>
                </c:pt>
              </c:numCache>
            </c:numRef>
          </c:val>
          <c:extLst>
            <c:ext xmlns:c16="http://schemas.microsoft.com/office/drawing/2014/chart" uri="{C3380CC4-5D6E-409C-BE32-E72D297353CC}">
              <c16:uniqueId val="{00000000-55C2-4D91-919F-CE4D2CA2F3B1}"/>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30411390304575"/>
          <c:y val="4.4625097538483365E-2"/>
          <c:w val="0.79250438277116642"/>
          <c:h val="0.80685726784151968"/>
        </c:manualLayout>
      </c:layout>
      <c:scatterChart>
        <c:scatterStyle val="lineMarker"/>
        <c:varyColors val="1"/>
        <c:ser>
          <c:idx val="0"/>
          <c:order val="0"/>
          <c:tx>
            <c:strRef>
              <c:f>'5Yr R.R Chart'!$A$2:$A$114</c:f>
              <c:strCache>
                <c:ptCount val="113"/>
                <c:pt idx="0">
                  <c:v>FL PRIME</c:v>
                </c:pt>
                <c:pt idx="1">
                  <c:v>S&amp;P US AAA &amp; AA Rated GIP All 30 Day Net</c:v>
                </c:pt>
                <c:pt idx="2">
                  <c:v>1 mo LIBOR</c:v>
                </c:pt>
                <c:pt idx="3">
                  <c:v>Citigroup 90-day T-Bill</c:v>
                </c:pt>
                <c:pt idx="4">
                  <c:v>BlackRock Cash Funds: Instit/SL</c:v>
                </c:pt>
                <c:pt idx="5">
                  <c:v>BlackRock Liquidity:TempCash Dollar</c:v>
                </c:pt>
                <c:pt idx="6">
                  <c:v>BlackRock Liquidity:TempCash Inst</c:v>
                </c:pt>
                <c:pt idx="7">
                  <c:v>BlackRock Liquidity:TempFund Admin</c:v>
                </c:pt>
                <c:pt idx="8">
                  <c:v>BlackRock Liquidity:TempFund CashMg</c:v>
                </c:pt>
                <c:pt idx="9">
                  <c:v>BlackRock Liquidity:TempFund CashRs</c:v>
                </c:pt>
                <c:pt idx="10">
                  <c:v>BlackRock Liquidity:TempFund Dollar</c:v>
                </c:pt>
                <c:pt idx="11">
                  <c:v>BlackRock Liquidity:TempFund Inst</c:v>
                </c:pt>
                <c:pt idx="12">
                  <c:v>BlackRock Liquidity:TempFund PrCl</c:v>
                </c:pt>
                <c:pt idx="13">
                  <c:v>BlackRock MMP/Inv C</c:v>
                </c:pt>
                <c:pt idx="14">
                  <c:v>BMO Prime MMF/Class Y</c:v>
                </c:pt>
                <c:pt idx="15">
                  <c:v>Dreyfus BASIC MMF</c:v>
                </c:pt>
                <c:pt idx="16">
                  <c:v>Dreyfus Cash Mgmt/Admin</c:v>
                </c:pt>
                <c:pt idx="17">
                  <c:v>Dreyfus Cash Mgmt/Instit</c:v>
                </c:pt>
                <c:pt idx="18">
                  <c:v>Dreyfus Cash Mgmt/Inv</c:v>
                </c:pt>
                <c:pt idx="19">
                  <c:v>Dreyfus Liquid Assets/Cl 1</c:v>
                </c:pt>
                <c:pt idx="20">
                  <c:v>Dreyfus Liquid Assets/Cl 2</c:v>
                </c:pt>
                <c:pt idx="21">
                  <c:v>Fidelity MMF/Premium</c:v>
                </c:pt>
                <c:pt idx="22">
                  <c:v>Fidelity Money Market Fund</c:v>
                </c:pt>
                <c:pt idx="23">
                  <c:v>General MMF/Cl A</c:v>
                </c:pt>
                <c:pt idx="24">
                  <c:v>General MMF/Cl B</c:v>
                </c:pt>
                <c:pt idx="25">
                  <c:v>Goldman Sachs FS MMF/Adm</c:v>
                </c:pt>
                <c:pt idx="26">
                  <c:v>Goldman Sachs FS MMF/Cap</c:v>
                </c:pt>
                <c:pt idx="27">
                  <c:v>Goldman Sachs FS MMF/CMS</c:v>
                </c:pt>
                <c:pt idx="28">
                  <c:v>Goldman Sachs FS MMF/Inst</c:v>
                </c:pt>
                <c:pt idx="29">
                  <c:v>Goldman Sachs FS MMF/Pref</c:v>
                </c:pt>
                <c:pt idx="30">
                  <c:v>Goldman Sachs FS MMF/Sel</c:v>
                </c:pt>
                <c:pt idx="31">
                  <c:v>Goldman Sachs FS MMF/Ser</c:v>
                </c:pt>
                <c:pt idx="32">
                  <c:v>Goldman Sachs FS Prime Oblig/Adm</c:v>
                </c:pt>
                <c:pt idx="33">
                  <c:v>Goldman Sachs FS Prime Oblig/Cap</c:v>
                </c:pt>
                <c:pt idx="34">
                  <c:v>Goldman Sachs FS Prime Oblig/Inst</c:v>
                </c:pt>
                <c:pt idx="35">
                  <c:v>Goldman Sachs FS Prime Oblig/Pref</c:v>
                </c:pt>
                <c:pt idx="36">
                  <c:v>Goldman Sachs FS Prime Oblig/Res</c:v>
                </c:pt>
                <c:pt idx="37">
                  <c:v>Goldman Sachs FS Prime Oblig/Sel</c:v>
                </c:pt>
                <c:pt idx="38">
                  <c:v>Goldman Sachs FS Prime Oblig/Ser</c:v>
                </c:pt>
                <c:pt idx="39">
                  <c:v>Invesco Liquid Assets Port/Cash Mgt</c:v>
                </c:pt>
                <c:pt idx="40">
                  <c:v>Invesco Liquid Assets Port/Inst</c:v>
                </c:pt>
                <c:pt idx="41">
                  <c:v>Invesco Liquid Assets Port/Personal</c:v>
                </c:pt>
                <c:pt idx="42">
                  <c:v>Invesco Liquid Assets Port/Private</c:v>
                </c:pt>
                <c:pt idx="43">
                  <c:v>Invesco Liquid Assets Port/Reserve</c:v>
                </c:pt>
                <c:pt idx="44">
                  <c:v>Invesco Liquid Assets Port/Resource</c:v>
                </c:pt>
                <c:pt idx="45">
                  <c:v>Invesco Premier Portfolio/Inst</c:v>
                </c:pt>
                <c:pt idx="46">
                  <c:v>Invesco Premier Portfolio/Inv</c:v>
                </c:pt>
                <c:pt idx="47">
                  <c:v>Invesco STIC Prime Port/Cash Mgmt</c:v>
                </c:pt>
                <c:pt idx="48">
                  <c:v>Invesco STIC Prime Port/Instit</c:v>
                </c:pt>
                <c:pt idx="49">
                  <c:v>Invesco STIC Prime Port/Personal</c:v>
                </c:pt>
                <c:pt idx="50">
                  <c:v>Invesco STIC Prime Port/Private</c:v>
                </c:pt>
                <c:pt idx="51">
                  <c:v>Invesco STIC Prime Port/Reserve</c:v>
                </c:pt>
                <c:pt idx="52">
                  <c:v>Invesco STIC Prime Port/Resource</c:v>
                </c:pt>
                <c:pt idx="53">
                  <c:v>JPMorgan Liquid Assets MMF/Agency</c:v>
                </c:pt>
                <c:pt idx="54">
                  <c:v>JPMorgan Liquid Assets MMF/Capital</c:v>
                </c:pt>
                <c:pt idx="55">
                  <c:v>JPMorgan Liquid Assets MMF/Cl C</c:v>
                </c:pt>
                <c:pt idx="56">
                  <c:v>JPMorgan Liquid Assets MMF/Instit</c:v>
                </c:pt>
                <c:pt idx="57">
                  <c:v>JPMorgan Liquid Assets MMF/Inv</c:v>
                </c:pt>
                <c:pt idx="58">
                  <c:v>JPMorgan Liquid Assets MMF/Morgan</c:v>
                </c:pt>
                <c:pt idx="59">
                  <c:v>JPMorgan Liquid Assets MMF/Premier</c:v>
                </c:pt>
                <c:pt idx="60">
                  <c:v>JPMorgan Liquid Assets MMF/Reserve</c:v>
                </c:pt>
                <c:pt idx="61">
                  <c:v>JPMorgan Prime MMF/Agency</c:v>
                </c:pt>
                <c:pt idx="62">
                  <c:v>JPMorgan Prime MMF/Capital</c:v>
                </c:pt>
                <c:pt idx="63">
                  <c:v>JPMorgan Prime MMF/Class C</c:v>
                </c:pt>
                <c:pt idx="64">
                  <c:v>JPMorgan Prime MMF/Instit</c:v>
                </c:pt>
                <c:pt idx="65">
                  <c:v>JPMorgan Prime MMF/Morgan</c:v>
                </c:pt>
                <c:pt idx="66">
                  <c:v>JPMorgan Prime MMF/Premier</c:v>
                </c:pt>
                <c:pt idx="67">
                  <c:v>JPMorgan Prime MMF/Reserve</c:v>
                </c:pt>
                <c:pt idx="68">
                  <c:v>MainStay MMF/Class A</c:v>
                </c:pt>
                <c:pt idx="69">
                  <c:v>MainStay MMF/Class B</c:v>
                </c:pt>
                <c:pt idx="70">
                  <c:v>MainStay MMF/Class C</c:v>
                </c:pt>
                <c:pt idx="71">
                  <c:v>MainStay MMF/Inv Class</c:v>
                </c:pt>
                <c:pt idx="72">
                  <c:v>Morgan Stanley ILF/MMP/Adv</c:v>
                </c:pt>
                <c:pt idx="73">
                  <c:v>Morgan Stanley ILF/MMP/CashMgt</c:v>
                </c:pt>
                <c:pt idx="74">
                  <c:v>Morgan Stanley ILF/MMP/InsSel</c:v>
                </c:pt>
                <c:pt idx="75">
                  <c:v>Morgan Stanley ILF/MMP/Inst</c:v>
                </c:pt>
                <c:pt idx="76">
                  <c:v>Morgan Stanley ILF/MMP/Part</c:v>
                </c:pt>
                <c:pt idx="77">
                  <c:v>Morgan Stanley ILF/Prime/CashMgt</c:v>
                </c:pt>
                <c:pt idx="78">
                  <c:v>Morgan Stanley ILF/Prime/Inst</c:v>
                </c:pt>
                <c:pt idx="79">
                  <c:v>Northern Inst Prime Obligs/Shares</c:v>
                </c:pt>
                <c:pt idx="80">
                  <c:v>Northern MMF</c:v>
                </c:pt>
                <c:pt idx="81">
                  <c:v>Plan Inv Fund/MMP</c:v>
                </c:pt>
                <c:pt idx="82">
                  <c:v>Putnam MMF/Cl A</c:v>
                </c:pt>
                <c:pt idx="83">
                  <c:v>Putnam MMF/Cl B</c:v>
                </c:pt>
                <c:pt idx="84">
                  <c:v>Putnam MMF/Cl C</c:v>
                </c:pt>
                <c:pt idx="85">
                  <c:v>Putnam MMF/Cl R</c:v>
                </c:pt>
                <c:pt idx="86">
                  <c:v>State Street Inst Liq Resvs/Prem</c:v>
                </c:pt>
                <c:pt idx="87">
                  <c:v>UBS Select Prime Institutional Fund</c:v>
                </c:pt>
                <c:pt idx="88">
                  <c:v>UBS Select Prime Investor Fund</c:v>
                </c:pt>
                <c:pt idx="89">
                  <c:v>UBS Select Prime Preferred Fund</c:v>
                </c:pt>
                <c:pt idx="90">
                  <c:v>USAA Money Market Fund</c:v>
                </c:pt>
                <c:pt idx="91">
                  <c:v>Vanguard Prime MMF/Investor</c:v>
                </c:pt>
                <c:pt idx="92">
                  <c:v>Western Asset Inst Liq Res/Inst</c:v>
                </c:pt>
                <c:pt idx="93">
                  <c:v>Western Asset Inst Liq Res/Inv</c:v>
                </c:pt>
                <c:pt idx="94">
                  <c:v>Western Asset Prem Liquid Res</c:v>
                </c:pt>
              </c:strCache>
            </c:strRef>
          </c:tx>
          <c:spPr>
            <a:ln w="28575">
              <a:noFill/>
            </a:ln>
          </c:spPr>
          <c:marker>
            <c:symbol val="diamond"/>
            <c:size val="5"/>
            <c:spPr>
              <a:solidFill>
                <a:srgbClr val="000080"/>
              </a:solidFill>
              <a:ln>
                <a:solidFill>
                  <a:srgbClr val="000080"/>
                </a:solidFill>
                <a:prstDash val="solid"/>
              </a:ln>
            </c:spPr>
          </c:marker>
          <c:dPt>
            <c:idx val="0"/>
            <c:marker>
              <c:symbol val="square"/>
              <c:size val="6"/>
              <c:spPr>
                <a:solidFill>
                  <a:srgbClr val="92D050"/>
                </a:solidFill>
                <a:ln>
                  <a:solidFill>
                    <a:schemeClr val="accent3">
                      <a:lumMod val="75000"/>
                    </a:schemeClr>
                  </a:solidFill>
                  <a:prstDash val="solid"/>
                </a:ln>
              </c:spPr>
            </c:marker>
            <c:bubble3D val="0"/>
            <c:spPr>
              <a:ln w="3175">
                <a:solidFill>
                  <a:srgbClr val="000080"/>
                </a:solidFill>
                <a:prstDash val="solid"/>
              </a:ln>
            </c:spPr>
            <c:extLst>
              <c:ext xmlns:c16="http://schemas.microsoft.com/office/drawing/2014/chart" uri="{C3380CC4-5D6E-409C-BE32-E72D297353CC}">
                <c16:uniqueId val="{00000001-2497-4004-A2EA-D8765771262F}"/>
              </c:ext>
            </c:extLst>
          </c:dPt>
          <c:dPt>
            <c:idx val="1"/>
            <c:marker>
              <c:symbol val="diamond"/>
              <c:size val="6"/>
              <c:spPr>
                <a:solidFill>
                  <a:srgbClr val="FF0000"/>
                </a:solidFill>
                <a:ln>
                  <a:solidFill>
                    <a:srgbClr val="FF0000"/>
                  </a:solidFill>
                  <a:prstDash val="solid"/>
                </a:ln>
              </c:spPr>
            </c:marker>
            <c:bubble3D val="0"/>
            <c:extLst>
              <c:ext xmlns:c16="http://schemas.microsoft.com/office/drawing/2014/chart" uri="{C3380CC4-5D6E-409C-BE32-E72D297353CC}">
                <c16:uniqueId val="{00000002-2497-4004-A2EA-D8765771262F}"/>
              </c:ext>
            </c:extLst>
          </c:dPt>
          <c:dPt>
            <c:idx val="2"/>
            <c:marker>
              <c:symbol val="diamond"/>
              <c:size val="6"/>
              <c:spPr>
                <a:solidFill>
                  <a:srgbClr val="7030A0"/>
                </a:solidFill>
                <a:ln>
                  <a:solidFill>
                    <a:srgbClr val="7030A0"/>
                  </a:solidFill>
                  <a:prstDash val="solid"/>
                </a:ln>
              </c:spPr>
            </c:marker>
            <c:bubble3D val="0"/>
            <c:extLst>
              <c:ext xmlns:c16="http://schemas.microsoft.com/office/drawing/2014/chart" uri="{C3380CC4-5D6E-409C-BE32-E72D297353CC}">
                <c16:uniqueId val="{00000003-2497-4004-A2EA-D8765771262F}"/>
              </c:ext>
            </c:extLst>
          </c:dPt>
          <c:dPt>
            <c:idx val="3"/>
            <c:marker>
              <c:symbol val="diamond"/>
              <c:size val="6"/>
              <c:spPr>
                <a:solidFill>
                  <a:srgbClr val="FFFF00"/>
                </a:solidFill>
                <a:ln>
                  <a:solidFill>
                    <a:srgbClr val="FFFF00"/>
                  </a:solidFill>
                  <a:prstDash val="solid"/>
                </a:ln>
              </c:spPr>
            </c:marker>
            <c:bubble3D val="0"/>
            <c:extLst>
              <c:ext xmlns:c16="http://schemas.microsoft.com/office/drawing/2014/chart" uri="{C3380CC4-5D6E-409C-BE32-E72D297353CC}">
                <c16:uniqueId val="{00000004-2497-4004-A2EA-D8765771262F}"/>
              </c:ext>
            </c:extLst>
          </c:dPt>
          <c:dPt>
            <c:idx val="4"/>
            <c:bubble3D val="0"/>
            <c:extLst>
              <c:ext xmlns:c16="http://schemas.microsoft.com/office/drawing/2014/chart" uri="{C3380CC4-5D6E-409C-BE32-E72D297353CC}">
                <c16:uniqueId val="{00000005-2497-4004-A2EA-D8765771262F}"/>
              </c:ext>
            </c:extLst>
          </c:dPt>
          <c:dPt>
            <c:idx val="5"/>
            <c:bubble3D val="0"/>
            <c:extLst>
              <c:ext xmlns:c16="http://schemas.microsoft.com/office/drawing/2014/chart" uri="{C3380CC4-5D6E-409C-BE32-E72D297353CC}">
                <c16:uniqueId val="{00000006-2497-4004-A2EA-D8765771262F}"/>
              </c:ext>
            </c:extLst>
          </c:dPt>
          <c:dPt>
            <c:idx val="6"/>
            <c:bubble3D val="0"/>
            <c:extLst>
              <c:ext xmlns:c16="http://schemas.microsoft.com/office/drawing/2014/chart" uri="{C3380CC4-5D6E-409C-BE32-E72D297353CC}">
                <c16:uniqueId val="{00000007-2497-4004-A2EA-D8765771262F}"/>
              </c:ext>
            </c:extLst>
          </c:dPt>
          <c:dPt>
            <c:idx val="7"/>
            <c:bubble3D val="0"/>
            <c:extLst>
              <c:ext xmlns:c16="http://schemas.microsoft.com/office/drawing/2014/chart" uri="{C3380CC4-5D6E-409C-BE32-E72D297353CC}">
                <c16:uniqueId val="{00000008-2497-4004-A2EA-D8765771262F}"/>
              </c:ext>
            </c:extLst>
          </c:dPt>
          <c:dPt>
            <c:idx val="8"/>
            <c:bubble3D val="0"/>
            <c:extLst>
              <c:ext xmlns:c16="http://schemas.microsoft.com/office/drawing/2014/chart" uri="{C3380CC4-5D6E-409C-BE32-E72D297353CC}">
                <c16:uniqueId val="{00000009-2497-4004-A2EA-D8765771262F}"/>
              </c:ext>
            </c:extLst>
          </c:dPt>
          <c:dPt>
            <c:idx val="9"/>
            <c:bubble3D val="0"/>
            <c:extLst>
              <c:ext xmlns:c16="http://schemas.microsoft.com/office/drawing/2014/chart" uri="{C3380CC4-5D6E-409C-BE32-E72D297353CC}">
                <c16:uniqueId val="{0000000A-2497-4004-A2EA-D8765771262F}"/>
              </c:ext>
            </c:extLst>
          </c:dPt>
          <c:dPt>
            <c:idx val="10"/>
            <c:bubble3D val="0"/>
            <c:extLst>
              <c:ext xmlns:c16="http://schemas.microsoft.com/office/drawing/2014/chart" uri="{C3380CC4-5D6E-409C-BE32-E72D297353CC}">
                <c16:uniqueId val="{0000000B-2497-4004-A2EA-D8765771262F}"/>
              </c:ext>
            </c:extLst>
          </c:dPt>
          <c:dPt>
            <c:idx val="11"/>
            <c:bubble3D val="0"/>
            <c:extLst>
              <c:ext xmlns:c16="http://schemas.microsoft.com/office/drawing/2014/chart" uri="{C3380CC4-5D6E-409C-BE32-E72D297353CC}">
                <c16:uniqueId val="{0000000C-2497-4004-A2EA-D8765771262F}"/>
              </c:ext>
            </c:extLst>
          </c:dPt>
          <c:dPt>
            <c:idx val="12"/>
            <c:bubble3D val="0"/>
            <c:extLst>
              <c:ext xmlns:c16="http://schemas.microsoft.com/office/drawing/2014/chart" uri="{C3380CC4-5D6E-409C-BE32-E72D297353CC}">
                <c16:uniqueId val="{0000000D-2497-4004-A2EA-D8765771262F}"/>
              </c:ext>
            </c:extLst>
          </c:dPt>
          <c:dPt>
            <c:idx val="13"/>
            <c:bubble3D val="0"/>
            <c:extLst>
              <c:ext xmlns:c16="http://schemas.microsoft.com/office/drawing/2014/chart" uri="{C3380CC4-5D6E-409C-BE32-E72D297353CC}">
                <c16:uniqueId val="{0000000E-2497-4004-A2EA-D8765771262F}"/>
              </c:ext>
            </c:extLst>
          </c:dPt>
          <c:dPt>
            <c:idx val="14"/>
            <c:bubble3D val="0"/>
            <c:extLst>
              <c:ext xmlns:c16="http://schemas.microsoft.com/office/drawing/2014/chart" uri="{C3380CC4-5D6E-409C-BE32-E72D297353CC}">
                <c16:uniqueId val="{0000000F-2497-4004-A2EA-D8765771262F}"/>
              </c:ext>
            </c:extLst>
          </c:dPt>
          <c:dPt>
            <c:idx val="15"/>
            <c:bubble3D val="0"/>
            <c:extLst>
              <c:ext xmlns:c16="http://schemas.microsoft.com/office/drawing/2014/chart" uri="{C3380CC4-5D6E-409C-BE32-E72D297353CC}">
                <c16:uniqueId val="{00000010-2497-4004-A2EA-D8765771262F}"/>
              </c:ext>
            </c:extLst>
          </c:dPt>
          <c:dPt>
            <c:idx val="16"/>
            <c:bubble3D val="0"/>
            <c:extLst>
              <c:ext xmlns:c16="http://schemas.microsoft.com/office/drawing/2014/chart" uri="{C3380CC4-5D6E-409C-BE32-E72D297353CC}">
                <c16:uniqueId val="{00000011-2497-4004-A2EA-D8765771262F}"/>
              </c:ext>
            </c:extLst>
          </c:dPt>
          <c:dPt>
            <c:idx val="17"/>
            <c:bubble3D val="0"/>
            <c:extLst>
              <c:ext xmlns:c16="http://schemas.microsoft.com/office/drawing/2014/chart" uri="{C3380CC4-5D6E-409C-BE32-E72D297353CC}">
                <c16:uniqueId val="{00000012-2497-4004-A2EA-D8765771262F}"/>
              </c:ext>
            </c:extLst>
          </c:dPt>
          <c:dPt>
            <c:idx val="18"/>
            <c:bubble3D val="0"/>
            <c:extLst>
              <c:ext xmlns:c16="http://schemas.microsoft.com/office/drawing/2014/chart" uri="{C3380CC4-5D6E-409C-BE32-E72D297353CC}">
                <c16:uniqueId val="{00000013-2497-4004-A2EA-D8765771262F}"/>
              </c:ext>
            </c:extLst>
          </c:dPt>
          <c:dPt>
            <c:idx val="19"/>
            <c:bubble3D val="0"/>
            <c:extLst>
              <c:ext xmlns:c16="http://schemas.microsoft.com/office/drawing/2014/chart" uri="{C3380CC4-5D6E-409C-BE32-E72D297353CC}">
                <c16:uniqueId val="{00000014-2497-4004-A2EA-D8765771262F}"/>
              </c:ext>
            </c:extLst>
          </c:dPt>
          <c:dPt>
            <c:idx val="20"/>
            <c:bubble3D val="0"/>
            <c:extLst>
              <c:ext xmlns:c16="http://schemas.microsoft.com/office/drawing/2014/chart" uri="{C3380CC4-5D6E-409C-BE32-E72D297353CC}">
                <c16:uniqueId val="{00000015-2497-4004-A2EA-D8765771262F}"/>
              </c:ext>
            </c:extLst>
          </c:dPt>
          <c:dPt>
            <c:idx val="21"/>
            <c:bubble3D val="0"/>
            <c:extLst>
              <c:ext xmlns:c16="http://schemas.microsoft.com/office/drawing/2014/chart" uri="{C3380CC4-5D6E-409C-BE32-E72D297353CC}">
                <c16:uniqueId val="{00000016-2497-4004-A2EA-D8765771262F}"/>
              </c:ext>
            </c:extLst>
          </c:dPt>
          <c:dPt>
            <c:idx val="22"/>
            <c:bubble3D val="0"/>
            <c:extLst>
              <c:ext xmlns:c16="http://schemas.microsoft.com/office/drawing/2014/chart" uri="{C3380CC4-5D6E-409C-BE32-E72D297353CC}">
                <c16:uniqueId val="{00000017-2497-4004-A2EA-D8765771262F}"/>
              </c:ext>
            </c:extLst>
          </c:dPt>
          <c:dPt>
            <c:idx val="23"/>
            <c:bubble3D val="0"/>
            <c:extLst>
              <c:ext xmlns:c16="http://schemas.microsoft.com/office/drawing/2014/chart" uri="{C3380CC4-5D6E-409C-BE32-E72D297353CC}">
                <c16:uniqueId val="{00000018-2497-4004-A2EA-D8765771262F}"/>
              </c:ext>
            </c:extLst>
          </c:dPt>
          <c:dPt>
            <c:idx val="24"/>
            <c:bubble3D val="0"/>
            <c:extLst>
              <c:ext xmlns:c16="http://schemas.microsoft.com/office/drawing/2014/chart" uri="{C3380CC4-5D6E-409C-BE32-E72D297353CC}">
                <c16:uniqueId val="{00000019-2497-4004-A2EA-D8765771262F}"/>
              </c:ext>
            </c:extLst>
          </c:dPt>
          <c:dPt>
            <c:idx val="25"/>
            <c:bubble3D val="0"/>
            <c:extLst>
              <c:ext xmlns:c16="http://schemas.microsoft.com/office/drawing/2014/chart" uri="{C3380CC4-5D6E-409C-BE32-E72D297353CC}">
                <c16:uniqueId val="{0000001A-2497-4004-A2EA-D8765771262F}"/>
              </c:ext>
            </c:extLst>
          </c:dPt>
          <c:dPt>
            <c:idx val="26"/>
            <c:bubble3D val="0"/>
            <c:extLst>
              <c:ext xmlns:c16="http://schemas.microsoft.com/office/drawing/2014/chart" uri="{C3380CC4-5D6E-409C-BE32-E72D297353CC}">
                <c16:uniqueId val="{0000001B-2497-4004-A2EA-D8765771262F}"/>
              </c:ext>
            </c:extLst>
          </c:dPt>
          <c:dPt>
            <c:idx val="27"/>
            <c:bubble3D val="0"/>
            <c:extLst>
              <c:ext xmlns:c16="http://schemas.microsoft.com/office/drawing/2014/chart" uri="{C3380CC4-5D6E-409C-BE32-E72D297353CC}">
                <c16:uniqueId val="{0000001C-2497-4004-A2EA-D8765771262F}"/>
              </c:ext>
            </c:extLst>
          </c:dPt>
          <c:dPt>
            <c:idx val="28"/>
            <c:bubble3D val="0"/>
            <c:extLst>
              <c:ext xmlns:c16="http://schemas.microsoft.com/office/drawing/2014/chart" uri="{C3380CC4-5D6E-409C-BE32-E72D297353CC}">
                <c16:uniqueId val="{0000001D-2497-4004-A2EA-D8765771262F}"/>
              </c:ext>
            </c:extLst>
          </c:dPt>
          <c:dPt>
            <c:idx val="29"/>
            <c:bubble3D val="0"/>
            <c:extLst>
              <c:ext xmlns:c16="http://schemas.microsoft.com/office/drawing/2014/chart" uri="{C3380CC4-5D6E-409C-BE32-E72D297353CC}">
                <c16:uniqueId val="{0000001E-2497-4004-A2EA-D8765771262F}"/>
              </c:ext>
            </c:extLst>
          </c:dPt>
          <c:dPt>
            <c:idx val="30"/>
            <c:bubble3D val="0"/>
            <c:extLst>
              <c:ext xmlns:c16="http://schemas.microsoft.com/office/drawing/2014/chart" uri="{C3380CC4-5D6E-409C-BE32-E72D297353CC}">
                <c16:uniqueId val="{0000001F-2497-4004-A2EA-D8765771262F}"/>
              </c:ext>
            </c:extLst>
          </c:dPt>
          <c:dPt>
            <c:idx val="31"/>
            <c:bubble3D val="0"/>
            <c:extLst>
              <c:ext xmlns:c16="http://schemas.microsoft.com/office/drawing/2014/chart" uri="{C3380CC4-5D6E-409C-BE32-E72D297353CC}">
                <c16:uniqueId val="{00000020-2497-4004-A2EA-D8765771262F}"/>
              </c:ext>
            </c:extLst>
          </c:dPt>
          <c:dPt>
            <c:idx val="32"/>
            <c:bubble3D val="0"/>
            <c:extLst>
              <c:ext xmlns:c16="http://schemas.microsoft.com/office/drawing/2014/chart" uri="{C3380CC4-5D6E-409C-BE32-E72D297353CC}">
                <c16:uniqueId val="{00000021-2497-4004-A2EA-D8765771262F}"/>
              </c:ext>
            </c:extLst>
          </c:dPt>
          <c:dPt>
            <c:idx val="33"/>
            <c:bubble3D val="0"/>
            <c:extLst>
              <c:ext xmlns:c16="http://schemas.microsoft.com/office/drawing/2014/chart" uri="{C3380CC4-5D6E-409C-BE32-E72D297353CC}">
                <c16:uniqueId val="{00000022-2497-4004-A2EA-D8765771262F}"/>
              </c:ext>
            </c:extLst>
          </c:dPt>
          <c:dPt>
            <c:idx val="34"/>
            <c:bubble3D val="0"/>
            <c:extLst>
              <c:ext xmlns:c16="http://schemas.microsoft.com/office/drawing/2014/chart" uri="{C3380CC4-5D6E-409C-BE32-E72D297353CC}">
                <c16:uniqueId val="{00000023-2497-4004-A2EA-D8765771262F}"/>
              </c:ext>
            </c:extLst>
          </c:dPt>
          <c:dPt>
            <c:idx val="35"/>
            <c:bubble3D val="0"/>
            <c:extLst>
              <c:ext xmlns:c16="http://schemas.microsoft.com/office/drawing/2014/chart" uri="{C3380CC4-5D6E-409C-BE32-E72D297353CC}">
                <c16:uniqueId val="{00000024-2497-4004-A2EA-D8765771262F}"/>
              </c:ext>
            </c:extLst>
          </c:dPt>
          <c:dPt>
            <c:idx val="36"/>
            <c:bubble3D val="0"/>
            <c:extLst>
              <c:ext xmlns:c16="http://schemas.microsoft.com/office/drawing/2014/chart" uri="{C3380CC4-5D6E-409C-BE32-E72D297353CC}">
                <c16:uniqueId val="{00000025-2497-4004-A2EA-D8765771262F}"/>
              </c:ext>
            </c:extLst>
          </c:dPt>
          <c:dPt>
            <c:idx val="37"/>
            <c:bubble3D val="0"/>
            <c:extLst>
              <c:ext xmlns:c16="http://schemas.microsoft.com/office/drawing/2014/chart" uri="{C3380CC4-5D6E-409C-BE32-E72D297353CC}">
                <c16:uniqueId val="{00000026-2497-4004-A2EA-D8765771262F}"/>
              </c:ext>
            </c:extLst>
          </c:dPt>
          <c:dPt>
            <c:idx val="38"/>
            <c:bubble3D val="0"/>
            <c:extLst>
              <c:ext xmlns:c16="http://schemas.microsoft.com/office/drawing/2014/chart" uri="{C3380CC4-5D6E-409C-BE32-E72D297353CC}">
                <c16:uniqueId val="{00000027-2497-4004-A2EA-D8765771262F}"/>
              </c:ext>
            </c:extLst>
          </c:dPt>
          <c:dPt>
            <c:idx val="39"/>
            <c:bubble3D val="0"/>
            <c:extLst>
              <c:ext xmlns:c16="http://schemas.microsoft.com/office/drawing/2014/chart" uri="{C3380CC4-5D6E-409C-BE32-E72D297353CC}">
                <c16:uniqueId val="{00000028-2497-4004-A2EA-D8765771262F}"/>
              </c:ext>
            </c:extLst>
          </c:dPt>
          <c:dPt>
            <c:idx val="40"/>
            <c:bubble3D val="0"/>
            <c:extLst>
              <c:ext xmlns:c16="http://schemas.microsoft.com/office/drawing/2014/chart" uri="{C3380CC4-5D6E-409C-BE32-E72D297353CC}">
                <c16:uniqueId val="{00000029-2497-4004-A2EA-D8765771262F}"/>
              </c:ext>
            </c:extLst>
          </c:dPt>
          <c:dPt>
            <c:idx val="41"/>
            <c:bubble3D val="0"/>
            <c:extLst>
              <c:ext xmlns:c16="http://schemas.microsoft.com/office/drawing/2014/chart" uri="{C3380CC4-5D6E-409C-BE32-E72D297353CC}">
                <c16:uniqueId val="{0000002A-2497-4004-A2EA-D8765771262F}"/>
              </c:ext>
            </c:extLst>
          </c:dPt>
          <c:dPt>
            <c:idx val="42"/>
            <c:bubble3D val="0"/>
            <c:extLst>
              <c:ext xmlns:c16="http://schemas.microsoft.com/office/drawing/2014/chart" uri="{C3380CC4-5D6E-409C-BE32-E72D297353CC}">
                <c16:uniqueId val="{0000002B-2497-4004-A2EA-D8765771262F}"/>
              </c:ext>
            </c:extLst>
          </c:dPt>
          <c:dPt>
            <c:idx val="43"/>
            <c:bubble3D val="0"/>
            <c:extLst>
              <c:ext xmlns:c16="http://schemas.microsoft.com/office/drawing/2014/chart" uri="{C3380CC4-5D6E-409C-BE32-E72D297353CC}">
                <c16:uniqueId val="{0000002C-2497-4004-A2EA-D8765771262F}"/>
              </c:ext>
            </c:extLst>
          </c:dPt>
          <c:dPt>
            <c:idx val="44"/>
            <c:bubble3D val="0"/>
            <c:extLst>
              <c:ext xmlns:c16="http://schemas.microsoft.com/office/drawing/2014/chart" uri="{C3380CC4-5D6E-409C-BE32-E72D297353CC}">
                <c16:uniqueId val="{0000002D-2497-4004-A2EA-D8765771262F}"/>
              </c:ext>
            </c:extLst>
          </c:dPt>
          <c:dPt>
            <c:idx val="45"/>
            <c:bubble3D val="0"/>
            <c:extLst>
              <c:ext xmlns:c16="http://schemas.microsoft.com/office/drawing/2014/chart" uri="{C3380CC4-5D6E-409C-BE32-E72D297353CC}">
                <c16:uniqueId val="{0000002E-2497-4004-A2EA-D8765771262F}"/>
              </c:ext>
            </c:extLst>
          </c:dPt>
          <c:dPt>
            <c:idx val="46"/>
            <c:bubble3D val="0"/>
            <c:extLst>
              <c:ext xmlns:c16="http://schemas.microsoft.com/office/drawing/2014/chart" uri="{C3380CC4-5D6E-409C-BE32-E72D297353CC}">
                <c16:uniqueId val="{0000002F-2497-4004-A2EA-D8765771262F}"/>
              </c:ext>
            </c:extLst>
          </c:dPt>
          <c:dPt>
            <c:idx val="47"/>
            <c:bubble3D val="0"/>
            <c:extLst>
              <c:ext xmlns:c16="http://schemas.microsoft.com/office/drawing/2014/chart" uri="{C3380CC4-5D6E-409C-BE32-E72D297353CC}">
                <c16:uniqueId val="{00000030-2497-4004-A2EA-D8765771262F}"/>
              </c:ext>
            </c:extLst>
          </c:dPt>
          <c:dPt>
            <c:idx val="48"/>
            <c:bubble3D val="0"/>
            <c:extLst>
              <c:ext xmlns:c16="http://schemas.microsoft.com/office/drawing/2014/chart" uri="{C3380CC4-5D6E-409C-BE32-E72D297353CC}">
                <c16:uniqueId val="{00000031-2497-4004-A2EA-D8765771262F}"/>
              </c:ext>
            </c:extLst>
          </c:dPt>
          <c:dPt>
            <c:idx val="49"/>
            <c:bubble3D val="0"/>
            <c:extLst>
              <c:ext xmlns:c16="http://schemas.microsoft.com/office/drawing/2014/chart" uri="{C3380CC4-5D6E-409C-BE32-E72D297353CC}">
                <c16:uniqueId val="{00000032-2497-4004-A2EA-D8765771262F}"/>
              </c:ext>
            </c:extLst>
          </c:dPt>
          <c:dPt>
            <c:idx val="50"/>
            <c:bubble3D val="0"/>
            <c:extLst>
              <c:ext xmlns:c16="http://schemas.microsoft.com/office/drawing/2014/chart" uri="{C3380CC4-5D6E-409C-BE32-E72D297353CC}">
                <c16:uniqueId val="{00000033-2497-4004-A2EA-D8765771262F}"/>
              </c:ext>
            </c:extLst>
          </c:dPt>
          <c:dPt>
            <c:idx val="51"/>
            <c:bubble3D val="0"/>
            <c:extLst>
              <c:ext xmlns:c16="http://schemas.microsoft.com/office/drawing/2014/chart" uri="{C3380CC4-5D6E-409C-BE32-E72D297353CC}">
                <c16:uniqueId val="{00000034-2497-4004-A2EA-D8765771262F}"/>
              </c:ext>
            </c:extLst>
          </c:dPt>
          <c:dPt>
            <c:idx val="52"/>
            <c:bubble3D val="0"/>
            <c:extLst>
              <c:ext xmlns:c16="http://schemas.microsoft.com/office/drawing/2014/chart" uri="{C3380CC4-5D6E-409C-BE32-E72D297353CC}">
                <c16:uniqueId val="{00000035-2497-4004-A2EA-D8765771262F}"/>
              </c:ext>
            </c:extLst>
          </c:dPt>
          <c:dPt>
            <c:idx val="53"/>
            <c:bubble3D val="0"/>
            <c:extLst>
              <c:ext xmlns:c16="http://schemas.microsoft.com/office/drawing/2014/chart" uri="{C3380CC4-5D6E-409C-BE32-E72D297353CC}">
                <c16:uniqueId val="{00000036-2497-4004-A2EA-D8765771262F}"/>
              </c:ext>
            </c:extLst>
          </c:dPt>
          <c:dPt>
            <c:idx val="54"/>
            <c:bubble3D val="0"/>
            <c:extLst>
              <c:ext xmlns:c16="http://schemas.microsoft.com/office/drawing/2014/chart" uri="{C3380CC4-5D6E-409C-BE32-E72D297353CC}">
                <c16:uniqueId val="{00000037-2497-4004-A2EA-D8765771262F}"/>
              </c:ext>
            </c:extLst>
          </c:dPt>
          <c:dPt>
            <c:idx val="55"/>
            <c:bubble3D val="0"/>
            <c:extLst>
              <c:ext xmlns:c16="http://schemas.microsoft.com/office/drawing/2014/chart" uri="{C3380CC4-5D6E-409C-BE32-E72D297353CC}">
                <c16:uniqueId val="{00000038-2497-4004-A2EA-D8765771262F}"/>
              </c:ext>
            </c:extLst>
          </c:dPt>
          <c:dPt>
            <c:idx val="56"/>
            <c:bubble3D val="0"/>
            <c:extLst>
              <c:ext xmlns:c16="http://schemas.microsoft.com/office/drawing/2014/chart" uri="{C3380CC4-5D6E-409C-BE32-E72D297353CC}">
                <c16:uniqueId val="{00000039-2497-4004-A2EA-D8765771262F}"/>
              </c:ext>
            </c:extLst>
          </c:dPt>
          <c:dPt>
            <c:idx val="57"/>
            <c:bubble3D val="0"/>
            <c:extLst>
              <c:ext xmlns:c16="http://schemas.microsoft.com/office/drawing/2014/chart" uri="{C3380CC4-5D6E-409C-BE32-E72D297353CC}">
                <c16:uniqueId val="{0000003A-2497-4004-A2EA-D8765771262F}"/>
              </c:ext>
            </c:extLst>
          </c:dPt>
          <c:dPt>
            <c:idx val="58"/>
            <c:bubble3D val="0"/>
            <c:extLst>
              <c:ext xmlns:c16="http://schemas.microsoft.com/office/drawing/2014/chart" uri="{C3380CC4-5D6E-409C-BE32-E72D297353CC}">
                <c16:uniqueId val="{0000003B-2497-4004-A2EA-D8765771262F}"/>
              </c:ext>
            </c:extLst>
          </c:dPt>
          <c:dPt>
            <c:idx val="59"/>
            <c:bubble3D val="0"/>
            <c:extLst>
              <c:ext xmlns:c16="http://schemas.microsoft.com/office/drawing/2014/chart" uri="{C3380CC4-5D6E-409C-BE32-E72D297353CC}">
                <c16:uniqueId val="{0000003C-2497-4004-A2EA-D8765771262F}"/>
              </c:ext>
            </c:extLst>
          </c:dPt>
          <c:dPt>
            <c:idx val="60"/>
            <c:bubble3D val="0"/>
            <c:extLst>
              <c:ext xmlns:c16="http://schemas.microsoft.com/office/drawing/2014/chart" uri="{C3380CC4-5D6E-409C-BE32-E72D297353CC}">
                <c16:uniqueId val="{0000003D-2497-4004-A2EA-D8765771262F}"/>
              </c:ext>
            </c:extLst>
          </c:dPt>
          <c:dPt>
            <c:idx val="61"/>
            <c:bubble3D val="0"/>
            <c:extLst>
              <c:ext xmlns:c16="http://schemas.microsoft.com/office/drawing/2014/chart" uri="{C3380CC4-5D6E-409C-BE32-E72D297353CC}">
                <c16:uniqueId val="{0000003E-2497-4004-A2EA-D8765771262F}"/>
              </c:ext>
            </c:extLst>
          </c:dPt>
          <c:dPt>
            <c:idx val="62"/>
            <c:bubble3D val="0"/>
            <c:extLst>
              <c:ext xmlns:c16="http://schemas.microsoft.com/office/drawing/2014/chart" uri="{C3380CC4-5D6E-409C-BE32-E72D297353CC}">
                <c16:uniqueId val="{0000003F-2497-4004-A2EA-D8765771262F}"/>
              </c:ext>
            </c:extLst>
          </c:dPt>
          <c:dPt>
            <c:idx val="63"/>
            <c:bubble3D val="0"/>
            <c:extLst>
              <c:ext xmlns:c16="http://schemas.microsoft.com/office/drawing/2014/chart" uri="{C3380CC4-5D6E-409C-BE32-E72D297353CC}">
                <c16:uniqueId val="{00000040-2497-4004-A2EA-D8765771262F}"/>
              </c:ext>
            </c:extLst>
          </c:dPt>
          <c:dPt>
            <c:idx val="64"/>
            <c:bubble3D val="0"/>
            <c:extLst>
              <c:ext xmlns:c16="http://schemas.microsoft.com/office/drawing/2014/chart" uri="{C3380CC4-5D6E-409C-BE32-E72D297353CC}">
                <c16:uniqueId val="{00000041-2497-4004-A2EA-D8765771262F}"/>
              </c:ext>
            </c:extLst>
          </c:dPt>
          <c:dPt>
            <c:idx val="65"/>
            <c:bubble3D val="0"/>
            <c:extLst>
              <c:ext xmlns:c16="http://schemas.microsoft.com/office/drawing/2014/chart" uri="{C3380CC4-5D6E-409C-BE32-E72D297353CC}">
                <c16:uniqueId val="{00000042-2497-4004-A2EA-D8765771262F}"/>
              </c:ext>
            </c:extLst>
          </c:dPt>
          <c:dPt>
            <c:idx val="66"/>
            <c:bubble3D val="0"/>
            <c:extLst>
              <c:ext xmlns:c16="http://schemas.microsoft.com/office/drawing/2014/chart" uri="{C3380CC4-5D6E-409C-BE32-E72D297353CC}">
                <c16:uniqueId val="{00000043-2497-4004-A2EA-D8765771262F}"/>
              </c:ext>
            </c:extLst>
          </c:dPt>
          <c:dPt>
            <c:idx val="67"/>
            <c:bubble3D val="0"/>
            <c:extLst>
              <c:ext xmlns:c16="http://schemas.microsoft.com/office/drawing/2014/chart" uri="{C3380CC4-5D6E-409C-BE32-E72D297353CC}">
                <c16:uniqueId val="{00000044-2497-4004-A2EA-D8765771262F}"/>
              </c:ext>
            </c:extLst>
          </c:dPt>
          <c:dPt>
            <c:idx val="68"/>
            <c:bubble3D val="0"/>
            <c:extLst>
              <c:ext xmlns:c16="http://schemas.microsoft.com/office/drawing/2014/chart" uri="{C3380CC4-5D6E-409C-BE32-E72D297353CC}">
                <c16:uniqueId val="{00000045-2497-4004-A2EA-D8765771262F}"/>
              </c:ext>
            </c:extLst>
          </c:dPt>
          <c:dPt>
            <c:idx val="69"/>
            <c:bubble3D val="0"/>
            <c:extLst>
              <c:ext xmlns:c16="http://schemas.microsoft.com/office/drawing/2014/chart" uri="{C3380CC4-5D6E-409C-BE32-E72D297353CC}">
                <c16:uniqueId val="{00000046-2497-4004-A2EA-D8765771262F}"/>
              </c:ext>
            </c:extLst>
          </c:dPt>
          <c:dPt>
            <c:idx val="70"/>
            <c:bubble3D val="0"/>
            <c:extLst>
              <c:ext xmlns:c16="http://schemas.microsoft.com/office/drawing/2014/chart" uri="{C3380CC4-5D6E-409C-BE32-E72D297353CC}">
                <c16:uniqueId val="{00000047-2497-4004-A2EA-D8765771262F}"/>
              </c:ext>
            </c:extLst>
          </c:dPt>
          <c:dPt>
            <c:idx val="71"/>
            <c:bubble3D val="0"/>
            <c:extLst>
              <c:ext xmlns:c16="http://schemas.microsoft.com/office/drawing/2014/chart" uri="{C3380CC4-5D6E-409C-BE32-E72D297353CC}">
                <c16:uniqueId val="{00000048-2497-4004-A2EA-D8765771262F}"/>
              </c:ext>
            </c:extLst>
          </c:dPt>
          <c:dPt>
            <c:idx val="72"/>
            <c:bubble3D val="0"/>
            <c:extLst>
              <c:ext xmlns:c16="http://schemas.microsoft.com/office/drawing/2014/chart" uri="{C3380CC4-5D6E-409C-BE32-E72D297353CC}">
                <c16:uniqueId val="{00000049-2497-4004-A2EA-D8765771262F}"/>
              </c:ext>
            </c:extLst>
          </c:dPt>
          <c:dPt>
            <c:idx val="73"/>
            <c:bubble3D val="0"/>
            <c:extLst>
              <c:ext xmlns:c16="http://schemas.microsoft.com/office/drawing/2014/chart" uri="{C3380CC4-5D6E-409C-BE32-E72D297353CC}">
                <c16:uniqueId val="{0000004A-2497-4004-A2EA-D8765771262F}"/>
              </c:ext>
            </c:extLst>
          </c:dPt>
          <c:dPt>
            <c:idx val="74"/>
            <c:bubble3D val="0"/>
            <c:extLst>
              <c:ext xmlns:c16="http://schemas.microsoft.com/office/drawing/2014/chart" uri="{C3380CC4-5D6E-409C-BE32-E72D297353CC}">
                <c16:uniqueId val="{0000004B-2497-4004-A2EA-D8765771262F}"/>
              </c:ext>
            </c:extLst>
          </c:dPt>
          <c:dPt>
            <c:idx val="75"/>
            <c:bubble3D val="0"/>
            <c:extLst>
              <c:ext xmlns:c16="http://schemas.microsoft.com/office/drawing/2014/chart" uri="{C3380CC4-5D6E-409C-BE32-E72D297353CC}">
                <c16:uniqueId val="{0000004C-2497-4004-A2EA-D8765771262F}"/>
              </c:ext>
            </c:extLst>
          </c:dPt>
          <c:dPt>
            <c:idx val="76"/>
            <c:bubble3D val="0"/>
            <c:extLst>
              <c:ext xmlns:c16="http://schemas.microsoft.com/office/drawing/2014/chart" uri="{C3380CC4-5D6E-409C-BE32-E72D297353CC}">
                <c16:uniqueId val="{0000004D-2497-4004-A2EA-D8765771262F}"/>
              </c:ext>
            </c:extLst>
          </c:dPt>
          <c:dPt>
            <c:idx val="77"/>
            <c:bubble3D val="0"/>
            <c:extLst>
              <c:ext xmlns:c16="http://schemas.microsoft.com/office/drawing/2014/chart" uri="{C3380CC4-5D6E-409C-BE32-E72D297353CC}">
                <c16:uniqueId val="{0000004E-2497-4004-A2EA-D8765771262F}"/>
              </c:ext>
            </c:extLst>
          </c:dPt>
          <c:dPt>
            <c:idx val="78"/>
            <c:bubble3D val="0"/>
            <c:extLst>
              <c:ext xmlns:c16="http://schemas.microsoft.com/office/drawing/2014/chart" uri="{C3380CC4-5D6E-409C-BE32-E72D297353CC}">
                <c16:uniqueId val="{0000004F-2497-4004-A2EA-D8765771262F}"/>
              </c:ext>
            </c:extLst>
          </c:dPt>
          <c:dPt>
            <c:idx val="79"/>
            <c:bubble3D val="0"/>
            <c:extLst>
              <c:ext xmlns:c16="http://schemas.microsoft.com/office/drawing/2014/chart" uri="{C3380CC4-5D6E-409C-BE32-E72D297353CC}">
                <c16:uniqueId val="{00000050-2497-4004-A2EA-D8765771262F}"/>
              </c:ext>
            </c:extLst>
          </c:dPt>
          <c:dPt>
            <c:idx val="80"/>
            <c:bubble3D val="0"/>
            <c:extLst>
              <c:ext xmlns:c16="http://schemas.microsoft.com/office/drawing/2014/chart" uri="{C3380CC4-5D6E-409C-BE32-E72D297353CC}">
                <c16:uniqueId val="{00000051-2497-4004-A2EA-D8765771262F}"/>
              </c:ext>
            </c:extLst>
          </c:dPt>
          <c:dPt>
            <c:idx val="81"/>
            <c:bubble3D val="0"/>
            <c:extLst>
              <c:ext xmlns:c16="http://schemas.microsoft.com/office/drawing/2014/chart" uri="{C3380CC4-5D6E-409C-BE32-E72D297353CC}">
                <c16:uniqueId val="{00000052-2497-4004-A2EA-D8765771262F}"/>
              </c:ext>
            </c:extLst>
          </c:dPt>
          <c:dPt>
            <c:idx val="82"/>
            <c:bubble3D val="0"/>
            <c:extLst>
              <c:ext xmlns:c16="http://schemas.microsoft.com/office/drawing/2014/chart" uri="{C3380CC4-5D6E-409C-BE32-E72D297353CC}">
                <c16:uniqueId val="{00000053-2497-4004-A2EA-D8765771262F}"/>
              </c:ext>
            </c:extLst>
          </c:dPt>
          <c:dPt>
            <c:idx val="83"/>
            <c:bubble3D val="0"/>
            <c:extLst>
              <c:ext xmlns:c16="http://schemas.microsoft.com/office/drawing/2014/chart" uri="{C3380CC4-5D6E-409C-BE32-E72D297353CC}">
                <c16:uniqueId val="{00000054-2497-4004-A2EA-D8765771262F}"/>
              </c:ext>
            </c:extLst>
          </c:dPt>
          <c:dPt>
            <c:idx val="84"/>
            <c:bubble3D val="0"/>
            <c:extLst>
              <c:ext xmlns:c16="http://schemas.microsoft.com/office/drawing/2014/chart" uri="{C3380CC4-5D6E-409C-BE32-E72D297353CC}">
                <c16:uniqueId val="{00000055-2497-4004-A2EA-D8765771262F}"/>
              </c:ext>
            </c:extLst>
          </c:dPt>
          <c:dPt>
            <c:idx val="85"/>
            <c:bubble3D val="0"/>
            <c:extLst>
              <c:ext xmlns:c16="http://schemas.microsoft.com/office/drawing/2014/chart" uri="{C3380CC4-5D6E-409C-BE32-E72D297353CC}">
                <c16:uniqueId val="{00000056-2497-4004-A2EA-D8765771262F}"/>
              </c:ext>
            </c:extLst>
          </c:dPt>
          <c:dPt>
            <c:idx val="86"/>
            <c:bubble3D val="0"/>
            <c:extLst>
              <c:ext xmlns:c16="http://schemas.microsoft.com/office/drawing/2014/chart" uri="{C3380CC4-5D6E-409C-BE32-E72D297353CC}">
                <c16:uniqueId val="{00000057-2497-4004-A2EA-D8765771262F}"/>
              </c:ext>
            </c:extLst>
          </c:dPt>
          <c:dPt>
            <c:idx val="87"/>
            <c:bubble3D val="0"/>
            <c:extLst>
              <c:ext xmlns:c16="http://schemas.microsoft.com/office/drawing/2014/chart" uri="{C3380CC4-5D6E-409C-BE32-E72D297353CC}">
                <c16:uniqueId val="{00000058-2497-4004-A2EA-D8765771262F}"/>
              </c:ext>
            </c:extLst>
          </c:dPt>
          <c:dPt>
            <c:idx val="88"/>
            <c:bubble3D val="0"/>
            <c:extLst>
              <c:ext xmlns:c16="http://schemas.microsoft.com/office/drawing/2014/chart" uri="{C3380CC4-5D6E-409C-BE32-E72D297353CC}">
                <c16:uniqueId val="{00000059-2497-4004-A2EA-D8765771262F}"/>
              </c:ext>
            </c:extLst>
          </c:dPt>
          <c:dPt>
            <c:idx val="89"/>
            <c:bubble3D val="0"/>
            <c:extLst>
              <c:ext xmlns:c16="http://schemas.microsoft.com/office/drawing/2014/chart" uri="{C3380CC4-5D6E-409C-BE32-E72D297353CC}">
                <c16:uniqueId val="{0000005A-2497-4004-A2EA-D8765771262F}"/>
              </c:ext>
            </c:extLst>
          </c:dPt>
          <c:dPt>
            <c:idx val="90"/>
            <c:bubble3D val="0"/>
            <c:extLst>
              <c:ext xmlns:c16="http://schemas.microsoft.com/office/drawing/2014/chart" uri="{C3380CC4-5D6E-409C-BE32-E72D297353CC}">
                <c16:uniqueId val="{0000005B-2497-4004-A2EA-D8765771262F}"/>
              </c:ext>
            </c:extLst>
          </c:dPt>
          <c:dPt>
            <c:idx val="91"/>
            <c:bubble3D val="0"/>
            <c:extLst>
              <c:ext xmlns:c16="http://schemas.microsoft.com/office/drawing/2014/chart" uri="{C3380CC4-5D6E-409C-BE32-E72D297353CC}">
                <c16:uniqueId val="{0000005C-2497-4004-A2EA-D8765771262F}"/>
              </c:ext>
            </c:extLst>
          </c:dPt>
          <c:dPt>
            <c:idx val="92"/>
            <c:bubble3D val="0"/>
            <c:extLst>
              <c:ext xmlns:c16="http://schemas.microsoft.com/office/drawing/2014/chart" uri="{C3380CC4-5D6E-409C-BE32-E72D297353CC}">
                <c16:uniqueId val="{0000005D-2497-4004-A2EA-D8765771262F}"/>
              </c:ext>
            </c:extLst>
          </c:dPt>
          <c:dPt>
            <c:idx val="93"/>
            <c:bubble3D val="0"/>
            <c:extLst>
              <c:ext xmlns:c16="http://schemas.microsoft.com/office/drawing/2014/chart" uri="{C3380CC4-5D6E-409C-BE32-E72D297353CC}">
                <c16:uniqueId val="{0000005E-2497-4004-A2EA-D8765771262F}"/>
              </c:ext>
            </c:extLst>
          </c:dPt>
          <c:dPt>
            <c:idx val="94"/>
            <c:bubble3D val="0"/>
            <c:extLst>
              <c:ext xmlns:c16="http://schemas.microsoft.com/office/drawing/2014/chart" uri="{C3380CC4-5D6E-409C-BE32-E72D297353CC}">
                <c16:uniqueId val="{0000005F-2497-4004-A2EA-D8765771262F}"/>
              </c:ext>
            </c:extLst>
          </c:dPt>
          <c:dPt>
            <c:idx val="95"/>
            <c:bubble3D val="0"/>
            <c:extLst>
              <c:ext xmlns:c16="http://schemas.microsoft.com/office/drawing/2014/chart" uri="{C3380CC4-5D6E-409C-BE32-E72D297353CC}">
                <c16:uniqueId val="{00000060-2497-4004-A2EA-D8765771262F}"/>
              </c:ext>
            </c:extLst>
          </c:dPt>
          <c:dPt>
            <c:idx val="96"/>
            <c:bubble3D val="0"/>
            <c:extLst>
              <c:ext xmlns:c16="http://schemas.microsoft.com/office/drawing/2014/chart" uri="{C3380CC4-5D6E-409C-BE32-E72D297353CC}">
                <c16:uniqueId val="{00000061-2497-4004-A2EA-D8765771262F}"/>
              </c:ext>
            </c:extLst>
          </c:dPt>
          <c:dPt>
            <c:idx val="97"/>
            <c:bubble3D val="0"/>
            <c:extLst>
              <c:ext xmlns:c16="http://schemas.microsoft.com/office/drawing/2014/chart" uri="{C3380CC4-5D6E-409C-BE32-E72D297353CC}">
                <c16:uniqueId val="{00000062-2497-4004-A2EA-D8765771262F}"/>
              </c:ext>
            </c:extLst>
          </c:dPt>
          <c:dPt>
            <c:idx val="98"/>
            <c:bubble3D val="0"/>
            <c:extLst>
              <c:ext xmlns:c16="http://schemas.microsoft.com/office/drawing/2014/chart" uri="{C3380CC4-5D6E-409C-BE32-E72D297353CC}">
                <c16:uniqueId val="{00000063-2497-4004-A2EA-D8765771262F}"/>
              </c:ext>
            </c:extLst>
          </c:dPt>
          <c:dPt>
            <c:idx val="99"/>
            <c:bubble3D val="0"/>
            <c:extLst>
              <c:ext xmlns:c16="http://schemas.microsoft.com/office/drawing/2014/chart" uri="{C3380CC4-5D6E-409C-BE32-E72D297353CC}">
                <c16:uniqueId val="{00000064-2497-4004-A2EA-D8765771262F}"/>
              </c:ext>
            </c:extLst>
          </c:dPt>
          <c:dPt>
            <c:idx val="100"/>
            <c:bubble3D val="0"/>
            <c:extLst>
              <c:ext xmlns:c16="http://schemas.microsoft.com/office/drawing/2014/chart" uri="{C3380CC4-5D6E-409C-BE32-E72D297353CC}">
                <c16:uniqueId val="{00000065-2497-4004-A2EA-D8765771262F}"/>
              </c:ext>
            </c:extLst>
          </c:dPt>
          <c:dPt>
            <c:idx val="101"/>
            <c:bubble3D val="0"/>
            <c:extLst>
              <c:ext xmlns:c16="http://schemas.microsoft.com/office/drawing/2014/chart" uri="{C3380CC4-5D6E-409C-BE32-E72D297353CC}">
                <c16:uniqueId val="{00000066-2497-4004-A2EA-D8765771262F}"/>
              </c:ext>
            </c:extLst>
          </c:dPt>
          <c:dPt>
            <c:idx val="102"/>
            <c:bubble3D val="0"/>
            <c:extLst>
              <c:ext xmlns:c16="http://schemas.microsoft.com/office/drawing/2014/chart" uri="{C3380CC4-5D6E-409C-BE32-E72D297353CC}">
                <c16:uniqueId val="{00000067-2497-4004-A2EA-D8765771262F}"/>
              </c:ext>
            </c:extLst>
          </c:dPt>
          <c:dPt>
            <c:idx val="103"/>
            <c:bubble3D val="0"/>
            <c:extLst>
              <c:ext xmlns:c16="http://schemas.microsoft.com/office/drawing/2014/chart" uri="{C3380CC4-5D6E-409C-BE32-E72D297353CC}">
                <c16:uniqueId val="{00000068-2497-4004-A2EA-D8765771262F}"/>
              </c:ext>
            </c:extLst>
          </c:dPt>
          <c:dPt>
            <c:idx val="104"/>
            <c:bubble3D val="0"/>
            <c:extLst>
              <c:ext xmlns:c16="http://schemas.microsoft.com/office/drawing/2014/chart" uri="{C3380CC4-5D6E-409C-BE32-E72D297353CC}">
                <c16:uniqueId val="{00000069-2497-4004-A2EA-D8765771262F}"/>
              </c:ext>
            </c:extLst>
          </c:dPt>
          <c:dPt>
            <c:idx val="105"/>
            <c:bubble3D val="0"/>
            <c:extLst>
              <c:ext xmlns:c16="http://schemas.microsoft.com/office/drawing/2014/chart" uri="{C3380CC4-5D6E-409C-BE32-E72D297353CC}">
                <c16:uniqueId val="{0000006A-2497-4004-A2EA-D8765771262F}"/>
              </c:ext>
            </c:extLst>
          </c:dPt>
          <c:dPt>
            <c:idx val="106"/>
            <c:bubble3D val="0"/>
            <c:extLst>
              <c:ext xmlns:c16="http://schemas.microsoft.com/office/drawing/2014/chart" uri="{C3380CC4-5D6E-409C-BE32-E72D297353CC}">
                <c16:uniqueId val="{0000006B-2497-4004-A2EA-D8765771262F}"/>
              </c:ext>
            </c:extLst>
          </c:dPt>
          <c:dPt>
            <c:idx val="107"/>
            <c:bubble3D val="0"/>
            <c:extLst>
              <c:ext xmlns:c16="http://schemas.microsoft.com/office/drawing/2014/chart" uri="{C3380CC4-5D6E-409C-BE32-E72D297353CC}">
                <c16:uniqueId val="{0000006C-2497-4004-A2EA-D8765771262F}"/>
              </c:ext>
            </c:extLst>
          </c:dPt>
          <c:dPt>
            <c:idx val="108"/>
            <c:bubble3D val="0"/>
            <c:extLst>
              <c:ext xmlns:c16="http://schemas.microsoft.com/office/drawing/2014/chart" uri="{C3380CC4-5D6E-409C-BE32-E72D297353CC}">
                <c16:uniqueId val="{0000006D-2497-4004-A2EA-D8765771262F}"/>
              </c:ext>
            </c:extLst>
          </c:dPt>
          <c:dPt>
            <c:idx val="109"/>
            <c:bubble3D val="0"/>
            <c:extLst>
              <c:ext xmlns:c16="http://schemas.microsoft.com/office/drawing/2014/chart" uri="{C3380CC4-5D6E-409C-BE32-E72D297353CC}">
                <c16:uniqueId val="{0000006E-2497-4004-A2EA-D8765771262F}"/>
              </c:ext>
            </c:extLst>
          </c:dPt>
          <c:dPt>
            <c:idx val="110"/>
            <c:bubble3D val="0"/>
            <c:extLst>
              <c:ext xmlns:c16="http://schemas.microsoft.com/office/drawing/2014/chart" uri="{C3380CC4-5D6E-409C-BE32-E72D297353CC}">
                <c16:uniqueId val="{0000006F-2497-4004-A2EA-D8765771262F}"/>
              </c:ext>
            </c:extLst>
          </c:dPt>
          <c:dPt>
            <c:idx val="111"/>
            <c:bubble3D val="0"/>
            <c:extLst>
              <c:ext xmlns:c16="http://schemas.microsoft.com/office/drawing/2014/chart" uri="{C3380CC4-5D6E-409C-BE32-E72D297353CC}">
                <c16:uniqueId val="{00000070-2497-4004-A2EA-D8765771262F}"/>
              </c:ext>
            </c:extLst>
          </c:dPt>
          <c:dPt>
            <c:idx val="112"/>
            <c:bubble3D val="0"/>
            <c:extLst>
              <c:ext xmlns:c16="http://schemas.microsoft.com/office/drawing/2014/chart" uri="{C3380CC4-5D6E-409C-BE32-E72D297353CC}">
                <c16:uniqueId val="{00000071-2497-4004-A2EA-D8765771262F}"/>
              </c:ext>
            </c:extLst>
          </c:dPt>
          <c:xVal>
            <c:numRef>
              <c:f>'5Yr R.R Chart'!$D$2:$D$114</c:f>
              <c:numCache>
                <c:formatCode>0.00%</c:formatCode>
                <c:ptCount val="113"/>
                <c:pt idx="0">
                  <c:v>2.848839260704845E-3</c:v>
                </c:pt>
                <c:pt idx="1">
                  <c:v>2.6955965131867867E-3</c:v>
                </c:pt>
                <c:pt idx="2">
                  <c:v>2.8421701768693787E-3</c:v>
                </c:pt>
                <c:pt idx="3">
                  <c:v>2.766818952205893E-3</c:v>
                </c:pt>
                <c:pt idx="4">
                  <c:v>2.8296053906272226E-3</c:v>
                </c:pt>
                <c:pt idx="5">
                  <c:v>2.6111184182145736E-3</c:v>
                </c:pt>
                <c:pt idx="6">
                  <c:v>2.7892216792068641E-3</c:v>
                </c:pt>
                <c:pt idx="7">
                  <c:v>2.8028773095020039E-3</c:v>
                </c:pt>
                <c:pt idx="8">
                  <c:v>2.4701122536141015E-3</c:v>
                </c:pt>
                <c:pt idx="9">
                  <c:v>3.0570930934170413E-3</c:v>
                </c:pt>
                <c:pt idx="10">
                  <c:v>2.7572933588333802E-3</c:v>
                </c:pt>
                <c:pt idx="11">
                  <c:v>2.8478593768483402E-3</c:v>
                </c:pt>
                <c:pt idx="12">
                  <c:v>2.4401192221245689E-3</c:v>
                </c:pt>
                <c:pt idx="13">
                  <c:v>1.519968101738662E-3</c:v>
                </c:pt>
                <c:pt idx="14">
                  <c:v>2.4038605314255354E-3</c:v>
                </c:pt>
                <c:pt idx="15">
                  <c:v>2.4829112921827237E-3</c:v>
                </c:pt>
                <c:pt idx="16">
                  <c:v>2.6205481730494327E-3</c:v>
                </c:pt>
                <c:pt idx="17">
                  <c:v>2.7475167851804829E-3</c:v>
                </c:pt>
                <c:pt idx="18">
                  <c:v>2.5734542285936728E-3</c:v>
                </c:pt>
                <c:pt idx="19">
                  <c:v>2.1639470110579582E-3</c:v>
                </c:pt>
                <c:pt idx="20">
                  <c:v>2.4203681162545949E-3</c:v>
                </c:pt>
                <c:pt idx="21">
                  <c:v>2.6019107198248358E-3</c:v>
                </c:pt>
                <c:pt idx="22">
                  <c:v>2.5049768643460742E-3</c:v>
                </c:pt>
                <c:pt idx="23">
                  <c:v>2.0656791384506719E-3</c:v>
                </c:pt>
                <c:pt idx="24">
                  <c:v>1.8209221772930281E-3</c:v>
                </c:pt>
                <c:pt idx="25">
                  <c:v>2.7736421739458241E-3</c:v>
                </c:pt>
                <c:pt idx="26">
                  <c:v>2.9417990784861249E-3</c:v>
                </c:pt>
                <c:pt idx="27">
                  <c:v>2.1873465314130856E-3</c:v>
                </c:pt>
                <c:pt idx="28">
                  <c:v>3.0153747442871583E-3</c:v>
                </c:pt>
                <c:pt idx="29">
                  <c:v>3.0365850037251496E-3</c:v>
                </c:pt>
                <c:pt idx="30">
                  <c:v>3.1851549603138791E-3</c:v>
                </c:pt>
                <c:pt idx="31">
                  <c:v>2.6353770358740151E-3</c:v>
                </c:pt>
                <c:pt idx="32">
                  <c:v>2.9291637031753593E-3</c:v>
                </c:pt>
                <c:pt idx="33">
                  <c:v>2.9185301406389774E-3</c:v>
                </c:pt>
                <c:pt idx="34">
                  <c:v>3.0494907672255576E-3</c:v>
                </c:pt>
                <c:pt idx="35">
                  <c:v>3.0645974573763478E-3</c:v>
                </c:pt>
                <c:pt idx="36">
                  <c:v>2.4877152716352548E-3</c:v>
                </c:pt>
                <c:pt idx="37">
                  <c:v>2.9633110064946123E-3</c:v>
                </c:pt>
                <c:pt idx="38">
                  <c:v>2.6923685640804235E-3</c:v>
                </c:pt>
                <c:pt idx="39">
                  <c:v>2.6583658685194315E-3</c:v>
                </c:pt>
                <c:pt idx="40">
                  <c:v>2.7354463377420968E-3</c:v>
                </c:pt>
                <c:pt idx="41">
                  <c:v>2.3235813527893328E-3</c:v>
                </c:pt>
                <c:pt idx="42">
                  <c:v>2.5244981499480028E-3</c:v>
                </c:pt>
                <c:pt idx="43">
                  <c:v>2.0071689696503567E-3</c:v>
                </c:pt>
                <c:pt idx="44">
                  <c:v>2.5365927994660553E-3</c:v>
                </c:pt>
                <c:pt idx="45">
                  <c:v>2.6106309466092585E-3</c:v>
                </c:pt>
                <c:pt idx="46">
                  <c:v>2.6824231469687911E-3</c:v>
                </c:pt>
                <c:pt idx="47">
                  <c:v>2.5897700845652506E-3</c:v>
                </c:pt>
                <c:pt idx="48">
                  <c:v>2.7326310997411855E-3</c:v>
                </c:pt>
                <c:pt idx="49">
                  <c:v>2.1293902954374147E-3</c:v>
                </c:pt>
                <c:pt idx="50">
                  <c:v>2.3573739884057685E-3</c:v>
                </c:pt>
                <c:pt idx="51">
                  <c:v>1.8148211365244119E-3</c:v>
                </c:pt>
                <c:pt idx="52">
                  <c:v>2.4589231444482008E-3</c:v>
                </c:pt>
                <c:pt idx="53">
                  <c:v>2.4930691806273561E-3</c:v>
                </c:pt>
                <c:pt idx="54">
                  <c:v>2.5844992481400277E-3</c:v>
                </c:pt>
                <c:pt idx="55">
                  <c:v>1.8995055177917269E-3</c:v>
                </c:pt>
                <c:pt idx="56">
                  <c:v>2.6460261800395259E-3</c:v>
                </c:pt>
                <c:pt idx="57">
                  <c:v>2.3596866766842604E-3</c:v>
                </c:pt>
                <c:pt idx="58">
                  <c:v>2.3009089113178349E-3</c:v>
                </c:pt>
                <c:pt idx="59">
                  <c:v>2.4104570168959703E-3</c:v>
                </c:pt>
                <c:pt idx="60">
                  <c:v>2.2131288697089897E-3</c:v>
                </c:pt>
                <c:pt idx="61">
                  <c:v>2.5858589804292637E-3</c:v>
                </c:pt>
                <c:pt idx="62">
                  <c:v>2.5647493822865798E-3</c:v>
                </c:pt>
                <c:pt idx="63">
                  <c:v>1.9224983745116664E-3</c:v>
                </c:pt>
                <c:pt idx="64">
                  <c:v>2.58297455964196E-3</c:v>
                </c:pt>
                <c:pt idx="65">
                  <c:v>2.4396969508775489E-3</c:v>
                </c:pt>
                <c:pt idx="66">
                  <c:v>2.5222164374961477E-3</c:v>
                </c:pt>
                <c:pt idx="67">
                  <c:v>2.2720435335137875E-3</c:v>
                </c:pt>
                <c:pt idx="68">
                  <c:v>2.2139228860677484E-3</c:v>
                </c:pt>
                <c:pt idx="69">
                  <c:v>1.9789804537598751E-3</c:v>
                </c:pt>
                <c:pt idx="70">
                  <c:v>1.9676782195668023E-3</c:v>
                </c:pt>
                <c:pt idx="71">
                  <c:v>1.9595299374486675E-3</c:v>
                </c:pt>
                <c:pt idx="72">
                  <c:v>2.7319212908489742E-3</c:v>
                </c:pt>
                <c:pt idx="73">
                  <c:v>2.7588535168204796E-3</c:v>
                </c:pt>
                <c:pt idx="74">
                  <c:v>2.7898082914476941E-3</c:v>
                </c:pt>
                <c:pt idx="75">
                  <c:v>2.8793517789020974E-3</c:v>
                </c:pt>
                <c:pt idx="76">
                  <c:v>2.4727116755301308E-3</c:v>
                </c:pt>
                <c:pt idx="77">
                  <c:v>2.9538264859485077E-3</c:v>
                </c:pt>
                <c:pt idx="78">
                  <c:v>3.0183278533491092E-3</c:v>
                </c:pt>
                <c:pt idx="79">
                  <c:v>3.0080095099785185E-3</c:v>
                </c:pt>
                <c:pt idx="80">
                  <c:v>2.7888957302020815E-3</c:v>
                </c:pt>
                <c:pt idx="81">
                  <c:v>2.8890598240027252E-3</c:v>
                </c:pt>
                <c:pt idx="82">
                  <c:v>2.6163356285484707E-3</c:v>
                </c:pt>
                <c:pt idx="83">
                  <c:v>2.6138790401171274E-3</c:v>
                </c:pt>
                <c:pt idx="84">
                  <c:v>2.4106581523046199E-3</c:v>
                </c:pt>
                <c:pt idx="85">
                  <c:v>2.3174698847378077E-3</c:v>
                </c:pt>
                <c:pt idx="86">
                  <c:v>2.834142486955031E-3</c:v>
                </c:pt>
                <c:pt idx="87">
                  <c:v>2.6739370587093871E-3</c:v>
                </c:pt>
                <c:pt idx="88">
                  <c:v>2.4235461121207796E-3</c:v>
                </c:pt>
                <c:pt idx="89">
                  <c:v>2.6769951494731992E-3</c:v>
                </c:pt>
                <c:pt idx="90">
                  <c:v>2.2802976945472662E-3</c:v>
                </c:pt>
                <c:pt idx="91">
                  <c:v>2.7419966182593031E-3</c:v>
                </c:pt>
                <c:pt idx="92">
                  <c:v>2.7457294664679378E-3</c:v>
                </c:pt>
                <c:pt idx="93">
                  <c:v>2.740891250758562E-3</c:v>
                </c:pt>
                <c:pt idx="94">
                  <c:v>2.3768922408764458E-3</c:v>
                </c:pt>
              </c:numCache>
            </c:numRef>
          </c:xVal>
          <c:yVal>
            <c:numRef>
              <c:f>'5Yr R.R Chart'!$E$2:$E$114</c:f>
              <c:numCache>
                <c:formatCode>0.00%</c:formatCode>
                <c:ptCount val="113"/>
                <c:pt idx="0">
                  <c:v>1.6235297142597638E-2</c:v>
                </c:pt>
                <c:pt idx="1">
                  <c:v>1.3928944820224221E-2</c:v>
                </c:pt>
                <c:pt idx="2">
                  <c:v>1.556194471575334E-2</c:v>
                </c:pt>
                <c:pt idx="3">
                  <c:v>1.4263690304275878E-2</c:v>
                </c:pt>
                <c:pt idx="4">
                  <c:v>1.503129876241549E-2</c:v>
                </c:pt>
                <c:pt idx="5">
                  <c:v>1.0782415327526884E-2</c:v>
                </c:pt>
                <c:pt idx="6">
                  <c:v>1.3208195284500013E-2</c:v>
                </c:pt>
                <c:pt idx="7">
                  <c:v>1.2432483411723316E-2</c:v>
                </c:pt>
                <c:pt idx="8">
                  <c:v>9.3362217337431552E-3</c:v>
                </c:pt>
                <c:pt idx="9">
                  <c:v>1.1521544001392492E-2</c:v>
                </c:pt>
                <c:pt idx="10">
                  <c:v>1.1522685625953821E-2</c:v>
                </c:pt>
                <c:pt idx="11">
                  <c:v>1.3106823932983014E-2</c:v>
                </c:pt>
                <c:pt idx="12">
                  <c:v>9.4035601047892658E-3</c:v>
                </c:pt>
                <c:pt idx="13">
                  <c:v>6.6521820330383008E-3</c:v>
                </c:pt>
                <c:pt idx="14">
                  <c:v>1.0008990963748632E-2</c:v>
                </c:pt>
                <c:pt idx="15">
                  <c:v>9.8406821937775391E-3</c:v>
                </c:pt>
                <c:pt idx="16">
                  <c:v>1.2500577708732585E-2</c:v>
                </c:pt>
                <c:pt idx="17">
                  <c:v>1.3208438371559161E-2</c:v>
                </c:pt>
                <c:pt idx="18">
                  <c:v>1.1422344333523071E-2</c:v>
                </c:pt>
                <c:pt idx="19">
                  <c:v>9.1689151669218649E-3</c:v>
                </c:pt>
                <c:pt idx="20">
                  <c:v>1.0412715455176302E-2</c:v>
                </c:pt>
                <c:pt idx="21">
                  <c:v>1.1624376385191315E-2</c:v>
                </c:pt>
                <c:pt idx="22">
                  <c:v>1.0547167143831526E-2</c:v>
                </c:pt>
                <c:pt idx="23">
                  <c:v>8.12770485626646E-3</c:v>
                </c:pt>
                <c:pt idx="24">
                  <c:v>6.9534904440291534E-3</c:v>
                </c:pt>
                <c:pt idx="25">
                  <c:v>1.2263972316882255E-2</c:v>
                </c:pt>
                <c:pt idx="26">
                  <c:v>1.270174636920185E-2</c:v>
                </c:pt>
                <c:pt idx="27">
                  <c:v>9.5050308483619617E-3</c:v>
                </c:pt>
                <c:pt idx="28">
                  <c:v>1.3477382067905053E-2</c:v>
                </c:pt>
                <c:pt idx="29">
                  <c:v>1.2633986464698044E-2</c:v>
                </c:pt>
                <c:pt idx="30">
                  <c:v>1.3308029203495275E-2</c:v>
                </c:pt>
                <c:pt idx="31">
                  <c:v>1.0512962357874578E-2</c:v>
                </c:pt>
                <c:pt idx="32">
                  <c:v>1.1320104644779283E-2</c:v>
                </c:pt>
                <c:pt idx="33">
                  <c:v>1.2769248796665966E-2</c:v>
                </c:pt>
                <c:pt idx="34">
                  <c:v>1.3578483174511602E-2</c:v>
                </c:pt>
                <c:pt idx="35">
                  <c:v>1.2499024251724666E-2</c:v>
                </c:pt>
                <c:pt idx="36">
                  <c:v>9.6051211655101554E-3</c:v>
                </c:pt>
                <c:pt idx="37">
                  <c:v>1.3612551397300665E-2</c:v>
                </c:pt>
                <c:pt idx="38">
                  <c:v>1.0209956536387788E-2</c:v>
                </c:pt>
                <c:pt idx="39">
                  <c:v>1.2837581011226673E-2</c:v>
                </c:pt>
                <c:pt idx="40">
                  <c:v>1.2972291296614591E-2</c:v>
                </c:pt>
                <c:pt idx="41">
                  <c:v>8.8997216246295974E-3</c:v>
                </c:pt>
                <c:pt idx="42">
                  <c:v>1.108564303263404E-2</c:v>
                </c:pt>
                <c:pt idx="43">
                  <c:v>7.3892587217179173E-3</c:v>
                </c:pt>
                <c:pt idx="44">
                  <c:v>1.1995128794152432E-2</c:v>
                </c:pt>
                <c:pt idx="45">
                  <c:v>1.2905170105344865E-2</c:v>
                </c:pt>
                <c:pt idx="46">
                  <c:v>1.2399186212970426E-2</c:v>
                </c:pt>
                <c:pt idx="47">
                  <c:v>1.1186499531530725E-2</c:v>
                </c:pt>
                <c:pt idx="48">
                  <c:v>1.1219760575943427E-2</c:v>
                </c:pt>
                <c:pt idx="49">
                  <c:v>8.4633702402086008E-3</c:v>
                </c:pt>
                <c:pt idx="50">
                  <c:v>1.0345551711365086E-2</c:v>
                </c:pt>
                <c:pt idx="51">
                  <c:v>7.2218458741759584E-3</c:v>
                </c:pt>
                <c:pt idx="52">
                  <c:v>1.1018488745391242E-2</c:v>
                </c:pt>
                <c:pt idx="53">
                  <c:v>1.2804334461842704E-2</c:v>
                </c:pt>
                <c:pt idx="54">
                  <c:v>1.2770364548221558E-2</c:v>
                </c:pt>
                <c:pt idx="55">
                  <c:v>7.9265758209001724E-3</c:v>
                </c:pt>
                <c:pt idx="56">
                  <c:v>1.2264478407350676E-2</c:v>
                </c:pt>
                <c:pt idx="57">
                  <c:v>1.081675272721383E-2</c:v>
                </c:pt>
                <c:pt idx="58">
                  <c:v>1.017748254612294E-2</c:v>
                </c:pt>
                <c:pt idx="59">
                  <c:v>1.1321669803995515E-2</c:v>
                </c:pt>
                <c:pt idx="60">
                  <c:v>9.0008067674995917E-3</c:v>
                </c:pt>
                <c:pt idx="61">
                  <c:v>1.3276311089499115E-2</c:v>
                </c:pt>
                <c:pt idx="62">
                  <c:v>1.354633490802426E-2</c:v>
                </c:pt>
                <c:pt idx="63">
                  <c:v>8.1280402486187953E-3</c:v>
                </c:pt>
                <c:pt idx="64">
                  <c:v>1.314141894788734E-2</c:v>
                </c:pt>
                <c:pt idx="65">
                  <c:v>1.11195434127076E-2</c:v>
                </c:pt>
                <c:pt idx="66">
                  <c:v>1.172557222136783E-2</c:v>
                </c:pt>
                <c:pt idx="67">
                  <c:v>1.0076609286411298E-2</c:v>
                </c:pt>
                <c:pt idx="68">
                  <c:v>8.6983147896884105E-3</c:v>
                </c:pt>
                <c:pt idx="69">
                  <c:v>7.9935014204892685E-3</c:v>
                </c:pt>
                <c:pt idx="70">
                  <c:v>7.8592320469088595E-3</c:v>
                </c:pt>
                <c:pt idx="71">
                  <c:v>7.7585400590540754E-3</c:v>
                </c:pt>
                <c:pt idx="72">
                  <c:v>1.179233887167408E-2</c:v>
                </c:pt>
                <c:pt idx="73">
                  <c:v>1.253377343660933E-2</c:v>
                </c:pt>
                <c:pt idx="74">
                  <c:v>1.3174447437090731E-2</c:v>
                </c:pt>
                <c:pt idx="75">
                  <c:v>1.3511604705334523E-2</c:v>
                </c:pt>
                <c:pt idx="76">
                  <c:v>1.0042437630443546E-2</c:v>
                </c:pt>
                <c:pt idx="77">
                  <c:v>1.1993797631762781E-2</c:v>
                </c:pt>
                <c:pt idx="78">
                  <c:v>1.3443613766593199E-2</c:v>
                </c:pt>
                <c:pt idx="79">
                  <c:v>1.1791562088137253E-2</c:v>
                </c:pt>
                <c:pt idx="80">
                  <c:v>1.0815524989017833E-2</c:v>
                </c:pt>
                <c:pt idx="81">
                  <c:v>1.2263652373192491E-2</c:v>
                </c:pt>
                <c:pt idx="82">
                  <c:v>1.0008334881181691E-2</c:v>
                </c:pt>
                <c:pt idx="83">
                  <c:v>1.0142897432815712E-2</c:v>
                </c:pt>
                <c:pt idx="84">
                  <c:v>1.054729146808131E-2</c:v>
                </c:pt>
                <c:pt idx="85">
                  <c:v>1.0682184652136106E-2</c:v>
                </c:pt>
                <c:pt idx="86">
                  <c:v>1.3545475037719967E-2</c:v>
                </c:pt>
                <c:pt idx="87">
                  <c:v>1.2500375419175258E-2</c:v>
                </c:pt>
                <c:pt idx="88">
                  <c:v>1.0715637398393429E-2</c:v>
                </c:pt>
                <c:pt idx="89">
                  <c:v>1.2938760548244055E-2</c:v>
                </c:pt>
                <c:pt idx="90">
                  <c:v>1.0244826597943568E-2</c:v>
                </c:pt>
                <c:pt idx="91">
                  <c:v>1.1927187117299676E-2</c:v>
                </c:pt>
                <c:pt idx="92">
                  <c:v>1.2601281832539835E-2</c:v>
                </c:pt>
                <c:pt idx="93">
                  <c:v>1.2466398403956136E-2</c:v>
                </c:pt>
                <c:pt idx="94">
                  <c:v>1.1085764243675689E-2</c:v>
                </c:pt>
              </c:numCache>
            </c:numRef>
          </c:yVal>
          <c:smooth val="0"/>
          <c:extLst>
            <c:ext xmlns:c16="http://schemas.microsoft.com/office/drawing/2014/chart" uri="{C3380CC4-5D6E-409C-BE32-E72D297353CC}">
              <c16:uniqueId val="{00000072-2497-4004-A2EA-D8765771262F}"/>
            </c:ext>
          </c:extLst>
        </c:ser>
        <c:dLbls>
          <c:showLegendKey val="0"/>
          <c:showVal val="0"/>
          <c:showCatName val="0"/>
          <c:showSerName val="0"/>
          <c:showPercent val="0"/>
          <c:showBubbleSize val="0"/>
        </c:dLbls>
        <c:axId val="474324664"/>
        <c:axId val="1"/>
      </c:scatterChart>
      <c:valAx>
        <c:axId val="474324664"/>
        <c:scaling>
          <c:orientation val="minMax"/>
        </c:scaling>
        <c:delete val="0"/>
        <c:axPos val="b"/>
        <c:title>
          <c:tx>
            <c:rich>
              <a:bodyPr/>
              <a:lstStyle/>
              <a:p>
                <a:pPr>
                  <a:defRPr sz="1000" b="0" i="0" u="none" strike="noStrike" baseline="0">
                    <a:solidFill>
                      <a:srgbClr val="000000"/>
                    </a:solidFill>
                    <a:latin typeface="Arial"/>
                    <a:ea typeface="Arial"/>
                    <a:cs typeface="Arial"/>
                  </a:defRPr>
                </a:pPr>
                <a:r>
                  <a:rPr lang="en-US"/>
                  <a:t>Annualized Standard Deviation</a:t>
                </a:r>
              </a:p>
            </c:rich>
          </c:tx>
          <c:layout>
            <c:manualLayout>
              <c:xMode val="edge"/>
              <c:yMode val="edge"/>
              <c:x val="0.40085590515760428"/>
              <c:y val="0.91451308144221533"/>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Annualized 
 Return</a:t>
                </a:r>
              </a:p>
            </c:rich>
          </c:tx>
          <c:layout>
            <c:manualLayout>
              <c:xMode val="edge"/>
              <c:yMode val="edge"/>
              <c:x val="2.2824657039327574E-2"/>
              <c:y val="0.43538754215919573"/>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74324664"/>
        <c:crosses val="autoZero"/>
        <c:crossBetween val="midCat"/>
      </c:valAx>
      <c:spPr>
        <a:noFill/>
        <a:ln w="12700">
          <a:solidFill>
            <a:sysClr val="windowText" lastClr="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30409045569055"/>
          <c:y val="4.0160623412083082E-2"/>
          <c:w val="0.79250438277116642"/>
          <c:h val="0.80476978416798217"/>
        </c:manualLayout>
      </c:layout>
      <c:scatterChart>
        <c:scatterStyle val="lineMarker"/>
        <c:varyColors val="1"/>
        <c:ser>
          <c:idx val="0"/>
          <c:order val="0"/>
          <c:tx>
            <c:strRef>
              <c:f>'5Yr R.R Chart'!$A$2:$A$114</c:f>
              <c:strCache>
                <c:ptCount val="113"/>
                <c:pt idx="0">
                  <c:v>FL PRIME</c:v>
                </c:pt>
                <c:pt idx="1">
                  <c:v>S&amp;P US AAA &amp; AA Rated GIP All 30 Day Net</c:v>
                </c:pt>
                <c:pt idx="2">
                  <c:v>1 mo LIBOR</c:v>
                </c:pt>
                <c:pt idx="3">
                  <c:v>Citigroup 90-day T-Bill</c:v>
                </c:pt>
                <c:pt idx="4">
                  <c:v>BlackRock Cash Funds: Instit/SL</c:v>
                </c:pt>
                <c:pt idx="5">
                  <c:v>BlackRock Liquidity:TempCash Dollar</c:v>
                </c:pt>
                <c:pt idx="6">
                  <c:v>BlackRock Liquidity:TempCash Inst</c:v>
                </c:pt>
                <c:pt idx="7">
                  <c:v>BlackRock Liquidity:TempFund Admin</c:v>
                </c:pt>
                <c:pt idx="8">
                  <c:v>BlackRock Liquidity:TempFund CashMg</c:v>
                </c:pt>
                <c:pt idx="9">
                  <c:v>BlackRock Liquidity:TempFund CashRs</c:v>
                </c:pt>
                <c:pt idx="10">
                  <c:v>BlackRock Liquidity:TempFund Dollar</c:v>
                </c:pt>
                <c:pt idx="11">
                  <c:v>BlackRock Liquidity:TempFund Inst</c:v>
                </c:pt>
                <c:pt idx="12">
                  <c:v>BlackRock Liquidity:TempFund PrCl</c:v>
                </c:pt>
                <c:pt idx="13">
                  <c:v>BlackRock MMP/Inv C</c:v>
                </c:pt>
                <c:pt idx="14">
                  <c:v>BMO Prime MMF/Class Y</c:v>
                </c:pt>
                <c:pt idx="15">
                  <c:v>Dreyfus BASIC MMF</c:v>
                </c:pt>
                <c:pt idx="16">
                  <c:v>Dreyfus Cash Mgmt/Admin</c:v>
                </c:pt>
                <c:pt idx="17">
                  <c:v>Dreyfus Cash Mgmt/Instit</c:v>
                </c:pt>
                <c:pt idx="18">
                  <c:v>Dreyfus Cash Mgmt/Inv</c:v>
                </c:pt>
                <c:pt idx="19">
                  <c:v>Dreyfus Liquid Assets/Cl 1</c:v>
                </c:pt>
                <c:pt idx="20">
                  <c:v>Dreyfus Liquid Assets/Cl 2</c:v>
                </c:pt>
                <c:pt idx="21">
                  <c:v>Fidelity MMF/Premium</c:v>
                </c:pt>
                <c:pt idx="22">
                  <c:v>Fidelity Money Market Fund</c:v>
                </c:pt>
                <c:pt idx="23">
                  <c:v>General MMF/Cl A</c:v>
                </c:pt>
                <c:pt idx="24">
                  <c:v>General MMF/Cl B</c:v>
                </c:pt>
                <c:pt idx="25">
                  <c:v>Goldman Sachs FS MMF/Adm</c:v>
                </c:pt>
                <c:pt idx="26">
                  <c:v>Goldman Sachs FS MMF/Cap</c:v>
                </c:pt>
                <c:pt idx="27">
                  <c:v>Goldman Sachs FS MMF/CMS</c:v>
                </c:pt>
                <c:pt idx="28">
                  <c:v>Goldman Sachs FS MMF/Inst</c:v>
                </c:pt>
                <c:pt idx="29">
                  <c:v>Goldman Sachs FS MMF/Pref</c:v>
                </c:pt>
                <c:pt idx="30">
                  <c:v>Goldman Sachs FS MMF/Sel</c:v>
                </c:pt>
                <c:pt idx="31">
                  <c:v>Goldman Sachs FS MMF/Ser</c:v>
                </c:pt>
                <c:pt idx="32">
                  <c:v>Goldman Sachs FS Prime Oblig/Adm</c:v>
                </c:pt>
                <c:pt idx="33">
                  <c:v>Goldman Sachs FS Prime Oblig/Cap</c:v>
                </c:pt>
                <c:pt idx="34">
                  <c:v>Goldman Sachs FS Prime Oblig/Inst</c:v>
                </c:pt>
                <c:pt idx="35">
                  <c:v>Goldman Sachs FS Prime Oblig/Pref</c:v>
                </c:pt>
                <c:pt idx="36">
                  <c:v>Goldman Sachs FS Prime Oblig/Res</c:v>
                </c:pt>
                <c:pt idx="37">
                  <c:v>Goldman Sachs FS Prime Oblig/Sel</c:v>
                </c:pt>
                <c:pt idx="38">
                  <c:v>Goldman Sachs FS Prime Oblig/Ser</c:v>
                </c:pt>
                <c:pt idx="39">
                  <c:v>Invesco Liquid Assets Port/Cash Mgt</c:v>
                </c:pt>
                <c:pt idx="40">
                  <c:v>Invesco Liquid Assets Port/Inst</c:v>
                </c:pt>
                <c:pt idx="41">
                  <c:v>Invesco Liquid Assets Port/Personal</c:v>
                </c:pt>
                <c:pt idx="42">
                  <c:v>Invesco Liquid Assets Port/Private</c:v>
                </c:pt>
                <c:pt idx="43">
                  <c:v>Invesco Liquid Assets Port/Reserve</c:v>
                </c:pt>
                <c:pt idx="44">
                  <c:v>Invesco Liquid Assets Port/Resource</c:v>
                </c:pt>
                <c:pt idx="45">
                  <c:v>Invesco Premier Portfolio/Inst</c:v>
                </c:pt>
                <c:pt idx="46">
                  <c:v>Invesco Premier Portfolio/Inv</c:v>
                </c:pt>
                <c:pt idx="47">
                  <c:v>Invesco STIC Prime Port/Cash Mgmt</c:v>
                </c:pt>
                <c:pt idx="48">
                  <c:v>Invesco STIC Prime Port/Instit</c:v>
                </c:pt>
                <c:pt idx="49">
                  <c:v>Invesco STIC Prime Port/Personal</c:v>
                </c:pt>
                <c:pt idx="50">
                  <c:v>Invesco STIC Prime Port/Private</c:v>
                </c:pt>
                <c:pt idx="51">
                  <c:v>Invesco STIC Prime Port/Reserve</c:v>
                </c:pt>
                <c:pt idx="52">
                  <c:v>Invesco STIC Prime Port/Resource</c:v>
                </c:pt>
                <c:pt idx="53">
                  <c:v>JPMorgan Liquid Assets MMF/Agency</c:v>
                </c:pt>
                <c:pt idx="54">
                  <c:v>JPMorgan Liquid Assets MMF/Capital</c:v>
                </c:pt>
                <c:pt idx="55">
                  <c:v>JPMorgan Liquid Assets MMF/Cl C</c:v>
                </c:pt>
                <c:pt idx="56">
                  <c:v>JPMorgan Liquid Assets MMF/Instit</c:v>
                </c:pt>
                <c:pt idx="57">
                  <c:v>JPMorgan Liquid Assets MMF/Inv</c:v>
                </c:pt>
                <c:pt idx="58">
                  <c:v>JPMorgan Liquid Assets MMF/Morgan</c:v>
                </c:pt>
                <c:pt idx="59">
                  <c:v>JPMorgan Liquid Assets MMF/Premier</c:v>
                </c:pt>
                <c:pt idx="60">
                  <c:v>JPMorgan Liquid Assets MMF/Reserve</c:v>
                </c:pt>
                <c:pt idx="61">
                  <c:v>JPMorgan Prime MMF/Agency</c:v>
                </c:pt>
                <c:pt idx="62">
                  <c:v>JPMorgan Prime MMF/Capital</c:v>
                </c:pt>
                <c:pt idx="63">
                  <c:v>JPMorgan Prime MMF/Class C</c:v>
                </c:pt>
                <c:pt idx="64">
                  <c:v>JPMorgan Prime MMF/Instit</c:v>
                </c:pt>
                <c:pt idx="65">
                  <c:v>JPMorgan Prime MMF/Morgan</c:v>
                </c:pt>
                <c:pt idx="66">
                  <c:v>JPMorgan Prime MMF/Premier</c:v>
                </c:pt>
                <c:pt idx="67">
                  <c:v>JPMorgan Prime MMF/Reserve</c:v>
                </c:pt>
                <c:pt idx="68">
                  <c:v>MainStay MMF/Class A</c:v>
                </c:pt>
                <c:pt idx="69">
                  <c:v>MainStay MMF/Class B</c:v>
                </c:pt>
                <c:pt idx="70">
                  <c:v>MainStay MMF/Class C</c:v>
                </c:pt>
                <c:pt idx="71">
                  <c:v>MainStay MMF/Inv Class</c:v>
                </c:pt>
                <c:pt idx="72">
                  <c:v>Morgan Stanley ILF/MMP/Adv</c:v>
                </c:pt>
                <c:pt idx="73">
                  <c:v>Morgan Stanley ILF/MMP/CashMgt</c:v>
                </c:pt>
                <c:pt idx="74">
                  <c:v>Morgan Stanley ILF/MMP/InsSel</c:v>
                </c:pt>
                <c:pt idx="75">
                  <c:v>Morgan Stanley ILF/MMP/Inst</c:v>
                </c:pt>
                <c:pt idx="76">
                  <c:v>Morgan Stanley ILF/MMP/Part</c:v>
                </c:pt>
                <c:pt idx="77">
                  <c:v>Morgan Stanley ILF/Prime/CashMgt</c:v>
                </c:pt>
                <c:pt idx="78">
                  <c:v>Morgan Stanley ILF/Prime/Inst</c:v>
                </c:pt>
                <c:pt idx="79">
                  <c:v>Northern Inst Prime Obligs/Shares</c:v>
                </c:pt>
                <c:pt idx="80">
                  <c:v>Northern MMF</c:v>
                </c:pt>
                <c:pt idx="81">
                  <c:v>Plan Inv Fund/MMP</c:v>
                </c:pt>
                <c:pt idx="82">
                  <c:v>Putnam MMF/Cl A</c:v>
                </c:pt>
                <c:pt idx="83">
                  <c:v>Putnam MMF/Cl B</c:v>
                </c:pt>
                <c:pt idx="84">
                  <c:v>Putnam MMF/Cl C</c:v>
                </c:pt>
                <c:pt idx="85">
                  <c:v>Putnam MMF/Cl R</c:v>
                </c:pt>
                <c:pt idx="86">
                  <c:v>State Street Inst Liq Resvs/Prem</c:v>
                </c:pt>
                <c:pt idx="87">
                  <c:v>UBS Select Prime Institutional Fund</c:v>
                </c:pt>
                <c:pt idx="88">
                  <c:v>UBS Select Prime Investor Fund</c:v>
                </c:pt>
                <c:pt idx="89">
                  <c:v>UBS Select Prime Preferred Fund</c:v>
                </c:pt>
                <c:pt idx="90">
                  <c:v>USAA Money Market Fund</c:v>
                </c:pt>
                <c:pt idx="91">
                  <c:v>Vanguard Prime MMF/Investor</c:v>
                </c:pt>
                <c:pt idx="92">
                  <c:v>Western Asset Inst Liq Res/Inst</c:v>
                </c:pt>
                <c:pt idx="93">
                  <c:v>Western Asset Inst Liq Res/Inv</c:v>
                </c:pt>
                <c:pt idx="94">
                  <c:v>Western Asset Prem Liquid Res</c:v>
                </c:pt>
              </c:strCache>
            </c:strRef>
          </c:tx>
          <c:spPr>
            <a:ln w="28575">
              <a:noFill/>
            </a:ln>
          </c:spPr>
          <c:marker>
            <c:symbol val="diamond"/>
            <c:size val="5"/>
            <c:spPr>
              <a:solidFill>
                <a:srgbClr val="000080"/>
              </a:solidFill>
              <a:ln>
                <a:solidFill>
                  <a:srgbClr val="000080"/>
                </a:solidFill>
                <a:prstDash val="solid"/>
              </a:ln>
            </c:spPr>
          </c:marker>
          <c:dPt>
            <c:idx val="0"/>
            <c:marker>
              <c:symbol val="square"/>
              <c:size val="6"/>
              <c:spPr>
                <a:solidFill>
                  <a:srgbClr val="92D050"/>
                </a:solidFill>
                <a:ln>
                  <a:solidFill>
                    <a:schemeClr val="accent3">
                      <a:lumMod val="75000"/>
                    </a:schemeClr>
                  </a:solidFill>
                  <a:prstDash val="solid"/>
                </a:ln>
              </c:spPr>
            </c:marker>
            <c:bubble3D val="0"/>
            <c:spPr>
              <a:ln w="3175">
                <a:solidFill>
                  <a:srgbClr val="000080"/>
                </a:solidFill>
                <a:prstDash val="solid"/>
              </a:ln>
            </c:spPr>
            <c:extLst>
              <c:ext xmlns:c16="http://schemas.microsoft.com/office/drawing/2014/chart" uri="{C3380CC4-5D6E-409C-BE32-E72D297353CC}">
                <c16:uniqueId val="{00000001-2AA0-46BE-B830-F0E33D96C240}"/>
              </c:ext>
            </c:extLst>
          </c:dPt>
          <c:dPt>
            <c:idx val="1"/>
            <c:marker>
              <c:symbol val="diamond"/>
              <c:size val="6"/>
              <c:spPr>
                <a:solidFill>
                  <a:srgbClr val="FF0000"/>
                </a:solidFill>
                <a:ln>
                  <a:solidFill>
                    <a:srgbClr val="FF0000"/>
                  </a:solidFill>
                  <a:prstDash val="solid"/>
                </a:ln>
              </c:spPr>
            </c:marker>
            <c:bubble3D val="0"/>
            <c:extLst>
              <c:ext xmlns:c16="http://schemas.microsoft.com/office/drawing/2014/chart" uri="{C3380CC4-5D6E-409C-BE32-E72D297353CC}">
                <c16:uniqueId val="{00000002-2AA0-46BE-B830-F0E33D96C240}"/>
              </c:ext>
            </c:extLst>
          </c:dPt>
          <c:dPt>
            <c:idx val="2"/>
            <c:marker>
              <c:symbol val="diamond"/>
              <c:size val="6"/>
              <c:spPr>
                <a:solidFill>
                  <a:srgbClr val="7030A0"/>
                </a:solidFill>
                <a:ln>
                  <a:solidFill>
                    <a:srgbClr val="7030A0"/>
                  </a:solidFill>
                  <a:prstDash val="solid"/>
                </a:ln>
              </c:spPr>
            </c:marker>
            <c:bubble3D val="0"/>
            <c:extLst>
              <c:ext xmlns:c16="http://schemas.microsoft.com/office/drawing/2014/chart" uri="{C3380CC4-5D6E-409C-BE32-E72D297353CC}">
                <c16:uniqueId val="{00000003-2AA0-46BE-B830-F0E33D96C240}"/>
              </c:ext>
            </c:extLst>
          </c:dPt>
          <c:dPt>
            <c:idx val="3"/>
            <c:marker>
              <c:symbol val="diamond"/>
              <c:size val="6"/>
              <c:spPr>
                <a:solidFill>
                  <a:srgbClr val="FFFF00"/>
                </a:solidFill>
                <a:ln>
                  <a:solidFill>
                    <a:srgbClr val="FFFF00"/>
                  </a:solidFill>
                  <a:prstDash val="solid"/>
                </a:ln>
              </c:spPr>
            </c:marker>
            <c:bubble3D val="0"/>
            <c:extLst>
              <c:ext xmlns:c16="http://schemas.microsoft.com/office/drawing/2014/chart" uri="{C3380CC4-5D6E-409C-BE32-E72D297353CC}">
                <c16:uniqueId val="{00000004-2AA0-46BE-B830-F0E33D96C240}"/>
              </c:ext>
            </c:extLst>
          </c:dPt>
          <c:dPt>
            <c:idx val="4"/>
            <c:bubble3D val="0"/>
            <c:extLst>
              <c:ext xmlns:c16="http://schemas.microsoft.com/office/drawing/2014/chart" uri="{C3380CC4-5D6E-409C-BE32-E72D297353CC}">
                <c16:uniqueId val="{00000005-2AA0-46BE-B830-F0E33D96C240}"/>
              </c:ext>
            </c:extLst>
          </c:dPt>
          <c:dPt>
            <c:idx val="5"/>
            <c:bubble3D val="0"/>
            <c:extLst>
              <c:ext xmlns:c16="http://schemas.microsoft.com/office/drawing/2014/chart" uri="{C3380CC4-5D6E-409C-BE32-E72D297353CC}">
                <c16:uniqueId val="{00000006-2AA0-46BE-B830-F0E33D96C240}"/>
              </c:ext>
            </c:extLst>
          </c:dPt>
          <c:dPt>
            <c:idx val="6"/>
            <c:bubble3D val="0"/>
            <c:extLst>
              <c:ext xmlns:c16="http://schemas.microsoft.com/office/drawing/2014/chart" uri="{C3380CC4-5D6E-409C-BE32-E72D297353CC}">
                <c16:uniqueId val="{00000007-2AA0-46BE-B830-F0E33D96C240}"/>
              </c:ext>
            </c:extLst>
          </c:dPt>
          <c:dPt>
            <c:idx val="7"/>
            <c:bubble3D val="0"/>
            <c:extLst>
              <c:ext xmlns:c16="http://schemas.microsoft.com/office/drawing/2014/chart" uri="{C3380CC4-5D6E-409C-BE32-E72D297353CC}">
                <c16:uniqueId val="{00000008-2AA0-46BE-B830-F0E33D96C240}"/>
              </c:ext>
            </c:extLst>
          </c:dPt>
          <c:dPt>
            <c:idx val="8"/>
            <c:bubble3D val="0"/>
            <c:extLst>
              <c:ext xmlns:c16="http://schemas.microsoft.com/office/drawing/2014/chart" uri="{C3380CC4-5D6E-409C-BE32-E72D297353CC}">
                <c16:uniqueId val="{00000009-2AA0-46BE-B830-F0E33D96C240}"/>
              </c:ext>
            </c:extLst>
          </c:dPt>
          <c:dPt>
            <c:idx val="9"/>
            <c:bubble3D val="0"/>
            <c:extLst>
              <c:ext xmlns:c16="http://schemas.microsoft.com/office/drawing/2014/chart" uri="{C3380CC4-5D6E-409C-BE32-E72D297353CC}">
                <c16:uniqueId val="{0000000A-2AA0-46BE-B830-F0E33D96C240}"/>
              </c:ext>
            </c:extLst>
          </c:dPt>
          <c:dPt>
            <c:idx val="10"/>
            <c:bubble3D val="0"/>
            <c:extLst>
              <c:ext xmlns:c16="http://schemas.microsoft.com/office/drawing/2014/chart" uri="{C3380CC4-5D6E-409C-BE32-E72D297353CC}">
                <c16:uniqueId val="{0000000B-2AA0-46BE-B830-F0E33D96C240}"/>
              </c:ext>
            </c:extLst>
          </c:dPt>
          <c:dPt>
            <c:idx val="11"/>
            <c:bubble3D val="0"/>
            <c:extLst>
              <c:ext xmlns:c16="http://schemas.microsoft.com/office/drawing/2014/chart" uri="{C3380CC4-5D6E-409C-BE32-E72D297353CC}">
                <c16:uniqueId val="{0000000C-2AA0-46BE-B830-F0E33D96C240}"/>
              </c:ext>
            </c:extLst>
          </c:dPt>
          <c:dPt>
            <c:idx val="12"/>
            <c:bubble3D val="0"/>
            <c:extLst>
              <c:ext xmlns:c16="http://schemas.microsoft.com/office/drawing/2014/chart" uri="{C3380CC4-5D6E-409C-BE32-E72D297353CC}">
                <c16:uniqueId val="{0000000D-2AA0-46BE-B830-F0E33D96C240}"/>
              </c:ext>
            </c:extLst>
          </c:dPt>
          <c:dPt>
            <c:idx val="13"/>
            <c:bubble3D val="0"/>
            <c:extLst>
              <c:ext xmlns:c16="http://schemas.microsoft.com/office/drawing/2014/chart" uri="{C3380CC4-5D6E-409C-BE32-E72D297353CC}">
                <c16:uniqueId val="{0000000E-2AA0-46BE-B830-F0E33D96C240}"/>
              </c:ext>
            </c:extLst>
          </c:dPt>
          <c:dPt>
            <c:idx val="14"/>
            <c:bubble3D val="0"/>
            <c:extLst>
              <c:ext xmlns:c16="http://schemas.microsoft.com/office/drawing/2014/chart" uri="{C3380CC4-5D6E-409C-BE32-E72D297353CC}">
                <c16:uniqueId val="{0000000F-2AA0-46BE-B830-F0E33D96C240}"/>
              </c:ext>
            </c:extLst>
          </c:dPt>
          <c:dPt>
            <c:idx val="15"/>
            <c:bubble3D val="0"/>
            <c:extLst>
              <c:ext xmlns:c16="http://schemas.microsoft.com/office/drawing/2014/chart" uri="{C3380CC4-5D6E-409C-BE32-E72D297353CC}">
                <c16:uniqueId val="{00000010-2AA0-46BE-B830-F0E33D96C240}"/>
              </c:ext>
            </c:extLst>
          </c:dPt>
          <c:dPt>
            <c:idx val="16"/>
            <c:bubble3D val="0"/>
            <c:extLst>
              <c:ext xmlns:c16="http://schemas.microsoft.com/office/drawing/2014/chart" uri="{C3380CC4-5D6E-409C-BE32-E72D297353CC}">
                <c16:uniqueId val="{00000011-2AA0-46BE-B830-F0E33D96C240}"/>
              </c:ext>
            </c:extLst>
          </c:dPt>
          <c:dPt>
            <c:idx val="17"/>
            <c:bubble3D val="0"/>
            <c:extLst>
              <c:ext xmlns:c16="http://schemas.microsoft.com/office/drawing/2014/chart" uri="{C3380CC4-5D6E-409C-BE32-E72D297353CC}">
                <c16:uniqueId val="{00000012-2AA0-46BE-B830-F0E33D96C240}"/>
              </c:ext>
            </c:extLst>
          </c:dPt>
          <c:dPt>
            <c:idx val="18"/>
            <c:bubble3D val="0"/>
            <c:extLst>
              <c:ext xmlns:c16="http://schemas.microsoft.com/office/drawing/2014/chart" uri="{C3380CC4-5D6E-409C-BE32-E72D297353CC}">
                <c16:uniqueId val="{00000013-2AA0-46BE-B830-F0E33D96C240}"/>
              </c:ext>
            </c:extLst>
          </c:dPt>
          <c:dPt>
            <c:idx val="19"/>
            <c:bubble3D val="0"/>
            <c:extLst>
              <c:ext xmlns:c16="http://schemas.microsoft.com/office/drawing/2014/chart" uri="{C3380CC4-5D6E-409C-BE32-E72D297353CC}">
                <c16:uniqueId val="{00000014-2AA0-46BE-B830-F0E33D96C240}"/>
              </c:ext>
            </c:extLst>
          </c:dPt>
          <c:dPt>
            <c:idx val="20"/>
            <c:bubble3D val="0"/>
            <c:extLst>
              <c:ext xmlns:c16="http://schemas.microsoft.com/office/drawing/2014/chart" uri="{C3380CC4-5D6E-409C-BE32-E72D297353CC}">
                <c16:uniqueId val="{00000015-2AA0-46BE-B830-F0E33D96C240}"/>
              </c:ext>
            </c:extLst>
          </c:dPt>
          <c:dPt>
            <c:idx val="21"/>
            <c:bubble3D val="0"/>
            <c:extLst>
              <c:ext xmlns:c16="http://schemas.microsoft.com/office/drawing/2014/chart" uri="{C3380CC4-5D6E-409C-BE32-E72D297353CC}">
                <c16:uniqueId val="{00000016-2AA0-46BE-B830-F0E33D96C240}"/>
              </c:ext>
            </c:extLst>
          </c:dPt>
          <c:dPt>
            <c:idx val="22"/>
            <c:bubble3D val="0"/>
            <c:extLst>
              <c:ext xmlns:c16="http://schemas.microsoft.com/office/drawing/2014/chart" uri="{C3380CC4-5D6E-409C-BE32-E72D297353CC}">
                <c16:uniqueId val="{00000017-2AA0-46BE-B830-F0E33D96C240}"/>
              </c:ext>
            </c:extLst>
          </c:dPt>
          <c:dPt>
            <c:idx val="23"/>
            <c:bubble3D val="0"/>
            <c:extLst>
              <c:ext xmlns:c16="http://schemas.microsoft.com/office/drawing/2014/chart" uri="{C3380CC4-5D6E-409C-BE32-E72D297353CC}">
                <c16:uniqueId val="{00000018-2AA0-46BE-B830-F0E33D96C240}"/>
              </c:ext>
            </c:extLst>
          </c:dPt>
          <c:dPt>
            <c:idx val="24"/>
            <c:bubble3D val="0"/>
            <c:extLst>
              <c:ext xmlns:c16="http://schemas.microsoft.com/office/drawing/2014/chart" uri="{C3380CC4-5D6E-409C-BE32-E72D297353CC}">
                <c16:uniqueId val="{00000019-2AA0-46BE-B830-F0E33D96C240}"/>
              </c:ext>
            </c:extLst>
          </c:dPt>
          <c:dPt>
            <c:idx val="25"/>
            <c:bubble3D val="0"/>
            <c:extLst>
              <c:ext xmlns:c16="http://schemas.microsoft.com/office/drawing/2014/chart" uri="{C3380CC4-5D6E-409C-BE32-E72D297353CC}">
                <c16:uniqueId val="{0000001A-2AA0-46BE-B830-F0E33D96C240}"/>
              </c:ext>
            </c:extLst>
          </c:dPt>
          <c:dPt>
            <c:idx val="26"/>
            <c:bubble3D val="0"/>
            <c:extLst>
              <c:ext xmlns:c16="http://schemas.microsoft.com/office/drawing/2014/chart" uri="{C3380CC4-5D6E-409C-BE32-E72D297353CC}">
                <c16:uniqueId val="{0000001B-2AA0-46BE-B830-F0E33D96C240}"/>
              </c:ext>
            </c:extLst>
          </c:dPt>
          <c:dPt>
            <c:idx val="27"/>
            <c:bubble3D val="0"/>
            <c:extLst>
              <c:ext xmlns:c16="http://schemas.microsoft.com/office/drawing/2014/chart" uri="{C3380CC4-5D6E-409C-BE32-E72D297353CC}">
                <c16:uniqueId val="{0000001C-2AA0-46BE-B830-F0E33D96C240}"/>
              </c:ext>
            </c:extLst>
          </c:dPt>
          <c:dPt>
            <c:idx val="28"/>
            <c:bubble3D val="0"/>
            <c:extLst>
              <c:ext xmlns:c16="http://schemas.microsoft.com/office/drawing/2014/chart" uri="{C3380CC4-5D6E-409C-BE32-E72D297353CC}">
                <c16:uniqueId val="{0000001D-2AA0-46BE-B830-F0E33D96C240}"/>
              </c:ext>
            </c:extLst>
          </c:dPt>
          <c:dPt>
            <c:idx val="29"/>
            <c:bubble3D val="0"/>
            <c:extLst>
              <c:ext xmlns:c16="http://schemas.microsoft.com/office/drawing/2014/chart" uri="{C3380CC4-5D6E-409C-BE32-E72D297353CC}">
                <c16:uniqueId val="{0000001E-2AA0-46BE-B830-F0E33D96C240}"/>
              </c:ext>
            </c:extLst>
          </c:dPt>
          <c:dPt>
            <c:idx val="30"/>
            <c:bubble3D val="0"/>
            <c:extLst>
              <c:ext xmlns:c16="http://schemas.microsoft.com/office/drawing/2014/chart" uri="{C3380CC4-5D6E-409C-BE32-E72D297353CC}">
                <c16:uniqueId val="{0000001F-2AA0-46BE-B830-F0E33D96C240}"/>
              </c:ext>
            </c:extLst>
          </c:dPt>
          <c:dPt>
            <c:idx val="31"/>
            <c:bubble3D val="0"/>
            <c:extLst>
              <c:ext xmlns:c16="http://schemas.microsoft.com/office/drawing/2014/chart" uri="{C3380CC4-5D6E-409C-BE32-E72D297353CC}">
                <c16:uniqueId val="{00000020-2AA0-46BE-B830-F0E33D96C240}"/>
              </c:ext>
            </c:extLst>
          </c:dPt>
          <c:dPt>
            <c:idx val="32"/>
            <c:bubble3D val="0"/>
            <c:extLst>
              <c:ext xmlns:c16="http://schemas.microsoft.com/office/drawing/2014/chart" uri="{C3380CC4-5D6E-409C-BE32-E72D297353CC}">
                <c16:uniqueId val="{00000021-2AA0-46BE-B830-F0E33D96C240}"/>
              </c:ext>
            </c:extLst>
          </c:dPt>
          <c:dPt>
            <c:idx val="33"/>
            <c:bubble3D val="0"/>
            <c:extLst>
              <c:ext xmlns:c16="http://schemas.microsoft.com/office/drawing/2014/chart" uri="{C3380CC4-5D6E-409C-BE32-E72D297353CC}">
                <c16:uniqueId val="{00000022-2AA0-46BE-B830-F0E33D96C240}"/>
              </c:ext>
            </c:extLst>
          </c:dPt>
          <c:dPt>
            <c:idx val="34"/>
            <c:bubble3D val="0"/>
            <c:extLst>
              <c:ext xmlns:c16="http://schemas.microsoft.com/office/drawing/2014/chart" uri="{C3380CC4-5D6E-409C-BE32-E72D297353CC}">
                <c16:uniqueId val="{00000023-2AA0-46BE-B830-F0E33D96C240}"/>
              </c:ext>
            </c:extLst>
          </c:dPt>
          <c:dPt>
            <c:idx val="35"/>
            <c:bubble3D val="0"/>
            <c:extLst>
              <c:ext xmlns:c16="http://schemas.microsoft.com/office/drawing/2014/chart" uri="{C3380CC4-5D6E-409C-BE32-E72D297353CC}">
                <c16:uniqueId val="{00000024-2AA0-46BE-B830-F0E33D96C240}"/>
              </c:ext>
            </c:extLst>
          </c:dPt>
          <c:dPt>
            <c:idx val="36"/>
            <c:bubble3D val="0"/>
            <c:extLst>
              <c:ext xmlns:c16="http://schemas.microsoft.com/office/drawing/2014/chart" uri="{C3380CC4-5D6E-409C-BE32-E72D297353CC}">
                <c16:uniqueId val="{00000025-2AA0-46BE-B830-F0E33D96C240}"/>
              </c:ext>
            </c:extLst>
          </c:dPt>
          <c:dPt>
            <c:idx val="37"/>
            <c:bubble3D val="0"/>
            <c:extLst>
              <c:ext xmlns:c16="http://schemas.microsoft.com/office/drawing/2014/chart" uri="{C3380CC4-5D6E-409C-BE32-E72D297353CC}">
                <c16:uniqueId val="{00000026-2AA0-46BE-B830-F0E33D96C240}"/>
              </c:ext>
            </c:extLst>
          </c:dPt>
          <c:dPt>
            <c:idx val="38"/>
            <c:bubble3D val="0"/>
            <c:extLst>
              <c:ext xmlns:c16="http://schemas.microsoft.com/office/drawing/2014/chart" uri="{C3380CC4-5D6E-409C-BE32-E72D297353CC}">
                <c16:uniqueId val="{00000027-2AA0-46BE-B830-F0E33D96C240}"/>
              </c:ext>
            </c:extLst>
          </c:dPt>
          <c:dPt>
            <c:idx val="39"/>
            <c:bubble3D val="0"/>
            <c:extLst>
              <c:ext xmlns:c16="http://schemas.microsoft.com/office/drawing/2014/chart" uri="{C3380CC4-5D6E-409C-BE32-E72D297353CC}">
                <c16:uniqueId val="{00000028-2AA0-46BE-B830-F0E33D96C240}"/>
              </c:ext>
            </c:extLst>
          </c:dPt>
          <c:dPt>
            <c:idx val="40"/>
            <c:bubble3D val="0"/>
            <c:extLst>
              <c:ext xmlns:c16="http://schemas.microsoft.com/office/drawing/2014/chart" uri="{C3380CC4-5D6E-409C-BE32-E72D297353CC}">
                <c16:uniqueId val="{00000029-2AA0-46BE-B830-F0E33D96C240}"/>
              </c:ext>
            </c:extLst>
          </c:dPt>
          <c:dPt>
            <c:idx val="41"/>
            <c:bubble3D val="0"/>
            <c:extLst>
              <c:ext xmlns:c16="http://schemas.microsoft.com/office/drawing/2014/chart" uri="{C3380CC4-5D6E-409C-BE32-E72D297353CC}">
                <c16:uniqueId val="{0000002A-2AA0-46BE-B830-F0E33D96C240}"/>
              </c:ext>
            </c:extLst>
          </c:dPt>
          <c:dPt>
            <c:idx val="42"/>
            <c:bubble3D val="0"/>
            <c:extLst>
              <c:ext xmlns:c16="http://schemas.microsoft.com/office/drawing/2014/chart" uri="{C3380CC4-5D6E-409C-BE32-E72D297353CC}">
                <c16:uniqueId val="{0000002B-2AA0-46BE-B830-F0E33D96C240}"/>
              </c:ext>
            </c:extLst>
          </c:dPt>
          <c:dPt>
            <c:idx val="43"/>
            <c:bubble3D val="0"/>
            <c:extLst>
              <c:ext xmlns:c16="http://schemas.microsoft.com/office/drawing/2014/chart" uri="{C3380CC4-5D6E-409C-BE32-E72D297353CC}">
                <c16:uniqueId val="{0000002C-2AA0-46BE-B830-F0E33D96C240}"/>
              </c:ext>
            </c:extLst>
          </c:dPt>
          <c:dPt>
            <c:idx val="44"/>
            <c:bubble3D val="0"/>
            <c:extLst>
              <c:ext xmlns:c16="http://schemas.microsoft.com/office/drawing/2014/chart" uri="{C3380CC4-5D6E-409C-BE32-E72D297353CC}">
                <c16:uniqueId val="{0000002D-2AA0-46BE-B830-F0E33D96C240}"/>
              </c:ext>
            </c:extLst>
          </c:dPt>
          <c:dPt>
            <c:idx val="45"/>
            <c:bubble3D val="0"/>
            <c:extLst>
              <c:ext xmlns:c16="http://schemas.microsoft.com/office/drawing/2014/chart" uri="{C3380CC4-5D6E-409C-BE32-E72D297353CC}">
                <c16:uniqueId val="{0000002E-2AA0-46BE-B830-F0E33D96C240}"/>
              </c:ext>
            </c:extLst>
          </c:dPt>
          <c:dPt>
            <c:idx val="46"/>
            <c:bubble3D val="0"/>
            <c:extLst>
              <c:ext xmlns:c16="http://schemas.microsoft.com/office/drawing/2014/chart" uri="{C3380CC4-5D6E-409C-BE32-E72D297353CC}">
                <c16:uniqueId val="{0000002F-2AA0-46BE-B830-F0E33D96C240}"/>
              </c:ext>
            </c:extLst>
          </c:dPt>
          <c:dPt>
            <c:idx val="47"/>
            <c:bubble3D val="0"/>
            <c:extLst>
              <c:ext xmlns:c16="http://schemas.microsoft.com/office/drawing/2014/chart" uri="{C3380CC4-5D6E-409C-BE32-E72D297353CC}">
                <c16:uniqueId val="{00000030-2AA0-46BE-B830-F0E33D96C240}"/>
              </c:ext>
            </c:extLst>
          </c:dPt>
          <c:dPt>
            <c:idx val="48"/>
            <c:bubble3D val="0"/>
            <c:extLst>
              <c:ext xmlns:c16="http://schemas.microsoft.com/office/drawing/2014/chart" uri="{C3380CC4-5D6E-409C-BE32-E72D297353CC}">
                <c16:uniqueId val="{00000031-2AA0-46BE-B830-F0E33D96C240}"/>
              </c:ext>
            </c:extLst>
          </c:dPt>
          <c:dPt>
            <c:idx val="49"/>
            <c:bubble3D val="0"/>
            <c:extLst>
              <c:ext xmlns:c16="http://schemas.microsoft.com/office/drawing/2014/chart" uri="{C3380CC4-5D6E-409C-BE32-E72D297353CC}">
                <c16:uniqueId val="{00000032-2AA0-46BE-B830-F0E33D96C240}"/>
              </c:ext>
            </c:extLst>
          </c:dPt>
          <c:dPt>
            <c:idx val="50"/>
            <c:bubble3D val="0"/>
            <c:extLst>
              <c:ext xmlns:c16="http://schemas.microsoft.com/office/drawing/2014/chart" uri="{C3380CC4-5D6E-409C-BE32-E72D297353CC}">
                <c16:uniqueId val="{00000033-2AA0-46BE-B830-F0E33D96C240}"/>
              </c:ext>
            </c:extLst>
          </c:dPt>
          <c:dPt>
            <c:idx val="51"/>
            <c:bubble3D val="0"/>
            <c:extLst>
              <c:ext xmlns:c16="http://schemas.microsoft.com/office/drawing/2014/chart" uri="{C3380CC4-5D6E-409C-BE32-E72D297353CC}">
                <c16:uniqueId val="{00000034-2AA0-46BE-B830-F0E33D96C240}"/>
              </c:ext>
            </c:extLst>
          </c:dPt>
          <c:dPt>
            <c:idx val="52"/>
            <c:bubble3D val="0"/>
            <c:extLst>
              <c:ext xmlns:c16="http://schemas.microsoft.com/office/drawing/2014/chart" uri="{C3380CC4-5D6E-409C-BE32-E72D297353CC}">
                <c16:uniqueId val="{00000035-2AA0-46BE-B830-F0E33D96C240}"/>
              </c:ext>
            </c:extLst>
          </c:dPt>
          <c:dPt>
            <c:idx val="53"/>
            <c:bubble3D val="0"/>
            <c:extLst>
              <c:ext xmlns:c16="http://schemas.microsoft.com/office/drawing/2014/chart" uri="{C3380CC4-5D6E-409C-BE32-E72D297353CC}">
                <c16:uniqueId val="{00000036-2AA0-46BE-B830-F0E33D96C240}"/>
              </c:ext>
            </c:extLst>
          </c:dPt>
          <c:dPt>
            <c:idx val="54"/>
            <c:bubble3D val="0"/>
            <c:extLst>
              <c:ext xmlns:c16="http://schemas.microsoft.com/office/drawing/2014/chart" uri="{C3380CC4-5D6E-409C-BE32-E72D297353CC}">
                <c16:uniqueId val="{00000037-2AA0-46BE-B830-F0E33D96C240}"/>
              </c:ext>
            </c:extLst>
          </c:dPt>
          <c:dPt>
            <c:idx val="55"/>
            <c:bubble3D val="0"/>
            <c:extLst>
              <c:ext xmlns:c16="http://schemas.microsoft.com/office/drawing/2014/chart" uri="{C3380CC4-5D6E-409C-BE32-E72D297353CC}">
                <c16:uniqueId val="{00000038-2AA0-46BE-B830-F0E33D96C240}"/>
              </c:ext>
            </c:extLst>
          </c:dPt>
          <c:dPt>
            <c:idx val="56"/>
            <c:bubble3D val="0"/>
            <c:extLst>
              <c:ext xmlns:c16="http://schemas.microsoft.com/office/drawing/2014/chart" uri="{C3380CC4-5D6E-409C-BE32-E72D297353CC}">
                <c16:uniqueId val="{00000039-2AA0-46BE-B830-F0E33D96C240}"/>
              </c:ext>
            </c:extLst>
          </c:dPt>
          <c:dPt>
            <c:idx val="57"/>
            <c:bubble3D val="0"/>
            <c:extLst>
              <c:ext xmlns:c16="http://schemas.microsoft.com/office/drawing/2014/chart" uri="{C3380CC4-5D6E-409C-BE32-E72D297353CC}">
                <c16:uniqueId val="{0000003A-2AA0-46BE-B830-F0E33D96C240}"/>
              </c:ext>
            </c:extLst>
          </c:dPt>
          <c:dPt>
            <c:idx val="58"/>
            <c:bubble3D val="0"/>
            <c:extLst>
              <c:ext xmlns:c16="http://schemas.microsoft.com/office/drawing/2014/chart" uri="{C3380CC4-5D6E-409C-BE32-E72D297353CC}">
                <c16:uniqueId val="{0000003B-2AA0-46BE-B830-F0E33D96C240}"/>
              </c:ext>
            </c:extLst>
          </c:dPt>
          <c:dPt>
            <c:idx val="59"/>
            <c:bubble3D val="0"/>
            <c:extLst>
              <c:ext xmlns:c16="http://schemas.microsoft.com/office/drawing/2014/chart" uri="{C3380CC4-5D6E-409C-BE32-E72D297353CC}">
                <c16:uniqueId val="{0000003C-2AA0-46BE-B830-F0E33D96C240}"/>
              </c:ext>
            </c:extLst>
          </c:dPt>
          <c:dPt>
            <c:idx val="60"/>
            <c:bubble3D val="0"/>
            <c:extLst>
              <c:ext xmlns:c16="http://schemas.microsoft.com/office/drawing/2014/chart" uri="{C3380CC4-5D6E-409C-BE32-E72D297353CC}">
                <c16:uniqueId val="{0000003D-2AA0-46BE-B830-F0E33D96C240}"/>
              </c:ext>
            </c:extLst>
          </c:dPt>
          <c:dPt>
            <c:idx val="61"/>
            <c:bubble3D val="0"/>
            <c:extLst>
              <c:ext xmlns:c16="http://schemas.microsoft.com/office/drawing/2014/chart" uri="{C3380CC4-5D6E-409C-BE32-E72D297353CC}">
                <c16:uniqueId val="{0000003E-2AA0-46BE-B830-F0E33D96C240}"/>
              </c:ext>
            </c:extLst>
          </c:dPt>
          <c:dPt>
            <c:idx val="62"/>
            <c:bubble3D val="0"/>
            <c:extLst>
              <c:ext xmlns:c16="http://schemas.microsoft.com/office/drawing/2014/chart" uri="{C3380CC4-5D6E-409C-BE32-E72D297353CC}">
                <c16:uniqueId val="{0000003F-2AA0-46BE-B830-F0E33D96C240}"/>
              </c:ext>
            </c:extLst>
          </c:dPt>
          <c:dPt>
            <c:idx val="63"/>
            <c:bubble3D val="0"/>
            <c:extLst>
              <c:ext xmlns:c16="http://schemas.microsoft.com/office/drawing/2014/chart" uri="{C3380CC4-5D6E-409C-BE32-E72D297353CC}">
                <c16:uniqueId val="{00000040-2AA0-46BE-B830-F0E33D96C240}"/>
              </c:ext>
            </c:extLst>
          </c:dPt>
          <c:dPt>
            <c:idx val="64"/>
            <c:bubble3D val="0"/>
            <c:extLst>
              <c:ext xmlns:c16="http://schemas.microsoft.com/office/drawing/2014/chart" uri="{C3380CC4-5D6E-409C-BE32-E72D297353CC}">
                <c16:uniqueId val="{00000041-2AA0-46BE-B830-F0E33D96C240}"/>
              </c:ext>
            </c:extLst>
          </c:dPt>
          <c:dPt>
            <c:idx val="65"/>
            <c:bubble3D val="0"/>
            <c:extLst>
              <c:ext xmlns:c16="http://schemas.microsoft.com/office/drawing/2014/chart" uri="{C3380CC4-5D6E-409C-BE32-E72D297353CC}">
                <c16:uniqueId val="{00000042-2AA0-46BE-B830-F0E33D96C240}"/>
              </c:ext>
            </c:extLst>
          </c:dPt>
          <c:dPt>
            <c:idx val="66"/>
            <c:bubble3D val="0"/>
            <c:extLst>
              <c:ext xmlns:c16="http://schemas.microsoft.com/office/drawing/2014/chart" uri="{C3380CC4-5D6E-409C-BE32-E72D297353CC}">
                <c16:uniqueId val="{00000043-2AA0-46BE-B830-F0E33D96C240}"/>
              </c:ext>
            </c:extLst>
          </c:dPt>
          <c:dPt>
            <c:idx val="67"/>
            <c:bubble3D val="0"/>
            <c:extLst>
              <c:ext xmlns:c16="http://schemas.microsoft.com/office/drawing/2014/chart" uri="{C3380CC4-5D6E-409C-BE32-E72D297353CC}">
                <c16:uniqueId val="{00000044-2AA0-46BE-B830-F0E33D96C240}"/>
              </c:ext>
            </c:extLst>
          </c:dPt>
          <c:dPt>
            <c:idx val="68"/>
            <c:bubble3D val="0"/>
            <c:extLst>
              <c:ext xmlns:c16="http://schemas.microsoft.com/office/drawing/2014/chart" uri="{C3380CC4-5D6E-409C-BE32-E72D297353CC}">
                <c16:uniqueId val="{00000045-2AA0-46BE-B830-F0E33D96C240}"/>
              </c:ext>
            </c:extLst>
          </c:dPt>
          <c:dPt>
            <c:idx val="69"/>
            <c:bubble3D val="0"/>
            <c:extLst>
              <c:ext xmlns:c16="http://schemas.microsoft.com/office/drawing/2014/chart" uri="{C3380CC4-5D6E-409C-BE32-E72D297353CC}">
                <c16:uniqueId val="{00000046-2AA0-46BE-B830-F0E33D96C240}"/>
              </c:ext>
            </c:extLst>
          </c:dPt>
          <c:dPt>
            <c:idx val="70"/>
            <c:bubble3D val="0"/>
            <c:extLst>
              <c:ext xmlns:c16="http://schemas.microsoft.com/office/drawing/2014/chart" uri="{C3380CC4-5D6E-409C-BE32-E72D297353CC}">
                <c16:uniqueId val="{00000047-2AA0-46BE-B830-F0E33D96C240}"/>
              </c:ext>
            </c:extLst>
          </c:dPt>
          <c:dPt>
            <c:idx val="71"/>
            <c:bubble3D val="0"/>
            <c:extLst>
              <c:ext xmlns:c16="http://schemas.microsoft.com/office/drawing/2014/chart" uri="{C3380CC4-5D6E-409C-BE32-E72D297353CC}">
                <c16:uniqueId val="{00000048-2AA0-46BE-B830-F0E33D96C240}"/>
              </c:ext>
            </c:extLst>
          </c:dPt>
          <c:dPt>
            <c:idx val="72"/>
            <c:bubble3D val="0"/>
            <c:extLst>
              <c:ext xmlns:c16="http://schemas.microsoft.com/office/drawing/2014/chart" uri="{C3380CC4-5D6E-409C-BE32-E72D297353CC}">
                <c16:uniqueId val="{00000049-2AA0-46BE-B830-F0E33D96C240}"/>
              </c:ext>
            </c:extLst>
          </c:dPt>
          <c:dPt>
            <c:idx val="73"/>
            <c:bubble3D val="0"/>
            <c:extLst>
              <c:ext xmlns:c16="http://schemas.microsoft.com/office/drawing/2014/chart" uri="{C3380CC4-5D6E-409C-BE32-E72D297353CC}">
                <c16:uniqueId val="{0000004A-2AA0-46BE-B830-F0E33D96C240}"/>
              </c:ext>
            </c:extLst>
          </c:dPt>
          <c:dPt>
            <c:idx val="74"/>
            <c:bubble3D val="0"/>
            <c:extLst>
              <c:ext xmlns:c16="http://schemas.microsoft.com/office/drawing/2014/chart" uri="{C3380CC4-5D6E-409C-BE32-E72D297353CC}">
                <c16:uniqueId val="{0000004B-2AA0-46BE-B830-F0E33D96C240}"/>
              </c:ext>
            </c:extLst>
          </c:dPt>
          <c:dPt>
            <c:idx val="75"/>
            <c:bubble3D val="0"/>
            <c:extLst>
              <c:ext xmlns:c16="http://schemas.microsoft.com/office/drawing/2014/chart" uri="{C3380CC4-5D6E-409C-BE32-E72D297353CC}">
                <c16:uniqueId val="{0000004C-2AA0-46BE-B830-F0E33D96C240}"/>
              </c:ext>
            </c:extLst>
          </c:dPt>
          <c:dPt>
            <c:idx val="76"/>
            <c:bubble3D val="0"/>
            <c:extLst>
              <c:ext xmlns:c16="http://schemas.microsoft.com/office/drawing/2014/chart" uri="{C3380CC4-5D6E-409C-BE32-E72D297353CC}">
                <c16:uniqueId val="{0000004D-2AA0-46BE-B830-F0E33D96C240}"/>
              </c:ext>
            </c:extLst>
          </c:dPt>
          <c:dPt>
            <c:idx val="77"/>
            <c:bubble3D val="0"/>
            <c:extLst>
              <c:ext xmlns:c16="http://schemas.microsoft.com/office/drawing/2014/chart" uri="{C3380CC4-5D6E-409C-BE32-E72D297353CC}">
                <c16:uniqueId val="{0000004E-2AA0-46BE-B830-F0E33D96C240}"/>
              </c:ext>
            </c:extLst>
          </c:dPt>
          <c:dPt>
            <c:idx val="78"/>
            <c:bubble3D val="0"/>
            <c:extLst>
              <c:ext xmlns:c16="http://schemas.microsoft.com/office/drawing/2014/chart" uri="{C3380CC4-5D6E-409C-BE32-E72D297353CC}">
                <c16:uniqueId val="{0000004F-2AA0-46BE-B830-F0E33D96C240}"/>
              </c:ext>
            </c:extLst>
          </c:dPt>
          <c:dPt>
            <c:idx val="79"/>
            <c:bubble3D val="0"/>
            <c:extLst>
              <c:ext xmlns:c16="http://schemas.microsoft.com/office/drawing/2014/chart" uri="{C3380CC4-5D6E-409C-BE32-E72D297353CC}">
                <c16:uniqueId val="{00000050-2AA0-46BE-B830-F0E33D96C240}"/>
              </c:ext>
            </c:extLst>
          </c:dPt>
          <c:dPt>
            <c:idx val="80"/>
            <c:bubble3D val="0"/>
            <c:extLst>
              <c:ext xmlns:c16="http://schemas.microsoft.com/office/drawing/2014/chart" uri="{C3380CC4-5D6E-409C-BE32-E72D297353CC}">
                <c16:uniqueId val="{00000051-2AA0-46BE-B830-F0E33D96C240}"/>
              </c:ext>
            </c:extLst>
          </c:dPt>
          <c:dPt>
            <c:idx val="81"/>
            <c:bubble3D val="0"/>
            <c:extLst>
              <c:ext xmlns:c16="http://schemas.microsoft.com/office/drawing/2014/chart" uri="{C3380CC4-5D6E-409C-BE32-E72D297353CC}">
                <c16:uniqueId val="{00000052-2AA0-46BE-B830-F0E33D96C240}"/>
              </c:ext>
            </c:extLst>
          </c:dPt>
          <c:dPt>
            <c:idx val="82"/>
            <c:bubble3D val="0"/>
            <c:extLst>
              <c:ext xmlns:c16="http://schemas.microsoft.com/office/drawing/2014/chart" uri="{C3380CC4-5D6E-409C-BE32-E72D297353CC}">
                <c16:uniqueId val="{00000053-2AA0-46BE-B830-F0E33D96C240}"/>
              </c:ext>
            </c:extLst>
          </c:dPt>
          <c:dPt>
            <c:idx val="83"/>
            <c:bubble3D val="0"/>
            <c:extLst>
              <c:ext xmlns:c16="http://schemas.microsoft.com/office/drawing/2014/chart" uri="{C3380CC4-5D6E-409C-BE32-E72D297353CC}">
                <c16:uniqueId val="{00000054-2AA0-46BE-B830-F0E33D96C240}"/>
              </c:ext>
            </c:extLst>
          </c:dPt>
          <c:dPt>
            <c:idx val="84"/>
            <c:bubble3D val="0"/>
            <c:extLst>
              <c:ext xmlns:c16="http://schemas.microsoft.com/office/drawing/2014/chart" uri="{C3380CC4-5D6E-409C-BE32-E72D297353CC}">
                <c16:uniqueId val="{00000055-2AA0-46BE-B830-F0E33D96C240}"/>
              </c:ext>
            </c:extLst>
          </c:dPt>
          <c:dPt>
            <c:idx val="85"/>
            <c:bubble3D val="0"/>
            <c:extLst>
              <c:ext xmlns:c16="http://schemas.microsoft.com/office/drawing/2014/chart" uri="{C3380CC4-5D6E-409C-BE32-E72D297353CC}">
                <c16:uniqueId val="{00000056-2AA0-46BE-B830-F0E33D96C240}"/>
              </c:ext>
            </c:extLst>
          </c:dPt>
          <c:dPt>
            <c:idx val="86"/>
            <c:bubble3D val="0"/>
            <c:extLst>
              <c:ext xmlns:c16="http://schemas.microsoft.com/office/drawing/2014/chart" uri="{C3380CC4-5D6E-409C-BE32-E72D297353CC}">
                <c16:uniqueId val="{00000057-2AA0-46BE-B830-F0E33D96C240}"/>
              </c:ext>
            </c:extLst>
          </c:dPt>
          <c:dPt>
            <c:idx val="87"/>
            <c:bubble3D val="0"/>
            <c:extLst>
              <c:ext xmlns:c16="http://schemas.microsoft.com/office/drawing/2014/chart" uri="{C3380CC4-5D6E-409C-BE32-E72D297353CC}">
                <c16:uniqueId val="{00000058-2AA0-46BE-B830-F0E33D96C240}"/>
              </c:ext>
            </c:extLst>
          </c:dPt>
          <c:dPt>
            <c:idx val="88"/>
            <c:bubble3D val="0"/>
            <c:extLst>
              <c:ext xmlns:c16="http://schemas.microsoft.com/office/drawing/2014/chart" uri="{C3380CC4-5D6E-409C-BE32-E72D297353CC}">
                <c16:uniqueId val="{00000059-2AA0-46BE-B830-F0E33D96C240}"/>
              </c:ext>
            </c:extLst>
          </c:dPt>
          <c:dPt>
            <c:idx val="89"/>
            <c:bubble3D val="0"/>
            <c:extLst>
              <c:ext xmlns:c16="http://schemas.microsoft.com/office/drawing/2014/chart" uri="{C3380CC4-5D6E-409C-BE32-E72D297353CC}">
                <c16:uniqueId val="{0000005A-2AA0-46BE-B830-F0E33D96C240}"/>
              </c:ext>
            </c:extLst>
          </c:dPt>
          <c:dPt>
            <c:idx val="90"/>
            <c:bubble3D val="0"/>
            <c:extLst>
              <c:ext xmlns:c16="http://schemas.microsoft.com/office/drawing/2014/chart" uri="{C3380CC4-5D6E-409C-BE32-E72D297353CC}">
                <c16:uniqueId val="{0000005B-2AA0-46BE-B830-F0E33D96C240}"/>
              </c:ext>
            </c:extLst>
          </c:dPt>
          <c:dPt>
            <c:idx val="91"/>
            <c:bubble3D val="0"/>
            <c:extLst>
              <c:ext xmlns:c16="http://schemas.microsoft.com/office/drawing/2014/chart" uri="{C3380CC4-5D6E-409C-BE32-E72D297353CC}">
                <c16:uniqueId val="{0000005C-2AA0-46BE-B830-F0E33D96C240}"/>
              </c:ext>
            </c:extLst>
          </c:dPt>
          <c:dPt>
            <c:idx val="92"/>
            <c:bubble3D val="0"/>
            <c:extLst>
              <c:ext xmlns:c16="http://schemas.microsoft.com/office/drawing/2014/chart" uri="{C3380CC4-5D6E-409C-BE32-E72D297353CC}">
                <c16:uniqueId val="{0000005D-2AA0-46BE-B830-F0E33D96C240}"/>
              </c:ext>
            </c:extLst>
          </c:dPt>
          <c:dPt>
            <c:idx val="93"/>
            <c:bubble3D val="0"/>
            <c:extLst>
              <c:ext xmlns:c16="http://schemas.microsoft.com/office/drawing/2014/chart" uri="{C3380CC4-5D6E-409C-BE32-E72D297353CC}">
                <c16:uniqueId val="{0000005E-2AA0-46BE-B830-F0E33D96C240}"/>
              </c:ext>
            </c:extLst>
          </c:dPt>
          <c:dPt>
            <c:idx val="94"/>
            <c:bubble3D val="0"/>
            <c:extLst>
              <c:ext xmlns:c16="http://schemas.microsoft.com/office/drawing/2014/chart" uri="{C3380CC4-5D6E-409C-BE32-E72D297353CC}">
                <c16:uniqueId val="{0000005F-2AA0-46BE-B830-F0E33D96C240}"/>
              </c:ext>
            </c:extLst>
          </c:dPt>
          <c:dPt>
            <c:idx val="95"/>
            <c:bubble3D val="0"/>
            <c:extLst>
              <c:ext xmlns:c16="http://schemas.microsoft.com/office/drawing/2014/chart" uri="{C3380CC4-5D6E-409C-BE32-E72D297353CC}">
                <c16:uniqueId val="{00000060-2AA0-46BE-B830-F0E33D96C240}"/>
              </c:ext>
            </c:extLst>
          </c:dPt>
          <c:dPt>
            <c:idx val="96"/>
            <c:bubble3D val="0"/>
            <c:extLst>
              <c:ext xmlns:c16="http://schemas.microsoft.com/office/drawing/2014/chart" uri="{C3380CC4-5D6E-409C-BE32-E72D297353CC}">
                <c16:uniqueId val="{00000061-2AA0-46BE-B830-F0E33D96C240}"/>
              </c:ext>
            </c:extLst>
          </c:dPt>
          <c:dPt>
            <c:idx val="97"/>
            <c:bubble3D val="0"/>
            <c:extLst>
              <c:ext xmlns:c16="http://schemas.microsoft.com/office/drawing/2014/chart" uri="{C3380CC4-5D6E-409C-BE32-E72D297353CC}">
                <c16:uniqueId val="{00000062-2AA0-46BE-B830-F0E33D96C240}"/>
              </c:ext>
            </c:extLst>
          </c:dPt>
          <c:dPt>
            <c:idx val="98"/>
            <c:bubble3D val="0"/>
            <c:extLst>
              <c:ext xmlns:c16="http://schemas.microsoft.com/office/drawing/2014/chart" uri="{C3380CC4-5D6E-409C-BE32-E72D297353CC}">
                <c16:uniqueId val="{00000063-2AA0-46BE-B830-F0E33D96C240}"/>
              </c:ext>
            </c:extLst>
          </c:dPt>
          <c:dPt>
            <c:idx val="99"/>
            <c:bubble3D val="0"/>
            <c:extLst>
              <c:ext xmlns:c16="http://schemas.microsoft.com/office/drawing/2014/chart" uri="{C3380CC4-5D6E-409C-BE32-E72D297353CC}">
                <c16:uniqueId val="{00000064-2AA0-46BE-B830-F0E33D96C240}"/>
              </c:ext>
            </c:extLst>
          </c:dPt>
          <c:dPt>
            <c:idx val="100"/>
            <c:bubble3D val="0"/>
            <c:extLst>
              <c:ext xmlns:c16="http://schemas.microsoft.com/office/drawing/2014/chart" uri="{C3380CC4-5D6E-409C-BE32-E72D297353CC}">
                <c16:uniqueId val="{00000065-2AA0-46BE-B830-F0E33D96C240}"/>
              </c:ext>
            </c:extLst>
          </c:dPt>
          <c:dPt>
            <c:idx val="101"/>
            <c:bubble3D val="0"/>
            <c:extLst>
              <c:ext xmlns:c16="http://schemas.microsoft.com/office/drawing/2014/chart" uri="{C3380CC4-5D6E-409C-BE32-E72D297353CC}">
                <c16:uniqueId val="{00000066-2AA0-46BE-B830-F0E33D96C240}"/>
              </c:ext>
            </c:extLst>
          </c:dPt>
          <c:dPt>
            <c:idx val="102"/>
            <c:bubble3D val="0"/>
            <c:extLst>
              <c:ext xmlns:c16="http://schemas.microsoft.com/office/drawing/2014/chart" uri="{C3380CC4-5D6E-409C-BE32-E72D297353CC}">
                <c16:uniqueId val="{00000067-2AA0-46BE-B830-F0E33D96C240}"/>
              </c:ext>
            </c:extLst>
          </c:dPt>
          <c:dPt>
            <c:idx val="103"/>
            <c:bubble3D val="0"/>
            <c:extLst>
              <c:ext xmlns:c16="http://schemas.microsoft.com/office/drawing/2014/chart" uri="{C3380CC4-5D6E-409C-BE32-E72D297353CC}">
                <c16:uniqueId val="{00000068-2AA0-46BE-B830-F0E33D96C240}"/>
              </c:ext>
            </c:extLst>
          </c:dPt>
          <c:dPt>
            <c:idx val="104"/>
            <c:bubble3D val="0"/>
            <c:extLst>
              <c:ext xmlns:c16="http://schemas.microsoft.com/office/drawing/2014/chart" uri="{C3380CC4-5D6E-409C-BE32-E72D297353CC}">
                <c16:uniqueId val="{00000069-2AA0-46BE-B830-F0E33D96C240}"/>
              </c:ext>
            </c:extLst>
          </c:dPt>
          <c:dPt>
            <c:idx val="105"/>
            <c:bubble3D val="0"/>
            <c:extLst>
              <c:ext xmlns:c16="http://schemas.microsoft.com/office/drawing/2014/chart" uri="{C3380CC4-5D6E-409C-BE32-E72D297353CC}">
                <c16:uniqueId val="{0000006A-2AA0-46BE-B830-F0E33D96C240}"/>
              </c:ext>
            </c:extLst>
          </c:dPt>
          <c:dPt>
            <c:idx val="106"/>
            <c:bubble3D val="0"/>
            <c:extLst>
              <c:ext xmlns:c16="http://schemas.microsoft.com/office/drawing/2014/chart" uri="{C3380CC4-5D6E-409C-BE32-E72D297353CC}">
                <c16:uniqueId val="{0000006B-2AA0-46BE-B830-F0E33D96C240}"/>
              </c:ext>
            </c:extLst>
          </c:dPt>
          <c:dPt>
            <c:idx val="107"/>
            <c:bubble3D val="0"/>
            <c:extLst>
              <c:ext xmlns:c16="http://schemas.microsoft.com/office/drawing/2014/chart" uri="{C3380CC4-5D6E-409C-BE32-E72D297353CC}">
                <c16:uniqueId val="{0000006C-2AA0-46BE-B830-F0E33D96C240}"/>
              </c:ext>
            </c:extLst>
          </c:dPt>
          <c:dPt>
            <c:idx val="108"/>
            <c:bubble3D val="0"/>
            <c:extLst>
              <c:ext xmlns:c16="http://schemas.microsoft.com/office/drawing/2014/chart" uri="{C3380CC4-5D6E-409C-BE32-E72D297353CC}">
                <c16:uniqueId val="{0000006D-2AA0-46BE-B830-F0E33D96C240}"/>
              </c:ext>
            </c:extLst>
          </c:dPt>
          <c:dPt>
            <c:idx val="109"/>
            <c:bubble3D val="0"/>
            <c:extLst>
              <c:ext xmlns:c16="http://schemas.microsoft.com/office/drawing/2014/chart" uri="{C3380CC4-5D6E-409C-BE32-E72D297353CC}">
                <c16:uniqueId val="{0000006E-2AA0-46BE-B830-F0E33D96C240}"/>
              </c:ext>
            </c:extLst>
          </c:dPt>
          <c:dPt>
            <c:idx val="110"/>
            <c:bubble3D val="0"/>
            <c:extLst>
              <c:ext xmlns:c16="http://schemas.microsoft.com/office/drawing/2014/chart" uri="{C3380CC4-5D6E-409C-BE32-E72D297353CC}">
                <c16:uniqueId val="{0000006F-2AA0-46BE-B830-F0E33D96C240}"/>
              </c:ext>
            </c:extLst>
          </c:dPt>
          <c:dPt>
            <c:idx val="111"/>
            <c:bubble3D val="0"/>
            <c:extLst>
              <c:ext xmlns:c16="http://schemas.microsoft.com/office/drawing/2014/chart" uri="{C3380CC4-5D6E-409C-BE32-E72D297353CC}">
                <c16:uniqueId val="{00000070-2AA0-46BE-B830-F0E33D96C240}"/>
              </c:ext>
            </c:extLst>
          </c:dPt>
          <c:dPt>
            <c:idx val="112"/>
            <c:bubble3D val="0"/>
            <c:extLst>
              <c:ext xmlns:c16="http://schemas.microsoft.com/office/drawing/2014/chart" uri="{C3380CC4-5D6E-409C-BE32-E72D297353CC}">
                <c16:uniqueId val="{00000071-2AA0-46BE-B830-F0E33D96C240}"/>
              </c:ext>
            </c:extLst>
          </c:dPt>
          <c:xVal>
            <c:numRef>
              <c:f>'5Yr R.R Chart'!$B$2:$B$114</c:f>
              <c:numCache>
                <c:formatCode>0.00%</c:formatCode>
                <c:ptCount val="113"/>
                <c:pt idx="0">
                  <c:v>2.3999908043609145E-3</c:v>
                </c:pt>
                <c:pt idx="1">
                  <c:v>2.3275709452312606E-3</c:v>
                </c:pt>
                <c:pt idx="2">
                  <c:v>2.4113804752900697E-3</c:v>
                </c:pt>
                <c:pt idx="3">
                  <c:v>2.4808925430516928E-3</c:v>
                </c:pt>
                <c:pt idx="4">
                  <c:v>2.5289930064352588E-3</c:v>
                </c:pt>
                <c:pt idx="5">
                  <c:v>2.4413111231467387E-3</c:v>
                </c:pt>
                <c:pt idx="6">
                  <c:v>2.5550411531162533E-3</c:v>
                </c:pt>
                <c:pt idx="7">
                  <c:v>2.4924130400373694E-3</c:v>
                </c:pt>
                <c:pt idx="8">
                  <c:v>2.2525461581005151E-3</c:v>
                </c:pt>
                <c:pt idx="9">
                  <c:v>2.7581360695232405E-3</c:v>
                </c:pt>
                <c:pt idx="10">
                  <c:v>2.4922591154856325E-3</c:v>
                </c:pt>
                <c:pt idx="11">
                  <c:v>2.5201083888515773E-3</c:v>
                </c:pt>
                <c:pt idx="12">
                  <c:v>2.235999350319482E-3</c:v>
                </c:pt>
                <c:pt idx="13">
                  <c:v>1.4275871654962139E-3</c:v>
                </c:pt>
                <c:pt idx="14">
                  <c:v>2.2532272961425432E-3</c:v>
                </c:pt>
                <c:pt idx="15">
                  <c:v>2.2558704321502168E-3</c:v>
                </c:pt>
                <c:pt idx="16">
                  <c:v>2.4499386703530036E-3</c:v>
                </c:pt>
                <c:pt idx="17">
                  <c:v>2.5355679559686504E-3</c:v>
                </c:pt>
                <c:pt idx="18">
                  <c:v>2.4462403953028097E-3</c:v>
                </c:pt>
                <c:pt idx="19">
                  <c:v>2.0841135793820613E-3</c:v>
                </c:pt>
                <c:pt idx="20">
                  <c:v>2.2822118763588424E-3</c:v>
                </c:pt>
                <c:pt idx="21">
                  <c:v>2.2787913519178196E-3</c:v>
                </c:pt>
                <c:pt idx="22">
                  <c:v>2.2153498450721899E-3</c:v>
                </c:pt>
                <c:pt idx="23">
                  <c:v>1.9402322744383935E-3</c:v>
                </c:pt>
                <c:pt idx="24">
                  <c:v>1.7292134131254575E-3</c:v>
                </c:pt>
                <c:pt idx="25">
                  <c:v>2.5547308305119525E-3</c:v>
                </c:pt>
                <c:pt idx="26">
                  <c:v>2.6680260814608797E-3</c:v>
                </c:pt>
                <c:pt idx="27">
                  <c:v>2.1317595964325106E-3</c:v>
                </c:pt>
                <c:pt idx="28">
                  <c:v>2.6689557523840914E-3</c:v>
                </c:pt>
                <c:pt idx="29">
                  <c:v>2.6943248113875024E-3</c:v>
                </c:pt>
                <c:pt idx="30">
                  <c:v>2.8154306271631459E-3</c:v>
                </c:pt>
                <c:pt idx="31">
                  <c:v>2.4691757014237104E-3</c:v>
                </c:pt>
                <c:pt idx="32">
                  <c:v>2.6343491409491315E-3</c:v>
                </c:pt>
                <c:pt idx="33">
                  <c:v>2.6514388315097611E-3</c:v>
                </c:pt>
                <c:pt idx="34">
                  <c:v>2.7009518072267824E-3</c:v>
                </c:pt>
                <c:pt idx="35">
                  <c:v>2.7087336250843108E-3</c:v>
                </c:pt>
                <c:pt idx="36">
                  <c:v>2.3201000948510548E-3</c:v>
                </c:pt>
                <c:pt idx="37">
                  <c:v>2.6673741601968637E-3</c:v>
                </c:pt>
                <c:pt idx="38">
                  <c:v>2.4814297503935314E-3</c:v>
                </c:pt>
                <c:pt idx="39">
                  <c:v>2.400426219613012E-3</c:v>
                </c:pt>
                <c:pt idx="40">
                  <c:v>2.4257991010741943E-3</c:v>
                </c:pt>
                <c:pt idx="41">
                  <c:v>2.1073613517875065E-3</c:v>
                </c:pt>
                <c:pt idx="42">
                  <c:v>2.3252753322658332E-3</c:v>
                </c:pt>
                <c:pt idx="43">
                  <c:v>1.792624845392124E-3</c:v>
                </c:pt>
                <c:pt idx="44">
                  <c:v>2.3330495503961295E-3</c:v>
                </c:pt>
                <c:pt idx="45">
                  <c:v>2.3778173490132813E-3</c:v>
                </c:pt>
                <c:pt idx="46">
                  <c:v>2.4083720133060232E-3</c:v>
                </c:pt>
                <c:pt idx="47">
                  <c:v>2.3561206140234187E-3</c:v>
                </c:pt>
                <c:pt idx="48">
                  <c:v>2.4052159858563476E-3</c:v>
                </c:pt>
                <c:pt idx="49">
                  <c:v>1.919318932913551E-3</c:v>
                </c:pt>
                <c:pt idx="50">
                  <c:v>2.175614679288721E-3</c:v>
                </c:pt>
                <c:pt idx="51">
                  <c:v>1.6051069392551429E-3</c:v>
                </c:pt>
                <c:pt idx="52">
                  <c:v>2.2656785369369074E-3</c:v>
                </c:pt>
                <c:pt idx="53">
                  <c:v>2.303561126146339E-3</c:v>
                </c:pt>
                <c:pt idx="54">
                  <c:v>2.3325013740288663E-3</c:v>
                </c:pt>
                <c:pt idx="55">
                  <c:v>1.8262507538278469E-3</c:v>
                </c:pt>
                <c:pt idx="56">
                  <c:v>2.3713874126488855E-3</c:v>
                </c:pt>
                <c:pt idx="57">
                  <c:v>2.234340219132653E-3</c:v>
                </c:pt>
                <c:pt idx="58">
                  <c:v>2.1790328458337897E-3</c:v>
                </c:pt>
                <c:pt idx="59">
                  <c:v>2.2687919428178928E-3</c:v>
                </c:pt>
                <c:pt idx="60">
                  <c:v>2.0636793303506784E-3</c:v>
                </c:pt>
                <c:pt idx="61">
                  <c:v>2.3652968431066381E-3</c:v>
                </c:pt>
                <c:pt idx="62">
                  <c:v>2.3308231534996419E-3</c:v>
                </c:pt>
                <c:pt idx="63">
                  <c:v>1.8434649905424022E-3</c:v>
                </c:pt>
                <c:pt idx="64">
                  <c:v>2.3385789288902807E-3</c:v>
                </c:pt>
                <c:pt idx="65">
                  <c:v>2.2761186508027135E-3</c:v>
                </c:pt>
                <c:pt idx="66">
                  <c:v>2.3395957855787165E-3</c:v>
                </c:pt>
                <c:pt idx="67">
                  <c:v>2.1552766391589604E-3</c:v>
                </c:pt>
                <c:pt idx="68">
                  <c:v>2.084947882474349E-3</c:v>
                </c:pt>
                <c:pt idx="69">
                  <c:v>1.8980539232730392E-3</c:v>
                </c:pt>
                <c:pt idx="70">
                  <c:v>1.8826845935451802E-3</c:v>
                </c:pt>
                <c:pt idx="71">
                  <c:v>1.8714027726804061E-3</c:v>
                </c:pt>
                <c:pt idx="72">
                  <c:v>2.4683780151296604E-3</c:v>
                </c:pt>
                <c:pt idx="73">
                  <c:v>2.4851682802325818E-3</c:v>
                </c:pt>
                <c:pt idx="74">
                  <c:v>2.4881920633756391E-3</c:v>
                </c:pt>
                <c:pt idx="75">
                  <c:v>2.5475829776737376E-3</c:v>
                </c:pt>
                <c:pt idx="76">
                  <c:v>2.2997720336262917E-3</c:v>
                </c:pt>
                <c:pt idx="77">
                  <c:v>2.6190039300615312E-3</c:v>
                </c:pt>
                <c:pt idx="78">
                  <c:v>2.6709386072087588E-3</c:v>
                </c:pt>
                <c:pt idx="79">
                  <c:v>2.5948995811624644E-3</c:v>
                </c:pt>
                <c:pt idx="80">
                  <c:v>2.4803473067593444E-3</c:v>
                </c:pt>
                <c:pt idx="81">
                  <c:v>2.6220489440438809E-3</c:v>
                </c:pt>
                <c:pt idx="82">
                  <c:v>2.4182490336495119E-3</c:v>
                </c:pt>
                <c:pt idx="83">
                  <c:v>2.4729017301041135E-3</c:v>
                </c:pt>
                <c:pt idx="84">
                  <c:v>2.3575204799320894E-3</c:v>
                </c:pt>
                <c:pt idx="85">
                  <c:v>2.3039385825857784E-3</c:v>
                </c:pt>
                <c:pt idx="86">
                  <c:v>2.5341453358322221E-3</c:v>
                </c:pt>
                <c:pt idx="87">
                  <c:v>2.4004581830332004E-3</c:v>
                </c:pt>
                <c:pt idx="88">
                  <c:v>2.2735328030731405E-3</c:v>
                </c:pt>
                <c:pt idx="89">
                  <c:v>2.3915238215954111E-3</c:v>
                </c:pt>
                <c:pt idx="90">
                  <c:v>2.1935618420703827E-3</c:v>
                </c:pt>
                <c:pt idx="91">
                  <c:v>2.3965448274493881E-3</c:v>
                </c:pt>
                <c:pt idx="92">
                  <c:v>2.4023113337462167E-3</c:v>
                </c:pt>
                <c:pt idx="93">
                  <c:v>2.4316434824158406E-3</c:v>
                </c:pt>
                <c:pt idx="94">
                  <c:v>2.25280555466575E-3</c:v>
                </c:pt>
              </c:numCache>
            </c:numRef>
          </c:xVal>
          <c:yVal>
            <c:numRef>
              <c:f>'5Yr R.R Chart'!$C$2:$C$114</c:f>
              <c:numCache>
                <c:formatCode>0.00%</c:formatCode>
                <c:ptCount val="113"/>
                <c:pt idx="0">
                  <c:v>1.4149917962175795E-2</c:v>
                </c:pt>
                <c:pt idx="1">
                  <c:v>1.1517898857207776E-2</c:v>
                </c:pt>
                <c:pt idx="2">
                  <c:v>1.2559390434612183E-2</c:v>
                </c:pt>
                <c:pt idx="3">
                  <c:v>1.1366566639694486E-2</c:v>
                </c:pt>
                <c:pt idx="4">
                  <c:v>1.3558648740456425E-2</c:v>
                </c:pt>
                <c:pt idx="5">
                  <c:v>9.235933578389588E-3</c:v>
                </c:pt>
                <c:pt idx="6">
                  <c:v>1.1658624614008462E-2</c:v>
                </c:pt>
                <c:pt idx="7">
                  <c:v>1.1201872329291707E-2</c:v>
                </c:pt>
                <c:pt idx="8">
                  <c:v>7.8166712423157758E-3</c:v>
                </c:pt>
                <c:pt idx="9">
                  <c:v>9.3403533420666207E-3</c:v>
                </c:pt>
                <c:pt idx="10">
                  <c:v>9.9726718960395644E-3</c:v>
                </c:pt>
                <c:pt idx="11">
                  <c:v>1.2010310355434317E-2</c:v>
                </c:pt>
                <c:pt idx="12">
                  <c:v>7.8692569793041844E-3</c:v>
                </c:pt>
                <c:pt idx="13">
                  <c:v>4.8619712103308288E-3</c:v>
                </c:pt>
                <c:pt idx="14">
                  <c:v>8.4123711245798205E-3</c:v>
                </c:pt>
                <c:pt idx="15">
                  <c:v>8.6928069905025662E-3</c:v>
                </c:pt>
                <c:pt idx="16">
                  <c:v>1.104385997628432E-2</c:v>
                </c:pt>
                <c:pt idx="17">
                  <c:v>1.1816879189673779E-2</c:v>
                </c:pt>
                <c:pt idx="18">
                  <c:v>9.6569259151166875E-3</c:v>
                </c:pt>
                <c:pt idx="19">
                  <c:v>6.8190814200748129E-3</c:v>
                </c:pt>
                <c:pt idx="20">
                  <c:v>8.5349903967406604E-3</c:v>
                </c:pt>
                <c:pt idx="21">
                  <c:v>1.0938863540101984E-2</c:v>
                </c:pt>
                <c:pt idx="22">
                  <c:v>9.7802837241856011E-3</c:v>
                </c:pt>
                <c:pt idx="23">
                  <c:v>6.5918919344223337E-3</c:v>
                </c:pt>
                <c:pt idx="24">
                  <c:v>5.2808314134680234E-3</c:v>
                </c:pt>
                <c:pt idx="25">
                  <c:v>1.0376244145356317E-2</c:v>
                </c:pt>
                <c:pt idx="26">
                  <c:v>1.1113576071311693E-2</c:v>
                </c:pt>
                <c:pt idx="27">
                  <c:v>6.9764927066169324E-3</c:v>
                </c:pt>
                <c:pt idx="28">
                  <c:v>1.2238524683714447E-2</c:v>
                </c:pt>
                <c:pt idx="29">
                  <c:v>1.1271633141617166E-2</c:v>
                </c:pt>
                <c:pt idx="30">
                  <c:v>1.1991943565256236E-2</c:v>
                </c:pt>
                <c:pt idx="31">
                  <c:v>8.3768147385265834E-3</c:v>
                </c:pt>
                <c:pt idx="32">
                  <c:v>9.8670134247680341E-3</c:v>
                </c:pt>
                <c:pt idx="33">
                  <c:v>1.1113620073161412E-2</c:v>
                </c:pt>
                <c:pt idx="34">
                  <c:v>1.2273612114790833E-2</c:v>
                </c:pt>
                <c:pt idx="35">
                  <c:v>1.118374305558234E-2</c:v>
                </c:pt>
                <c:pt idx="36">
                  <c:v>7.501277363662906E-3</c:v>
                </c:pt>
                <c:pt idx="37">
                  <c:v>1.2133015924160162E-2</c:v>
                </c:pt>
                <c:pt idx="38">
                  <c:v>8.2365951598117881E-3</c:v>
                </c:pt>
                <c:pt idx="39">
                  <c:v>1.141295403729492E-2</c:v>
                </c:pt>
                <c:pt idx="40">
                  <c:v>1.1887470611452455E-2</c:v>
                </c:pt>
                <c:pt idx="41">
                  <c:v>7.4492131315473387E-3</c:v>
                </c:pt>
                <c:pt idx="42">
                  <c:v>9.4291484580746321E-3</c:v>
                </c:pt>
                <c:pt idx="43">
                  <c:v>6.0324235990987241E-3</c:v>
                </c:pt>
                <c:pt idx="44">
                  <c:v>1.0376782699556442E-2</c:v>
                </c:pt>
                <c:pt idx="45">
                  <c:v>1.1623906039234688E-2</c:v>
                </c:pt>
                <c:pt idx="46">
                  <c:v>1.1360216873823825E-2</c:v>
                </c:pt>
                <c:pt idx="47">
                  <c:v>9.9028010224535556E-3</c:v>
                </c:pt>
                <c:pt idx="48">
                  <c:v>1.0394169594163838E-2</c:v>
                </c:pt>
                <c:pt idx="49">
                  <c:v>7.116948342242635E-3</c:v>
                </c:pt>
                <c:pt idx="50">
                  <c:v>8.7806360136850614E-3</c:v>
                </c:pt>
                <c:pt idx="51">
                  <c:v>6.0502267590569758E-3</c:v>
                </c:pt>
                <c:pt idx="52">
                  <c:v>9.5871698238898517E-3</c:v>
                </c:pt>
                <c:pt idx="53">
                  <c:v>1.1378034989163455E-2</c:v>
                </c:pt>
                <c:pt idx="54">
                  <c:v>1.1676743132215561E-2</c:v>
                </c:pt>
                <c:pt idx="55">
                  <c:v>6.0498510693096641E-3</c:v>
                </c:pt>
                <c:pt idx="56">
                  <c:v>1.1342732724457294E-2</c:v>
                </c:pt>
                <c:pt idx="57">
                  <c:v>9.1136513953908871E-3</c:v>
                </c:pt>
                <c:pt idx="58">
                  <c:v>8.5176914742619569E-3</c:v>
                </c:pt>
                <c:pt idx="59">
                  <c:v>9.692432340817847E-3</c:v>
                </c:pt>
                <c:pt idx="60">
                  <c:v>7.5368572012655122E-3</c:v>
                </c:pt>
                <c:pt idx="61">
                  <c:v>1.1782135606299704E-2</c:v>
                </c:pt>
                <c:pt idx="62">
                  <c:v>1.2239366039131783E-2</c:v>
                </c:pt>
                <c:pt idx="63">
                  <c:v>6.2771837706323552E-3</c:v>
                </c:pt>
                <c:pt idx="64">
                  <c:v>1.1922839468249569E-2</c:v>
                </c:pt>
                <c:pt idx="65">
                  <c:v>9.3766373794217373E-3</c:v>
                </c:pt>
                <c:pt idx="66">
                  <c:v>9.973038222173658E-3</c:v>
                </c:pt>
                <c:pt idx="67">
                  <c:v>8.1497361319746719E-3</c:v>
                </c:pt>
                <c:pt idx="68">
                  <c:v>6.9065830976682285E-3</c:v>
                </c:pt>
                <c:pt idx="69">
                  <c:v>5.9098258239036472E-3</c:v>
                </c:pt>
                <c:pt idx="70">
                  <c:v>5.83991482211621E-3</c:v>
                </c:pt>
                <c:pt idx="71">
                  <c:v>5.7874838767713044E-3</c:v>
                </c:pt>
                <c:pt idx="72">
                  <c:v>1.035890296010189E-2</c:v>
                </c:pt>
                <c:pt idx="73">
                  <c:v>1.1184320423256455E-2</c:v>
                </c:pt>
                <c:pt idx="74">
                  <c:v>1.1940061404273727E-2</c:v>
                </c:pt>
                <c:pt idx="75">
                  <c:v>1.2397127790897189E-2</c:v>
                </c:pt>
                <c:pt idx="76">
                  <c:v>8.2895949524430801E-3</c:v>
                </c:pt>
                <c:pt idx="77">
                  <c:v>1.0797518454432664E-2</c:v>
                </c:pt>
                <c:pt idx="78">
                  <c:v>1.2291278795940164E-2</c:v>
                </c:pt>
                <c:pt idx="79">
                  <c:v>1.1271894482633771E-2</c:v>
                </c:pt>
                <c:pt idx="80">
                  <c:v>9.9902514468235282E-3</c:v>
                </c:pt>
                <c:pt idx="81">
                  <c:v>1.063945220244733E-2</c:v>
                </c:pt>
                <c:pt idx="82">
                  <c:v>8.2717943949131012E-3</c:v>
                </c:pt>
                <c:pt idx="83">
                  <c:v>8.1139650058132951E-3</c:v>
                </c:pt>
                <c:pt idx="84">
                  <c:v>8.3245092619619321E-3</c:v>
                </c:pt>
                <c:pt idx="85">
                  <c:v>8.3947312685370701E-3</c:v>
                </c:pt>
                <c:pt idx="86">
                  <c:v>1.2203701578311854E-2</c:v>
                </c:pt>
                <c:pt idx="87">
                  <c:v>1.1465674722638708E-2</c:v>
                </c:pt>
                <c:pt idx="88">
                  <c:v>9.0960272818836341E-3</c:v>
                </c:pt>
                <c:pt idx="89">
                  <c:v>1.2080957706892992E-2</c:v>
                </c:pt>
                <c:pt idx="90">
                  <c:v>8.3424034939818537E-3</c:v>
                </c:pt>
                <c:pt idx="91">
                  <c:v>1.1219675496353387E-2</c:v>
                </c:pt>
                <c:pt idx="92">
                  <c:v>1.1782047752795899E-2</c:v>
                </c:pt>
                <c:pt idx="93">
                  <c:v>1.1342588513458596E-2</c:v>
                </c:pt>
                <c:pt idx="94">
                  <c:v>9.4643385277495273E-3</c:v>
                </c:pt>
              </c:numCache>
            </c:numRef>
          </c:yVal>
          <c:smooth val="0"/>
          <c:extLst>
            <c:ext xmlns:c16="http://schemas.microsoft.com/office/drawing/2014/chart" uri="{C3380CC4-5D6E-409C-BE32-E72D297353CC}">
              <c16:uniqueId val="{00000072-2AA0-46BE-B830-F0E33D96C240}"/>
            </c:ext>
          </c:extLst>
        </c:ser>
        <c:dLbls>
          <c:showLegendKey val="0"/>
          <c:showVal val="0"/>
          <c:showCatName val="0"/>
          <c:showSerName val="0"/>
          <c:showPercent val="0"/>
          <c:showBubbleSize val="0"/>
        </c:dLbls>
        <c:axId val="485432816"/>
        <c:axId val="1"/>
      </c:scatterChart>
      <c:valAx>
        <c:axId val="485432816"/>
        <c:scaling>
          <c:orientation val="minMax"/>
        </c:scaling>
        <c:delete val="0"/>
        <c:axPos val="b"/>
        <c:title>
          <c:tx>
            <c:rich>
              <a:bodyPr/>
              <a:lstStyle/>
              <a:p>
                <a:pPr>
                  <a:defRPr sz="1000" b="0" i="0" u="none" strike="noStrike" baseline="0">
                    <a:solidFill>
                      <a:srgbClr val="000000"/>
                    </a:solidFill>
                    <a:latin typeface="Arial"/>
                    <a:ea typeface="Arial"/>
                    <a:cs typeface="Arial"/>
                  </a:defRPr>
                </a:pPr>
                <a:r>
                  <a:rPr lang="en-US"/>
                  <a:t>Annualized Standard Deviation</a:t>
                </a:r>
              </a:p>
            </c:rich>
          </c:tx>
          <c:layout>
            <c:manualLayout>
              <c:xMode val="edge"/>
              <c:yMode val="edge"/>
              <c:x val="0.40085590515760428"/>
              <c:y val="0.91451291729029749"/>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scaling>
        <c:delete val="0"/>
        <c:axPos val="l"/>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en-US"/>
                  <a:t>Annualized 
 Return</a:t>
                </a:r>
              </a:p>
            </c:rich>
          </c:tx>
          <c:layout>
            <c:manualLayout>
              <c:xMode val="edge"/>
              <c:yMode val="edge"/>
              <c:x val="2.2824657039327574E-2"/>
              <c:y val="0.43538773562395611"/>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85432816"/>
        <c:crosses val="autoZero"/>
        <c:crossBetween val="midCat"/>
      </c:valAx>
      <c:spPr>
        <a:noFill/>
        <a:ln w="12700">
          <a:solidFill>
            <a:sysClr val="windowText" lastClr="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40" b="0" i="0" u="none" strike="noStrike" baseline="0">
                <a:solidFill>
                  <a:srgbClr val="000000"/>
                </a:solidFill>
                <a:latin typeface="Arial"/>
                <a:ea typeface="Arial"/>
                <a:cs typeface="Arial"/>
              </a:defRPr>
            </a:pPr>
            <a:r>
              <a:rPr lang="en-US"/>
              <a:t>Return Distribution</a:t>
            </a:r>
          </a:p>
        </c:rich>
      </c:tx>
      <c:overlay val="0"/>
    </c:title>
    <c:autoTitleDeleted val="0"/>
    <c:plotArea>
      <c:layout>
        <c:manualLayout>
          <c:layoutTarget val="inner"/>
          <c:xMode val="edge"/>
          <c:yMode val="edge"/>
          <c:x val="0.13633647896876955"/>
          <c:y val="6.6083756812892025E-2"/>
          <c:w val="0.79828437707380118"/>
          <c:h val="0.66537506608714547"/>
        </c:manualLayout>
      </c:layout>
      <c:barChart>
        <c:barDir val="col"/>
        <c:grouping val="clustered"/>
        <c:varyColors val="0"/>
        <c:ser>
          <c:idx val="0"/>
          <c:order val="0"/>
          <c:tx>
            <c:strRef>
              <c:f>'Return Distribution'!$A$9</c:f>
              <c:strCache>
                <c:ptCount val="1"/>
                <c:pt idx="0">
                  <c:v>95th</c:v>
                </c:pt>
              </c:strCache>
            </c:strRef>
          </c:tx>
          <c:spPr>
            <a:solidFill>
              <a:srgbClr val="737A35"/>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1-4164-4F4A-A221-B8C078AD1CC7}"/>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3-4164-4F4A-A221-B8C078AD1CC7}"/>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5-4164-4F4A-A221-B8C078AD1CC7}"/>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7-4164-4F4A-A221-B8C078AD1CC7}"/>
              </c:ext>
            </c:extLst>
          </c:dPt>
          <c:dLbls>
            <c:dLbl>
              <c:idx val="0"/>
              <c:layout>
                <c:manualLayout>
                  <c:x val="5.4646644748892297E-2"/>
                  <c:y val="1.0505217064266019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4164-4F4A-A221-B8C078AD1CC7}"/>
                </c:ext>
              </c:extLst>
            </c:dLbl>
            <c:dLbl>
              <c:idx val="1"/>
              <c:layout>
                <c:manualLayout>
                  <c:x val="5.3034227345141988E-2"/>
                  <c:y val="1.053619419004149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4164-4F4A-A221-B8C078AD1CC7}"/>
                </c:ext>
              </c:extLst>
            </c:dLbl>
            <c:dLbl>
              <c:idx val="2"/>
              <c:layout>
                <c:manualLayout>
                  <c:x val="5.4425955161582384E-2"/>
                  <c:y val="8.0429385098658539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4164-4F4A-A221-B8C078AD1CC7}"/>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'Return Distribution'!$B$8:$D$8</c:f>
              <c:strCache>
                <c:ptCount val="3"/>
                <c:pt idx="0">
                  <c:v>1-Year</c:v>
                </c:pt>
                <c:pt idx="1">
                  <c:v>3-Year</c:v>
                </c:pt>
                <c:pt idx="2">
                  <c:v>5-Year</c:v>
                </c:pt>
              </c:strCache>
            </c:strRef>
          </c:cat>
          <c:val>
            <c:numRef>
              <c:f>'Return Distribution'!$B$9:$D$9</c:f>
              <c:numCache>
                <c:formatCode>0.00%</c:formatCode>
                <c:ptCount val="3"/>
                <c:pt idx="0">
                  <c:v>3.1528009131509549E-3</c:v>
                </c:pt>
                <c:pt idx="1">
                  <c:v>1.3528539871527245E-2</c:v>
                </c:pt>
                <c:pt idx="2">
                  <c:v>1.2238945361423115E-2</c:v>
                </c:pt>
              </c:numCache>
            </c:numRef>
          </c:val>
          <c:extLst>
            <c:ext xmlns:c16="http://schemas.microsoft.com/office/drawing/2014/chart" uri="{C3380CC4-5D6E-409C-BE32-E72D297353CC}">
              <c16:uniqueId val="{00000008-4164-4F4A-A221-B8C078AD1CC7}"/>
            </c:ext>
          </c:extLst>
        </c:ser>
        <c:ser>
          <c:idx val="1"/>
          <c:order val="1"/>
          <c:tx>
            <c:strRef>
              <c:f>'Return Distribution'!$A$10</c:f>
              <c:strCache>
                <c:ptCount val="1"/>
                <c:pt idx="0">
                  <c:v>75th</c:v>
                </c:pt>
              </c:strCache>
            </c:strRef>
          </c:tx>
          <c:spPr>
            <a:solidFill>
              <a:srgbClr val="AFBCBA"/>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A-4164-4F4A-A221-B8C078AD1CC7}"/>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C-4164-4F4A-A221-B8C078AD1CC7}"/>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E-4164-4F4A-A221-B8C078AD1CC7}"/>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0-4164-4F4A-A221-B8C078AD1CC7}"/>
              </c:ext>
            </c:extLst>
          </c:dPt>
          <c:dLbls>
            <c:dLbl>
              <c:idx val="0"/>
              <c:layout>
                <c:manualLayout>
                  <c:x val="5.426876813620516E-2"/>
                  <c:y val="1.1121185296032109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4164-4F4A-A221-B8C078AD1CC7}"/>
                </c:ext>
              </c:extLst>
            </c:dLbl>
            <c:dLbl>
              <c:idx val="1"/>
              <c:layout>
                <c:manualLayout>
                  <c:x val="5.2104599219595121E-2"/>
                  <c:y val="9.8237243196205581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4164-4F4A-A221-B8C078AD1CC7}"/>
                </c:ext>
              </c:extLst>
            </c:dLbl>
            <c:dLbl>
              <c:idx val="2"/>
              <c:layout>
                <c:manualLayout>
                  <c:x val="5.3647332304499307E-2"/>
                  <c:y val="7.8444655969713006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4164-4F4A-A221-B8C078AD1CC7}"/>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'Return Distribution'!$B$8:$D$8</c:f>
              <c:strCache>
                <c:ptCount val="3"/>
                <c:pt idx="0">
                  <c:v>1-Year</c:v>
                </c:pt>
                <c:pt idx="1">
                  <c:v>3-Year</c:v>
                </c:pt>
                <c:pt idx="2">
                  <c:v>5-Year</c:v>
                </c:pt>
              </c:strCache>
            </c:strRef>
          </c:cat>
          <c:val>
            <c:numRef>
              <c:f>'Return Distribution'!$B$10:$D$10</c:f>
              <c:numCache>
                <c:formatCode>0.00%</c:formatCode>
                <c:ptCount val="3"/>
                <c:pt idx="0">
                  <c:v>2.4010195209281937E-3</c:v>
                </c:pt>
                <c:pt idx="1">
                  <c:v>1.2667866416949947E-2</c:v>
                </c:pt>
                <c:pt idx="2">
                  <c:v>1.136912593149364E-2</c:v>
                </c:pt>
              </c:numCache>
            </c:numRef>
          </c:val>
          <c:extLst>
            <c:ext xmlns:c16="http://schemas.microsoft.com/office/drawing/2014/chart" uri="{C3380CC4-5D6E-409C-BE32-E72D297353CC}">
              <c16:uniqueId val="{00000011-4164-4F4A-A221-B8C078AD1CC7}"/>
            </c:ext>
          </c:extLst>
        </c:ser>
        <c:ser>
          <c:idx val="2"/>
          <c:order val="2"/>
          <c:tx>
            <c:strRef>
              <c:f>'Return Distribution'!$A$11</c:f>
              <c:strCache>
                <c:ptCount val="1"/>
                <c:pt idx="0">
                  <c:v>50th</c:v>
                </c:pt>
              </c:strCache>
            </c:strRef>
          </c:tx>
          <c:spPr>
            <a:solidFill>
              <a:srgbClr val="532E63"/>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3-4164-4F4A-A221-B8C078AD1CC7}"/>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5-4164-4F4A-A221-B8C078AD1CC7}"/>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7-4164-4F4A-A221-B8C078AD1CC7}"/>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9-4164-4F4A-A221-B8C078AD1CC7}"/>
              </c:ext>
            </c:extLst>
          </c:dPt>
          <c:dLbls>
            <c:dLbl>
              <c:idx val="0"/>
              <c:layout>
                <c:manualLayout>
                  <c:x val="5.6983717034010034E-2"/>
                  <c:y val="6.2549965508157249E-4"/>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4164-4F4A-A221-B8C078AD1CC7}"/>
                </c:ext>
              </c:extLst>
            </c:dLbl>
            <c:dLbl>
              <c:idx val="1"/>
              <c:layout>
                <c:manualLayout>
                  <c:x val="5.6096843035741646E-2"/>
                  <c:y val="7.7331614499995434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4164-4F4A-A221-B8C078AD1CC7}"/>
                </c:ext>
              </c:extLst>
            </c:dLbl>
            <c:dLbl>
              <c:idx val="2"/>
              <c:layout>
                <c:manualLayout>
                  <c:x val="5.6943098788776618E-2"/>
                  <c:y val="8.7436908927647355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4164-4F4A-A221-B8C078AD1CC7}"/>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'Return Distribution'!$B$8:$D$8</c:f>
              <c:strCache>
                <c:ptCount val="3"/>
                <c:pt idx="0">
                  <c:v>1-Year</c:v>
                </c:pt>
                <c:pt idx="1">
                  <c:v>3-Year</c:v>
                </c:pt>
                <c:pt idx="2">
                  <c:v>5-Year</c:v>
                </c:pt>
              </c:strCache>
            </c:strRef>
          </c:cat>
          <c:val>
            <c:numRef>
              <c:f>'Return Distribution'!$B$11:$D$11</c:f>
              <c:numCache>
                <c:formatCode>0.00%</c:formatCode>
                <c:ptCount val="3"/>
                <c:pt idx="0">
                  <c:v>1.5989697042950723E-3</c:v>
                </c:pt>
                <c:pt idx="1">
                  <c:v>1.1321669803995515E-2</c:v>
                </c:pt>
                <c:pt idx="2">
                  <c:v>9.9028010224535556E-3</c:v>
                </c:pt>
              </c:numCache>
            </c:numRef>
          </c:val>
          <c:extLst>
            <c:ext xmlns:c16="http://schemas.microsoft.com/office/drawing/2014/chart" uri="{C3380CC4-5D6E-409C-BE32-E72D297353CC}">
              <c16:uniqueId val="{0000001A-4164-4F4A-A221-B8C078AD1CC7}"/>
            </c:ext>
          </c:extLst>
        </c:ser>
        <c:ser>
          <c:idx val="3"/>
          <c:order val="3"/>
          <c:tx>
            <c:strRef>
              <c:f>'Return Distribution'!$A$12</c:f>
              <c:strCache>
                <c:ptCount val="1"/>
                <c:pt idx="0">
                  <c:v>25th</c:v>
                </c:pt>
              </c:strCache>
            </c:strRef>
          </c:tx>
          <c:spPr>
            <a:solidFill>
              <a:srgbClr val="B06E0E"/>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C-4164-4F4A-A221-B8C078AD1CC7}"/>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E-4164-4F4A-A221-B8C078AD1CC7}"/>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0-4164-4F4A-A221-B8C078AD1CC7}"/>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2-4164-4F4A-A221-B8C078AD1CC7}"/>
              </c:ext>
            </c:extLst>
          </c:dPt>
          <c:dLbls>
            <c:dLbl>
              <c:idx val="0"/>
              <c:layout>
                <c:manualLayout>
                  <c:x val="6.0813636763472213E-2"/>
                  <c:y val="3.4096681198115797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4164-4F4A-A221-B8C078AD1CC7}"/>
                </c:ext>
              </c:extLst>
            </c:dLbl>
            <c:dLbl>
              <c:idx val="1"/>
              <c:layout>
                <c:manualLayout>
                  <c:x val="5.9321043183160491E-2"/>
                  <c:y val="1.1608280741719476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4164-4F4A-A221-B8C078AD1CC7}"/>
                </c:ext>
              </c:extLst>
            </c:dLbl>
            <c:dLbl>
              <c:idx val="2"/>
              <c:layout>
                <c:manualLayout>
                  <c:x val="5.6058509566802604E-2"/>
                  <c:y val="1.3723263861171642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4164-4F4A-A221-B8C078AD1CC7}"/>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'Return Distribution'!$B$8:$D$8</c:f>
              <c:strCache>
                <c:ptCount val="3"/>
                <c:pt idx="0">
                  <c:v>1-Year</c:v>
                </c:pt>
                <c:pt idx="1">
                  <c:v>3-Year</c:v>
                </c:pt>
                <c:pt idx="2">
                  <c:v>5-Year</c:v>
                </c:pt>
              </c:strCache>
            </c:strRef>
          </c:cat>
          <c:val>
            <c:numRef>
              <c:f>'Return Distribution'!$B$12:$D$12</c:f>
              <c:numCache>
                <c:formatCode>0.00%</c:formatCode>
                <c:ptCount val="3"/>
                <c:pt idx="0">
                  <c:v>6.0007999999989181E-4</c:v>
                </c:pt>
                <c:pt idx="1">
                  <c:v>1.0059523458427422E-2</c:v>
                </c:pt>
                <c:pt idx="2">
                  <c:v>8.2806946736780906E-3</c:v>
                </c:pt>
              </c:numCache>
            </c:numRef>
          </c:val>
          <c:extLst>
            <c:ext xmlns:c16="http://schemas.microsoft.com/office/drawing/2014/chart" uri="{C3380CC4-5D6E-409C-BE32-E72D297353CC}">
              <c16:uniqueId val="{00000023-4164-4F4A-A221-B8C078AD1CC7}"/>
            </c:ext>
          </c:extLst>
        </c:ser>
        <c:ser>
          <c:idx val="4"/>
          <c:order val="4"/>
          <c:tx>
            <c:strRef>
              <c:f>'Return Distribution'!$A$13</c:f>
              <c:strCache>
                <c:ptCount val="1"/>
                <c:pt idx="0">
                  <c:v>5th</c:v>
                </c:pt>
              </c:strCache>
            </c:strRef>
          </c:tx>
          <c:spPr>
            <a:solidFill>
              <a:srgbClr val="5B9B98"/>
            </a:solidFill>
            <a:ln w="12700">
              <a:solidFill>
                <a:srgbClr val="000000"/>
              </a:solidFill>
              <a:prstDash val="solid"/>
            </a:ln>
          </c:spPr>
          <c:invertIfNegative val="0"/>
          <c:dPt>
            <c:idx val="0"/>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5-4164-4F4A-A221-B8C078AD1CC7}"/>
              </c:ext>
            </c:extLst>
          </c:dPt>
          <c:dPt>
            <c:idx val="1"/>
            <c:invertIfNegative val="0"/>
            <c:bubble3D val="0"/>
            <c:spPr>
              <a:solidFill>
                <a:srgbClr val="FFFFFF"/>
              </a:solidFill>
              <a:ln w="3175">
                <a:solidFill>
                  <a:srgbClr val="FFFFFF"/>
                </a:solidFill>
                <a:prstDash val="solid"/>
              </a:ln>
            </c:spPr>
            <c:extLst>
              <c:ext xmlns:c16="http://schemas.microsoft.com/office/drawing/2014/chart" uri="{C3380CC4-5D6E-409C-BE32-E72D297353CC}">
                <c16:uniqueId val="{00000027-4164-4F4A-A221-B8C078AD1CC7}"/>
              </c:ext>
            </c:extLst>
          </c:dPt>
          <c:dPt>
            <c:idx val="2"/>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9-4164-4F4A-A221-B8C078AD1CC7}"/>
              </c:ext>
            </c:extLst>
          </c:dPt>
          <c:dPt>
            <c:idx val="3"/>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B-4164-4F4A-A221-B8C078AD1CC7}"/>
              </c:ext>
            </c:extLst>
          </c:dPt>
          <c:dLbls>
            <c:dLbl>
              <c:idx val="0"/>
              <c:layout>
                <c:manualLayout>
                  <c:x val="6.1908171540496451E-2"/>
                  <c:y val="4.0768677518986393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4164-4F4A-A221-B8C078AD1CC7}"/>
                </c:ext>
              </c:extLst>
            </c:dLbl>
            <c:dLbl>
              <c:idx val="1"/>
              <c:layout>
                <c:manualLayout>
                  <c:x val="5.0614268453344803E-2"/>
                  <c:y val="8.3177554133521073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4164-4F4A-A221-B8C078AD1CC7}"/>
                </c:ext>
              </c:extLst>
            </c:dLbl>
            <c:dLbl>
              <c:idx val="2"/>
              <c:layout>
                <c:manualLayout>
                  <c:x val="5.6547070897750802E-2"/>
                  <c:y val="1.300403854348741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4164-4F4A-A221-B8C078AD1CC7}"/>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'Return Distribution'!$B$8:$D$8</c:f>
              <c:strCache>
                <c:ptCount val="3"/>
                <c:pt idx="0">
                  <c:v>1-Year</c:v>
                </c:pt>
                <c:pt idx="1">
                  <c:v>3-Year</c:v>
                </c:pt>
                <c:pt idx="2">
                  <c:v>5-Year</c:v>
                </c:pt>
              </c:strCache>
            </c:strRef>
          </c:cat>
          <c:val>
            <c:numRef>
              <c:f>'Return Distribution'!$B$13:$D$13</c:f>
              <c:numCache>
                <c:formatCode>0.00%</c:formatCode>
                <c:ptCount val="3"/>
                <c:pt idx="0">
                  <c:v>0</c:v>
                </c:pt>
                <c:pt idx="1">
                  <c:v>7.8088860529814674E-3</c:v>
                </c:pt>
                <c:pt idx="2">
                  <c:v>5.9711247115011856E-3</c:v>
                </c:pt>
              </c:numCache>
            </c:numRef>
          </c:val>
          <c:extLst>
            <c:ext xmlns:c16="http://schemas.microsoft.com/office/drawing/2014/chart" uri="{C3380CC4-5D6E-409C-BE32-E72D297353CC}">
              <c16:uniqueId val="{0000002C-4164-4F4A-A221-B8C078AD1CC7}"/>
            </c:ext>
          </c:extLst>
        </c:ser>
        <c:dLbls>
          <c:showLegendKey val="0"/>
          <c:showVal val="0"/>
          <c:showCatName val="0"/>
          <c:showSerName val="0"/>
          <c:showPercent val="0"/>
          <c:showBubbleSize val="0"/>
        </c:dLbls>
        <c:gapWidth val="50"/>
        <c:overlap val="100"/>
        <c:axId val="1274445896"/>
        <c:axId val="1"/>
      </c:barChart>
      <c:lineChart>
        <c:grouping val="standard"/>
        <c:varyColors val="0"/>
        <c:ser>
          <c:idx val="5"/>
          <c:order val="5"/>
          <c:tx>
            <c:strRef>
              <c:f>'Return Distribution'!$A$14</c:f>
              <c:strCache>
                <c:ptCount val="1"/>
                <c:pt idx="0">
                  <c:v>FL PRIME</c:v>
                </c:pt>
              </c:strCache>
            </c:strRef>
          </c:tx>
          <c:spPr>
            <a:ln w="28575">
              <a:noFill/>
            </a:ln>
          </c:spPr>
          <c:marker>
            <c:symbol val="circle"/>
            <c:size val="7"/>
            <c:spPr>
              <a:solidFill>
                <a:srgbClr val="00B050"/>
              </a:solidFill>
              <a:ln>
                <a:solidFill>
                  <a:srgbClr val="00B050"/>
                </a:solidFill>
                <a:prstDash val="solid"/>
              </a:ln>
            </c:spPr>
          </c:marker>
          <c:cat>
            <c:strRef>
              <c:f>'Return Distribution'!$B$8:$D$8</c:f>
              <c:strCache>
                <c:ptCount val="3"/>
                <c:pt idx="0">
                  <c:v>1-Year</c:v>
                </c:pt>
                <c:pt idx="1">
                  <c:v>3-Year</c:v>
                </c:pt>
                <c:pt idx="2">
                  <c:v>5-Year</c:v>
                </c:pt>
              </c:strCache>
            </c:strRef>
          </c:cat>
          <c:val>
            <c:numRef>
              <c:f>'Return Distribution'!$B$14:$D$14</c:f>
              <c:numCache>
                <c:formatCode>0.00%</c:formatCode>
                <c:ptCount val="3"/>
                <c:pt idx="0">
                  <c:v>3.3279193266466667E-3</c:v>
                </c:pt>
                <c:pt idx="1">
                  <c:v>1.6235297142597638E-2</c:v>
                </c:pt>
                <c:pt idx="2">
                  <c:v>1.4149917962175795E-2</c:v>
                </c:pt>
              </c:numCache>
            </c:numRef>
          </c:val>
          <c:smooth val="0"/>
          <c:extLst>
            <c:ext xmlns:c16="http://schemas.microsoft.com/office/drawing/2014/chart" uri="{C3380CC4-5D6E-409C-BE32-E72D297353CC}">
              <c16:uniqueId val="{0000002D-4164-4F4A-A221-B8C078AD1CC7}"/>
            </c:ext>
          </c:extLst>
        </c:ser>
        <c:ser>
          <c:idx val="7"/>
          <c:order val="6"/>
          <c:tx>
            <c:strRef>
              <c:f>'Return Distribution'!$A$15</c:f>
              <c:strCache>
                <c:ptCount val="1"/>
                <c:pt idx="0">
                  <c:v>S&amp;P US AAA &amp; AA Rated GIP All 30-Day Net</c:v>
                </c:pt>
              </c:strCache>
            </c:strRef>
          </c:tx>
          <c:spPr>
            <a:ln w="28575">
              <a:noFill/>
            </a:ln>
          </c:spPr>
          <c:marker>
            <c:symbol val="square"/>
            <c:size val="7"/>
            <c:spPr>
              <a:solidFill>
                <a:srgbClr val="FF0000"/>
              </a:solidFill>
              <a:ln>
                <a:noFill/>
              </a:ln>
            </c:spPr>
          </c:marker>
          <c:cat>
            <c:strRef>
              <c:f>'Return Distribution'!$B$8:$D$8</c:f>
              <c:strCache>
                <c:ptCount val="3"/>
                <c:pt idx="0">
                  <c:v>1-Year</c:v>
                </c:pt>
                <c:pt idx="1">
                  <c:v>3-Year</c:v>
                </c:pt>
                <c:pt idx="2">
                  <c:v>5-Year</c:v>
                </c:pt>
              </c:strCache>
            </c:strRef>
          </c:cat>
          <c:val>
            <c:numRef>
              <c:f>'Return Distribution'!$B$15:$D$15</c:f>
              <c:numCache>
                <c:formatCode>0.00%</c:formatCode>
                <c:ptCount val="3"/>
                <c:pt idx="0">
                  <c:v>1.6742045678315165E-3</c:v>
                </c:pt>
                <c:pt idx="1">
                  <c:v>1.3928944820224221E-2</c:v>
                </c:pt>
                <c:pt idx="2">
                  <c:v>1.1517898857207776E-2</c:v>
                </c:pt>
              </c:numCache>
            </c:numRef>
          </c:val>
          <c:smooth val="0"/>
          <c:extLst>
            <c:ext xmlns:c16="http://schemas.microsoft.com/office/drawing/2014/chart" uri="{C3380CC4-5D6E-409C-BE32-E72D297353CC}">
              <c16:uniqueId val="{0000002E-4164-4F4A-A221-B8C078AD1CC7}"/>
            </c:ext>
          </c:extLst>
        </c:ser>
        <c:ser>
          <c:idx val="8"/>
          <c:order val="7"/>
          <c:tx>
            <c:strRef>
              <c:f>'Return Distribution'!$A$16</c:f>
              <c:strCache>
                <c:ptCount val="1"/>
                <c:pt idx="0">
                  <c:v>1 mo LIBOR</c:v>
                </c:pt>
              </c:strCache>
            </c:strRef>
          </c:tx>
          <c:spPr>
            <a:ln w="28575">
              <a:noFill/>
            </a:ln>
          </c:spPr>
          <c:marker>
            <c:symbol val="diamond"/>
            <c:size val="7"/>
            <c:spPr>
              <a:solidFill>
                <a:srgbClr val="7030A0"/>
              </a:solidFill>
              <a:ln>
                <a:solidFill>
                  <a:srgbClr val="7030A0"/>
                </a:solidFill>
              </a:ln>
            </c:spPr>
          </c:marker>
          <c:cat>
            <c:strRef>
              <c:f>'Return Distribution'!$B$8:$D$8</c:f>
              <c:strCache>
                <c:ptCount val="3"/>
                <c:pt idx="0">
                  <c:v>1-Year</c:v>
                </c:pt>
                <c:pt idx="1">
                  <c:v>3-Year</c:v>
                </c:pt>
                <c:pt idx="2">
                  <c:v>5-Year</c:v>
                </c:pt>
              </c:strCache>
            </c:strRef>
          </c:cat>
          <c:val>
            <c:numRef>
              <c:f>'Return Distribution'!$B$16:$D$16</c:f>
              <c:numCache>
                <c:formatCode>0.00%</c:formatCode>
                <c:ptCount val="3"/>
                <c:pt idx="0">
                  <c:v>3.8951653893810612E-3</c:v>
                </c:pt>
                <c:pt idx="1">
                  <c:v>1.556194471575334E-2</c:v>
                </c:pt>
                <c:pt idx="2">
                  <c:v>1.2559390434612183E-2</c:v>
                </c:pt>
              </c:numCache>
            </c:numRef>
          </c:val>
          <c:smooth val="0"/>
          <c:extLst>
            <c:ext xmlns:c16="http://schemas.microsoft.com/office/drawing/2014/chart" uri="{C3380CC4-5D6E-409C-BE32-E72D297353CC}">
              <c16:uniqueId val="{0000002F-4164-4F4A-A221-B8C078AD1CC7}"/>
            </c:ext>
          </c:extLst>
        </c:ser>
        <c:ser>
          <c:idx val="6"/>
          <c:order val="8"/>
          <c:tx>
            <c:strRef>
              <c:f>'Return Distribution'!$A$17</c:f>
              <c:strCache>
                <c:ptCount val="1"/>
                <c:pt idx="0">
                  <c:v>Citigroup 90-day T-Bill</c:v>
                </c:pt>
              </c:strCache>
            </c:strRef>
          </c:tx>
          <c:spPr>
            <a:ln w="28575">
              <a:noFill/>
            </a:ln>
          </c:spPr>
          <c:marker>
            <c:symbol val="triangle"/>
            <c:size val="7"/>
            <c:spPr>
              <a:solidFill>
                <a:srgbClr val="FFFF00"/>
              </a:solidFill>
              <a:ln>
                <a:solidFill>
                  <a:srgbClr val="FFFF00"/>
                </a:solidFill>
                <a:prstDash val="solid"/>
              </a:ln>
            </c:spPr>
          </c:marker>
          <c:cat>
            <c:strRef>
              <c:f>'Return Distribution'!$B$8:$D$8</c:f>
              <c:strCache>
                <c:ptCount val="3"/>
                <c:pt idx="0">
                  <c:v>1-Year</c:v>
                </c:pt>
                <c:pt idx="1">
                  <c:v>3-Year</c:v>
                </c:pt>
                <c:pt idx="2">
                  <c:v>5-Year</c:v>
                </c:pt>
              </c:strCache>
            </c:strRef>
          </c:cat>
          <c:val>
            <c:numRef>
              <c:f>'Return Distribution'!$B$17:$D$17</c:f>
              <c:numCache>
                <c:formatCode>0.00%</c:formatCode>
                <c:ptCount val="3"/>
                <c:pt idx="0">
                  <c:v>1.3637947781839355E-3</c:v>
                </c:pt>
                <c:pt idx="1">
                  <c:v>1.4263690304275878E-2</c:v>
                </c:pt>
                <c:pt idx="2">
                  <c:v>1.1366566639694486E-2</c:v>
                </c:pt>
              </c:numCache>
            </c:numRef>
          </c:val>
          <c:smooth val="0"/>
          <c:extLst>
            <c:ext xmlns:c16="http://schemas.microsoft.com/office/drawing/2014/chart" uri="{C3380CC4-5D6E-409C-BE32-E72D297353CC}">
              <c16:uniqueId val="{00000030-4164-4F4A-A221-B8C078AD1CC7}"/>
            </c:ext>
          </c:extLst>
        </c:ser>
        <c:dLbls>
          <c:showLegendKey val="0"/>
          <c:showVal val="0"/>
          <c:showCatName val="0"/>
          <c:showSerName val="0"/>
          <c:showPercent val="0"/>
          <c:showBubbleSize val="0"/>
        </c:dLbls>
        <c:marker val="1"/>
        <c:smooth val="0"/>
        <c:axId val="1274445896"/>
        <c:axId val="1"/>
      </c:lineChart>
      <c:catAx>
        <c:axId val="1274445896"/>
        <c:scaling>
          <c:orientation val="minMax"/>
        </c:scaling>
        <c:delete val="0"/>
        <c:axPos val="b"/>
        <c:numFmt formatCode="General" sourceLinked="1"/>
        <c:majorTickMark val="none"/>
        <c:minorTickMark val="none"/>
        <c:tickLblPos val="low"/>
        <c:spPr>
          <a:ln w="9525">
            <a:noFill/>
          </a:ln>
        </c:spPr>
        <c:txPr>
          <a:bodyPr rot="0" vert="horz"/>
          <a:lstStyle/>
          <a:p>
            <a:pPr>
              <a:defRPr sz="1200"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in val="-1.0000000000000002E-3"/>
        </c:scaling>
        <c:delete val="0"/>
        <c:axPos val="l"/>
        <c:title>
          <c:tx>
            <c:rich>
              <a:bodyPr/>
              <a:lstStyle/>
              <a:p>
                <a:pPr>
                  <a:defRPr sz="1200" b="0" i="0" u="none" strike="noStrike" baseline="0">
                    <a:solidFill>
                      <a:srgbClr val="000000"/>
                    </a:solidFill>
                    <a:latin typeface="Arial"/>
                    <a:ea typeface="Arial"/>
                    <a:cs typeface="Arial"/>
                  </a:defRPr>
                </a:pPr>
                <a:r>
                  <a:rPr lang="en-US"/>
                  <a:t>Rate of Return (%)</a:t>
                </a:r>
              </a:p>
            </c:rich>
          </c:tx>
          <c:layout>
            <c:manualLayout>
              <c:xMode val="edge"/>
              <c:yMode val="edge"/>
              <c:x val="1.4630458492318548E-2"/>
              <c:y val="0.24488538932633422"/>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274445896"/>
        <c:crosses val="autoZero"/>
        <c:crossBetween val="between"/>
        <c:majorUnit val="2.0000000000000005E-3"/>
      </c:valAx>
      <c:spPr>
        <a:noFill/>
        <a:ln w="3175">
          <a:solidFill>
            <a:sysClr val="windowText" lastClr="000000"/>
          </a:solidFill>
          <a:prstDash val="solid"/>
        </a:ln>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ayout>
        <c:manualLayout>
          <c:xMode val="edge"/>
          <c:yMode val="edge"/>
          <c:x val="0.25224760591732442"/>
          <c:y val="0.84387348551128083"/>
          <c:w val="0.57381425348958381"/>
          <c:h val="0.12648225032477001"/>
        </c:manualLayout>
      </c:layout>
      <c:overlay val="0"/>
      <c:spPr>
        <a:noFill/>
        <a:ln w="25400">
          <a:noFill/>
        </a:ln>
      </c:spPr>
      <c:txPr>
        <a:bodyPr/>
        <a:lstStyle/>
        <a:p>
          <a:pPr>
            <a:defRPr sz="85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40" b="0" i="0" u="none" strike="noStrike" baseline="0">
                <a:solidFill>
                  <a:srgbClr val="000000"/>
                </a:solidFill>
                <a:latin typeface="Arial"/>
                <a:ea typeface="Arial"/>
                <a:cs typeface="Arial"/>
              </a:defRPr>
            </a:pPr>
            <a:r>
              <a:rPr lang="en-US"/>
              <a:t>Standard Deviation Distribution</a:t>
            </a:r>
          </a:p>
        </c:rich>
      </c:tx>
      <c:overlay val="0"/>
    </c:title>
    <c:autoTitleDeleted val="0"/>
    <c:plotArea>
      <c:layout>
        <c:manualLayout>
          <c:layoutTarget val="inner"/>
          <c:xMode val="edge"/>
          <c:yMode val="edge"/>
          <c:x val="0.13304739617896685"/>
          <c:y val="6.6083679324474676E-2"/>
          <c:w val="0.79828437707380118"/>
          <c:h val="0.66537506608714547"/>
        </c:manualLayout>
      </c:layout>
      <c:barChart>
        <c:barDir val="col"/>
        <c:grouping val="clustered"/>
        <c:varyColors val="0"/>
        <c:ser>
          <c:idx val="0"/>
          <c:order val="0"/>
          <c:tx>
            <c:strRef>
              <c:f>'Standard Deviation Distribtion'!$A$8</c:f>
              <c:strCache>
                <c:ptCount val="1"/>
                <c:pt idx="0">
                  <c:v>95th</c:v>
                </c:pt>
              </c:strCache>
            </c:strRef>
          </c:tx>
          <c:spPr>
            <a:solidFill>
              <a:srgbClr val="737A35"/>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1-F955-45E1-B8EC-260584AABB6A}"/>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3-F955-45E1-B8EC-260584AABB6A}"/>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5-F955-45E1-B8EC-260584AABB6A}"/>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7-F955-45E1-B8EC-260584AABB6A}"/>
              </c:ext>
            </c:extLst>
          </c:dPt>
          <c:dLbls>
            <c:dLbl>
              <c:idx val="0"/>
              <c:layout>
                <c:manualLayout>
                  <c:x val="6.1099708918942119E-2"/>
                  <c:y val="-3.3013503553478943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F955-45E1-B8EC-260584AABB6A}"/>
                </c:ext>
              </c:extLst>
            </c:dLbl>
            <c:dLbl>
              <c:idx val="1"/>
              <c:layout>
                <c:manualLayout>
                  <c:x val="5.1215706245674515E-2"/>
                  <c:y val="1.3401810796574917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F955-45E1-B8EC-260584AABB6A}"/>
                </c:ext>
              </c:extLst>
            </c:dLbl>
            <c:dLbl>
              <c:idx val="2"/>
              <c:layout>
                <c:manualLayout>
                  <c:x val="5.1227014611280625E-2"/>
                  <c:y val="-4.2799605576621856E-4"/>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F955-45E1-B8EC-260584AABB6A}"/>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'Standard Deviation Distribtion'!$B$7:$D$7</c:f>
              <c:strCache>
                <c:ptCount val="3"/>
                <c:pt idx="0">
                  <c:v>1-Year</c:v>
                </c:pt>
                <c:pt idx="1">
                  <c:v>3-Year</c:v>
                </c:pt>
                <c:pt idx="2">
                  <c:v>5-Year</c:v>
                </c:pt>
              </c:strCache>
            </c:strRef>
          </c:cat>
          <c:val>
            <c:numRef>
              <c:f>'Standard Deviation Distribtion'!$B$8:$D$8</c:f>
              <c:numCache>
                <c:formatCode>0.00%</c:formatCode>
                <c:ptCount val="3"/>
                <c:pt idx="0">
                  <c:v>7.6342022571083187E-4</c:v>
                </c:pt>
                <c:pt idx="1">
                  <c:v>3.0274564285371294E-3</c:v>
                </c:pt>
                <c:pt idx="2">
                  <c:v>2.6826317092981306E-3</c:v>
                </c:pt>
              </c:numCache>
            </c:numRef>
          </c:val>
          <c:extLst>
            <c:ext xmlns:c16="http://schemas.microsoft.com/office/drawing/2014/chart" uri="{C3380CC4-5D6E-409C-BE32-E72D297353CC}">
              <c16:uniqueId val="{00000008-F955-45E1-B8EC-260584AABB6A}"/>
            </c:ext>
          </c:extLst>
        </c:ser>
        <c:ser>
          <c:idx val="1"/>
          <c:order val="1"/>
          <c:tx>
            <c:strRef>
              <c:f>'Standard Deviation Distribtion'!$A$9</c:f>
              <c:strCache>
                <c:ptCount val="1"/>
                <c:pt idx="0">
                  <c:v>75th</c:v>
                </c:pt>
              </c:strCache>
            </c:strRef>
          </c:tx>
          <c:spPr>
            <a:solidFill>
              <a:srgbClr val="AFBCBA"/>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A-F955-45E1-B8EC-260584AABB6A}"/>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C-F955-45E1-B8EC-260584AABB6A}"/>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0E-F955-45E1-B8EC-260584AABB6A}"/>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0-F955-45E1-B8EC-260584AABB6A}"/>
              </c:ext>
            </c:extLst>
          </c:dPt>
          <c:dLbls>
            <c:dLbl>
              <c:idx val="0"/>
              <c:layout>
                <c:manualLayout>
                  <c:x val="6.1259320196915684E-2"/>
                  <c:y val="-1.6619579090246077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F955-45E1-B8EC-260584AABB6A}"/>
                </c:ext>
              </c:extLst>
            </c:dLbl>
            <c:dLbl>
              <c:idx val="1"/>
              <c:layout>
                <c:manualLayout>
                  <c:x val="5.0949980360482754E-2"/>
                  <c:y val="6.5824681698777492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F955-45E1-B8EC-260584AABB6A}"/>
                </c:ext>
              </c:extLst>
            </c:dLbl>
            <c:dLbl>
              <c:idx val="2"/>
              <c:layout>
                <c:manualLayout>
                  <c:x val="5.25644527337948E-2"/>
                  <c:y val="5.905678562733661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F955-45E1-B8EC-260584AABB6A}"/>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'Standard Deviation Distribtion'!$B$7:$D$7</c:f>
              <c:strCache>
                <c:ptCount val="3"/>
                <c:pt idx="0">
                  <c:v>1-Year</c:v>
                </c:pt>
                <c:pt idx="1">
                  <c:v>3-Year</c:v>
                </c:pt>
                <c:pt idx="2">
                  <c:v>5-Year</c:v>
                </c:pt>
              </c:strCache>
            </c:strRef>
          </c:cat>
          <c:val>
            <c:numRef>
              <c:f>'Standard Deviation Distribtion'!$B$9:$D$9</c:f>
              <c:numCache>
                <c:formatCode>0.00%</c:formatCode>
                <c:ptCount val="3"/>
                <c:pt idx="0">
                  <c:v>6.1974387033191295E-4</c:v>
                </c:pt>
                <c:pt idx="1">
                  <c:v>2.7662478453831518E-3</c:v>
                </c:pt>
                <c:pt idx="2">
                  <c:v>2.4902255894306358E-3</c:v>
                </c:pt>
              </c:numCache>
            </c:numRef>
          </c:val>
          <c:extLst>
            <c:ext xmlns:c16="http://schemas.microsoft.com/office/drawing/2014/chart" uri="{C3380CC4-5D6E-409C-BE32-E72D297353CC}">
              <c16:uniqueId val="{00000011-F955-45E1-B8EC-260584AABB6A}"/>
            </c:ext>
          </c:extLst>
        </c:ser>
        <c:ser>
          <c:idx val="2"/>
          <c:order val="2"/>
          <c:tx>
            <c:strRef>
              <c:f>'Standard Deviation Distribtion'!$A$10</c:f>
              <c:strCache>
                <c:ptCount val="1"/>
                <c:pt idx="0">
                  <c:v>50th</c:v>
                </c:pt>
              </c:strCache>
            </c:strRef>
          </c:tx>
          <c:spPr>
            <a:solidFill>
              <a:srgbClr val="532E63"/>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3-F955-45E1-B8EC-260584AABB6A}"/>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5-F955-45E1-B8EC-260584AABB6A}"/>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7-F955-45E1-B8EC-260584AABB6A}"/>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9-F955-45E1-B8EC-260584AABB6A}"/>
              </c:ext>
            </c:extLst>
          </c:dPt>
          <c:dLbls>
            <c:dLbl>
              <c:idx val="0"/>
              <c:layout>
                <c:manualLayout>
                  <c:x val="6.075517195633004E-2"/>
                  <c:y val="2.8834705699906952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F955-45E1-B8EC-260584AABB6A}"/>
                </c:ext>
              </c:extLst>
            </c:dLbl>
            <c:dLbl>
              <c:idx val="1"/>
              <c:layout>
                <c:manualLayout>
                  <c:x val="5.1375928755174258E-2"/>
                  <c:y val="1.8239647767483321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F955-45E1-B8EC-260584AABB6A}"/>
                </c:ext>
              </c:extLst>
            </c:dLbl>
            <c:dLbl>
              <c:idx val="2"/>
              <c:layout>
                <c:manualLayout>
                  <c:x val="4.9268525527470609E-2"/>
                  <c:y val="6.2634165646702038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F955-45E1-B8EC-260584AABB6A}"/>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'Standard Deviation Distribtion'!$B$7:$D$7</c:f>
              <c:strCache>
                <c:ptCount val="3"/>
                <c:pt idx="0">
                  <c:v>1-Year</c:v>
                </c:pt>
                <c:pt idx="1">
                  <c:v>3-Year</c:v>
                </c:pt>
                <c:pt idx="2">
                  <c:v>5-Year</c:v>
                </c:pt>
              </c:strCache>
            </c:strRef>
          </c:cat>
          <c:val>
            <c:numRef>
              <c:f>'Standard Deviation Distribtion'!$B$10:$D$10</c:f>
              <c:numCache>
                <c:formatCode>0.00%</c:formatCode>
                <c:ptCount val="3"/>
                <c:pt idx="0">
                  <c:v>5.2043219846836385E-4</c:v>
                </c:pt>
                <c:pt idx="1">
                  <c:v>2.5897700845652506E-3</c:v>
                </c:pt>
                <c:pt idx="2">
                  <c:v>2.3652968431066381E-3</c:v>
                </c:pt>
              </c:numCache>
            </c:numRef>
          </c:val>
          <c:extLst>
            <c:ext xmlns:c16="http://schemas.microsoft.com/office/drawing/2014/chart" uri="{C3380CC4-5D6E-409C-BE32-E72D297353CC}">
              <c16:uniqueId val="{0000001A-F955-45E1-B8EC-260584AABB6A}"/>
            </c:ext>
          </c:extLst>
        </c:ser>
        <c:ser>
          <c:idx val="3"/>
          <c:order val="3"/>
          <c:tx>
            <c:strRef>
              <c:f>'Standard Deviation Distribtion'!$A$11</c:f>
              <c:strCache>
                <c:ptCount val="1"/>
                <c:pt idx="0">
                  <c:v>25th</c:v>
                </c:pt>
              </c:strCache>
            </c:strRef>
          </c:tx>
          <c:spPr>
            <a:solidFill>
              <a:srgbClr val="B06E0E"/>
            </a:solidFill>
            <a:ln w="12700">
              <a:solidFill>
                <a:srgbClr val="000000"/>
              </a:solidFill>
              <a:prstDash val="solid"/>
            </a:ln>
          </c:spPr>
          <c:invertIfNegative val="0"/>
          <c:dPt>
            <c:idx val="0"/>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C-F955-45E1-B8EC-260584AABB6A}"/>
              </c:ext>
            </c:extLst>
          </c:dPt>
          <c:dPt>
            <c:idx val="1"/>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1E-F955-45E1-B8EC-260584AABB6A}"/>
              </c:ext>
            </c:extLst>
          </c:dPt>
          <c:dPt>
            <c:idx val="2"/>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0-F955-45E1-B8EC-260584AABB6A}"/>
              </c:ext>
            </c:extLst>
          </c:dPt>
          <c:dPt>
            <c:idx val="3"/>
            <c:invertIfNegative val="0"/>
            <c:bubble3D val="0"/>
            <c:spPr>
              <a:solidFill>
                <a:srgbClr val="C0C0C0"/>
              </a:solidFill>
              <a:ln w="12700">
                <a:solidFill>
                  <a:srgbClr val="FFFFFF"/>
                </a:solidFill>
                <a:prstDash val="solid"/>
              </a:ln>
            </c:spPr>
            <c:extLst>
              <c:ext xmlns:c16="http://schemas.microsoft.com/office/drawing/2014/chart" uri="{C3380CC4-5D6E-409C-BE32-E72D297353CC}">
                <c16:uniqueId val="{00000022-F955-45E1-B8EC-260584AABB6A}"/>
              </c:ext>
            </c:extLst>
          </c:dPt>
          <c:dLbls>
            <c:dLbl>
              <c:idx val="0"/>
              <c:layout>
                <c:manualLayout>
                  <c:x val="6.6214697642477546E-2"/>
                  <c:y val="1.9910821185471259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F955-45E1-B8EC-260584AABB6A}"/>
                </c:ext>
              </c:extLst>
            </c:dLbl>
            <c:dLbl>
              <c:idx val="1"/>
              <c:layout>
                <c:manualLayout>
                  <c:x val="4.9683733563155412E-2"/>
                  <c:y val="1.2851869547013856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F955-45E1-B8EC-260584AABB6A}"/>
                </c:ext>
              </c:extLst>
            </c:dLbl>
            <c:dLbl>
              <c:idx val="2"/>
              <c:layout>
                <c:manualLayout>
                  <c:x val="4.6335214044726077E-2"/>
                  <c:y val="1.9274274324350381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F955-45E1-B8EC-260584AABB6A}"/>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'Standard Deviation Distribtion'!$B$7:$D$7</c:f>
              <c:strCache>
                <c:ptCount val="3"/>
                <c:pt idx="0">
                  <c:v>1-Year</c:v>
                </c:pt>
                <c:pt idx="1">
                  <c:v>3-Year</c:v>
                </c:pt>
                <c:pt idx="2">
                  <c:v>5-Year</c:v>
                </c:pt>
              </c:strCache>
            </c:strRef>
          </c:cat>
          <c:val>
            <c:numRef>
              <c:f>'Standard Deviation Distribtion'!$B$11:$D$11</c:f>
              <c:numCache>
                <c:formatCode>0.00%</c:formatCode>
                <c:ptCount val="3"/>
                <c:pt idx="0">
                  <c:v>4.2919946875434351E-4</c:v>
                </c:pt>
                <c:pt idx="1">
                  <c:v>2.3903763861509906E-3</c:v>
                </c:pt>
                <c:pt idx="2">
                  <c:v>2.2442727542099986E-3</c:v>
                </c:pt>
              </c:numCache>
            </c:numRef>
          </c:val>
          <c:extLst>
            <c:ext xmlns:c16="http://schemas.microsoft.com/office/drawing/2014/chart" uri="{C3380CC4-5D6E-409C-BE32-E72D297353CC}">
              <c16:uniqueId val="{00000023-F955-45E1-B8EC-260584AABB6A}"/>
            </c:ext>
          </c:extLst>
        </c:ser>
        <c:ser>
          <c:idx val="4"/>
          <c:order val="4"/>
          <c:tx>
            <c:strRef>
              <c:f>'Standard Deviation Distribtion'!$A$12</c:f>
              <c:strCache>
                <c:ptCount val="1"/>
                <c:pt idx="0">
                  <c:v>5th</c:v>
                </c:pt>
              </c:strCache>
            </c:strRef>
          </c:tx>
          <c:spPr>
            <a:solidFill>
              <a:srgbClr val="5B9B98"/>
            </a:solidFill>
            <a:ln w="12700">
              <a:solidFill>
                <a:srgbClr val="000000"/>
              </a:solidFill>
              <a:prstDash val="solid"/>
            </a:ln>
          </c:spPr>
          <c:invertIfNegative val="0"/>
          <c:dPt>
            <c:idx val="0"/>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5-F955-45E1-B8EC-260584AABB6A}"/>
              </c:ext>
            </c:extLst>
          </c:dPt>
          <c:dPt>
            <c:idx val="1"/>
            <c:invertIfNegative val="0"/>
            <c:bubble3D val="0"/>
            <c:spPr>
              <a:solidFill>
                <a:srgbClr val="FFFFFF"/>
              </a:solidFill>
              <a:ln w="3175">
                <a:solidFill>
                  <a:srgbClr val="FFFFFF"/>
                </a:solidFill>
                <a:prstDash val="solid"/>
              </a:ln>
            </c:spPr>
            <c:extLst>
              <c:ext xmlns:c16="http://schemas.microsoft.com/office/drawing/2014/chart" uri="{C3380CC4-5D6E-409C-BE32-E72D297353CC}">
                <c16:uniqueId val="{00000027-F955-45E1-B8EC-260584AABB6A}"/>
              </c:ext>
            </c:extLst>
          </c:dPt>
          <c:dPt>
            <c:idx val="2"/>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9-F955-45E1-B8EC-260584AABB6A}"/>
              </c:ext>
            </c:extLst>
          </c:dPt>
          <c:dPt>
            <c:idx val="3"/>
            <c:invertIfNegative val="0"/>
            <c:bubble3D val="0"/>
            <c:spPr>
              <a:solidFill>
                <a:srgbClr val="FFFFFF"/>
              </a:solidFill>
              <a:ln w="12700">
                <a:solidFill>
                  <a:srgbClr val="FFFFFF"/>
                </a:solidFill>
                <a:prstDash val="solid"/>
              </a:ln>
            </c:spPr>
            <c:extLst>
              <c:ext xmlns:c16="http://schemas.microsoft.com/office/drawing/2014/chart" uri="{C3380CC4-5D6E-409C-BE32-E72D297353CC}">
                <c16:uniqueId val="{0000002B-F955-45E1-B8EC-260584AABB6A}"/>
              </c:ext>
            </c:extLst>
          </c:dPt>
          <c:dLbls>
            <c:dLbl>
              <c:idx val="0"/>
              <c:layout>
                <c:manualLayout>
                  <c:x val="6.5705891074814851E-2"/>
                  <c:y val="3.9658003359491122E-2"/>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F955-45E1-B8EC-260584AABB6A}"/>
                </c:ext>
              </c:extLst>
            </c:dLbl>
            <c:dLbl>
              <c:idx val="1"/>
              <c:layout>
                <c:manualLayout>
                  <c:x val="5.4231730696695617E-2"/>
                  <c:y val="8.5614774646180659E-3"/>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F955-45E1-B8EC-260584AABB6A}"/>
                </c:ext>
              </c:extLst>
            </c:dLbl>
            <c:dLbl>
              <c:idx val="2"/>
              <c:layout>
                <c:manualLayout>
                  <c:x val="5.4590574592447497E-2"/>
                  <c:y val="3.6329639227116942E-4"/>
                </c:manualLayout>
              </c:layout>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F955-45E1-B8EC-260584AABB6A}"/>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'Standard Deviation Distribtion'!$B$7:$D$7</c:f>
              <c:strCache>
                <c:ptCount val="3"/>
                <c:pt idx="0">
                  <c:v>1-Year</c:v>
                </c:pt>
                <c:pt idx="1">
                  <c:v>3-Year</c:v>
                </c:pt>
                <c:pt idx="2">
                  <c:v>5-Year</c:v>
                </c:pt>
              </c:strCache>
            </c:strRef>
          </c:cat>
          <c:val>
            <c:numRef>
              <c:f>'Standard Deviation Distribtion'!$B$12:$D$12</c:f>
              <c:numCache>
                <c:formatCode>0.00%</c:formatCode>
                <c:ptCount val="3"/>
                <c:pt idx="0">
                  <c:v>2.9607282136239854E-4</c:v>
                </c:pt>
                <c:pt idx="1">
                  <c:v>1.941014155980167E-3</c:v>
                </c:pt>
                <c:pt idx="2">
                  <c:v>1.8348578721851245E-3</c:v>
                </c:pt>
              </c:numCache>
            </c:numRef>
          </c:val>
          <c:extLst>
            <c:ext xmlns:c16="http://schemas.microsoft.com/office/drawing/2014/chart" uri="{C3380CC4-5D6E-409C-BE32-E72D297353CC}">
              <c16:uniqueId val="{0000002C-F955-45E1-B8EC-260584AABB6A}"/>
            </c:ext>
          </c:extLst>
        </c:ser>
        <c:dLbls>
          <c:showLegendKey val="0"/>
          <c:showVal val="0"/>
          <c:showCatName val="0"/>
          <c:showSerName val="0"/>
          <c:showPercent val="0"/>
          <c:showBubbleSize val="0"/>
        </c:dLbls>
        <c:gapWidth val="50"/>
        <c:overlap val="100"/>
        <c:axId val="718938496"/>
        <c:axId val="1"/>
      </c:barChart>
      <c:lineChart>
        <c:grouping val="standard"/>
        <c:varyColors val="0"/>
        <c:ser>
          <c:idx val="5"/>
          <c:order val="5"/>
          <c:tx>
            <c:strRef>
              <c:f>'Standard Deviation Distribtion'!$A$13</c:f>
              <c:strCache>
                <c:ptCount val="1"/>
                <c:pt idx="0">
                  <c:v>FL PRIME</c:v>
                </c:pt>
              </c:strCache>
            </c:strRef>
          </c:tx>
          <c:spPr>
            <a:ln w="28575">
              <a:noFill/>
            </a:ln>
          </c:spPr>
          <c:marker>
            <c:symbol val="circle"/>
            <c:size val="7"/>
            <c:spPr>
              <a:solidFill>
                <a:srgbClr val="00B050"/>
              </a:solidFill>
              <a:ln>
                <a:solidFill>
                  <a:srgbClr val="00B050"/>
                </a:solidFill>
                <a:prstDash val="solid"/>
              </a:ln>
            </c:spPr>
          </c:marker>
          <c:cat>
            <c:strRef>
              <c:f>'Standard Deviation Distribtion'!$B$7:$D$7</c:f>
              <c:strCache>
                <c:ptCount val="3"/>
                <c:pt idx="0">
                  <c:v>1-Year</c:v>
                </c:pt>
                <c:pt idx="1">
                  <c:v>3-Year</c:v>
                </c:pt>
                <c:pt idx="2">
                  <c:v>5-Year</c:v>
                </c:pt>
              </c:strCache>
            </c:strRef>
          </c:cat>
          <c:val>
            <c:numRef>
              <c:f>'Standard Deviation Distribtion'!$B$13:$D$13</c:f>
              <c:numCache>
                <c:formatCode>0.00%</c:formatCode>
                <c:ptCount val="3"/>
                <c:pt idx="0">
                  <c:v>1.6294252100515434E-4</c:v>
                </c:pt>
                <c:pt idx="1">
                  <c:v>2.848839260704845E-3</c:v>
                </c:pt>
                <c:pt idx="2">
                  <c:v>2.3999908043609145E-3</c:v>
                </c:pt>
              </c:numCache>
            </c:numRef>
          </c:val>
          <c:smooth val="0"/>
          <c:extLst>
            <c:ext xmlns:c16="http://schemas.microsoft.com/office/drawing/2014/chart" uri="{C3380CC4-5D6E-409C-BE32-E72D297353CC}">
              <c16:uniqueId val="{0000002D-F955-45E1-B8EC-260584AABB6A}"/>
            </c:ext>
          </c:extLst>
        </c:ser>
        <c:ser>
          <c:idx val="7"/>
          <c:order val="6"/>
          <c:tx>
            <c:strRef>
              <c:f>'Standard Deviation Distribtion'!$A$14</c:f>
              <c:strCache>
                <c:ptCount val="1"/>
                <c:pt idx="0">
                  <c:v>S&amp;P US AAA &amp; AA Rated GIP All 30-Day Net</c:v>
                </c:pt>
              </c:strCache>
            </c:strRef>
          </c:tx>
          <c:spPr>
            <a:ln w="28575">
              <a:noFill/>
            </a:ln>
          </c:spPr>
          <c:marker>
            <c:symbol val="square"/>
            <c:size val="7"/>
            <c:spPr>
              <a:solidFill>
                <a:srgbClr val="FF0000"/>
              </a:solidFill>
              <a:ln>
                <a:noFill/>
              </a:ln>
            </c:spPr>
          </c:marker>
          <c:cat>
            <c:strRef>
              <c:f>'Standard Deviation Distribtion'!$B$7:$D$7</c:f>
              <c:strCache>
                <c:ptCount val="3"/>
                <c:pt idx="0">
                  <c:v>1-Year</c:v>
                </c:pt>
                <c:pt idx="1">
                  <c:v>3-Year</c:v>
                </c:pt>
                <c:pt idx="2">
                  <c:v>5-Year</c:v>
                </c:pt>
              </c:strCache>
            </c:strRef>
          </c:cat>
          <c:val>
            <c:numRef>
              <c:f>'Standard Deviation Distribtion'!$B$14:$D$14</c:f>
              <c:numCache>
                <c:formatCode>0.00%</c:formatCode>
                <c:ptCount val="3"/>
                <c:pt idx="0">
                  <c:v>1.196741472296816E-4</c:v>
                </c:pt>
                <c:pt idx="1">
                  <c:v>2.6955965131867867E-3</c:v>
                </c:pt>
                <c:pt idx="2">
                  <c:v>2.3275709452312606E-3</c:v>
                </c:pt>
              </c:numCache>
            </c:numRef>
          </c:val>
          <c:smooth val="0"/>
          <c:extLst>
            <c:ext xmlns:c16="http://schemas.microsoft.com/office/drawing/2014/chart" uri="{C3380CC4-5D6E-409C-BE32-E72D297353CC}">
              <c16:uniqueId val="{0000002E-F955-45E1-B8EC-260584AABB6A}"/>
            </c:ext>
          </c:extLst>
        </c:ser>
        <c:ser>
          <c:idx val="8"/>
          <c:order val="7"/>
          <c:tx>
            <c:strRef>
              <c:f>'Standard Deviation Distribtion'!$A$15</c:f>
              <c:strCache>
                <c:ptCount val="1"/>
                <c:pt idx="0">
                  <c:v>1 mo LIBOR</c:v>
                </c:pt>
              </c:strCache>
            </c:strRef>
          </c:tx>
          <c:spPr>
            <a:ln w="28575">
              <a:noFill/>
            </a:ln>
          </c:spPr>
          <c:marker>
            <c:symbol val="diamond"/>
            <c:size val="7"/>
            <c:spPr>
              <a:solidFill>
                <a:srgbClr val="7030A0"/>
              </a:solidFill>
              <a:ln>
                <a:solidFill>
                  <a:srgbClr val="7030A0"/>
                </a:solidFill>
              </a:ln>
            </c:spPr>
          </c:marker>
          <c:cat>
            <c:strRef>
              <c:f>'Standard Deviation Distribtion'!$B$7:$D$7</c:f>
              <c:strCache>
                <c:ptCount val="3"/>
                <c:pt idx="0">
                  <c:v>1-Year</c:v>
                </c:pt>
                <c:pt idx="1">
                  <c:v>3-Year</c:v>
                </c:pt>
                <c:pt idx="2">
                  <c:v>5-Year</c:v>
                </c:pt>
              </c:strCache>
            </c:strRef>
          </c:cat>
          <c:val>
            <c:numRef>
              <c:f>'Standard Deviation Distribtion'!$B$15:$D$15</c:f>
              <c:numCache>
                <c:formatCode>0.00%</c:formatCode>
                <c:ptCount val="3"/>
                <c:pt idx="0">
                  <c:v>2.1776238092346104E-5</c:v>
                </c:pt>
                <c:pt idx="1">
                  <c:v>2.8421701768693787E-3</c:v>
                </c:pt>
                <c:pt idx="2">
                  <c:v>2.4113804752900697E-3</c:v>
                </c:pt>
              </c:numCache>
            </c:numRef>
          </c:val>
          <c:smooth val="0"/>
          <c:extLst>
            <c:ext xmlns:c16="http://schemas.microsoft.com/office/drawing/2014/chart" uri="{C3380CC4-5D6E-409C-BE32-E72D297353CC}">
              <c16:uniqueId val="{0000002F-F955-45E1-B8EC-260584AABB6A}"/>
            </c:ext>
          </c:extLst>
        </c:ser>
        <c:ser>
          <c:idx val="6"/>
          <c:order val="8"/>
          <c:tx>
            <c:strRef>
              <c:f>'Standard Deviation Distribtion'!$A$16</c:f>
              <c:strCache>
                <c:ptCount val="1"/>
                <c:pt idx="0">
                  <c:v>Citigroup 90-day T-Bill</c:v>
                </c:pt>
              </c:strCache>
            </c:strRef>
          </c:tx>
          <c:spPr>
            <a:ln w="28575">
              <a:noFill/>
            </a:ln>
          </c:spPr>
          <c:marker>
            <c:symbol val="triangle"/>
            <c:size val="7"/>
            <c:spPr>
              <a:solidFill>
                <a:srgbClr val="FFFF00"/>
              </a:solidFill>
              <a:ln>
                <a:solidFill>
                  <a:srgbClr val="FFFF00"/>
                </a:solidFill>
                <a:prstDash val="solid"/>
              </a:ln>
            </c:spPr>
          </c:marker>
          <c:cat>
            <c:strRef>
              <c:f>'Standard Deviation Distribtion'!$B$7:$D$7</c:f>
              <c:strCache>
                <c:ptCount val="3"/>
                <c:pt idx="0">
                  <c:v>1-Year</c:v>
                </c:pt>
                <c:pt idx="1">
                  <c:v>3-Year</c:v>
                </c:pt>
                <c:pt idx="2">
                  <c:v>5-Year</c:v>
                </c:pt>
              </c:strCache>
            </c:strRef>
          </c:cat>
          <c:val>
            <c:numRef>
              <c:f>'Standard Deviation Distribtion'!$B$16:$D$16</c:f>
              <c:numCache>
                <c:formatCode>0.00%</c:formatCode>
                <c:ptCount val="3"/>
                <c:pt idx="0">
                  <c:v>1.0177288291568486E-4</c:v>
                </c:pt>
                <c:pt idx="1">
                  <c:v>2.766818952205893E-3</c:v>
                </c:pt>
                <c:pt idx="2">
                  <c:v>2.4808925430516928E-3</c:v>
                </c:pt>
              </c:numCache>
            </c:numRef>
          </c:val>
          <c:smooth val="0"/>
          <c:extLst>
            <c:ext xmlns:c16="http://schemas.microsoft.com/office/drawing/2014/chart" uri="{C3380CC4-5D6E-409C-BE32-E72D297353CC}">
              <c16:uniqueId val="{00000030-F955-45E1-B8EC-260584AABB6A}"/>
            </c:ext>
          </c:extLst>
        </c:ser>
        <c:dLbls>
          <c:showLegendKey val="0"/>
          <c:showVal val="0"/>
          <c:showCatName val="0"/>
          <c:showSerName val="0"/>
          <c:showPercent val="0"/>
          <c:showBubbleSize val="0"/>
        </c:dLbls>
        <c:marker val="1"/>
        <c:smooth val="0"/>
        <c:axId val="718938496"/>
        <c:axId val="1"/>
      </c:lineChart>
      <c:catAx>
        <c:axId val="718938496"/>
        <c:scaling>
          <c:orientation val="minMax"/>
        </c:scaling>
        <c:delete val="0"/>
        <c:axPos val="b"/>
        <c:numFmt formatCode="General" sourceLinked="1"/>
        <c:majorTickMark val="none"/>
        <c:minorTickMark val="none"/>
        <c:tickLblPos val="low"/>
        <c:spPr>
          <a:ln w="9525">
            <a:noFill/>
          </a:ln>
        </c:spPr>
        <c:txPr>
          <a:bodyPr rot="0" vert="horz"/>
          <a:lstStyle/>
          <a:p>
            <a:pPr>
              <a:defRPr sz="1200"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in val="-2.0000000000000006E-4"/>
        </c:scaling>
        <c:delete val="0"/>
        <c:axPos val="l"/>
        <c:title>
          <c:tx>
            <c:rich>
              <a:bodyPr/>
              <a:lstStyle/>
              <a:p>
                <a:pPr>
                  <a:defRPr sz="1200" b="0" i="0" u="none" strike="noStrike" baseline="0">
                    <a:solidFill>
                      <a:srgbClr val="000000"/>
                    </a:solidFill>
                    <a:latin typeface="Arial"/>
                    <a:ea typeface="Arial"/>
                    <a:cs typeface="Arial"/>
                  </a:defRPr>
                </a:pPr>
                <a:r>
                  <a:rPr lang="en-US"/>
                  <a:t>Standard Deviation (%)</a:t>
                </a:r>
              </a:p>
            </c:rich>
          </c:tx>
          <c:layout>
            <c:manualLayout>
              <c:xMode val="edge"/>
              <c:yMode val="edge"/>
              <c:x val="1.4630521931027278E-2"/>
              <c:y val="0.2448853752435875"/>
            </c:manualLayout>
          </c:layout>
          <c:overlay val="0"/>
          <c:spPr>
            <a:noFill/>
            <a:ln w="25400">
              <a:noFill/>
            </a:ln>
          </c:spPr>
        </c:title>
        <c:numFmt formatCode="0.0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718938496"/>
        <c:crosses val="autoZero"/>
        <c:crossBetween val="between"/>
        <c:majorUnit val="2.0000000000000006E-4"/>
      </c:valAx>
      <c:spPr>
        <a:noFill/>
        <a:ln w="3175">
          <a:solidFill>
            <a:sysClr val="windowText" lastClr="000000"/>
          </a:solidFill>
          <a:prstDash val="solid"/>
        </a:ln>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ayout>
        <c:manualLayout>
          <c:xMode val="edge"/>
          <c:yMode val="edge"/>
          <c:x val="0.27785495096695001"/>
          <c:y val="0.84305835010060359"/>
          <c:w val="0.58514226766430311"/>
          <c:h val="0.1287726358148894"/>
        </c:manualLayout>
      </c:layout>
      <c:overlay val="0"/>
      <c:spPr>
        <a:noFill/>
        <a:ln w="25400">
          <a:noFill/>
        </a:ln>
      </c:spPr>
      <c:txPr>
        <a:bodyPr/>
        <a:lstStyle/>
        <a:p>
          <a:pPr>
            <a:defRPr sz="85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327688089268174E-2"/>
          <c:y val="8.5760517799352745E-2"/>
          <c:w val="0.87901324066335285"/>
          <c:h val="0.75970963823294124"/>
        </c:manualLayout>
      </c:layout>
      <c:barChart>
        <c:barDir val="col"/>
        <c:grouping val="clustered"/>
        <c:varyColors val="0"/>
        <c:ser>
          <c:idx val="0"/>
          <c:order val="0"/>
          <c:spPr>
            <a:solidFill>
              <a:srgbClr val="004074"/>
            </a:solidFill>
            <a:ln w="25400">
              <a:noFill/>
            </a:ln>
          </c:spPr>
          <c:invertIfNegative val="0"/>
          <c:dLbls>
            <c:dLbl>
              <c:idx val="7"/>
              <c:layout>
                <c:manualLayout>
                  <c:x val="5.3111702494664393E-3"/>
                  <c:y val="1.4308420672068957E-2"/>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30-4512-B6BF-9F472CE6E82D}"/>
                </c:ext>
              </c:extLst>
            </c:dLbl>
            <c:dLbl>
              <c:idx val="8"/>
              <c:layout>
                <c:manualLayout>
                  <c:x val="7.9778149893401339E-3"/>
                  <c:y val="5.1835404076396117E-3"/>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30-4512-B6BF-9F472CE6E82D}"/>
                </c:ext>
              </c:extLst>
            </c:dLbl>
            <c:dLbl>
              <c:idx val="15"/>
              <c:layout>
                <c:manualLayout>
                  <c:x val="-1.0924765167999279E-16"/>
                  <c:y val="9.7087378640776691E-3"/>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A30-4512-B6BF-9F472CE6E82D}"/>
                </c:ext>
              </c:extLst>
            </c:dLbl>
            <c:dLbl>
              <c:idx val="16"/>
              <c:layout>
                <c:manualLayout>
                  <c:x val="-2.9795158286778397E-3"/>
                  <c:y val="9.7087378640776396E-3"/>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30-4512-B6BF-9F472CE6E82D}"/>
                </c:ext>
              </c:extLst>
            </c:dLbl>
            <c:dLbl>
              <c:idx val="17"/>
              <c:layout>
                <c:manualLayout>
                  <c:x val="-4.469273743016978E-3"/>
                  <c:y val="-1.2944983818770227E-2"/>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30-4512-B6BF-9F472CE6E82D}"/>
                </c:ext>
              </c:extLst>
            </c:dLbl>
            <c:dLbl>
              <c:idx val="18"/>
              <c:layout>
                <c:manualLayout>
                  <c:x val="-8.9385474860335188E-3"/>
                  <c:y val="0"/>
                </c:manualLayout>
              </c:layout>
              <c:numFmt formatCode="\$#,##0" sourceLinked="0"/>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30-4512-B6BF-9F472CE6E82D}"/>
                </c:ext>
              </c:extLst>
            </c:dLbl>
            <c:numFmt formatCode="\$#,##0" sourceLinked="0"/>
            <c:spPr>
              <a:noFill/>
              <a:ln w="25400">
                <a:noFill/>
              </a:ln>
            </c:spPr>
            <c:txPr>
              <a:bodyPr wrap="square" lIns="38100" tIns="19050" rIns="38100" bIns="19050" anchor="ctr">
                <a:spAutoFit/>
              </a:bodyPr>
              <a:lstStyle/>
              <a:p>
                <a:pPr>
                  <a:defRPr sz="9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'MM Slide 30'!$A$2:$A$20</c:f>
              <c:strCache>
                <c:ptCount val="19"/>
                <c:pt idx="0">
                  <c:v>FY 
02-03</c:v>
                </c:pt>
                <c:pt idx="1">
                  <c:v>FY 
03-04</c:v>
                </c:pt>
                <c:pt idx="2">
                  <c:v>FY 
04-05</c:v>
                </c:pt>
                <c:pt idx="3">
                  <c:v>FY 
05-06</c:v>
                </c:pt>
                <c:pt idx="4">
                  <c:v>FY 
06-07</c:v>
                </c:pt>
                <c:pt idx="5">
                  <c:v>FY 
07-08</c:v>
                </c:pt>
                <c:pt idx="6">
                  <c:v>FY 
08-09</c:v>
                </c:pt>
                <c:pt idx="7">
                  <c:v>FY 
09-10</c:v>
                </c:pt>
                <c:pt idx="8">
                  <c:v>FY 
10-11</c:v>
                </c:pt>
                <c:pt idx="9">
                  <c:v>FY 
11-12</c:v>
                </c:pt>
                <c:pt idx="10">
                  <c:v>FY 
12-13</c:v>
                </c:pt>
                <c:pt idx="11">
                  <c:v>FY 
13-14</c:v>
                </c:pt>
                <c:pt idx="12">
                  <c:v>FY 
14-15</c:v>
                </c:pt>
                <c:pt idx="13">
                  <c:v>FY 
15-16</c:v>
                </c:pt>
                <c:pt idx="14">
                  <c:v>FY 
16-17</c:v>
                </c:pt>
                <c:pt idx="15">
                  <c:v>FY 
17-18</c:v>
                </c:pt>
                <c:pt idx="16">
                  <c:v>FY 
18-19</c:v>
                </c:pt>
                <c:pt idx="17">
                  <c:v>FY 
19-20</c:v>
                </c:pt>
                <c:pt idx="18">
                  <c:v>FY 
20-21*</c:v>
                </c:pt>
              </c:strCache>
            </c:strRef>
          </c:cat>
          <c:val>
            <c:numRef>
              <c:f>'MM Slide 30'!$B$2:$B$20</c:f>
              <c:numCache>
                <c:formatCode>"$"#,##0_);[Red]\("$"#,##0\)</c:formatCode>
                <c:ptCount val="19"/>
                <c:pt idx="0">
                  <c:v>333</c:v>
                </c:pt>
                <c:pt idx="1">
                  <c:v>706</c:v>
                </c:pt>
                <c:pt idx="2">
                  <c:v>1426</c:v>
                </c:pt>
                <c:pt idx="3">
                  <c:v>2306</c:v>
                </c:pt>
                <c:pt idx="4">
                  <c:v>3688</c:v>
                </c:pt>
                <c:pt idx="5">
                  <c:v>4365</c:v>
                </c:pt>
                <c:pt idx="6">
                  <c:v>4075</c:v>
                </c:pt>
                <c:pt idx="7">
                  <c:v>5048</c:v>
                </c:pt>
                <c:pt idx="8">
                  <c:v>6733</c:v>
                </c:pt>
                <c:pt idx="9">
                  <c:v>7136</c:v>
                </c:pt>
                <c:pt idx="10">
                  <c:v>7879</c:v>
                </c:pt>
                <c:pt idx="11">
                  <c:v>9035</c:v>
                </c:pt>
                <c:pt idx="12">
                  <c:v>9129.2814760900001</c:v>
                </c:pt>
                <c:pt idx="13">
                  <c:v>8918.1623269899992</c:v>
                </c:pt>
                <c:pt idx="14">
                  <c:v>9967.1989452500002</c:v>
                </c:pt>
                <c:pt idx="15">
                  <c:v>10825</c:v>
                </c:pt>
                <c:pt idx="16">
                  <c:v>11241</c:v>
                </c:pt>
                <c:pt idx="17">
                  <c:v>11490.237999999999</c:v>
                </c:pt>
                <c:pt idx="18">
                  <c:v>13986</c:v>
                </c:pt>
              </c:numCache>
            </c:numRef>
          </c:val>
          <c:extLst>
            <c:ext xmlns:c16="http://schemas.microsoft.com/office/drawing/2014/chart" uri="{C3380CC4-5D6E-409C-BE32-E72D297353CC}">
              <c16:uniqueId val="{00000006-5A30-4512-B6BF-9F472CE6E82D}"/>
            </c:ext>
          </c:extLst>
        </c:ser>
        <c:dLbls>
          <c:showLegendKey val="0"/>
          <c:showVal val="0"/>
          <c:showCatName val="0"/>
          <c:showSerName val="0"/>
          <c:showPercent val="0"/>
          <c:showBubbleSize val="0"/>
        </c:dLbls>
        <c:gapWidth val="150"/>
        <c:axId val="769745608"/>
        <c:axId val="1"/>
      </c:barChart>
      <c:catAx>
        <c:axId val="769745608"/>
        <c:scaling>
          <c:orientation val="minMax"/>
        </c:scaling>
        <c:delete val="0"/>
        <c:axPos val="b"/>
        <c:title>
          <c:tx>
            <c:rich>
              <a:bodyPr/>
              <a:lstStyle/>
              <a:p>
                <a:pPr>
                  <a:defRPr sz="900" b="1" i="0" u="none" strike="noStrike" baseline="0">
                    <a:solidFill>
                      <a:srgbClr val="000000"/>
                    </a:solidFill>
                    <a:latin typeface="Arial"/>
                    <a:ea typeface="Arial"/>
                    <a:cs typeface="Arial"/>
                  </a:defRPr>
                </a:pPr>
                <a:r>
                  <a:rPr lang="en-US"/>
                  <a:t>*Period Ending 3/31/2021</a:t>
                </a:r>
              </a:p>
            </c:rich>
          </c:tx>
          <c:layout>
            <c:manualLayout>
              <c:xMode val="edge"/>
              <c:yMode val="edge"/>
              <c:x val="0.41066713588175779"/>
              <c:y val="0.9393214076395789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5000"/>
          <c:min val="0"/>
        </c:scaling>
        <c:delete val="0"/>
        <c:axPos val="l"/>
        <c:numFmt formatCode="\$#,##0" sourceLinked="0"/>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769745608"/>
        <c:crosses val="autoZero"/>
        <c:crossBetween val="between"/>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900" b="1" i="0" u="none" strike="noStrike" baseline="0">
          <a:solidFill>
            <a:srgbClr val="000000"/>
          </a:solidFill>
          <a:latin typeface="Arial"/>
          <a:ea typeface="Arial"/>
          <a:cs typeface="Arial"/>
        </a:defRPr>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52366171882685"/>
          <c:y val="7.3040831921326294E-2"/>
          <c:w val="0.89329685362517097"/>
          <c:h val="0.79100733457169359"/>
        </c:manualLayout>
      </c:layout>
      <c:barChart>
        <c:barDir val="col"/>
        <c:grouping val="clustered"/>
        <c:varyColors val="0"/>
        <c:ser>
          <c:idx val="0"/>
          <c:order val="0"/>
          <c:spPr>
            <a:solidFill>
              <a:srgbClr val="004074"/>
            </a:solidFill>
            <a:ln w="25400">
              <a:noFill/>
            </a:ln>
          </c:spPr>
          <c:invertIfNegative val="0"/>
          <c:dLbls>
            <c:dLbl>
              <c:idx val="4"/>
              <c:layout>
                <c:manualLayout>
                  <c:x val="1.3315093479252243E-3"/>
                  <c:y val="-6.9824829076084779E-3"/>
                </c:manualLayout>
              </c:layout>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93-4913-935D-867AB702853E}"/>
                </c:ext>
              </c:extLst>
            </c:dLbl>
            <c:dLbl>
              <c:idx val="15"/>
              <c:layout>
                <c:manualLayout>
                  <c:x val="-8.0612656187021361E-3"/>
                  <c:y val="3.5273368606701938E-3"/>
                </c:manualLayout>
              </c:layout>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93-4913-935D-867AB702853E}"/>
                </c:ext>
              </c:extLst>
            </c:dLbl>
            <c:dLbl>
              <c:idx val="16"/>
              <c:layout>
                <c:manualLayout>
                  <c:x val="-4.8367593712214003E-3"/>
                  <c:y val="1.0582010582010581E-2"/>
                </c:manualLayout>
              </c:layout>
              <c:spPr>
                <a:noFill/>
                <a:ln w="25400">
                  <a:noFill/>
                </a:ln>
              </c:spPr>
              <c:txPr>
                <a:bodyPr/>
                <a:lstStyle/>
                <a:p>
                  <a:pPr>
                    <a:defRPr sz="9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893-4913-935D-867AB702853E}"/>
                </c:ext>
              </c:extLst>
            </c:dLbl>
            <c:spPr>
              <a:noFill/>
              <a:ln w="25400">
                <a:noFill/>
              </a:ln>
            </c:spPr>
            <c:txPr>
              <a:bodyPr wrap="square" lIns="38100" tIns="19050" rIns="38100" bIns="19050" anchor="ctr">
                <a:spAutoFit/>
              </a:bodyPr>
              <a:lstStyle/>
              <a:p>
                <a:pPr>
                  <a:defRPr sz="9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'MM Slide 31'!$A$2:$A$19</c:f>
              <c:strCache>
                <c:ptCount val="18"/>
                <c:pt idx="0">
                  <c:v>FY 
03-04</c:v>
                </c:pt>
                <c:pt idx="1">
                  <c:v>FY 
04-05</c:v>
                </c:pt>
                <c:pt idx="2">
                  <c:v>FY 
05-06</c:v>
                </c:pt>
                <c:pt idx="3">
                  <c:v>FY 
06-07</c:v>
                </c:pt>
                <c:pt idx="4">
                  <c:v>FY 
07-08</c:v>
                </c:pt>
                <c:pt idx="5">
                  <c:v>FY 
08-09</c:v>
                </c:pt>
                <c:pt idx="6">
                  <c:v>FY 
09-10</c:v>
                </c:pt>
                <c:pt idx="7">
                  <c:v>FY 
10-11</c:v>
                </c:pt>
                <c:pt idx="8">
                  <c:v>FY 
11-12</c:v>
                </c:pt>
                <c:pt idx="9">
                  <c:v>FY 
12-13</c:v>
                </c:pt>
                <c:pt idx="10">
                  <c:v>FY 
13-14</c:v>
                </c:pt>
                <c:pt idx="11">
                  <c:v>FY 
14-15</c:v>
                </c:pt>
                <c:pt idx="12">
                  <c:v>FY 
15-16</c:v>
                </c:pt>
                <c:pt idx="13">
                  <c:v>FY 
16-17</c:v>
                </c:pt>
                <c:pt idx="14">
                  <c:v>FY 
17-18</c:v>
                </c:pt>
                <c:pt idx="15">
                  <c:v>FY 
18-19</c:v>
                </c:pt>
                <c:pt idx="16">
                  <c:v>FY 
19-20</c:v>
                </c:pt>
                <c:pt idx="17">
                  <c:v>FY 
20-21*</c:v>
                </c:pt>
              </c:strCache>
            </c:strRef>
          </c:cat>
          <c:val>
            <c:numRef>
              <c:f>'MM Slide 31'!$B$2:$B$19</c:f>
              <c:numCache>
                <c:formatCode>_(* #,##0_);_(* \(#,##0\);_(* "-"??_);_(@_)</c:formatCode>
                <c:ptCount val="18"/>
                <c:pt idx="0">
                  <c:v>38347</c:v>
                </c:pt>
                <c:pt idx="1">
                  <c:v>56034</c:v>
                </c:pt>
                <c:pt idx="2">
                  <c:v>75377</c:v>
                </c:pt>
                <c:pt idx="3">
                  <c:v>98070</c:v>
                </c:pt>
                <c:pt idx="4">
                  <c:v>116531</c:v>
                </c:pt>
                <c:pt idx="5">
                  <c:v>121522</c:v>
                </c:pt>
                <c:pt idx="6">
                  <c:v>127940</c:v>
                </c:pt>
                <c:pt idx="7">
                  <c:v>136661</c:v>
                </c:pt>
                <c:pt idx="8">
                  <c:v>144299</c:v>
                </c:pt>
                <c:pt idx="9">
                  <c:v>150721</c:v>
                </c:pt>
                <c:pt idx="10">
                  <c:v>157227</c:v>
                </c:pt>
                <c:pt idx="11">
                  <c:v>163456</c:v>
                </c:pt>
                <c:pt idx="12">
                  <c:v>169576</c:v>
                </c:pt>
                <c:pt idx="13">
                  <c:v>177218</c:v>
                </c:pt>
                <c:pt idx="14">
                  <c:v>190664</c:v>
                </c:pt>
                <c:pt idx="15">
                  <c:v>213213</c:v>
                </c:pt>
                <c:pt idx="16">
                  <c:v>241867</c:v>
                </c:pt>
                <c:pt idx="17">
                  <c:v>253310</c:v>
                </c:pt>
              </c:numCache>
            </c:numRef>
          </c:val>
          <c:extLst>
            <c:ext xmlns:c16="http://schemas.microsoft.com/office/drawing/2014/chart" uri="{C3380CC4-5D6E-409C-BE32-E72D297353CC}">
              <c16:uniqueId val="{00000003-C893-4913-935D-867AB702853E}"/>
            </c:ext>
          </c:extLst>
        </c:ser>
        <c:dLbls>
          <c:showLegendKey val="0"/>
          <c:showVal val="0"/>
          <c:showCatName val="0"/>
          <c:showSerName val="0"/>
          <c:showPercent val="0"/>
          <c:showBubbleSize val="0"/>
        </c:dLbls>
        <c:gapWidth val="150"/>
        <c:axId val="1244622320"/>
        <c:axId val="1"/>
      </c:barChart>
      <c:catAx>
        <c:axId val="124462232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270000"/>
          <c:min val="0"/>
        </c:scaling>
        <c:delete val="0"/>
        <c:axPos val="l"/>
        <c:numFmt formatCode="#,##0" sourceLinked="0"/>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1244622320"/>
        <c:crosses val="autoZero"/>
        <c:crossBetween val="between"/>
        <c:majorUnit val="20000"/>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900" b="1" i="0" u="none" strike="noStrike" baseline="0">
          <a:solidFill>
            <a:srgbClr val="000000"/>
          </a:solidFill>
          <a:latin typeface="Arial"/>
          <a:ea typeface="Arial"/>
          <a:cs typeface="Arial"/>
        </a:defRPr>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577767484946734E-2"/>
          <c:y val="3.0733605107872153E-2"/>
          <c:w val="0.67539107611548554"/>
          <c:h val="0.82579131250977733"/>
        </c:manualLayout>
      </c:layout>
      <c:barChart>
        <c:barDir val="col"/>
        <c:grouping val="clustered"/>
        <c:varyColors val="0"/>
        <c:ser>
          <c:idx val="0"/>
          <c:order val="0"/>
          <c:tx>
            <c:strRef>
              <c:f>'CAT Graphs'!$B$8</c:f>
              <c:strCache>
                <c:ptCount val="1"/>
                <c:pt idx="0">
                  <c:v>CAT Fund 2020A</c:v>
                </c:pt>
              </c:strCache>
            </c:strRef>
          </c:tx>
          <c:spPr>
            <a:solidFill>
              <a:srgbClr val="D3CD8B"/>
            </a:solidFill>
            <a:ln w="25400">
              <a:noFill/>
            </a:ln>
          </c:spPr>
          <c:invertIfNegative val="0"/>
          <c:dLbls>
            <c:dLbl>
              <c:idx val="0"/>
              <c:layout>
                <c:manualLayout>
                  <c:x val="-1.4373946012555645E-17"/>
                  <c:y val="3.63393407700221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4B-4BF1-90A7-9A4696DDD733}"/>
                </c:ext>
              </c:extLst>
            </c:dLbl>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Graphs'!$E$1:$H$1</c:f>
              <c:strCache>
                <c:ptCount val="4"/>
                <c:pt idx="0">
                  <c:v>1 Quarter</c:v>
                </c:pt>
                <c:pt idx="1">
                  <c:v>1 Year</c:v>
                </c:pt>
                <c:pt idx="2">
                  <c:v>3 Years</c:v>
                </c:pt>
                <c:pt idx="3">
                  <c:v>5 Years</c:v>
                </c:pt>
              </c:strCache>
            </c:strRef>
          </c:cat>
          <c:val>
            <c:numRef>
              <c:f>'CAT Graphs'!$E$8</c:f>
              <c:numCache>
                <c:formatCode>#,##0.00;\-#,##0.00;0.00</c:formatCode>
                <c:ptCount val="1"/>
                <c:pt idx="0">
                  <c:v>-6.59E-2</c:v>
                </c:pt>
              </c:numCache>
            </c:numRef>
          </c:val>
          <c:extLst>
            <c:ext xmlns:c16="http://schemas.microsoft.com/office/drawing/2014/chart" uri="{C3380CC4-5D6E-409C-BE32-E72D297353CC}">
              <c16:uniqueId val="{00000001-BF4B-4BF1-90A7-9A4696DDD733}"/>
            </c:ext>
          </c:extLst>
        </c:ser>
        <c:ser>
          <c:idx val="1"/>
          <c:order val="1"/>
          <c:tx>
            <c:strRef>
              <c:f>'CAT Graphs'!$A$9</c:f>
              <c:strCache>
                <c:ptCount val="1"/>
                <c:pt idx="0">
                  <c:v>Performance Benchmark*</c:v>
                </c:pt>
              </c:strCache>
            </c:strRef>
          </c:tx>
          <c:spPr>
            <a:solidFill>
              <a:srgbClr val="000080"/>
            </a:solidFill>
            <a:ln w="25400">
              <a:noFill/>
            </a:ln>
          </c:spPr>
          <c:invertIfNegative val="0"/>
          <c:dPt>
            <c:idx val="0"/>
            <c:invertIfNegative val="0"/>
            <c:bubble3D val="0"/>
            <c:spPr>
              <a:solidFill>
                <a:srgbClr val="003F72"/>
              </a:solidFill>
              <a:ln w="25400">
                <a:noFill/>
              </a:ln>
            </c:spPr>
            <c:extLst>
              <c:ext xmlns:c16="http://schemas.microsoft.com/office/drawing/2014/chart" uri="{C3380CC4-5D6E-409C-BE32-E72D297353CC}">
                <c16:uniqueId val="{00000003-BF4B-4BF1-90A7-9A4696DDD733}"/>
              </c:ext>
            </c:extLst>
          </c:dPt>
          <c:dPt>
            <c:idx val="1"/>
            <c:invertIfNegative val="0"/>
            <c:bubble3D val="0"/>
            <c:spPr>
              <a:solidFill>
                <a:srgbClr val="003F72"/>
              </a:solidFill>
              <a:ln w="25400">
                <a:noFill/>
              </a:ln>
            </c:spPr>
            <c:extLst>
              <c:ext xmlns:c16="http://schemas.microsoft.com/office/drawing/2014/chart" uri="{C3380CC4-5D6E-409C-BE32-E72D297353CC}">
                <c16:uniqueId val="{00000005-BF4B-4BF1-90A7-9A4696DDD733}"/>
              </c:ext>
            </c:extLst>
          </c:dPt>
          <c:dPt>
            <c:idx val="2"/>
            <c:invertIfNegative val="0"/>
            <c:bubble3D val="0"/>
            <c:spPr>
              <a:solidFill>
                <a:srgbClr val="003F72"/>
              </a:solidFill>
              <a:ln w="25400">
                <a:noFill/>
              </a:ln>
            </c:spPr>
            <c:extLst>
              <c:ext xmlns:c16="http://schemas.microsoft.com/office/drawing/2014/chart" uri="{C3380CC4-5D6E-409C-BE32-E72D297353CC}">
                <c16:uniqueId val="{00000007-BF4B-4BF1-90A7-9A4696DDD733}"/>
              </c:ext>
            </c:extLst>
          </c:dPt>
          <c:dPt>
            <c:idx val="3"/>
            <c:invertIfNegative val="0"/>
            <c:bubble3D val="0"/>
            <c:spPr>
              <a:solidFill>
                <a:srgbClr val="003F72"/>
              </a:solidFill>
              <a:ln w="25400">
                <a:noFill/>
              </a:ln>
            </c:spPr>
            <c:extLst>
              <c:ext xmlns:c16="http://schemas.microsoft.com/office/drawing/2014/chart" uri="{C3380CC4-5D6E-409C-BE32-E72D297353CC}">
                <c16:uniqueId val="{00000009-BF4B-4BF1-90A7-9A4696DDD733}"/>
              </c:ext>
            </c:extLst>
          </c:dPt>
          <c:dLbls>
            <c:dLbl>
              <c:idx val="1"/>
              <c:layout>
                <c:manualLayout>
                  <c:x val="0"/>
                  <c:y val="2.1670356439182968E-17"/>
                </c:manualLayout>
              </c:layout>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4B-4BF1-90A7-9A4696DDD733}"/>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Graphs'!$E$1:$H$1</c:f>
              <c:strCache>
                <c:ptCount val="4"/>
                <c:pt idx="0">
                  <c:v>1 Quarter</c:v>
                </c:pt>
                <c:pt idx="1">
                  <c:v>1 Year</c:v>
                </c:pt>
                <c:pt idx="2">
                  <c:v>3 Years</c:v>
                </c:pt>
                <c:pt idx="3">
                  <c:v>5 Years</c:v>
                </c:pt>
              </c:strCache>
            </c:strRef>
          </c:cat>
          <c:val>
            <c:numRef>
              <c:f>'CAT Graphs'!$E$9</c:f>
              <c:numCache>
                <c:formatCode>#,##0.00;\-#,##0.00;0.00</c:formatCode>
                <c:ptCount val="1"/>
                <c:pt idx="0">
                  <c:v>0.05</c:v>
                </c:pt>
              </c:numCache>
            </c:numRef>
          </c:val>
          <c:extLst>
            <c:ext xmlns:c16="http://schemas.microsoft.com/office/drawing/2014/chart" uri="{C3380CC4-5D6E-409C-BE32-E72D297353CC}">
              <c16:uniqueId val="{0000000A-BF4B-4BF1-90A7-9A4696DDD733}"/>
            </c:ext>
          </c:extLst>
        </c:ser>
        <c:dLbls>
          <c:showLegendKey val="0"/>
          <c:showVal val="0"/>
          <c:showCatName val="0"/>
          <c:showSerName val="0"/>
          <c:showPercent val="0"/>
          <c:showBubbleSize val="0"/>
        </c:dLbls>
        <c:gapWidth val="150"/>
        <c:axId val="855245344"/>
        <c:axId val="1"/>
      </c:barChart>
      <c:catAx>
        <c:axId val="855245344"/>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6"/>
          <c:min val="-1"/>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855245344"/>
        <c:crosses val="autoZero"/>
        <c:crossBetween val="between"/>
        <c:majorUnit val="1"/>
      </c:valAx>
      <c:spPr>
        <a:noFill/>
        <a:ln w="12700">
          <a:solidFill>
            <a:sysClr val="windowText" lastClr="000000"/>
          </a:solidFill>
          <a:prstDash val="solid"/>
        </a:ln>
      </c:spPr>
    </c:plotArea>
    <c:legend>
      <c:legendPos val="r"/>
      <c:layout>
        <c:manualLayout>
          <c:xMode val="edge"/>
          <c:yMode val="edge"/>
          <c:x val="0.72725953373475383"/>
          <c:y val="0.36008273800212059"/>
          <c:w val="0.17548556430446194"/>
          <c:h val="0.26217378456831969"/>
        </c:manualLayout>
      </c:layout>
      <c:overlay val="0"/>
    </c:legend>
    <c:plotVisOnly val="1"/>
    <c:dispBlanksAs val="gap"/>
    <c:showDLblsOverMax val="0"/>
  </c:chart>
  <c:spPr>
    <a:noFill/>
    <a:ln w="9525">
      <a:noFill/>
    </a:ln>
  </c:spPr>
  <c:txPr>
    <a:bodyPr/>
    <a:lstStyle/>
    <a:p>
      <a:pPr>
        <a:defRPr sz="800" b="1" i="0" u="none" strike="noStrike" baseline="0">
          <a:solidFill>
            <a:srgbClr val="000000"/>
          </a:solidFill>
          <a:latin typeface="Arial"/>
          <a:ea typeface="Arial"/>
          <a:cs typeface="Arial"/>
        </a:defRPr>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415528637432708E-2"/>
          <c:y val="3.0733605107872153E-2"/>
          <c:w val="0.67766165592937244"/>
          <c:h val="0.8853450233614415"/>
        </c:manualLayout>
      </c:layout>
      <c:barChart>
        <c:barDir val="col"/>
        <c:grouping val="clustered"/>
        <c:varyColors val="0"/>
        <c:ser>
          <c:idx val="0"/>
          <c:order val="0"/>
          <c:tx>
            <c:strRef>
              <c:f>'CAT Graphs'!$B$10</c:f>
              <c:strCache>
                <c:ptCount val="1"/>
                <c:pt idx="0">
                  <c:v>CAT Fund 2016A</c:v>
                </c:pt>
              </c:strCache>
            </c:strRef>
          </c:tx>
          <c:spPr>
            <a:solidFill>
              <a:srgbClr val="D3CD8B"/>
            </a:solidFill>
            <a:ln w="25400">
              <a:noFill/>
            </a:ln>
          </c:spPr>
          <c:invertIfNegative val="0"/>
          <c:dLbls>
            <c:numFmt formatCode="0.00" sourceLinked="0"/>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Graphs'!$E$1:$G$1</c:f>
              <c:strCache>
                <c:ptCount val="3"/>
                <c:pt idx="0">
                  <c:v>1 Quarter</c:v>
                </c:pt>
                <c:pt idx="1">
                  <c:v>1 Year</c:v>
                </c:pt>
                <c:pt idx="2">
                  <c:v>3 Years</c:v>
                </c:pt>
              </c:strCache>
            </c:strRef>
          </c:cat>
          <c:val>
            <c:numRef>
              <c:f>'CAT Graphs'!$E$10:$G$10</c:f>
              <c:numCache>
                <c:formatCode>#,##0.00;\-#,##0.00;0.00</c:formatCode>
                <c:ptCount val="3"/>
                <c:pt idx="0">
                  <c:v>4.7300000000000002E-2</c:v>
                </c:pt>
                <c:pt idx="1">
                  <c:v>0.8256</c:v>
                </c:pt>
                <c:pt idx="2">
                  <c:v>2.2856000000000001</c:v>
                </c:pt>
              </c:numCache>
            </c:numRef>
          </c:val>
          <c:extLst>
            <c:ext xmlns:c16="http://schemas.microsoft.com/office/drawing/2014/chart" uri="{C3380CC4-5D6E-409C-BE32-E72D297353CC}">
              <c16:uniqueId val="{00000000-D429-4834-91A6-643A15164D37}"/>
            </c:ext>
          </c:extLst>
        </c:ser>
        <c:ser>
          <c:idx val="1"/>
          <c:order val="1"/>
          <c:tx>
            <c:strRef>
              <c:f>'CAT Graphs'!$A$11</c:f>
              <c:strCache>
                <c:ptCount val="1"/>
                <c:pt idx="0">
                  <c:v>Performance Benchmark*</c:v>
                </c:pt>
              </c:strCache>
            </c:strRef>
          </c:tx>
          <c:spPr>
            <a:solidFill>
              <a:srgbClr val="000080"/>
            </a:solidFill>
            <a:ln w="25400">
              <a:noFill/>
            </a:ln>
          </c:spPr>
          <c:invertIfNegative val="0"/>
          <c:dPt>
            <c:idx val="0"/>
            <c:invertIfNegative val="0"/>
            <c:bubble3D val="0"/>
            <c:spPr>
              <a:solidFill>
                <a:srgbClr val="003F72"/>
              </a:solidFill>
              <a:ln w="25400">
                <a:noFill/>
              </a:ln>
            </c:spPr>
            <c:extLst>
              <c:ext xmlns:c16="http://schemas.microsoft.com/office/drawing/2014/chart" uri="{C3380CC4-5D6E-409C-BE32-E72D297353CC}">
                <c16:uniqueId val="{00000002-D429-4834-91A6-643A15164D37}"/>
              </c:ext>
            </c:extLst>
          </c:dPt>
          <c:dPt>
            <c:idx val="1"/>
            <c:invertIfNegative val="0"/>
            <c:bubble3D val="0"/>
            <c:spPr>
              <a:solidFill>
                <a:srgbClr val="003F72"/>
              </a:solidFill>
              <a:ln w="25400">
                <a:noFill/>
              </a:ln>
            </c:spPr>
            <c:extLst>
              <c:ext xmlns:c16="http://schemas.microsoft.com/office/drawing/2014/chart" uri="{C3380CC4-5D6E-409C-BE32-E72D297353CC}">
                <c16:uniqueId val="{00000004-D429-4834-91A6-643A15164D37}"/>
              </c:ext>
            </c:extLst>
          </c:dPt>
          <c:dPt>
            <c:idx val="2"/>
            <c:invertIfNegative val="0"/>
            <c:bubble3D val="0"/>
            <c:spPr>
              <a:solidFill>
                <a:srgbClr val="003F72"/>
              </a:solidFill>
              <a:ln w="25400">
                <a:noFill/>
              </a:ln>
            </c:spPr>
            <c:extLst>
              <c:ext xmlns:c16="http://schemas.microsoft.com/office/drawing/2014/chart" uri="{C3380CC4-5D6E-409C-BE32-E72D297353CC}">
                <c16:uniqueId val="{00000006-D429-4834-91A6-643A15164D37}"/>
              </c:ext>
            </c:extLst>
          </c:dPt>
          <c:dLbls>
            <c:dLbl>
              <c:idx val="1"/>
              <c:layout>
                <c:manualLayout>
                  <c:x val="0"/>
                  <c:y val="2.1670356439182968E-17"/>
                </c:manualLayout>
              </c:layout>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429-4834-91A6-643A15164D37}"/>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'CAT Graphs'!$E$1:$G$1</c:f>
              <c:strCache>
                <c:ptCount val="3"/>
                <c:pt idx="0">
                  <c:v>1 Quarter</c:v>
                </c:pt>
                <c:pt idx="1">
                  <c:v>1 Year</c:v>
                </c:pt>
                <c:pt idx="2">
                  <c:v>3 Years</c:v>
                </c:pt>
              </c:strCache>
            </c:strRef>
          </c:cat>
          <c:val>
            <c:numRef>
              <c:f>'CAT Graphs'!$E$11:$G$11</c:f>
              <c:numCache>
                <c:formatCode>#,##0.00;\-#,##0.00;0.00</c:formatCode>
                <c:ptCount val="3"/>
                <c:pt idx="0">
                  <c:v>4.7300000000000002E-2</c:v>
                </c:pt>
                <c:pt idx="1">
                  <c:v>0.8256</c:v>
                </c:pt>
                <c:pt idx="2">
                  <c:v>2.2671999999999999</c:v>
                </c:pt>
              </c:numCache>
            </c:numRef>
          </c:val>
          <c:extLst>
            <c:ext xmlns:c16="http://schemas.microsoft.com/office/drawing/2014/chart" uri="{C3380CC4-5D6E-409C-BE32-E72D297353CC}">
              <c16:uniqueId val="{00000007-D429-4834-91A6-643A15164D37}"/>
            </c:ext>
          </c:extLst>
        </c:ser>
        <c:dLbls>
          <c:showLegendKey val="0"/>
          <c:showVal val="0"/>
          <c:showCatName val="0"/>
          <c:showSerName val="0"/>
          <c:showPercent val="0"/>
          <c:showBubbleSize val="0"/>
        </c:dLbls>
        <c:gapWidth val="150"/>
        <c:axId val="402809256"/>
        <c:axId val="1"/>
      </c:barChart>
      <c:catAx>
        <c:axId val="40280925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6"/>
          <c:min val="-1"/>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402809256"/>
        <c:crosses val="autoZero"/>
        <c:crossBetween val="between"/>
        <c:majorUnit val="1"/>
      </c:valAx>
      <c:spPr>
        <a:noFill/>
        <a:ln w="12700">
          <a:solidFill>
            <a:sysClr val="windowText" lastClr="000000"/>
          </a:solidFill>
          <a:prstDash val="solid"/>
        </a:ln>
      </c:spPr>
    </c:plotArea>
    <c:legend>
      <c:legendPos val="r"/>
      <c:layout>
        <c:manualLayout>
          <c:xMode val="edge"/>
          <c:yMode val="edge"/>
          <c:x val="0.73888697797072889"/>
          <c:y val="0.36891276007717577"/>
          <c:w val="0.17610711884154973"/>
          <c:h val="0.26217378456831963"/>
        </c:manualLayout>
      </c:layout>
      <c:overlay val="0"/>
    </c:legend>
    <c:plotVisOnly val="1"/>
    <c:dispBlanksAs val="gap"/>
    <c:showDLblsOverMax val="0"/>
  </c:chart>
  <c:spPr>
    <a:noFill/>
    <a:ln w="9525">
      <a:noFill/>
    </a:ln>
  </c:spPr>
  <c:txPr>
    <a:bodyPr/>
    <a:lstStyle/>
    <a:p>
      <a:pPr>
        <a:defRPr sz="800" b="1" i="0" u="none" strike="noStrike" baseline="0">
          <a:solidFill>
            <a:srgbClr val="000000"/>
          </a:solidFill>
          <a:latin typeface="Arial"/>
          <a:ea typeface="Arial"/>
          <a:cs typeface="Arial"/>
        </a:defRPr>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2.6749091054093798E-2"/>
          <c:y val="0.23853347135527023"/>
          <c:w val="0.65900344177980752"/>
          <c:h val="0.48165548426619376"/>
        </c:manualLayout>
      </c:layout>
      <c:pie3DChart>
        <c:varyColors val="1"/>
        <c:ser>
          <c:idx val="0"/>
          <c:order val="0"/>
          <c:spPr>
            <a:ln w="12700">
              <a:solidFill>
                <a:srgbClr val="000000"/>
              </a:solidFill>
              <a:prstDash val="solid"/>
            </a:ln>
          </c:spPr>
          <c:dPt>
            <c:idx val="0"/>
            <c:bubble3D val="0"/>
            <c:spPr>
              <a:solidFill>
                <a:srgbClr val="004074"/>
              </a:solidFill>
              <a:ln w="12700">
                <a:solidFill>
                  <a:srgbClr val="000000"/>
                </a:solidFill>
                <a:prstDash val="solid"/>
              </a:ln>
            </c:spPr>
            <c:extLst>
              <c:ext xmlns:c16="http://schemas.microsoft.com/office/drawing/2014/chart" uri="{C3380CC4-5D6E-409C-BE32-E72D297353CC}">
                <c16:uniqueId val="{00000001-FCFF-41F3-B124-1ACA9E6D6E19}"/>
              </c:ext>
            </c:extLst>
          </c:dPt>
          <c:dPt>
            <c:idx val="1"/>
            <c:bubble3D val="0"/>
            <c:spPr>
              <a:solidFill>
                <a:srgbClr val="99CC00"/>
              </a:solidFill>
              <a:ln w="12700">
                <a:solidFill>
                  <a:srgbClr val="000000"/>
                </a:solidFill>
                <a:prstDash val="solid"/>
              </a:ln>
            </c:spPr>
            <c:extLst>
              <c:ext xmlns:c16="http://schemas.microsoft.com/office/drawing/2014/chart" uri="{C3380CC4-5D6E-409C-BE32-E72D297353CC}">
                <c16:uniqueId val="{00000003-FCFF-41F3-B124-1ACA9E6D6E19}"/>
              </c:ext>
            </c:extLst>
          </c:dPt>
          <c:dPt>
            <c:idx val="2"/>
            <c:bubble3D val="0"/>
            <c:spPr>
              <a:solidFill>
                <a:srgbClr val="D3CD8B"/>
              </a:solidFill>
              <a:ln w="12700">
                <a:solidFill>
                  <a:srgbClr val="000000"/>
                </a:solidFill>
                <a:prstDash val="solid"/>
              </a:ln>
            </c:spPr>
            <c:extLst>
              <c:ext xmlns:c16="http://schemas.microsoft.com/office/drawing/2014/chart" uri="{C3380CC4-5D6E-409C-BE32-E72D297353CC}">
                <c16:uniqueId val="{00000005-FCFF-41F3-B124-1ACA9E6D6E19}"/>
              </c:ext>
            </c:extLst>
          </c:dPt>
          <c:dPt>
            <c:idx val="3"/>
            <c:bubble3D val="0"/>
            <c:spPr>
              <a:solidFill>
                <a:srgbClr val="00B0F0"/>
              </a:solidFill>
              <a:ln w="12700">
                <a:solidFill>
                  <a:srgbClr val="000000"/>
                </a:solidFill>
                <a:prstDash val="solid"/>
              </a:ln>
            </c:spPr>
            <c:extLst>
              <c:ext xmlns:c16="http://schemas.microsoft.com/office/drawing/2014/chart" uri="{C3380CC4-5D6E-409C-BE32-E72D297353CC}">
                <c16:uniqueId val="{00000007-FCFF-41F3-B124-1ACA9E6D6E19}"/>
              </c:ext>
            </c:extLst>
          </c:dPt>
          <c:dPt>
            <c:idx val="4"/>
            <c:bubble3D val="0"/>
            <c:spPr>
              <a:solidFill>
                <a:srgbClr val="E5B53A"/>
              </a:solidFill>
              <a:ln w="12700">
                <a:solidFill>
                  <a:srgbClr val="000000"/>
                </a:solidFill>
                <a:prstDash val="solid"/>
              </a:ln>
            </c:spPr>
            <c:extLst>
              <c:ext xmlns:c16="http://schemas.microsoft.com/office/drawing/2014/chart" uri="{C3380CC4-5D6E-409C-BE32-E72D297353CC}">
                <c16:uniqueId val="{00000009-FCFF-41F3-B124-1ACA9E6D6E19}"/>
              </c:ext>
            </c:extLst>
          </c:dPt>
          <c:dPt>
            <c:idx val="5"/>
            <c:bubble3D val="0"/>
            <c:spPr>
              <a:solidFill>
                <a:srgbClr val="333333"/>
              </a:solidFill>
              <a:ln w="12700">
                <a:solidFill>
                  <a:srgbClr val="000000"/>
                </a:solidFill>
                <a:prstDash val="solid"/>
              </a:ln>
            </c:spPr>
            <c:extLst>
              <c:ext xmlns:c16="http://schemas.microsoft.com/office/drawing/2014/chart" uri="{C3380CC4-5D6E-409C-BE32-E72D297353CC}">
                <c16:uniqueId val="{0000000B-FCFF-41F3-B124-1ACA9E6D6E19}"/>
              </c:ext>
            </c:extLst>
          </c:dPt>
          <c:dPt>
            <c:idx val="6"/>
            <c:bubble3D val="0"/>
            <c:spPr>
              <a:solidFill>
                <a:srgbClr val="FFFF00"/>
              </a:solidFill>
              <a:ln w="12700">
                <a:solidFill>
                  <a:srgbClr val="000000"/>
                </a:solidFill>
                <a:prstDash val="solid"/>
              </a:ln>
            </c:spPr>
            <c:extLst>
              <c:ext xmlns:c16="http://schemas.microsoft.com/office/drawing/2014/chart" uri="{C3380CC4-5D6E-409C-BE32-E72D297353CC}">
                <c16:uniqueId val="{0000000D-FCFF-41F3-B124-1ACA9E6D6E19}"/>
              </c:ext>
            </c:extLst>
          </c:dPt>
          <c:dPt>
            <c:idx val="7"/>
            <c:bubble3D val="0"/>
            <c:spPr>
              <a:solidFill>
                <a:srgbClr val="906B8B"/>
              </a:solidFill>
              <a:ln w="12700">
                <a:solidFill>
                  <a:srgbClr val="000000"/>
                </a:solidFill>
                <a:prstDash val="solid"/>
              </a:ln>
            </c:spPr>
            <c:extLst>
              <c:ext xmlns:c16="http://schemas.microsoft.com/office/drawing/2014/chart" uri="{C3380CC4-5D6E-409C-BE32-E72D297353CC}">
                <c16:uniqueId val="{0000000F-FCFF-41F3-B124-1ACA9E6D6E19}"/>
              </c:ext>
            </c:extLst>
          </c:dPt>
          <c:dPt>
            <c:idx val="8"/>
            <c:bubble3D val="0"/>
            <c:spPr>
              <a:solidFill>
                <a:srgbClr val="FF0000"/>
              </a:solidFill>
              <a:ln w="12700">
                <a:solidFill>
                  <a:srgbClr val="000000"/>
                </a:solidFill>
                <a:prstDash val="solid"/>
              </a:ln>
            </c:spPr>
            <c:extLst>
              <c:ext xmlns:c16="http://schemas.microsoft.com/office/drawing/2014/chart" uri="{C3380CC4-5D6E-409C-BE32-E72D297353CC}">
                <c16:uniqueId val="{00000011-FCFF-41F3-B124-1ACA9E6D6E19}"/>
              </c:ext>
            </c:extLst>
          </c:dPt>
          <c:dPt>
            <c:idx val="9"/>
            <c:bubble3D val="0"/>
            <c:extLst>
              <c:ext xmlns:c16="http://schemas.microsoft.com/office/drawing/2014/chart" uri="{C3380CC4-5D6E-409C-BE32-E72D297353CC}">
                <c16:uniqueId val="{00000012-FCFF-41F3-B124-1ACA9E6D6E19}"/>
              </c:ext>
            </c:extLst>
          </c:dPt>
          <c:dLbls>
            <c:dLbl>
              <c:idx val="0"/>
              <c:layout>
                <c:manualLayout>
                  <c:x val="-3.5000382233774177E-3"/>
                  <c:y val="-0.1322082440844319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FF-41F3-B124-1ACA9E6D6E19}"/>
                </c:ext>
              </c:extLst>
            </c:dLbl>
            <c:dLbl>
              <c:idx val="1"/>
              <c:layout>
                <c:manualLayout>
                  <c:x val="5.4200712715788572E-2"/>
                  <c:y val="5.762171620439336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FF-41F3-B124-1ACA9E6D6E19}"/>
                </c:ext>
              </c:extLst>
            </c:dLbl>
            <c:dLbl>
              <c:idx val="2"/>
              <c:layout>
                <c:manualLayout>
                  <c:x val="5.9923948530823848E-2"/>
                  <c:y val="7.080497820655301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CFF-41F3-B124-1ACA9E6D6E19}"/>
                </c:ext>
              </c:extLst>
            </c:dLbl>
            <c:dLbl>
              <c:idx val="3"/>
              <c:layout>
                <c:manualLayout>
                  <c:x val="1.3348214968274597E-2"/>
                  <c:y val="3.470934985585818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CFF-41F3-B124-1ACA9E6D6E19}"/>
                </c:ext>
              </c:extLst>
            </c:dLbl>
            <c:dLbl>
              <c:idx val="4"/>
              <c:layout>
                <c:manualLayout>
                  <c:x val="-6.2254363835588515E-2"/>
                  <c:y val="1.367195903790714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CFF-41F3-B124-1ACA9E6D6E19}"/>
                </c:ext>
              </c:extLst>
            </c:dLbl>
            <c:dLbl>
              <c:idx val="5"/>
              <c:layout>
                <c:manualLayout>
                  <c:x val="-8.9210271144598008E-3"/>
                  <c:y val="-3.069712261199545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CFF-41F3-B124-1ACA9E6D6E19}"/>
                </c:ext>
              </c:extLst>
            </c:dLbl>
            <c:dLbl>
              <c:idx val="6"/>
              <c:layout>
                <c:manualLayout>
                  <c:x val="-4.3941083273990066E-2"/>
                  <c:y val="-5.291666614887728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CFF-41F3-B124-1ACA9E6D6E19}"/>
                </c:ext>
              </c:extLst>
            </c:dLbl>
            <c:dLbl>
              <c:idx val="7"/>
              <c:layout>
                <c:manualLayout>
                  <c:x val="1.2505985873159183E-2"/>
                  <c:y val="-9.603021238891866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CFF-41F3-B124-1ACA9E6D6E19}"/>
                </c:ext>
              </c:extLst>
            </c:dLbl>
            <c:dLbl>
              <c:idx val="8"/>
              <c:layout>
                <c:manualLayout>
                  <c:x val="5.5321058394857563E-2"/>
                  <c:y val="-5.456423052977312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CFF-41F3-B124-1ACA9E6D6E19}"/>
                </c:ext>
              </c:extLst>
            </c:dLbl>
            <c:dLbl>
              <c:idx val="9"/>
              <c:layout>
                <c:manualLayout>
                  <c:x val="4.8321415235171646E-2"/>
                  <c:y val="-4.131586436237966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CFF-41F3-B124-1ACA9E6D6E19}"/>
                </c:ext>
              </c:extLst>
            </c:dLbl>
            <c:numFmt formatCode="0.0%" sourceLinked="0"/>
            <c:spPr>
              <a:ln w="25400">
                <a:noFill/>
              </a:ln>
            </c:spPr>
            <c:txPr>
              <a:bodyPr/>
              <a:lstStyle/>
              <a:p>
                <a:pPr>
                  <a:defRPr sz="10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'SLIDE 36'!$A$3:$A$12</c:f>
              <c:strCache>
                <c:ptCount val="10"/>
                <c:pt idx="0">
                  <c:v>Bank Instrument-Fixed</c:v>
                </c:pt>
                <c:pt idx="1">
                  <c:v>Repurchase Agreements</c:v>
                </c:pt>
                <c:pt idx="2">
                  <c:v>Corporate Commercial Paper-Fixed</c:v>
                </c:pt>
                <c:pt idx="3">
                  <c:v>Bank Instrument-Floating</c:v>
                </c:pt>
                <c:pt idx="4">
                  <c:v>Mutual Funds-Money Market</c:v>
                </c:pt>
                <c:pt idx="5">
                  <c:v>Asset Backed Commercial Paper-Fixed</c:v>
                </c:pt>
                <c:pt idx="6">
                  <c:v>Corporate Notes-Floating</c:v>
                </c:pt>
                <c:pt idx="7">
                  <c:v>Corporate CP-Floating</c:v>
                </c:pt>
                <c:pt idx="8">
                  <c:v>Asset Backed Commercial Paper-Floating</c:v>
                </c:pt>
                <c:pt idx="9">
                  <c:v>Government </c:v>
                </c:pt>
              </c:strCache>
            </c:strRef>
          </c:cat>
          <c:val>
            <c:numRef>
              <c:f>'SLIDE 36'!$B$3:$B$12</c:f>
              <c:numCache>
                <c:formatCode>0.0%</c:formatCode>
                <c:ptCount val="10"/>
                <c:pt idx="0">
                  <c:v>0.27800000000000002</c:v>
                </c:pt>
                <c:pt idx="1">
                  <c:v>5.2999999999999999E-2</c:v>
                </c:pt>
                <c:pt idx="2">
                  <c:v>0.33200000000000002</c:v>
                </c:pt>
                <c:pt idx="3">
                  <c:v>1.4999999999999999E-2</c:v>
                </c:pt>
                <c:pt idx="4">
                  <c:v>4.2000000000000003E-2</c:v>
                </c:pt>
                <c:pt idx="5">
                  <c:v>0.23</c:v>
                </c:pt>
                <c:pt idx="6">
                  <c:v>2E-3</c:v>
                </c:pt>
                <c:pt idx="7">
                  <c:v>1E-3</c:v>
                </c:pt>
                <c:pt idx="8">
                  <c:v>2.5999999999999999E-2</c:v>
                </c:pt>
                <c:pt idx="9">
                  <c:v>2.1000000000000001E-2</c:v>
                </c:pt>
              </c:numCache>
            </c:numRef>
          </c:val>
          <c:extLst>
            <c:ext xmlns:c16="http://schemas.microsoft.com/office/drawing/2014/chart" uri="{C3380CC4-5D6E-409C-BE32-E72D297353CC}">
              <c16:uniqueId val="{00000013-FCFF-41F3-B124-1ACA9E6D6E19}"/>
            </c:ext>
          </c:extLst>
        </c:ser>
        <c:dLbls>
          <c:showLegendKey val="0"/>
          <c:showVal val="0"/>
          <c:showCatName val="0"/>
          <c:showSerName val="0"/>
          <c:showPercent val="0"/>
          <c:showBubbleSize val="0"/>
          <c:showLeaderLines val="1"/>
        </c:dLbls>
      </c:pie3DChart>
      <c:spPr>
        <a:noFill/>
        <a:ln w="25400">
          <a:noFill/>
        </a:ln>
      </c:spPr>
    </c:plotArea>
    <c:legend>
      <c:legendPos val="r"/>
      <c:layout>
        <c:manualLayout>
          <c:xMode val="edge"/>
          <c:yMode val="edge"/>
          <c:x val="0.75669869328494266"/>
          <c:y val="5.1549802760731157E-2"/>
          <c:w val="0.22984720698665603"/>
          <c:h val="0.82729031704865041"/>
        </c:manualLayout>
      </c:layout>
      <c:overlay val="0"/>
      <c:txPr>
        <a:bodyPr/>
        <a:lstStyle/>
        <a:p>
          <a:pPr>
            <a:defRPr b="0"/>
          </a:pPr>
          <a:endParaRPr lang="en-US"/>
        </a:p>
      </c:txPr>
    </c:legend>
    <c:plotVisOnly val="1"/>
    <c:dispBlanksAs val="zero"/>
    <c:showDLblsOverMax val="0"/>
  </c:chart>
  <c:spPr>
    <a:noFill/>
    <a:ln w="9525">
      <a:noFill/>
    </a:ln>
  </c:spPr>
  <c:txPr>
    <a:bodyPr/>
    <a:lstStyle/>
    <a:p>
      <a:pPr>
        <a:defRPr sz="1000" b="1" i="0" u="none" strike="noStrike" baseline="0">
          <a:solidFill>
            <a:srgbClr val="000000"/>
          </a:solidFill>
          <a:latin typeface="Arial"/>
          <a:ea typeface="Arial"/>
          <a:cs typeface="Aria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Cambidge!$B$34</c:f>
              <c:strCache>
                <c:ptCount val="1"/>
                <c:pt idx="0">
                  <c:v>Distributed/Paid-In</c:v>
                </c:pt>
              </c:strCache>
            </c:strRef>
          </c:tx>
          <c:invertIfNegative val="0"/>
          <c:dLbls>
            <c:dLbl>
              <c:idx val="0"/>
              <c:tx>
                <c:rich>
                  <a:bodyPr/>
                  <a:lstStyle/>
                  <a:p>
                    <a:r>
                      <a:rPr lang="en-US"/>
                      <a:t>1.0x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6C-44F3-92D2-FFDAD6E0CF13}"/>
                </c:ext>
              </c:extLst>
            </c:dLbl>
            <c:dLbl>
              <c:idx val="1"/>
              <c:tx>
                <c:rich>
                  <a:bodyPr/>
                  <a:lstStyle/>
                  <a:p>
                    <a:r>
                      <a:rPr lang="en-US"/>
                      <a:t>0.4x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6C-44F3-92D2-FFDAD6E0CF13}"/>
                </c:ext>
              </c:extLst>
            </c:dLbl>
            <c:dLbl>
              <c:idx val="2"/>
              <c:tx>
                <c:rich>
                  <a:bodyPr/>
                  <a:lstStyle/>
                  <a:p>
                    <a:r>
                      <a:rPr lang="en-US"/>
                      <a:t>1.2x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6C-44F3-92D2-FFDAD6E0CF13}"/>
                </c:ext>
              </c:extLst>
            </c:dLbl>
            <c:dLbl>
              <c:idx val="3"/>
              <c:tx>
                <c:rich>
                  <a:bodyPr/>
                  <a:lstStyle/>
                  <a:p>
                    <a:r>
                      <a:rPr lang="en-US"/>
                      <a:t>0.8x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6C-44F3-92D2-FFDAD6E0CF13}"/>
                </c:ext>
              </c:extLst>
            </c:dLbl>
            <c:dLbl>
              <c:idx val="4"/>
              <c:tx>
                <c:rich>
                  <a:bodyPr/>
                  <a:lstStyle/>
                  <a:p>
                    <a:r>
                      <a:rPr lang="en-US"/>
                      <a:t>1.1x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6C-44F3-92D2-FFDAD6E0CF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Cambidge!$A$35:$A$39</c:f>
              <c:strCache>
                <c:ptCount val="5"/>
                <c:pt idx="0">
                  <c:v>U.S. Growth Equtiy</c:v>
                </c:pt>
                <c:pt idx="1">
                  <c:v>Non-U.S. Growth Equity</c:v>
                </c:pt>
                <c:pt idx="2">
                  <c:v>U.S. Buyouts</c:v>
                </c:pt>
                <c:pt idx="3">
                  <c:v>Non-U.S. Buyouts</c:v>
                </c:pt>
                <c:pt idx="4">
                  <c:v>Total Buyouts</c:v>
                </c:pt>
              </c:strCache>
            </c:strRef>
          </c:cat>
          <c:val>
            <c:numRef>
              <c:f>Cambidge!$B$35:$B$39</c:f>
              <c:numCache>
                <c:formatCode>0.0</c:formatCode>
                <c:ptCount val="5"/>
                <c:pt idx="0">
                  <c:v>1.04</c:v>
                </c:pt>
                <c:pt idx="1">
                  <c:v>0.35</c:v>
                </c:pt>
                <c:pt idx="2">
                  <c:v>1.1499999999999999</c:v>
                </c:pt>
                <c:pt idx="3">
                  <c:v>0.78</c:v>
                </c:pt>
                <c:pt idx="4">
                  <c:v>1.05</c:v>
                </c:pt>
              </c:numCache>
            </c:numRef>
          </c:val>
          <c:extLst>
            <c:ext xmlns:c16="http://schemas.microsoft.com/office/drawing/2014/chart" uri="{C3380CC4-5D6E-409C-BE32-E72D297353CC}">
              <c16:uniqueId val="{00000005-896C-44F3-92D2-FFDAD6E0CF13}"/>
            </c:ext>
          </c:extLst>
        </c:ser>
        <c:ser>
          <c:idx val="1"/>
          <c:order val="1"/>
          <c:tx>
            <c:strRef>
              <c:f>Cambidge!$C$34</c:f>
              <c:strCache>
                <c:ptCount val="1"/>
                <c:pt idx="0">
                  <c:v>Total Value/Paid-In</c:v>
                </c:pt>
              </c:strCache>
            </c:strRef>
          </c:tx>
          <c:invertIfNegative val="0"/>
          <c:dLbls>
            <c:dLbl>
              <c:idx val="0"/>
              <c:layout>
                <c:manualLayout>
                  <c:x val="0"/>
                  <c:y val="9.2592592592592587E-3"/>
                </c:manualLayout>
              </c:layout>
              <c:tx>
                <c:rich>
                  <a:bodyPr/>
                  <a:lstStyle/>
                  <a:p>
                    <a:r>
                      <a:rPr lang="en-US"/>
                      <a:t>1.9x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96C-44F3-92D2-FFDAD6E0CF13}"/>
                </c:ext>
              </c:extLst>
            </c:dLbl>
            <c:dLbl>
              <c:idx val="1"/>
              <c:layout>
                <c:manualLayout>
                  <c:x val="0"/>
                  <c:y val="-1.3888888888888888E-2"/>
                </c:manualLayout>
              </c:layout>
              <c:tx>
                <c:rich>
                  <a:bodyPr/>
                  <a:lstStyle/>
                  <a:p>
                    <a:r>
                      <a:rPr lang="en-US"/>
                      <a:t>1.4x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96C-44F3-92D2-FFDAD6E0CF13}"/>
                </c:ext>
              </c:extLst>
            </c:dLbl>
            <c:dLbl>
              <c:idx val="2"/>
              <c:tx>
                <c:rich>
                  <a:bodyPr/>
                  <a:lstStyle/>
                  <a:p>
                    <a:r>
                      <a:rPr lang="en-US"/>
                      <a:t>1.7x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96C-44F3-92D2-FFDAD6E0CF13}"/>
                </c:ext>
              </c:extLst>
            </c:dLbl>
            <c:dLbl>
              <c:idx val="3"/>
              <c:tx>
                <c:rich>
                  <a:bodyPr/>
                  <a:lstStyle/>
                  <a:p>
                    <a:r>
                      <a:rPr lang="en-US"/>
                      <a:t>1.5x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96C-44F3-92D2-FFDAD6E0CF13}"/>
                </c:ext>
              </c:extLst>
            </c:dLbl>
            <c:dLbl>
              <c:idx val="4"/>
              <c:tx>
                <c:rich>
                  <a:bodyPr/>
                  <a:lstStyle/>
                  <a:p>
                    <a:r>
                      <a:rPr lang="en-US" dirty="0" smtClean="0"/>
                      <a:t>1.7x</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96C-44F3-92D2-FFDAD6E0CF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Cambidge!$A$35:$A$39</c:f>
              <c:strCache>
                <c:ptCount val="5"/>
                <c:pt idx="0">
                  <c:v>U.S. Growth Equtiy</c:v>
                </c:pt>
                <c:pt idx="1">
                  <c:v>Non-U.S. Growth Equity</c:v>
                </c:pt>
                <c:pt idx="2">
                  <c:v>U.S. Buyouts</c:v>
                </c:pt>
                <c:pt idx="3">
                  <c:v>Non-U.S. Buyouts</c:v>
                </c:pt>
                <c:pt idx="4">
                  <c:v>Total Buyouts</c:v>
                </c:pt>
              </c:strCache>
            </c:strRef>
          </c:cat>
          <c:val>
            <c:numRef>
              <c:f>Cambidge!$C$35:$C$39</c:f>
              <c:numCache>
                <c:formatCode>0.0</c:formatCode>
                <c:ptCount val="5"/>
                <c:pt idx="0">
                  <c:v>1.92</c:v>
                </c:pt>
                <c:pt idx="1">
                  <c:v>1.35</c:v>
                </c:pt>
                <c:pt idx="2">
                  <c:v>1.66</c:v>
                </c:pt>
                <c:pt idx="3">
                  <c:v>1.54</c:v>
                </c:pt>
                <c:pt idx="4">
                  <c:v>1.6497999999999999</c:v>
                </c:pt>
              </c:numCache>
            </c:numRef>
          </c:val>
          <c:extLst>
            <c:ext xmlns:c16="http://schemas.microsoft.com/office/drawing/2014/chart" uri="{C3380CC4-5D6E-409C-BE32-E72D297353CC}">
              <c16:uniqueId val="{0000000B-896C-44F3-92D2-FFDAD6E0CF13}"/>
            </c:ext>
          </c:extLst>
        </c:ser>
        <c:dLbls>
          <c:showLegendKey val="0"/>
          <c:showVal val="0"/>
          <c:showCatName val="0"/>
          <c:showSerName val="0"/>
          <c:showPercent val="0"/>
          <c:showBubbleSize val="0"/>
        </c:dLbls>
        <c:gapWidth val="150"/>
        <c:axId val="340649472"/>
        <c:axId val="340651008"/>
      </c:barChart>
      <c:catAx>
        <c:axId val="340649472"/>
        <c:scaling>
          <c:orientation val="minMax"/>
        </c:scaling>
        <c:delete val="0"/>
        <c:axPos val="b"/>
        <c:numFmt formatCode="General" sourceLinked="0"/>
        <c:majorTickMark val="out"/>
        <c:minorTickMark val="none"/>
        <c:tickLblPos val="nextTo"/>
        <c:crossAx val="340651008"/>
        <c:crosses val="autoZero"/>
        <c:auto val="1"/>
        <c:lblAlgn val="ctr"/>
        <c:lblOffset val="100"/>
        <c:noMultiLvlLbl val="0"/>
      </c:catAx>
      <c:valAx>
        <c:axId val="340651008"/>
        <c:scaling>
          <c:orientation val="minMax"/>
        </c:scaling>
        <c:delete val="0"/>
        <c:axPos val="l"/>
        <c:majorGridlines/>
        <c:numFmt formatCode="0.0" sourceLinked="1"/>
        <c:majorTickMark val="out"/>
        <c:minorTickMark val="none"/>
        <c:tickLblPos val="nextTo"/>
        <c:crossAx val="340649472"/>
        <c:crosses val="autoZero"/>
        <c:crossBetween val="between"/>
      </c:valAx>
    </c:plotArea>
    <c:legend>
      <c:legendPos val="t"/>
      <c:overlay val="0"/>
    </c:legend>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3"/>
          <c:order val="0"/>
          <c:tx>
            <c:strRef>
              <c:f>'FSBA IAC Charts'!$B$6</c:f>
              <c:strCache>
                <c:ptCount val="1"/>
                <c:pt idx="0">
                  <c:v>IT-Hardware/Semis/Other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'FSBA IAC Charts'!$C$2:$D$2</c:f>
              <c:strCache>
                <c:ptCount val="2"/>
                <c:pt idx="0">
                  <c:v>NAV</c:v>
                </c:pt>
                <c:pt idx="1">
                  <c:v>Total Exposure (NAV+Unfunded)</c:v>
                </c:pt>
              </c:strCache>
            </c:strRef>
          </c:cat>
          <c:val>
            <c:numRef>
              <c:f>'FSBA IAC Charts'!$C$6:$D$6</c:f>
              <c:numCache>
                <c:formatCode>0.0%</c:formatCode>
                <c:ptCount val="2"/>
                <c:pt idx="0">
                  <c:v>0.20236337675885482</c:v>
                </c:pt>
                <c:pt idx="1">
                  <c:v>0.20065164595039772</c:v>
                </c:pt>
              </c:numCache>
            </c:numRef>
          </c:val>
          <c:extLst>
            <c:ext xmlns:c16="http://schemas.microsoft.com/office/drawing/2014/chart" uri="{C3380CC4-5D6E-409C-BE32-E72D297353CC}">
              <c16:uniqueId val="{00000000-5729-4FC2-A51C-DB62CD86DA76}"/>
            </c:ext>
          </c:extLst>
        </c:ser>
        <c:ser>
          <c:idx val="2"/>
          <c:order val="1"/>
          <c:tx>
            <c:strRef>
              <c:f>'FSBA IAC Charts'!$B$5</c:f>
              <c:strCache>
                <c:ptCount val="1"/>
                <c:pt idx="0">
                  <c:v>IT-Software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'FSBA IAC Charts'!$C$2:$D$2</c:f>
              <c:strCache>
                <c:ptCount val="2"/>
                <c:pt idx="0">
                  <c:v>NAV</c:v>
                </c:pt>
                <c:pt idx="1">
                  <c:v>Total Exposure (NAV+Unfunded)</c:v>
                </c:pt>
              </c:strCache>
            </c:strRef>
          </c:cat>
          <c:val>
            <c:numRef>
              <c:f>'FSBA IAC Charts'!$C$5:$D$5</c:f>
              <c:numCache>
                <c:formatCode>0.0%</c:formatCode>
                <c:ptCount val="2"/>
                <c:pt idx="0">
                  <c:v>0.35692197232931561</c:v>
                </c:pt>
                <c:pt idx="1">
                  <c:v>0.36214753679261408</c:v>
                </c:pt>
              </c:numCache>
            </c:numRef>
          </c:val>
          <c:extLst>
            <c:ext xmlns:c16="http://schemas.microsoft.com/office/drawing/2014/chart" uri="{C3380CC4-5D6E-409C-BE32-E72D297353CC}">
              <c16:uniqueId val="{00000001-5729-4FC2-A51C-DB62CD86DA76}"/>
            </c:ext>
          </c:extLst>
        </c:ser>
        <c:ser>
          <c:idx val="1"/>
          <c:order val="2"/>
          <c:tx>
            <c:strRef>
              <c:f>'FSBA IAC Charts'!$B$4</c:f>
              <c:strCache>
                <c:ptCount val="1"/>
                <c:pt idx="0">
                  <c:v>Healthcare</c:v>
                </c:pt>
              </c:strCache>
            </c:strRef>
          </c:tx>
          <c:spPr>
            <a:solidFill>
              <a:schemeClr val="accent2"/>
            </a:solidFill>
            <a:ln>
              <a:noFill/>
            </a:ln>
            <a:effectLst/>
            <a:extLst>
              <a:ext uri="{91240B29-F687-4F45-9708-019B960494DF}">
                <a14:hiddenLine xmlns:a14="http://schemas.microsoft.com/office/drawing/2010/main">
                  <a:noFill/>
                  <a:round/>
                </a14:hiddenLine>
              </a:ext>
            </a:ex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'FSBA IAC Charts'!$C$2:$D$2</c:f>
              <c:strCache>
                <c:ptCount val="2"/>
                <c:pt idx="0">
                  <c:v>NAV</c:v>
                </c:pt>
                <c:pt idx="1">
                  <c:v>Total Exposure (NAV+Unfunded)</c:v>
                </c:pt>
              </c:strCache>
            </c:strRef>
          </c:cat>
          <c:val>
            <c:numRef>
              <c:f>'FSBA IAC Charts'!$C$4:$D$4</c:f>
              <c:numCache>
                <c:formatCode>0.0%</c:formatCode>
                <c:ptCount val="2"/>
                <c:pt idx="0">
                  <c:v>0.13039824575254852</c:v>
                </c:pt>
                <c:pt idx="1">
                  <c:v>0.12623456524582027</c:v>
                </c:pt>
              </c:numCache>
            </c:numRef>
          </c:val>
          <c:extLst>
            <c:ext xmlns:c16="http://schemas.microsoft.com/office/drawing/2014/chart" uri="{C3380CC4-5D6E-409C-BE32-E72D297353CC}">
              <c16:uniqueId val="{00000002-5729-4FC2-A51C-DB62CD86DA76}"/>
            </c:ext>
          </c:extLst>
        </c:ser>
        <c:ser>
          <c:idx val="0"/>
          <c:order val="3"/>
          <c:tx>
            <c:strRef>
              <c:f>'FSBA IAC Charts'!$B$3</c:f>
              <c:strCache>
                <c:ptCount val="1"/>
                <c:pt idx="0">
                  <c:v>Other</c:v>
                </c:pt>
              </c:strCache>
            </c:strRef>
          </c:tx>
          <c:spPr>
            <a:solidFill>
              <a:schemeClr val="accent1"/>
            </a:solidFill>
            <a:ln>
              <a:noFill/>
            </a:ln>
            <a:effectLst/>
            <a:extLst>
              <a:ext uri="{91240B29-F687-4F45-9708-019B960494DF}">
                <a14:hiddenLine xmlns:a14="http://schemas.microsoft.com/office/drawing/2010/main">
                  <a:noFill/>
                  <a:round/>
                </a14:hiddenLine>
              </a:ext>
            </a:ex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'FSBA IAC Charts'!$C$2:$D$2</c:f>
              <c:strCache>
                <c:ptCount val="2"/>
                <c:pt idx="0">
                  <c:v>NAV</c:v>
                </c:pt>
                <c:pt idx="1">
                  <c:v>Total Exposure (NAV+Unfunded)</c:v>
                </c:pt>
              </c:strCache>
            </c:strRef>
          </c:cat>
          <c:val>
            <c:numRef>
              <c:f>'FSBA IAC Charts'!$C$3:$D$3</c:f>
              <c:numCache>
                <c:formatCode>0.0%</c:formatCode>
                <c:ptCount val="2"/>
                <c:pt idx="0">
                  <c:v>0.31031640515928105</c:v>
                </c:pt>
                <c:pt idx="1">
                  <c:v>0.3109662520111679</c:v>
                </c:pt>
              </c:numCache>
            </c:numRef>
          </c:val>
          <c:extLst>
            <c:ext xmlns:c16="http://schemas.microsoft.com/office/drawing/2014/chart" uri="{C3380CC4-5D6E-409C-BE32-E72D297353CC}">
              <c16:uniqueId val="{00000003-5729-4FC2-A51C-DB62CD86DA76}"/>
            </c:ext>
          </c:extLst>
        </c:ser>
        <c:dLbls>
          <c:dLblPos val="ctr"/>
          <c:showLegendKey val="0"/>
          <c:showVal val="1"/>
          <c:showCatName val="0"/>
          <c:showSerName val="0"/>
          <c:showPercent val="0"/>
          <c:showBubbleSize val="0"/>
        </c:dLbls>
        <c:gapWidth val="50"/>
        <c:overlap val="100"/>
        <c:axId val="245590272"/>
        <c:axId val="245608448"/>
      </c:barChart>
      <c:catAx>
        <c:axId val="245590272"/>
        <c:scaling>
          <c:orientation val="minMax"/>
        </c:scaling>
        <c:delete val="0"/>
        <c:axPos val="b"/>
        <c:numFmt formatCode="General" sourceLinked="1"/>
        <c:majorTickMark val="none"/>
        <c:minorTickMark val="none"/>
        <c:tickLblPos val="low"/>
        <c:spPr>
          <a:noFill/>
          <a:ln w="9525" cap="flat" cmpd="sng" algn="ctr">
            <a:solidFill>
              <a:srgbClr val="868686"/>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crossAx val="245608448"/>
        <c:crosses val="autoZero"/>
        <c:auto val="1"/>
        <c:lblAlgn val="ctr"/>
        <c:lblOffset val="100"/>
        <c:noMultiLvlLbl val="0"/>
      </c:catAx>
      <c:valAx>
        <c:axId val="245608448"/>
        <c:scaling>
          <c:orientation val="minMax"/>
        </c:scaling>
        <c:delete val="0"/>
        <c:axPos val="l"/>
        <c:majorGridlines>
          <c:spPr>
            <a:ln w="3175" cap="flat" cmpd="sng" algn="ctr">
              <a:solidFill>
                <a:srgbClr val="A7A9AC"/>
              </a:solidFill>
              <a:prstDash val="solid"/>
              <a:round/>
            </a:ln>
            <a:effectLst/>
          </c:spPr>
        </c:majorGridlines>
        <c:numFmt formatCode="0%" sourceLinked="1"/>
        <c:majorTickMark val="out"/>
        <c:minorTickMark val="none"/>
        <c:tickLblPos val="nextTo"/>
        <c:spPr>
          <a:noFill/>
          <a:ln w="9525" cap="flat" cmpd="sng" algn="ctr">
            <a:solidFill>
              <a:srgbClr val="868686"/>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crossAx val="24559027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legendEntry>
      <c:legendEntry>
        <c:idx val="1"/>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sz="800">
          <a:solidFill>
            <a:srgbClr val="000000"/>
          </a:solidFill>
          <a:latin typeface="+mn-lt"/>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4"/>
          <c:order val="0"/>
          <c:tx>
            <c:strRef>
              <c:f>'FSBA IAC Charts'!$B$27</c:f>
              <c:strCache>
                <c:ptCount val="1"/>
                <c:pt idx="0">
                  <c:v>West Coast US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'FSBA IAC Charts'!$C$22:$D$22</c:f>
              <c:strCache>
                <c:ptCount val="2"/>
                <c:pt idx="0">
                  <c:v>NAV</c:v>
                </c:pt>
                <c:pt idx="1">
                  <c:v>Total Exposure (NAV+Unfunded)</c:v>
                </c:pt>
              </c:strCache>
            </c:strRef>
          </c:cat>
          <c:val>
            <c:numRef>
              <c:f>'FSBA IAC Charts'!$C$27:$D$27</c:f>
              <c:numCache>
                <c:formatCode>0.0%</c:formatCode>
                <c:ptCount val="2"/>
                <c:pt idx="0">
                  <c:v>0.47862678477534293</c:v>
                </c:pt>
                <c:pt idx="1">
                  <c:v>0.48424378831907106</c:v>
                </c:pt>
              </c:numCache>
            </c:numRef>
          </c:val>
          <c:extLst>
            <c:ext xmlns:c16="http://schemas.microsoft.com/office/drawing/2014/chart" uri="{C3380CC4-5D6E-409C-BE32-E72D297353CC}">
              <c16:uniqueId val="{00000000-C17F-428D-BB28-47AADFA604F0}"/>
            </c:ext>
          </c:extLst>
        </c:ser>
        <c:ser>
          <c:idx val="0"/>
          <c:order val="1"/>
          <c:tx>
            <c:strRef>
              <c:f>'FSBA IAC Charts'!$B$26</c:f>
              <c:strCache>
                <c:ptCount val="1"/>
                <c:pt idx="0">
                  <c:v>East Coast US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'FSBA IAC Charts'!$C$22:$D$22</c:f>
              <c:strCache>
                <c:ptCount val="2"/>
                <c:pt idx="0">
                  <c:v>NAV</c:v>
                </c:pt>
                <c:pt idx="1">
                  <c:v>Total Exposure (NAV+Unfunded)</c:v>
                </c:pt>
              </c:strCache>
            </c:strRef>
          </c:cat>
          <c:val>
            <c:numRef>
              <c:f>'FSBA IAC Charts'!$C$26:$D$26</c:f>
              <c:numCache>
                <c:formatCode>0.0%</c:formatCode>
                <c:ptCount val="2"/>
                <c:pt idx="0">
                  <c:v>0.18360949913701244</c:v>
                </c:pt>
                <c:pt idx="1">
                  <c:v>0.17938515655535756</c:v>
                </c:pt>
              </c:numCache>
            </c:numRef>
          </c:val>
          <c:extLst>
            <c:ext xmlns:c16="http://schemas.microsoft.com/office/drawing/2014/chart" uri="{C3380CC4-5D6E-409C-BE32-E72D297353CC}">
              <c16:uniqueId val="{00000001-C17F-428D-BB28-47AADFA604F0}"/>
            </c:ext>
          </c:extLst>
        </c:ser>
        <c:ser>
          <c:idx val="5"/>
          <c:order val="2"/>
          <c:tx>
            <c:strRef>
              <c:f>'FSBA IAC Charts'!$B$28</c:f>
              <c:strCache>
                <c:ptCount val="1"/>
                <c:pt idx="0">
                  <c:v>Other North America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'FSBA IAC Charts'!$C$22:$D$22</c:f>
              <c:strCache>
                <c:ptCount val="2"/>
                <c:pt idx="0">
                  <c:v>NAV</c:v>
                </c:pt>
                <c:pt idx="1">
                  <c:v>Total Exposure (NAV+Unfunded)</c:v>
                </c:pt>
              </c:strCache>
            </c:strRef>
          </c:cat>
          <c:val>
            <c:numRef>
              <c:f>'FSBA IAC Charts'!$C$28:$D$28</c:f>
              <c:numCache>
                <c:formatCode>0.0%</c:formatCode>
                <c:ptCount val="2"/>
                <c:pt idx="0">
                  <c:v>0.12567962927651538</c:v>
                </c:pt>
                <c:pt idx="1">
                  <c:v>0.12249561573853489</c:v>
                </c:pt>
              </c:numCache>
            </c:numRef>
          </c:val>
          <c:extLst>
            <c:ext xmlns:c16="http://schemas.microsoft.com/office/drawing/2014/chart" uri="{C3380CC4-5D6E-409C-BE32-E72D297353CC}">
              <c16:uniqueId val="{00000002-C17F-428D-BB28-47AADFA604F0}"/>
            </c:ext>
          </c:extLst>
        </c:ser>
        <c:ser>
          <c:idx val="3"/>
          <c:order val="3"/>
          <c:tx>
            <c:strRef>
              <c:f>'FSBA IAC Charts'!$B$23</c:f>
              <c:strCache>
                <c:ptCount val="1"/>
                <c:pt idx="0">
                  <c:v>Europe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'FSBA IAC Charts'!$C$22:$D$22</c:f>
              <c:strCache>
                <c:ptCount val="2"/>
                <c:pt idx="0">
                  <c:v>NAV</c:v>
                </c:pt>
                <c:pt idx="1">
                  <c:v>Total Exposure (NAV+Unfunded)</c:v>
                </c:pt>
              </c:strCache>
            </c:strRef>
          </c:cat>
          <c:val>
            <c:numRef>
              <c:f>'FSBA IAC Charts'!$C$23:$D$23</c:f>
              <c:numCache>
                <c:formatCode>0.0%</c:formatCode>
                <c:ptCount val="2"/>
                <c:pt idx="0">
                  <c:v>4.9376172550754875E-2</c:v>
                </c:pt>
                <c:pt idx="1">
                  <c:v>4.8426148290794245E-2</c:v>
                </c:pt>
              </c:numCache>
            </c:numRef>
          </c:val>
          <c:extLst>
            <c:ext xmlns:c16="http://schemas.microsoft.com/office/drawing/2014/chart" uri="{C3380CC4-5D6E-409C-BE32-E72D297353CC}">
              <c16:uniqueId val="{00000003-C17F-428D-BB28-47AADFA604F0}"/>
            </c:ext>
          </c:extLst>
        </c:ser>
        <c:ser>
          <c:idx val="2"/>
          <c:order val="4"/>
          <c:tx>
            <c:strRef>
              <c:f>'FSBA IAC Charts'!$B$24</c:f>
              <c:strCache>
                <c:ptCount val="1"/>
                <c:pt idx="0">
                  <c:v>Asia</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'FSBA IAC Charts'!$C$22:$D$22</c:f>
              <c:strCache>
                <c:ptCount val="2"/>
                <c:pt idx="0">
                  <c:v>NAV</c:v>
                </c:pt>
                <c:pt idx="1">
                  <c:v>Total Exposure (NAV+Unfunded)</c:v>
                </c:pt>
              </c:strCache>
            </c:strRef>
          </c:cat>
          <c:val>
            <c:numRef>
              <c:f>'FSBA IAC Charts'!$C$24:$D$24</c:f>
              <c:numCache>
                <c:formatCode>0.0%</c:formatCode>
                <c:ptCount val="2"/>
                <c:pt idx="0">
                  <c:v>0.13493767890509775</c:v>
                </c:pt>
                <c:pt idx="1">
                  <c:v>0.13847245033102801</c:v>
                </c:pt>
              </c:numCache>
            </c:numRef>
          </c:val>
          <c:extLst>
            <c:ext xmlns:c16="http://schemas.microsoft.com/office/drawing/2014/chart" uri="{C3380CC4-5D6E-409C-BE32-E72D297353CC}">
              <c16:uniqueId val="{00000004-C17F-428D-BB28-47AADFA604F0}"/>
            </c:ext>
          </c:extLst>
        </c:ser>
        <c:ser>
          <c:idx val="1"/>
          <c:order val="5"/>
          <c:tx>
            <c:strRef>
              <c:f>'FSBA IAC Charts'!$B$25</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'FSBA IAC Charts'!$C$22:$D$22</c:f>
              <c:strCache>
                <c:ptCount val="2"/>
                <c:pt idx="0">
                  <c:v>NAV</c:v>
                </c:pt>
                <c:pt idx="1">
                  <c:v>Total Exposure (NAV+Unfunded)</c:v>
                </c:pt>
              </c:strCache>
            </c:strRef>
          </c:cat>
          <c:val>
            <c:numRef>
              <c:f>'FSBA IAC Charts'!$C$25:$D$25</c:f>
              <c:numCache>
                <c:formatCode>0.0%</c:formatCode>
                <c:ptCount val="2"/>
                <c:pt idx="0">
                  <c:v>2.7770235355276673E-2</c:v>
                </c:pt>
                <c:pt idx="1">
                  <c:v>2.697684076521447E-2</c:v>
                </c:pt>
              </c:numCache>
            </c:numRef>
          </c:val>
          <c:extLst>
            <c:ext xmlns:c16="http://schemas.microsoft.com/office/drawing/2014/chart" uri="{C3380CC4-5D6E-409C-BE32-E72D297353CC}">
              <c16:uniqueId val="{00000005-C17F-428D-BB28-47AADFA604F0}"/>
            </c:ext>
          </c:extLst>
        </c:ser>
        <c:dLbls>
          <c:dLblPos val="ctr"/>
          <c:showLegendKey val="0"/>
          <c:showVal val="1"/>
          <c:showCatName val="0"/>
          <c:showSerName val="0"/>
          <c:showPercent val="0"/>
          <c:showBubbleSize val="0"/>
        </c:dLbls>
        <c:gapWidth val="50"/>
        <c:overlap val="100"/>
        <c:axId val="245590272"/>
        <c:axId val="245608448"/>
      </c:barChart>
      <c:catAx>
        <c:axId val="245590272"/>
        <c:scaling>
          <c:orientation val="minMax"/>
        </c:scaling>
        <c:delete val="0"/>
        <c:axPos val="b"/>
        <c:numFmt formatCode="General" sourceLinked="1"/>
        <c:majorTickMark val="none"/>
        <c:minorTickMark val="none"/>
        <c:tickLblPos val="low"/>
        <c:spPr>
          <a:noFill/>
          <a:ln w="9525" cap="flat" cmpd="sng" algn="ctr">
            <a:solidFill>
              <a:srgbClr val="868686"/>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crossAx val="245608448"/>
        <c:crosses val="autoZero"/>
        <c:auto val="1"/>
        <c:lblAlgn val="ctr"/>
        <c:lblOffset val="100"/>
        <c:noMultiLvlLbl val="0"/>
      </c:catAx>
      <c:valAx>
        <c:axId val="245608448"/>
        <c:scaling>
          <c:orientation val="minMax"/>
        </c:scaling>
        <c:delete val="0"/>
        <c:axPos val="l"/>
        <c:majorGridlines>
          <c:spPr>
            <a:ln w="3175" cap="flat" cmpd="sng" algn="ctr">
              <a:solidFill>
                <a:srgbClr val="A7A9AC"/>
              </a:solidFill>
              <a:prstDash val="solid"/>
              <a:round/>
            </a:ln>
            <a:effectLst/>
          </c:spPr>
        </c:majorGridlines>
        <c:numFmt formatCode="0%" sourceLinked="1"/>
        <c:majorTickMark val="out"/>
        <c:minorTickMark val="none"/>
        <c:tickLblPos val="nextTo"/>
        <c:spPr>
          <a:noFill/>
          <a:ln w="9525" cap="flat" cmpd="sng" algn="ctr">
            <a:solidFill>
              <a:srgbClr val="868686"/>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crossAx val="24559027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legendEntry>
      <c:legendEntry>
        <c:idx val="4"/>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sz="800">
          <a:solidFill>
            <a:srgbClr val="000000"/>
          </a:solidFill>
          <a:latin typeface="+mn-lt"/>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4"/>
          <c:order val="0"/>
          <c:tx>
            <c:strRef>
              <c:f>'FSBA IAC Charts'!$B$44</c:f>
              <c:strCache>
                <c:ptCount val="1"/>
                <c:pt idx="0">
                  <c:v>Early Stage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'FSBA IAC Charts'!$C$22:$D$22</c:f>
              <c:strCache>
                <c:ptCount val="2"/>
                <c:pt idx="0">
                  <c:v>NAV</c:v>
                </c:pt>
                <c:pt idx="1">
                  <c:v>Total Exposure (NAV+Unfunded)</c:v>
                </c:pt>
              </c:strCache>
            </c:strRef>
          </c:cat>
          <c:val>
            <c:numRef>
              <c:f>'FSBA IAC Charts'!$C$44:$D$44</c:f>
              <c:numCache>
                <c:formatCode>0.0%;;"---"</c:formatCode>
                <c:ptCount val="2"/>
                <c:pt idx="0">
                  <c:v>0.67872203493074079</c:v>
                </c:pt>
                <c:pt idx="1">
                  <c:v>0.66992950976934884</c:v>
                </c:pt>
              </c:numCache>
            </c:numRef>
          </c:val>
          <c:extLst>
            <c:ext xmlns:c16="http://schemas.microsoft.com/office/drawing/2014/chart" uri="{C3380CC4-5D6E-409C-BE32-E72D297353CC}">
              <c16:uniqueId val="{00000000-4BF0-4EBE-AFD8-D198DFF649AE}"/>
            </c:ext>
          </c:extLst>
        </c:ser>
        <c:ser>
          <c:idx val="0"/>
          <c:order val="1"/>
          <c:tx>
            <c:strRef>
              <c:f>'FSBA IAC Charts'!$B$45</c:f>
              <c:strCache>
                <c:ptCount val="1"/>
                <c:pt idx="0">
                  <c:v>Late Stage/Growth</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'FSBA IAC Charts'!$C$22:$D$22</c:f>
              <c:strCache>
                <c:ptCount val="2"/>
                <c:pt idx="0">
                  <c:v>NAV</c:v>
                </c:pt>
                <c:pt idx="1">
                  <c:v>Total Exposure (NAV+Unfunded)</c:v>
                </c:pt>
              </c:strCache>
            </c:strRef>
          </c:cat>
          <c:val>
            <c:numRef>
              <c:f>'FSBA IAC Charts'!$C$45:$D$45</c:f>
              <c:numCache>
                <c:formatCode>0.0%;;"---"</c:formatCode>
                <c:ptCount val="2"/>
                <c:pt idx="0">
                  <c:v>0.23799284744522348</c:v>
                </c:pt>
                <c:pt idx="1">
                  <c:v>0.24791779331359026</c:v>
                </c:pt>
              </c:numCache>
            </c:numRef>
          </c:val>
          <c:extLst>
            <c:ext xmlns:c16="http://schemas.microsoft.com/office/drawing/2014/chart" uri="{C3380CC4-5D6E-409C-BE32-E72D297353CC}">
              <c16:uniqueId val="{00000001-4BF0-4EBE-AFD8-D198DFF649AE}"/>
            </c:ext>
          </c:extLst>
        </c:ser>
        <c:ser>
          <c:idx val="5"/>
          <c:order val="2"/>
          <c:tx>
            <c:strRef>
              <c:f>'FSBA IAC Charts'!$B$46</c:f>
              <c:strCache>
                <c:ptCount val="1"/>
                <c:pt idx="0">
                  <c:v>Other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'FSBA IAC Charts'!$C$22:$D$22</c:f>
              <c:strCache>
                <c:ptCount val="2"/>
                <c:pt idx="0">
                  <c:v>NAV</c:v>
                </c:pt>
                <c:pt idx="1">
                  <c:v>Total Exposure (NAV+Unfunded)</c:v>
                </c:pt>
              </c:strCache>
            </c:strRef>
          </c:cat>
          <c:val>
            <c:numRef>
              <c:f>'FSBA IAC Charts'!$C$46:$D$46</c:f>
              <c:numCache>
                <c:formatCode>0.0%;;"---"</c:formatCode>
                <c:ptCount val="2"/>
                <c:pt idx="0">
                  <c:v>8.3285117624035759E-2</c:v>
                </c:pt>
                <c:pt idx="1">
                  <c:v>8.2152696917060841E-2</c:v>
                </c:pt>
              </c:numCache>
            </c:numRef>
          </c:val>
          <c:extLst>
            <c:ext xmlns:c16="http://schemas.microsoft.com/office/drawing/2014/chart" uri="{C3380CC4-5D6E-409C-BE32-E72D297353CC}">
              <c16:uniqueId val="{00000002-4BF0-4EBE-AFD8-D198DFF649AE}"/>
            </c:ext>
          </c:extLst>
        </c:ser>
        <c:dLbls>
          <c:dLblPos val="ctr"/>
          <c:showLegendKey val="0"/>
          <c:showVal val="1"/>
          <c:showCatName val="0"/>
          <c:showSerName val="0"/>
          <c:showPercent val="0"/>
          <c:showBubbleSize val="0"/>
        </c:dLbls>
        <c:gapWidth val="50"/>
        <c:overlap val="100"/>
        <c:axId val="245590272"/>
        <c:axId val="245608448"/>
      </c:barChart>
      <c:catAx>
        <c:axId val="245590272"/>
        <c:scaling>
          <c:orientation val="minMax"/>
        </c:scaling>
        <c:delete val="0"/>
        <c:axPos val="b"/>
        <c:numFmt formatCode="General" sourceLinked="1"/>
        <c:majorTickMark val="none"/>
        <c:minorTickMark val="none"/>
        <c:tickLblPos val="low"/>
        <c:spPr>
          <a:noFill/>
          <a:ln w="9525" cap="flat" cmpd="sng" algn="ctr">
            <a:solidFill>
              <a:srgbClr val="868686"/>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crossAx val="245608448"/>
        <c:crosses val="autoZero"/>
        <c:auto val="1"/>
        <c:lblAlgn val="ctr"/>
        <c:lblOffset val="100"/>
        <c:noMultiLvlLbl val="0"/>
      </c:catAx>
      <c:valAx>
        <c:axId val="245608448"/>
        <c:scaling>
          <c:orientation val="minMax"/>
        </c:scaling>
        <c:delete val="0"/>
        <c:axPos val="l"/>
        <c:majorGridlines>
          <c:spPr>
            <a:ln w="3175" cap="flat" cmpd="sng" algn="ctr">
              <a:solidFill>
                <a:srgbClr val="A7A9AC"/>
              </a:solidFill>
              <a:prstDash val="solid"/>
              <a:round/>
            </a:ln>
            <a:effectLst/>
          </c:spPr>
        </c:majorGridlines>
        <c:numFmt formatCode="0%" sourceLinked="1"/>
        <c:majorTickMark val="out"/>
        <c:minorTickMark val="none"/>
        <c:tickLblPos val="nextTo"/>
        <c:spPr>
          <a:noFill/>
          <a:ln w="9525" cap="flat" cmpd="sng" algn="ctr">
            <a:solidFill>
              <a:srgbClr val="868686"/>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crossAx val="245590272"/>
        <c:crosses val="autoZero"/>
        <c:crossBetween val="between"/>
      </c:valAx>
      <c:spPr>
        <a:noFill/>
        <a:ln>
          <a:noFill/>
        </a:ln>
        <a:effectLst/>
      </c:spPr>
    </c:plotArea>
    <c:legend>
      <c:legendPos val="r"/>
      <c:legendEntry>
        <c:idx val="1"/>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sz="800">
          <a:solidFill>
            <a:srgbClr val="000000"/>
          </a:solidFill>
          <a:latin typeface="+mn-lt"/>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9002405949256338E-2"/>
          <c:y val="0.16289552347623215"/>
          <c:w val="0.84264015559206173"/>
          <c:h val="0.72112459900845727"/>
        </c:manualLayout>
      </c:layout>
      <c:barChart>
        <c:barDir val="col"/>
        <c:grouping val="clustered"/>
        <c:varyColors val="0"/>
        <c:ser>
          <c:idx val="0"/>
          <c:order val="0"/>
          <c:tx>
            <c:strRef>
              <c:f>Cambidge!$B$53</c:f>
              <c:strCache>
                <c:ptCount val="1"/>
                <c:pt idx="0">
                  <c:v>Distributed/Paid-In</c:v>
                </c:pt>
              </c:strCache>
            </c:strRef>
          </c:tx>
          <c:invertIfNegative val="0"/>
          <c:dLbls>
            <c:dLbl>
              <c:idx val="0"/>
              <c:tx>
                <c:rich>
                  <a:bodyPr/>
                  <a:lstStyle/>
                  <a:p>
                    <a:r>
                      <a:rPr lang="en-US"/>
                      <a:t>0.9x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2B-4A23-B6FB-4EDDA266C87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Cambidge!$A$54</c:f>
              <c:strCache>
                <c:ptCount val="1"/>
                <c:pt idx="0">
                  <c:v>Venture Capital</c:v>
                </c:pt>
              </c:strCache>
            </c:strRef>
          </c:cat>
          <c:val>
            <c:numRef>
              <c:f>Cambidge!$B$54</c:f>
              <c:numCache>
                <c:formatCode>0.0</c:formatCode>
                <c:ptCount val="1"/>
                <c:pt idx="0">
                  <c:v>0.87</c:v>
                </c:pt>
              </c:numCache>
            </c:numRef>
          </c:val>
          <c:extLst>
            <c:ext xmlns:c16="http://schemas.microsoft.com/office/drawing/2014/chart" uri="{C3380CC4-5D6E-409C-BE32-E72D297353CC}">
              <c16:uniqueId val="{00000001-2B2B-4A23-B6FB-4EDDA266C870}"/>
            </c:ext>
          </c:extLst>
        </c:ser>
        <c:ser>
          <c:idx val="1"/>
          <c:order val="1"/>
          <c:tx>
            <c:strRef>
              <c:f>Cambidge!$C$53</c:f>
              <c:strCache>
                <c:ptCount val="1"/>
                <c:pt idx="0">
                  <c:v>Total Value/Paid-In</c:v>
                </c:pt>
              </c:strCache>
            </c:strRef>
          </c:tx>
          <c:invertIfNegative val="0"/>
          <c:dLbls>
            <c:dLbl>
              <c:idx val="0"/>
              <c:tx>
                <c:rich>
                  <a:bodyPr/>
                  <a:lstStyle/>
                  <a:p>
                    <a:r>
                      <a:rPr lang="en-US"/>
                      <a:t>2.4x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2B-4A23-B6FB-4EDDA266C87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Cambidge!$A$54</c:f>
              <c:strCache>
                <c:ptCount val="1"/>
                <c:pt idx="0">
                  <c:v>Venture Capital</c:v>
                </c:pt>
              </c:strCache>
            </c:strRef>
          </c:cat>
          <c:val>
            <c:numRef>
              <c:f>Cambidge!$C$54</c:f>
              <c:numCache>
                <c:formatCode>0.0</c:formatCode>
                <c:ptCount val="1"/>
                <c:pt idx="0">
                  <c:v>2.42</c:v>
                </c:pt>
              </c:numCache>
            </c:numRef>
          </c:val>
          <c:extLst>
            <c:ext xmlns:c16="http://schemas.microsoft.com/office/drawing/2014/chart" uri="{C3380CC4-5D6E-409C-BE32-E72D297353CC}">
              <c16:uniqueId val="{00000003-2B2B-4A23-B6FB-4EDDA266C870}"/>
            </c:ext>
          </c:extLst>
        </c:ser>
        <c:dLbls>
          <c:showLegendKey val="0"/>
          <c:showVal val="0"/>
          <c:showCatName val="0"/>
          <c:showSerName val="0"/>
          <c:showPercent val="0"/>
          <c:showBubbleSize val="0"/>
        </c:dLbls>
        <c:gapWidth val="150"/>
        <c:axId val="341279104"/>
        <c:axId val="341280640"/>
      </c:barChart>
      <c:catAx>
        <c:axId val="341279104"/>
        <c:scaling>
          <c:orientation val="minMax"/>
        </c:scaling>
        <c:delete val="0"/>
        <c:axPos val="b"/>
        <c:numFmt formatCode="General" sourceLinked="0"/>
        <c:majorTickMark val="out"/>
        <c:minorTickMark val="none"/>
        <c:tickLblPos val="nextTo"/>
        <c:crossAx val="341280640"/>
        <c:crosses val="autoZero"/>
        <c:auto val="1"/>
        <c:lblAlgn val="ctr"/>
        <c:lblOffset val="100"/>
        <c:noMultiLvlLbl val="0"/>
      </c:catAx>
      <c:valAx>
        <c:axId val="341280640"/>
        <c:scaling>
          <c:orientation val="minMax"/>
        </c:scaling>
        <c:delete val="0"/>
        <c:axPos val="l"/>
        <c:majorGridlines/>
        <c:numFmt formatCode="0.0" sourceLinked="1"/>
        <c:majorTickMark val="out"/>
        <c:minorTickMark val="none"/>
        <c:tickLblPos val="nextTo"/>
        <c:crossAx val="341279104"/>
        <c:crosses val="autoZero"/>
        <c:crossBetween val="between"/>
      </c:valAx>
    </c:plotArea>
    <c:legend>
      <c:legendPos val="t"/>
      <c:overlay val="0"/>
    </c:legend>
    <c:plotVisOnly val="1"/>
    <c:dispBlanksAs val="gap"/>
    <c:showDLblsOverMax val="0"/>
  </c:chart>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'distressed stats'!$B$47</c:f>
              <c:strCache>
                <c:ptCount val="1"/>
                <c:pt idx="0">
                  <c:v>% of NAV</c:v>
                </c:pt>
              </c:strCache>
            </c:strRef>
          </c:tx>
          <c:dLbls>
            <c:dLbl>
              <c:idx val="1"/>
              <c:layout>
                <c:manualLayout>
                  <c:x val="9.4252873563218389E-2"/>
                  <c:y val="-3.66804165277914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DE-4440-BCCE-92159140748C}"/>
                </c:ext>
              </c:extLst>
            </c:dLbl>
            <c:dLbl>
              <c:idx val="3"/>
              <c:layout>
                <c:manualLayout>
                  <c:x val="-0.16524795424997663"/>
                  <c:y val="8.234875302379576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DE-4440-BCCE-92159140748C}"/>
                </c:ext>
              </c:extLst>
            </c:dLbl>
            <c:dLbl>
              <c:idx val="4"/>
              <c:layout>
                <c:manualLayout>
                  <c:x val="-7.1264367816091953E-2"/>
                  <c:y val="0.1100412495833740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1DE-4440-BCCE-92159140748C}"/>
                </c:ext>
              </c:extLst>
            </c:dLbl>
            <c:dLbl>
              <c:idx val="5"/>
              <c:layout>
                <c:manualLayout>
                  <c:x val="-0.19587291206668439"/>
                  <c:y val="-7.727279099013947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DE-4440-BCCE-92159140748C}"/>
                </c:ext>
              </c:extLst>
            </c:dLbl>
            <c:dLbl>
              <c:idx val="6"/>
              <c:layout>
                <c:manualLayout>
                  <c:x val="0.15865476534418735"/>
                  <c:y val="-0.1302162264172523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1DE-4440-BCCE-92159140748C}"/>
                </c:ext>
              </c:extLst>
            </c:dLbl>
            <c:dLbl>
              <c:idx val="7"/>
              <c:layout>
                <c:manualLayout>
                  <c:x val="-8.2758620689655199E-2"/>
                  <c:y val="-2.200824991667480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1DE-4440-BCCE-92159140748C}"/>
                </c:ext>
              </c:extLst>
            </c:dLbl>
            <c:dLbl>
              <c:idx val="8"/>
              <c:layout>
                <c:manualLayout>
                  <c:x val="-6.4367816091954022E-2"/>
                  <c:y val="-6.60247497500244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1DE-4440-BCCE-92159140748C}"/>
                </c:ext>
              </c:extLst>
            </c:dLbl>
            <c:dLbl>
              <c:idx val="9"/>
              <c:layout>
                <c:manualLayout>
                  <c:x val="-6.8965517241379268E-2"/>
                  <c:y val="-0.1247134161944905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DE-4440-BCCE-92159140748C}"/>
                </c:ext>
              </c:extLst>
            </c:dLbl>
            <c:spPr>
              <a:noFill/>
              <a:ln>
                <a:noFill/>
              </a:ln>
              <a:effectLst/>
            </c:spPr>
            <c:txPr>
              <a:bodyPr wrap="square" lIns="38100" tIns="19050" rIns="38100" bIns="19050" anchor="ctr">
                <a:spAutoFit/>
              </a:bodyPr>
              <a:lstStyle/>
              <a:p>
                <a:pPr>
                  <a:defRPr sz="8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'distressed stats'!$A$48:$A$57</c:f>
              <c:strCache>
                <c:ptCount val="10"/>
                <c:pt idx="0">
                  <c:v>Health Care</c:v>
                </c:pt>
                <c:pt idx="1">
                  <c:v>Information Technology</c:v>
                </c:pt>
                <c:pt idx="2">
                  <c:v>Consumer/Retail</c:v>
                </c:pt>
                <c:pt idx="3">
                  <c:v>Financials</c:v>
                </c:pt>
                <c:pt idx="4">
                  <c:v>Mfg/Industrials</c:v>
                </c:pt>
                <c:pt idx="5">
                  <c:v>Energy/Nat Resources</c:v>
                </c:pt>
                <c:pt idx="6">
                  <c:v>Other</c:v>
                </c:pt>
                <c:pt idx="7">
                  <c:v>Energy</c:v>
                </c:pt>
                <c:pt idx="8">
                  <c:v>Materials</c:v>
                </c:pt>
                <c:pt idx="9">
                  <c:v>Consumer Staples</c:v>
                </c:pt>
              </c:strCache>
            </c:strRef>
          </c:cat>
          <c:val>
            <c:numRef>
              <c:f>'distressed stats'!$B$48:$B$57</c:f>
              <c:numCache>
                <c:formatCode>0%</c:formatCode>
                <c:ptCount val="10"/>
                <c:pt idx="0">
                  <c:v>0.22109999999999999</c:v>
                </c:pt>
                <c:pt idx="1">
                  <c:v>0.16589999999999999</c:v>
                </c:pt>
                <c:pt idx="2">
                  <c:v>0.21460000000000001</c:v>
                </c:pt>
                <c:pt idx="3">
                  <c:v>3.1699999999999999E-2</c:v>
                </c:pt>
                <c:pt idx="4">
                  <c:v>0.25019999999999998</c:v>
                </c:pt>
                <c:pt idx="5">
                  <c:v>5.2699999999999997E-2</c:v>
                </c:pt>
                <c:pt idx="6">
                  <c:v>0.06</c:v>
                </c:pt>
              </c:numCache>
            </c:numRef>
          </c:val>
          <c:extLst>
            <c:ext xmlns:c16="http://schemas.microsoft.com/office/drawing/2014/chart" uri="{C3380CC4-5D6E-409C-BE32-E72D297353CC}">
              <c16:uniqueId val="{00000008-F1DE-4440-BCCE-92159140748C}"/>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'distressed stats'!$B$60</c:f>
              <c:strCache>
                <c:ptCount val="1"/>
                <c:pt idx="0">
                  <c:v>% of NAV</c:v>
                </c:pt>
              </c:strCache>
            </c:strRef>
          </c:tx>
          <c:dLbls>
            <c:dLbl>
              <c:idx val="0"/>
              <c:layout>
                <c:manualLayout>
                  <c:x val="0.20567375886524822"/>
                  <c:y val="3.30366795587756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65-4347-94C5-FF2CEF0C8D31}"/>
                </c:ext>
              </c:extLst>
            </c:dLbl>
            <c:dLbl>
              <c:idx val="1"/>
              <c:layout>
                <c:manualLayout>
                  <c:x val="-0.15602836879432624"/>
                  <c:y val="-3.30366795587756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65-4347-94C5-FF2CEF0C8D31}"/>
                </c:ext>
              </c:extLst>
            </c:dLbl>
            <c:dLbl>
              <c:idx val="2"/>
              <c:layout>
                <c:manualLayout>
                  <c:x val="-0.15957446808510642"/>
                  <c:y val="-7.26806950293064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65-4347-94C5-FF2CEF0C8D31}"/>
                </c:ext>
              </c:extLst>
            </c:dLbl>
            <c:dLbl>
              <c:idx val="3"/>
              <c:layout>
                <c:manualLayout>
                  <c:x val="0.19148936170212766"/>
                  <c:y val="-0.1057173745880820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65-4347-94C5-FF2CEF0C8D31}"/>
                </c:ext>
              </c:extLst>
            </c:dLbl>
            <c:spPr>
              <a:noFill/>
              <a:ln>
                <a:noFill/>
              </a:ln>
              <a:effectLst/>
            </c:spPr>
            <c:txPr>
              <a:bodyPr wrap="square" lIns="38100" tIns="19050" rIns="38100" bIns="19050" anchor="ctr">
                <a:spAutoFit/>
              </a:bodyPr>
              <a:lstStyle/>
              <a:p>
                <a:pPr>
                  <a:defRPr sz="8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'distressed stats'!$A$61:$A$64</c:f>
              <c:strCache>
                <c:ptCount val="4"/>
                <c:pt idx="0">
                  <c:v>U.S. and Canada</c:v>
                </c:pt>
                <c:pt idx="1">
                  <c:v>Europe</c:v>
                </c:pt>
                <c:pt idx="2">
                  <c:v>Asia</c:v>
                </c:pt>
                <c:pt idx="3">
                  <c:v>Other</c:v>
                </c:pt>
              </c:strCache>
            </c:strRef>
          </c:cat>
          <c:val>
            <c:numRef>
              <c:f>'distressed stats'!$B$61:$B$64</c:f>
              <c:numCache>
                <c:formatCode>0%</c:formatCode>
                <c:ptCount val="4"/>
                <c:pt idx="0">
                  <c:v>0.74229999999999996</c:v>
                </c:pt>
                <c:pt idx="1">
                  <c:v>0.1865</c:v>
                </c:pt>
                <c:pt idx="2">
                  <c:v>5.4600000000000003E-2</c:v>
                </c:pt>
                <c:pt idx="3">
                  <c:v>0.02</c:v>
                </c:pt>
              </c:numCache>
            </c:numRef>
          </c:val>
          <c:extLst>
            <c:ext xmlns:c16="http://schemas.microsoft.com/office/drawing/2014/chart" uri="{C3380CC4-5D6E-409C-BE32-E72D297353CC}">
              <c16:uniqueId val="{00000000-6525-48A8-98C7-E147C7B7CFD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'exc legacy'!$B$42</c:f>
              <c:strCache>
                <c:ptCount val="1"/>
                <c:pt idx="0">
                  <c:v>FSBA IRR</c:v>
                </c:pt>
              </c:strCache>
            </c:strRef>
          </c:tx>
          <c:spPr>
            <a:solidFill>
              <a:srgbClr val="63AB64"/>
            </a:solidFill>
            <a:ln>
              <a:noFill/>
              <a:round/>
            </a:ln>
            <a:effectLst/>
            <a:extLst>
              <a:ext uri="{91240B29-F687-4F45-9708-019B960494DF}">
                <a14:hiddenLine xmlns:a14="http://schemas.microsoft.com/office/drawing/2010/main">
                  <a:noFill/>
                  <a:round/>
                </a14:hiddenLine>
              </a:ext>
            </a:extLst>
          </c:spPr>
          <c:invertIfNegative val="0"/>
          <c:dPt>
            <c:idx val="20"/>
            <c:invertIfNegative val="0"/>
            <c:bubble3D val="0"/>
            <c:spPr>
              <a:solidFill>
                <a:srgbClr val="63AB64">
                  <a:lumMod val="20000"/>
                  <a:lumOff val="80000"/>
                </a:srgbClr>
              </a:solidFill>
              <a:ln>
                <a:noFill/>
                <a:round/>
              </a:ln>
              <a:effectLst/>
              <a:extLst>
                <a:ext uri="{91240B29-F687-4F45-9708-019B960494DF}">
                  <a14:hiddenLine xmlns:a14="http://schemas.microsoft.com/office/drawing/2010/main">
                    <a:noFill/>
                    <a:round/>
                  </a14:hiddenLine>
                </a:ext>
              </a:extLst>
            </c:spPr>
            <c:extLst>
              <c:ext xmlns:c16="http://schemas.microsoft.com/office/drawing/2014/chart" uri="{C3380CC4-5D6E-409C-BE32-E72D297353CC}">
                <c16:uniqueId val="{00000001-9019-41EF-97CB-F5492B18F0BC}"/>
              </c:ext>
            </c:extLst>
          </c:dPt>
          <c:dPt>
            <c:idx val="21"/>
            <c:invertIfNegative val="0"/>
            <c:bubble3D val="0"/>
            <c:spPr>
              <a:solidFill>
                <a:srgbClr val="63AB64">
                  <a:lumMod val="20000"/>
                  <a:lumOff val="80000"/>
                </a:srgbClr>
              </a:solidFill>
              <a:ln>
                <a:noFill/>
                <a:round/>
              </a:ln>
              <a:effectLst/>
              <a:extLst>
                <a:ext uri="{91240B29-F687-4F45-9708-019B960494DF}">
                  <a14:hiddenLine xmlns:a14="http://schemas.microsoft.com/office/drawing/2010/main">
                    <a:noFill/>
                    <a:round/>
                  </a14:hiddenLine>
                </a:ext>
              </a:extLst>
            </c:spPr>
            <c:extLst>
              <c:ext xmlns:c16="http://schemas.microsoft.com/office/drawing/2014/chart" uri="{C3380CC4-5D6E-409C-BE32-E72D297353CC}">
                <c16:uniqueId val="{00000003-9019-41EF-97CB-F5492B18F0BC}"/>
              </c:ext>
            </c:extLst>
          </c:dPt>
          <c:cat>
            <c:numRef>
              <c:f>'exc legacy'!$A$43:$A$64</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'exc legacy'!$B$43:$B$64</c:f>
              <c:numCache>
                <c:formatCode>0.0%</c:formatCode>
                <c:ptCount val="22"/>
                <c:pt idx="0">
                  <c:v>0.117663857346519</c:v>
                </c:pt>
                <c:pt idx="1">
                  <c:v>0.22834293437367201</c:v>
                </c:pt>
                <c:pt idx="2">
                  <c:v>0.180214328295736</c:v>
                </c:pt>
                <c:pt idx="3">
                  <c:v>8.98582724968921E-2</c:v>
                </c:pt>
                <c:pt idx="4">
                  <c:v>0.12858446885441899</c:v>
                </c:pt>
                <c:pt idx="5">
                  <c:v>0.192999164539225</c:v>
                </c:pt>
                <c:pt idx="6">
                  <c:v>9.9817365152859605E-2</c:v>
                </c:pt>
                <c:pt idx="7">
                  <c:v>7.5794033400377103E-2</c:v>
                </c:pt>
                <c:pt idx="8">
                  <c:v>8.4702796401463706E-2</c:v>
                </c:pt>
                <c:pt idx="9">
                  <c:v>0.13594848151342001</c:v>
                </c:pt>
                <c:pt idx="10">
                  <c:v>0.14788176095477701</c:v>
                </c:pt>
                <c:pt idx="11">
                  <c:v>0.162169762915684</c:v>
                </c:pt>
                <c:pt idx="12">
                  <c:v>0.16025961656507801</c:v>
                </c:pt>
                <c:pt idx="13">
                  <c:v>0.20981199224896799</c:v>
                </c:pt>
                <c:pt idx="14">
                  <c:v>0.162999776619181</c:v>
                </c:pt>
                <c:pt idx="15">
                  <c:v>0.181660710822174</c:v>
                </c:pt>
                <c:pt idx="16">
                  <c:v>0.228059959668104</c:v>
                </c:pt>
                <c:pt idx="17">
                  <c:v>0.181781561226703</c:v>
                </c:pt>
                <c:pt idx="18">
                  <c:v>0.19914647895387499</c:v>
                </c:pt>
                <c:pt idx="19">
                  <c:v>0.18179370616026</c:v>
                </c:pt>
                <c:pt idx="20">
                  <c:v>0.43188438931853901</c:v>
                </c:pt>
                <c:pt idx="21">
                  <c:v>0.74884991382500699</c:v>
                </c:pt>
              </c:numCache>
            </c:numRef>
          </c:val>
          <c:extLst>
            <c:ext xmlns:c16="http://schemas.microsoft.com/office/drawing/2014/chart" uri="{C3380CC4-5D6E-409C-BE32-E72D297353CC}">
              <c16:uniqueId val="{00000004-9019-41EF-97CB-F5492B18F0BC}"/>
            </c:ext>
          </c:extLst>
        </c:ser>
        <c:dLbls>
          <c:showLegendKey val="0"/>
          <c:showVal val="0"/>
          <c:showCatName val="0"/>
          <c:showSerName val="0"/>
          <c:showPercent val="0"/>
          <c:showBubbleSize val="0"/>
        </c:dLbls>
        <c:gapWidth val="50"/>
        <c:overlap val="-10"/>
        <c:axId val="242195456"/>
        <c:axId val="247636736"/>
      </c:barChart>
      <c:lineChart>
        <c:grouping val="standard"/>
        <c:varyColors val="0"/>
        <c:ser>
          <c:idx val="2"/>
          <c:order val="1"/>
          <c:tx>
            <c:strRef>
              <c:f>'exc legacy'!$C$42</c:f>
              <c:strCache>
                <c:ptCount val="1"/>
                <c:pt idx="0">
                  <c:v>CA Median</c:v>
                </c:pt>
              </c:strCache>
            </c:strRef>
          </c:tx>
          <c:spPr>
            <a:ln>
              <a:noFill/>
              <a:round/>
            </a:ln>
            <a:effectLst/>
            <a:extLst/>
          </c:spPr>
          <c:marker>
            <c:symbol val="square"/>
            <c:size val="7"/>
            <c:spPr>
              <a:solidFill>
                <a:srgbClr val="0C3980"/>
              </a:solidFill>
              <a:ln>
                <a:noFill/>
              </a:ln>
            </c:spPr>
          </c:marker>
          <c:cat>
            <c:numRef>
              <c:f>'exc legacy'!$A$43:$A$64</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'exc legacy'!$C$43:$C$64</c:f>
              <c:numCache>
                <c:formatCode>0.0%</c:formatCode>
                <c:ptCount val="22"/>
                <c:pt idx="0">
                  <c:v>0.1013</c:v>
                </c:pt>
                <c:pt idx="1">
                  <c:v>0.12130000000000001</c:v>
                </c:pt>
                <c:pt idx="2">
                  <c:v>0.13788990635967247</c:v>
                </c:pt>
                <c:pt idx="3">
                  <c:v>9.7395053743523544E-2</c:v>
                </c:pt>
                <c:pt idx="4">
                  <c:v>0.14767101532534649</c:v>
                </c:pt>
                <c:pt idx="5">
                  <c:v>0.11207469012720525</c:v>
                </c:pt>
                <c:pt idx="6">
                  <c:v>5.3561464357117179E-2</c:v>
                </c:pt>
                <c:pt idx="7">
                  <c:v>7.1718628410718063E-2</c:v>
                </c:pt>
                <c:pt idx="8">
                  <c:v>9.6845804206128747E-2</c:v>
                </c:pt>
                <c:pt idx="9">
                  <c:v>0.11005376848347953</c:v>
                </c:pt>
                <c:pt idx="10">
                  <c:v>7.7926454779301005E-2</c:v>
                </c:pt>
                <c:pt idx="11">
                  <c:v>0.14071085383529858</c:v>
                </c:pt>
                <c:pt idx="12">
                  <c:v>0.13291295555662777</c:v>
                </c:pt>
                <c:pt idx="13">
                  <c:v>0.13691203930814608</c:v>
                </c:pt>
                <c:pt idx="14">
                  <c:v>0.12157822861530118</c:v>
                </c:pt>
                <c:pt idx="15">
                  <c:v>0.13412198843363909</c:v>
                </c:pt>
                <c:pt idx="16">
                  <c:v>0.15063228380026372</c:v>
                </c:pt>
                <c:pt idx="17">
                  <c:v>0.14818346389764264</c:v>
                </c:pt>
                <c:pt idx="18">
                  <c:v>0.14885614863620544</c:v>
                </c:pt>
                <c:pt idx="19">
                  <c:v>0.12731456411003855</c:v>
                </c:pt>
                <c:pt idx="20">
                  <c:v>0.26733985366507429</c:v>
                </c:pt>
                <c:pt idx="21">
                  <c:v>0.13436323454282681</c:v>
                </c:pt>
              </c:numCache>
            </c:numRef>
          </c:val>
          <c:smooth val="0"/>
          <c:extLst>
            <c:ext xmlns:c16="http://schemas.microsoft.com/office/drawing/2014/chart" uri="{C3380CC4-5D6E-409C-BE32-E72D297353CC}">
              <c16:uniqueId val="{00000005-9019-41EF-97CB-F5492B18F0BC}"/>
            </c:ext>
          </c:extLst>
        </c:ser>
        <c:dLbls>
          <c:showLegendKey val="0"/>
          <c:showVal val="0"/>
          <c:showCatName val="0"/>
          <c:showSerName val="0"/>
          <c:showPercent val="0"/>
          <c:showBubbleSize val="0"/>
        </c:dLbls>
        <c:marker val="1"/>
        <c:smooth val="0"/>
        <c:axId val="242195456"/>
        <c:axId val="247636736"/>
      </c:lineChart>
      <c:catAx>
        <c:axId val="242195456"/>
        <c:scaling>
          <c:orientation val="minMax"/>
        </c:scaling>
        <c:delete val="0"/>
        <c:axPos val="b"/>
        <c:numFmt formatCode="General" sourceLinked="1"/>
        <c:majorTickMark val="none"/>
        <c:minorTickMark val="none"/>
        <c:tickLblPos val="low"/>
        <c:spPr>
          <a:ln w="9525" cmpd="sng">
            <a:solidFill>
              <a:srgbClr val="868686"/>
            </a:solidFill>
          </a:ln>
        </c:spPr>
        <c:txPr>
          <a:bodyPr/>
          <a:lstStyle/>
          <a:p>
            <a:pPr>
              <a:defRPr sz="900" b="0" i="0">
                <a:solidFill>
                  <a:srgbClr val="000000"/>
                </a:solidFill>
                <a:latin typeface="Source Sans Pro"/>
                <a:ea typeface="Source Sans Pro"/>
                <a:cs typeface="Source Sans Pro"/>
              </a:defRPr>
            </a:pPr>
            <a:endParaRPr lang="en-US"/>
          </a:p>
        </c:txPr>
        <c:crossAx val="247636736"/>
        <c:crosses val="autoZero"/>
        <c:auto val="1"/>
        <c:lblAlgn val="ctr"/>
        <c:lblOffset val="100"/>
        <c:noMultiLvlLbl val="0"/>
      </c:catAx>
      <c:valAx>
        <c:axId val="247636736"/>
        <c:scaling>
          <c:orientation val="minMax"/>
        </c:scaling>
        <c:delete val="0"/>
        <c:axPos val="l"/>
        <c:title>
          <c:tx>
            <c:rich>
              <a:bodyPr rot="-5400000" vert="horz"/>
              <a:lstStyle/>
              <a:p>
                <a:pPr>
                  <a:defRPr sz="900" b="0" i="0">
                    <a:solidFill>
                      <a:srgbClr val="000000"/>
                    </a:solidFill>
                    <a:latin typeface="Source Sans Pro"/>
                    <a:ea typeface="Source Sans Pro"/>
                    <a:cs typeface="Source Sans Pro"/>
                  </a:defRPr>
                </a:pPr>
                <a:r>
                  <a:rPr lang="en-US"/>
                  <a:t>IRR</a:t>
                </a:r>
              </a:p>
            </c:rich>
          </c:tx>
          <c:overlay val="0"/>
        </c:title>
        <c:numFmt formatCode="0.0%" sourceLinked="1"/>
        <c:majorTickMark val="out"/>
        <c:minorTickMark val="none"/>
        <c:tickLblPos val="nextTo"/>
        <c:spPr>
          <a:noFill/>
          <a:ln w="9525">
            <a:solidFill>
              <a:srgbClr val="A7A9AC"/>
            </a:solidFill>
          </a:ln>
        </c:spPr>
        <c:crossAx val="242195456"/>
        <c:crosses val="autoZero"/>
        <c:crossBetween val="between"/>
      </c:valAx>
      <c:spPr>
        <a:noFill/>
      </c:spPr>
    </c:plotArea>
    <c:legend>
      <c:legendPos val="b"/>
      <c:legendEntry>
        <c:idx val="0"/>
        <c:txPr>
          <a:bodyPr/>
          <a:lstStyle/>
          <a:p>
            <a:pPr>
              <a:defRPr sz="900">
                <a:solidFill>
                  <a:srgbClr val="000000"/>
                </a:solidFill>
                <a:latin typeface="Source Sans Pro"/>
                <a:ea typeface="Source Sans Pro"/>
                <a:cs typeface="Source Sans Pro"/>
              </a:defRPr>
            </a:pPr>
            <a:endParaRPr lang="en-US"/>
          </a:p>
        </c:txPr>
      </c:legendEntry>
      <c:legendEntry>
        <c:idx val="1"/>
        <c:txPr>
          <a:bodyPr/>
          <a:lstStyle/>
          <a:p>
            <a:pPr>
              <a:defRPr sz="900">
                <a:solidFill>
                  <a:srgbClr val="000000"/>
                </a:solidFill>
                <a:latin typeface="Source Sans Pro"/>
                <a:ea typeface="Source Sans Pro"/>
                <a:cs typeface="Source Sans Pro"/>
              </a:defRPr>
            </a:pPr>
            <a:endParaRPr lang="en-US"/>
          </a:p>
        </c:txPr>
      </c:legendEntry>
      <c:overlay val="0"/>
    </c:legend>
    <c:plotVisOnly val="1"/>
    <c:dispBlanksAs val="gap"/>
    <c:showDLblsOverMax val="0"/>
  </c:chart>
  <c:spPr>
    <a:noFill/>
    <a:ln>
      <a:noFill/>
    </a:ln>
  </c:spPr>
  <c:txPr>
    <a:bodyPr/>
    <a:lstStyle/>
    <a:p>
      <a:pPr>
        <a:defRPr sz="900">
          <a:solidFill>
            <a:srgbClr val="000000"/>
          </a:solidFill>
          <a:latin typeface="Source Sans Pro"/>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Cambidge!$B$75</c:f>
              <c:strCache>
                <c:ptCount val="1"/>
                <c:pt idx="0">
                  <c:v>Distributed/Paid-In</c:v>
                </c:pt>
              </c:strCache>
            </c:strRef>
          </c:tx>
          <c:invertIfNegative val="0"/>
          <c:dLbls>
            <c:dLbl>
              <c:idx val="0"/>
              <c:tx>
                <c:rich>
                  <a:bodyPr/>
                  <a:lstStyle/>
                  <a:p>
                    <a:r>
                      <a:rPr lang="en-US"/>
                      <a:t>1.2x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DC-457F-AA41-9D6BEBA6433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Cambidge!$A$76</c:f>
              <c:strCache>
                <c:ptCount val="1"/>
                <c:pt idx="0">
                  <c:v>Distressed/Turnaround</c:v>
                </c:pt>
              </c:strCache>
            </c:strRef>
          </c:cat>
          <c:val>
            <c:numRef>
              <c:f>Cambidge!$B$76</c:f>
              <c:numCache>
                <c:formatCode>0.0</c:formatCode>
                <c:ptCount val="1"/>
                <c:pt idx="0">
                  <c:v>1.17</c:v>
                </c:pt>
              </c:numCache>
            </c:numRef>
          </c:val>
          <c:extLst>
            <c:ext xmlns:c16="http://schemas.microsoft.com/office/drawing/2014/chart" uri="{C3380CC4-5D6E-409C-BE32-E72D297353CC}">
              <c16:uniqueId val="{00000001-D6DC-457F-AA41-9D6BEBA6433F}"/>
            </c:ext>
          </c:extLst>
        </c:ser>
        <c:ser>
          <c:idx val="1"/>
          <c:order val="1"/>
          <c:tx>
            <c:strRef>
              <c:f>Cambidge!$C$75</c:f>
              <c:strCache>
                <c:ptCount val="1"/>
                <c:pt idx="0">
                  <c:v>Total Value/Paid-In</c:v>
                </c:pt>
              </c:strCache>
            </c:strRef>
          </c:tx>
          <c:invertIfNegative val="0"/>
          <c:dLbls>
            <c:dLbl>
              <c:idx val="0"/>
              <c:tx>
                <c:rich>
                  <a:bodyPr/>
                  <a:lstStyle/>
                  <a:p>
                    <a:r>
                      <a:rPr lang="en-US"/>
                      <a:t>1.6x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DC-457F-AA41-9D6BEBA6433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Cambidge!$A$76</c:f>
              <c:strCache>
                <c:ptCount val="1"/>
                <c:pt idx="0">
                  <c:v>Distressed/Turnaround</c:v>
                </c:pt>
              </c:strCache>
            </c:strRef>
          </c:cat>
          <c:val>
            <c:numRef>
              <c:f>Cambidge!$C$76</c:f>
              <c:numCache>
                <c:formatCode>0.0</c:formatCode>
                <c:ptCount val="1"/>
                <c:pt idx="0">
                  <c:v>1.63</c:v>
                </c:pt>
              </c:numCache>
            </c:numRef>
          </c:val>
          <c:extLst>
            <c:ext xmlns:c16="http://schemas.microsoft.com/office/drawing/2014/chart" uri="{C3380CC4-5D6E-409C-BE32-E72D297353CC}">
              <c16:uniqueId val="{00000003-D6DC-457F-AA41-9D6BEBA6433F}"/>
            </c:ext>
          </c:extLst>
        </c:ser>
        <c:dLbls>
          <c:showLegendKey val="0"/>
          <c:showVal val="0"/>
          <c:showCatName val="0"/>
          <c:showSerName val="0"/>
          <c:showPercent val="0"/>
          <c:showBubbleSize val="0"/>
        </c:dLbls>
        <c:gapWidth val="150"/>
        <c:axId val="341313792"/>
        <c:axId val="341323776"/>
      </c:barChart>
      <c:catAx>
        <c:axId val="341313792"/>
        <c:scaling>
          <c:orientation val="minMax"/>
        </c:scaling>
        <c:delete val="0"/>
        <c:axPos val="b"/>
        <c:numFmt formatCode="General" sourceLinked="0"/>
        <c:majorTickMark val="out"/>
        <c:minorTickMark val="none"/>
        <c:tickLblPos val="nextTo"/>
        <c:crossAx val="341323776"/>
        <c:crosses val="autoZero"/>
        <c:auto val="1"/>
        <c:lblAlgn val="ctr"/>
        <c:lblOffset val="100"/>
        <c:noMultiLvlLbl val="0"/>
      </c:catAx>
      <c:valAx>
        <c:axId val="341323776"/>
        <c:scaling>
          <c:orientation val="minMax"/>
        </c:scaling>
        <c:delete val="0"/>
        <c:axPos val="l"/>
        <c:majorGridlines>
          <c:spPr>
            <a:ln>
              <a:noFill/>
            </a:ln>
          </c:spPr>
        </c:majorGridlines>
        <c:numFmt formatCode="0.0" sourceLinked="1"/>
        <c:majorTickMark val="out"/>
        <c:minorTickMark val="none"/>
        <c:tickLblPos val="nextTo"/>
        <c:crossAx val="341313792"/>
        <c:crosses val="autoZero"/>
        <c:crossBetween val="between"/>
      </c:valAx>
    </c:plotArea>
    <c:legend>
      <c:legendPos val="t"/>
      <c:overlay val="0"/>
    </c:legend>
    <c:plotVisOnly val="1"/>
    <c:dispBlanksAs val="gap"/>
    <c:showDLblsOverMax val="0"/>
  </c:chart>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Secondary!$C$19</c:f>
              <c:strCache>
                <c:ptCount val="1"/>
                <c:pt idx="0">
                  <c:v>% of Secondary Portfolio</c:v>
                </c:pt>
              </c:strCache>
            </c:strRef>
          </c:tx>
          <c:dLbls>
            <c:dLbl>
              <c:idx val="0"/>
              <c:tx>
                <c:rich>
                  <a:bodyPr/>
                  <a:lstStyle/>
                  <a:p>
                    <a:fld id="{985E060F-3EA2-4E35-A881-C4BD4DD6D322}" type="CATEGORYNAME">
                      <a:rPr lang="en-US"/>
                      <a:pPr/>
                      <a:t>[CATEGORY NAME]</a:t>
                    </a:fld>
                    <a:r>
                      <a:rPr lang="en-US" baseline="0" dirty="0"/>
                      <a:t>, </a:t>
                    </a:r>
                    <a:r>
                      <a:rPr lang="en-US" baseline="0" dirty="0" smtClean="0"/>
                      <a:t>31%</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484-4AEA-85EA-FFCDFC95CF21}"/>
                </c:ext>
              </c:extLst>
            </c:dLbl>
            <c:dLbl>
              <c:idx val="1"/>
              <c:tx>
                <c:rich>
                  <a:bodyPr/>
                  <a:lstStyle/>
                  <a:p>
                    <a:fld id="{52DFC59D-EA12-4706-A2F7-DD3D609F5CEB}" type="CATEGORYNAME">
                      <a:rPr lang="en-US"/>
                      <a:pPr/>
                      <a:t>[CATEGORY NAME]</a:t>
                    </a:fld>
                    <a:r>
                      <a:rPr lang="en-US" baseline="0" dirty="0"/>
                      <a:t>, </a:t>
                    </a:r>
                    <a:r>
                      <a:rPr lang="en-US" baseline="0" dirty="0" smtClean="0"/>
                      <a:t>69%</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484-4AEA-85EA-FFCDFC95CF21}"/>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Secondary!$B$20:$B$21</c:f>
              <c:strCache>
                <c:ptCount val="2"/>
                <c:pt idx="0">
                  <c:v>Ardian</c:v>
                </c:pt>
                <c:pt idx="1">
                  <c:v>Lexington Partners</c:v>
                </c:pt>
              </c:strCache>
            </c:strRef>
          </c:cat>
          <c:val>
            <c:numRef>
              <c:f>Secondary!$C$20:$C$21</c:f>
              <c:numCache>
                <c:formatCode>0%</c:formatCode>
                <c:ptCount val="2"/>
                <c:pt idx="0">
                  <c:v>0.35599999999999998</c:v>
                </c:pt>
                <c:pt idx="1">
                  <c:v>0.64300000000000002</c:v>
                </c:pt>
              </c:numCache>
            </c:numRef>
          </c:val>
          <c:extLst>
            <c:ext xmlns:c16="http://schemas.microsoft.com/office/drawing/2014/chart" uri="{C3380CC4-5D6E-409C-BE32-E72D297353CC}">
              <c16:uniqueId val="{00000000-30DC-4CC8-A543-F7930C3BB3CC}"/>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Cambidge!$B$91</c:f>
              <c:strCache>
                <c:ptCount val="1"/>
                <c:pt idx="0">
                  <c:v>Distributed/Paid-In</c:v>
                </c:pt>
              </c:strCache>
            </c:strRef>
          </c:tx>
          <c:invertIfNegative val="0"/>
          <c:dLbls>
            <c:dLbl>
              <c:idx val="0"/>
              <c:tx>
                <c:rich>
                  <a:bodyPr/>
                  <a:lstStyle/>
                  <a:p>
                    <a:r>
                      <a:rPr lang="en-US"/>
                      <a:t>1.1x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B1-48DC-B37B-9E28CF4799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Cambidge!$A$92</c:f>
              <c:strCache>
                <c:ptCount val="1"/>
                <c:pt idx="0">
                  <c:v>Secondary</c:v>
                </c:pt>
              </c:strCache>
            </c:strRef>
          </c:cat>
          <c:val>
            <c:numRef>
              <c:f>Cambidge!$B$92</c:f>
              <c:numCache>
                <c:formatCode>0.0</c:formatCode>
                <c:ptCount val="1"/>
                <c:pt idx="0">
                  <c:v>1.1200000000000001</c:v>
                </c:pt>
              </c:numCache>
            </c:numRef>
          </c:val>
          <c:extLst>
            <c:ext xmlns:c16="http://schemas.microsoft.com/office/drawing/2014/chart" uri="{C3380CC4-5D6E-409C-BE32-E72D297353CC}">
              <c16:uniqueId val="{00000001-2FB1-48DC-B37B-9E28CF479960}"/>
            </c:ext>
          </c:extLst>
        </c:ser>
        <c:ser>
          <c:idx val="1"/>
          <c:order val="1"/>
          <c:tx>
            <c:strRef>
              <c:f>Cambidge!$C$91</c:f>
              <c:strCache>
                <c:ptCount val="1"/>
                <c:pt idx="0">
                  <c:v>Total Value/Paid-In</c:v>
                </c:pt>
              </c:strCache>
            </c:strRef>
          </c:tx>
          <c:invertIfNegative val="0"/>
          <c:dLbls>
            <c:dLbl>
              <c:idx val="0"/>
              <c:tx>
                <c:rich>
                  <a:bodyPr/>
                  <a:lstStyle/>
                  <a:p>
                    <a:r>
                      <a:rPr lang="en-US"/>
                      <a:t>1.5x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FB1-48DC-B37B-9E28CF4799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Cambidge!$A$92</c:f>
              <c:strCache>
                <c:ptCount val="1"/>
                <c:pt idx="0">
                  <c:v>Secondary</c:v>
                </c:pt>
              </c:strCache>
            </c:strRef>
          </c:cat>
          <c:val>
            <c:numRef>
              <c:f>Cambidge!$C$92</c:f>
              <c:numCache>
                <c:formatCode>0.0</c:formatCode>
                <c:ptCount val="1"/>
                <c:pt idx="0">
                  <c:v>1.54</c:v>
                </c:pt>
              </c:numCache>
            </c:numRef>
          </c:val>
          <c:extLst>
            <c:ext xmlns:c16="http://schemas.microsoft.com/office/drawing/2014/chart" uri="{C3380CC4-5D6E-409C-BE32-E72D297353CC}">
              <c16:uniqueId val="{00000003-2FB1-48DC-B37B-9E28CF479960}"/>
            </c:ext>
          </c:extLst>
        </c:ser>
        <c:dLbls>
          <c:showLegendKey val="0"/>
          <c:showVal val="0"/>
          <c:showCatName val="0"/>
          <c:showSerName val="0"/>
          <c:showPercent val="0"/>
          <c:showBubbleSize val="0"/>
        </c:dLbls>
        <c:gapWidth val="150"/>
        <c:axId val="341361792"/>
        <c:axId val="341363328"/>
      </c:barChart>
      <c:catAx>
        <c:axId val="341361792"/>
        <c:scaling>
          <c:orientation val="minMax"/>
        </c:scaling>
        <c:delete val="0"/>
        <c:axPos val="b"/>
        <c:numFmt formatCode="General" sourceLinked="0"/>
        <c:majorTickMark val="out"/>
        <c:minorTickMark val="none"/>
        <c:tickLblPos val="nextTo"/>
        <c:crossAx val="341363328"/>
        <c:crosses val="autoZero"/>
        <c:auto val="1"/>
        <c:lblAlgn val="ctr"/>
        <c:lblOffset val="100"/>
        <c:noMultiLvlLbl val="0"/>
      </c:catAx>
      <c:valAx>
        <c:axId val="341363328"/>
        <c:scaling>
          <c:orientation val="minMax"/>
        </c:scaling>
        <c:delete val="0"/>
        <c:axPos val="l"/>
        <c:majorGridlines>
          <c:spPr>
            <a:ln>
              <a:noFill/>
            </a:ln>
          </c:spPr>
        </c:majorGridlines>
        <c:numFmt formatCode="0.0" sourceLinked="1"/>
        <c:majorTickMark val="out"/>
        <c:minorTickMark val="none"/>
        <c:tickLblPos val="nextTo"/>
        <c:crossAx val="341361792"/>
        <c:crosses val="autoZero"/>
        <c:crossBetween val="between"/>
      </c:valAx>
    </c:plotArea>
    <c:legend>
      <c:legendPos val="t"/>
      <c:overlay val="0"/>
    </c:legend>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Net Managed and Benchmark Returns</a:t>
            </a:r>
            <a:br>
              <a:rPr lang="en-US"/>
            </a:br>
            <a:r>
              <a:rPr lang="en-US"/>
              <a:t>Time Weighted IRRs</a:t>
            </a:r>
          </a:p>
        </c:rich>
      </c:tx>
      <c:overlay val="0"/>
    </c:title>
    <c:autoTitleDeleted val="0"/>
    <c:plotArea>
      <c:layout>
        <c:manualLayout>
          <c:layoutTarget val="inner"/>
          <c:xMode val="edge"/>
          <c:yMode val="edge"/>
          <c:x val="0.11488487986255003"/>
          <c:y val="0.182337705904698"/>
          <c:w val="0.81667413426788593"/>
          <c:h val="0.5512023241472177"/>
        </c:manualLayout>
      </c:layout>
      <c:barChart>
        <c:barDir val="col"/>
        <c:grouping val="clustered"/>
        <c:varyColors val="0"/>
        <c:ser>
          <c:idx val="0"/>
          <c:order val="0"/>
          <c:tx>
            <c:strRef>
              <c:f>Sheet1!$C$7</c:f>
              <c:strCache>
                <c:ptCount val="1"/>
                <c:pt idx="0">
                  <c:v>PE Portfolio</c:v>
                </c:pt>
              </c:strCache>
            </c:strRef>
          </c:tx>
          <c:spPr>
            <a:solidFill>
              <a:schemeClr val="accent3"/>
            </a:solidFill>
          </c:spPr>
          <c:invertIfNegative val="0"/>
          <c:dLbls>
            <c:numFmt formatCode="#,##0.0" sourceLinked="0"/>
            <c:spPr>
              <a:noFill/>
              <a:ln>
                <a:noFill/>
              </a:ln>
              <a:effectLst/>
            </c:spPr>
            <c:txPr>
              <a:bodyPr rot="-270000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Sheet1!$B$8:$B$11</c:f>
              <c:strCache>
                <c:ptCount val="4"/>
                <c:pt idx="0">
                  <c:v>Since Inception</c:v>
                </c:pt>
                <c:pt idx="1">
                  <c:v>Last 10 Years</c:v>
                </c:pt>
                <c:pt idx="2">
                  <c:v>Last 5 Years</c:v>
                </c:pt>
                <c:pt idx="3">
                  <c:v>Last 3 Years</c:v>
                </c:pt>
              </c:strCache>
            </c:strRef>
          </c:cat>
          <c:val>
            <c:numRef>
              <c:f>Sheet1!$C$8:$C$11</c:f>
              <c:numCache>
                <c:formatCode>0.00</c:formatCode>
                <c:ptCount val="4"/>
                <c:pt idx="0">
                  <c:v>10.52</c:v>
                </c:pt>
                <c:pt idx="1">
                  <c:v>14.79</c:v>
                </c:pt>
                <c:pt idx="2">
                  <c:v>16.399999999999999</c:v>
                </c:pt>
                <c:pt idx="3">
                  <c:v>17.78</c:v>
                </c:pt>
              </c:numCache>
            </c:numRef>
          </c:val>
          <c:extLst>
            <c:ext xmlns:c16="http://schemas.microsoft.com/office/drawing/2014/chart" uri="{C3380CC4-5D6E-409C-BE32-E72D297353CC}">
              <c16:uniqueId val="{00000000-122C-4D1D-865A-7596AE456965}"/>
            </c:ext>
          </c:extLst>
        </c:ser>
        <c:ser>
          <c:idx val="1"/>
          <c:order val="1"/>
          <c:tx>
            <c:strRef>
              <c:f>Sheet1!$D$7</c:f>
              <c:strCache>
                <c:ptCount val="1"/>
                <c:pt idx="0">
                  <c:v>Benchmark</c:v>
                </c:pt>
              </c:strCache>
            </c:strRef>
          </c:tx>
          <c:spPr>
            <a:solidFill>
              <a:schemeClr val="tx1"/>
            </a:solidFill>
          </c:spPr>
          <c:invertIfNegative val="0"/>
          <c:dLbls>
            <c:dLbl>
              <c:idx val="2"/>
              <c:layout>
                <c:manualLayout>
                  <c:x val="-2.067289871871441E-7"/>
                  <c:y val="1.2912487728351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2C-4D1D-865A-7596AE456965}"/>
                </c:ext>
              </c:extLst>
            </c:dLbl>
            <c:numFmt formatCode="#,##0.0" sourceLinked="0"/>
            <c:spPr>
              <a:noFill/>
              <a:ln>
                <a:noFill/>
              </a:ln>
              <a:effectLst/>
            </c:spPr>
            <c:txPr>
              <a:bodyPr rot="-270000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Sheet1!$B$8:$B$11</c:f>
              <c:strCache>
                <c:ptCount val="4"/>
                <c:pt idx="0">
                  <c:v>Since Inception</c:v>
                </c:pt>
                <c:pt idx="1">
                  <c:v>Last 10 Years</c:v>
                </c:pt>
                <c:pt idx="2">
                  <c:v>Last 5 Years</c:v>
                </c:pt>
                <c:pt idx="3">
                  <c:v>Last 3 Years</c:v>
                </c:pt>
              </c:strCache>
            </c:strRef>
          </c:cat>
          <c:val>
            <c:numRef>
              <c:f>Sheet1!$D$8:$D$11</c:f>
              <c:numCache>
                <c:formatCode>0.00</c:formatCode>
                <c:ptCount val="4"/>
                <c:pt idx="0" formatCode="General">
                  <c:v>14.21</c:v>
                </c:pt>
                <c:pt idx="1">
                  <c:v>14.08</c:v>
                </c:pt>
                <c:pt idx="2">
                  <c:v>15.19</c:v>
                </c:pt>
                <c:pt idx="3">
                  <c:v>12.78</c:v>
                </c:pt>
              </c:numCache>
            </c:numRef>
          </c:val>
          <c:extLst>
            <c:ext xmlns:c16="http://schemas.microsoft.com/office/drawing/2014/chart" uri="{C3380CC4-5D6E-409C-BE32-E72D297353CC}">
              <c16:uniqueId val="{00000002-122C-4D1D-865A-7596AE456965}"/>
            </c:ext>
          </c:extLst>
        </c:ser>
        <c:dLbls>
          <c:showLegendKey val="0"/>
          <c:showVal val="0"/>
          <c:showCatName val="0"/>
          <c:showSerName val="0"/>
          <c:showPercent val="0"/>
          <c:showBubbleSize val="0"/>
        </c:dLbls>
        <c:gapWidth val="150"/>
        <c:axId val="148826368"/>
        <c:axId val="148828160"/>
      </c:barChart>
      <c:catAx>
        <c:axId val="148826368"/>
        <c:scaling>
          <c:orientation val="minMax"/>
        </c:scaling>
        <c:delete val="0"/>
        <c:axPos val="b"/>
        <c:numFmt formatCode="General" sourceLinked="0"/>
        <c:majorTickMark val="out"/>
        <c:minorTickMark val="none"/>
        <c:tickLblPos val="low"/>
        <c:crossAx val="148828160"/>
        <c:crosses val="autoZero"/>
        <c:auto val="1"/>
        <c:lblAlgn val="ctr"/>
        <c:lblOffset val="100"/>
        <c:noMultiLvlLbl val="0"/>
      </c:catAx>
      <c:valAx>
        <c:axId val="148828160"/>
        <c:scaling>
          <c:orientation val="minMax"/>
          <c:max val="30"/>
        </c:scaling>
        <c:delete val="0"/>
        <c:axPos val="l"/>
        <c:majorGridlines>
          <c:spPr>
            <a:ln>
              <a:noFill/>
            </a:ln>
          </c:spPr>
        </c:majorGridlines>
        <c:title>
          <c:tx>
            <c:rich>
              <a:bodyPr/>
              <a:lstStyle/>
              <a:p>
                <a:pPr>
                  <a:defRPr/>
                </a:pPr>
                <a:r>
                  <a:rPr lang="en-US"/>
                  <a:t>Return (%)</a:t>
                </a:r>
              </a:p>
            </c:rich>
          </c:tx>
          <c:layout>
            <c:manualLayout>
              <c:xMode val="edge"/>
              <c:yMode val="edge"/>
              <c:x val="1.7402446141413772E-3"/>
              <c:y val="0.34622806108773263"/>
            </c:manualLayout>
          </c:layout>
          <c:overlay val="0"/>
        </c:title>
        <c:numFmt formatCode="#,##0.0" sourceLinked="0"/>
        <c:majorTickMark val="out"/>
        <c:minorTickMark val="none"/>
        <c:tickLblPos val="nextTo"/>
        <c:crossAx val="148826368"/>
        <c:crosses val="autoZero"/>
        <c:crossBetween val="between"/>
        <c:majorUnit val="10"/>
      </c:valAx>
    </c:plotArea>
    <c:legend>
      <c:legendPos val="b"/>
      <c:layout>
        <c:manualLayout>
          <c:xMode val="edge"/>
          <c:yMode val="edge"/>
          <c:x val="0.37096379741303481"/>
          <c:y val="0.85522628344589535"/>
          <c:w val="0.31125364385681042"/>
          <c:h val="6.2008291276728349E-2"/>
        </c:manualLayout>
      </c:layout>
      <c:overlay val="0"/>
    </c:legend>
    <c:plotVisOnly val="1"/>
    <c:dispBlanksAs val="gap"/>
    <c:showDLblsOverMax val="0"/>
  </c:chart>
  <c:spPr>
    <a:ln>
      <a:noFill/>
    </a:ln>
  </c:spPr>
  <c:txPr>
    <a:bodyPr/>
    <a:lstStyle/>
    <a:p>
      <a:pPr>
        <a:defRPr sz="900">
          <a:latin typeface="Source Sans Pro" panose="020B0503030403020204" pitchFamily="34"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Net Managed and Benchmark Returns</a:t>
            </a:r>
            <a:br>
              <a:rPr lang="en-US"/>
            </a:br>
            <a:r>
              <a:rPr lang="en-US"/>
              <a:t>Dollar Weighted IRRs</a:t>
            </a:r>
          </a:p>
        </c:rich>
      </c:tx>
      <c:overlay val="0"/>
    </c:title>
    <c:autoTitleDeleted val="0"/>
    <c:plotArea>
      <c:layout>
        <c:manualLayout>
          <c:layoutTarget val="inner"/>
          <c:xMode val="edge"/>
          <c:yMode val="edge"/>
          <c:x val="0.11128527746932471"/>
          <c:y val="0.1820800889731411"/>
          <c:w val="0.82555495677108803"/>
          <c:h val="0.54098315835520561"/>
        </c:manualLayout>
      </c:layout>
      <c:barChart>
        <c:barDir val="col"/>
        <c:grouping val="clustered"/>
        <c:varyColors val="0"/>
        <c:ser>
          <c:idx val="0"/>
          <c:order val="0"/>
          <c:tx>
            <c:strRef>
              <c:f>Sheet1!$C$26</c:f>
              <c:strCache>
                <c:ptCount val="1"/>
                <c:pt idx="0">
                  <c:v>PE Portfolio</c:v>
                </c:pt>
              </c:strCache>
            </c:strRef>
          </c:tx>
          <c:spPr>
            <a:solidFill>
              <a:schemeClr val="accent3"/>
            </a:solidFill>
          </c:spPr>
          <c:invertIfNegative val="0"/>
          <c:dLbls>
            <c:numFmt formatCode="#,##0.0" sourceLinked="0"/>
            <c:spPr>
              <a:noFill/>
              <a:ln>
                <a:noFill/>
              </a:ln>
              <a:effectLst/>
            </c:spPr>
            <c:txPr>
              <a:bodyPr rot="-270000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Sheet1!$B$33:$B$36</c:f>
              <c:strCache>
                <c:ptCount val="4"/>
                <c:pt idx="0">
                  <c:v>Since Inception</c:v>
                </c:pt>
                <c:pt idx="1">
                  <c:v>Last 10 Years</c:v>
                </c:pt>
                <c:pt idx="2">
                  <c:v>Last 5 Years</c:v>
                </c:pt>
                <c:pt idx="3">
                  <c:v>Last 3 Years</c:v>
                </c:pt>
              </c:strCache>
            </c:strRef>
          </c:cat>
          <c:val>
            <c:numRef>
              <c:f>Sheet1!$C$33:$C$36</c:f>
              <c:numCache>
                <c:formatCode>0.00</c:formatCode>
                <c:ptCount val="4"/>
                <c:pt idx="0">
                  <c:v>14.119000000000002</c:v>
                </c:pt>
                <c:pt idx="1">
                  <c:v>15.962000000000002</c:v>
                </c:pt>
                <c:pt idx="2">
                  <c:v>18.645999999999997</c:v>
                </c:pt>
                <c:pt idx="3">
                  <c:v>20.491</c:v>
                </c:pt>
              </c:numCache>
            </c:numRef>
          </c:val>
          <c:extLst>
            <c:ext xmlns:c16="http://schemas.microsoft.com/office/drawing/2014/chart" uri="{C3380CC4-5D6E-409C-BE32-E72D297353CC}">
              <c16:uniqueId val="{00000000-798D-44C3-9BDF-724541EECBB3}"/>
            </c:ext>
          </c:extLst>
        </c:ser>
        <c:ser>
          <c:idx val="1"/>
          <c:order val="1"/>
          <c:tx>
            <c:strRef>
              <c:f>Sheet1!$D$26</c:f>
              <c:strCache>
                <c:ptCount val="1"/>
                <c:pt idx="0">
                  <c:v>Benchmark</c:v>
                </c:pt>
              </c:strCache>
            </c:strRef>
          </c:tx>
          <c:spPr>
            <a:solidFill>
              <a:schemeClr val="tx1"/>
            </a:solidFill>
          </c:spPr>
          <c:invertIfNegative val="0"/>
          <c:dLbls>
            <c:dLbl>
              <c:idx val="0"/>
              <c:layout>
                <c:manualLayout>
                  <c:x val="0"/>
                  <c:y val="6.30259281510334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8D-44C3-9BDF-724541EECBB3}"/>
                </c:ext>
              </c:extLst>
            </c:dLbl>
            <c:dLbl>
              <c:idx val="3"/>
              <c:layout>
                <c:manualLayout>
                  <c:x val="0"/>
                  <c:y val="2.54078921595048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98D-44C3-9BDF-724541EECBB3}"/>
                </c:ext>
              </c:extLst>
            </c:dLbl>
            <c:numFmt formatCode="#,##0.0" sourceLinked="0"/>
            <c:spPr>
              <a:noFill/>
              <a:ln>
                <a:noFill/>
              </a:ln>
              <a:effectLst/>
            </c:spPr>
            <c:txPr>
              <a:bodyPr rot="-270000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Sheet1!$B$33:$B$36</c:f>
              <c:strCache>
                <c:ptCount val="4"/>
                <c:pt idx="0">
                  <c:v>Since Inception</c:v>
                </c:pt>
                <c:pt idx="1">
                  <c:v>Last 10 Years</c:v>
                </c:pt>
                <c:pt idx="2">
                  <c:v>Last 5 Years</c:v>
                </c:pt>
                <c:pt idx="3">
                  <c:v>Last 3 Years</c:v>
                </c:pt>
              </c:strCache>
            </c:strRef>
          </c:cat>
          <c:val>
            <c:numRef>
              <c:f>Sheet1!$D$33:$D$36</c:f>
              <c:numCache>
                <c:formatCode>0.00</c:formatCode>
                <c:ptCount val="4"/>
                <c:pt idx="0">
                  <c:v>12.226000000000001</c:v>
                </c:pt>
                <c:pt idx="1">
                  <c:v>13.9976</c:v>
                </c:pt>
                <c:pt idx="2">
                  <c:v>14.6875</c:v>
                </c:pt>
                <c:pt idx="3">
                  <c:v>11.587200000000001</c:v>
                </c:pt>
              </c:numCache>
            </c:numRef>
          </c:val>
          <c:extLst>
            <c:ext xmlns:c16="http://schemas.microsoft.com/office/drawing/2014/chart" uri="{C3380CC4-5D6E-409C-BE32-E72D297353CC}">
              <c16:uniqueId val="{00000003-798D-44C3-9BDF-724541EECBB3}"/>
            </c:ext>
          </c:extLst>
        </c:ser>
        <c:dLbls>
          <c:showLegendKey val="0"/>
          <c:showVal val="0"/>
          <c:showCatName val="0"/>
          <c:showSerName val="0"/>
          <c:showPercent val="0"/>
          <c:showBubbleSize val="0"/>
        </c:dLbls>
        <c:gapWidth val="150"/>
        <c:axId val="174593920"/>
        <c:axId val="174595456"/>
      </c:barChart>
      <c:catAx>
        <c:axId val="174593920"/>
        <c:scaling>
          <c:orientation val="minMax"/>
        </c:scaling>
        <c:delete val="0"/>
        <c:axPos val="b"/>
        <c:numFmt formatCode="General" sourceLinked="0"/>
        <c:majorTickMark val="out"/>
        <c:minorTickMark val="none"/>
        <c:tickLblPos val="low"/>
        <c:crossAx val="174595456"/>
        <c:crosses val="autoZero"/>
        <c:auto val="1"/>
        <c:lblAlgn val="ctr"/>
        <c:lblOffset val="100"/>
        <c:noMultiLvlLbl val="0"/>
      </c:catAx>
      <c:valAx>
        <c:axId val="174595456"/>
        <c:scaling>
          <c:orientation val="minMax"/>
          <c:max val="30"/>
        </c:scaling>
        <c:delete val="0"/>
        <c:axPos val="l"/>
        <c:majorGridlines>
          <c:spPr>
            <a:ln>
              <a:noFill/>
            </a:ln>
          </c:spPr>
        </c:majorGridlines>
        <c:title>
          <c:tx>
            <c:rich>
              <a:bodyPr/>
              <a:lstStyle/>
              <a:p>
                <a:pPr>
                  <a:defRPr/>
                </a:pPr>
                <a:r>
                  <a:rPr lang="en-US"/>
                  <a:t>Return (%)</a:t>
                </a:r>
              </a:p>
            </c:rich>
          </c:tx>
          <c:overlay val="0"/>
        </c:title>
        <c:numFmt formatCode="#,##0.0" sourceLinked="0"/>
        <c:majorTickMark val="out"/>
        <c:minorTickMark val="none"/>
        <c:tickLblPos val="nextTo"/>
        <c:crossAx val="174593920"/>
        <c:crosses val="autoZero"/>
        <c:crossBetween val="between"/>
        <c:majorUnit val="10"/>
      </c:valAx>
    </c:plotArea>
    <c:legend>
      <c:legendPos val="b"/>
      <c:layout>
        <c:manualLayout>
          <c:xMode val="edge"/>
          <c:yMode val="edge"/>
          <c:x val="0.36821823958449129"/>
          <c:y val="0.79437219904848166"/>
          <c:w val="0.31147694770725121"/>
          <c:h val="0.13049755547346517"/>
        </c:manualLayout>
      </c:layout>
      <c:overlay val="0"/>
    </c:legend>
    <c:plotVisOnly val="1"/>
    <c:dispBlanksAs val="gap"/>
    <c:showDLblsOverMax val="0"/>
  </c:chart>
  <c:spPr>
    <a:ln>
      <a:noFill/>
    </a:ln>
  </c:spPr>
  <c:txPr>
    <a:bodyPr/>
    <a:lstStyle/>
    <a:p>
      <a:pPr>
        <a:defRPr sz="900">
          <a:latin typeface="Source Sans Pro" panose="020B0503030403020204"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682770327675517E-2"/>
          <c:y val="6.1303529932499726E-2"/>
          <c:w val="0.95109865083306289"/>
          <c:h val="0.90876575512141844"/>
        </c:manualLayout>
      </c:layout>
      <c:barChart>
        <c:barDir val="col"/>
        <c:grouping val="clustered"/>
        <c:varyColors val="0"/>
        <c:ser>
          <c:idx val="0"/>
          <c:order val="0"/>
          <c:tx>
            <c:strRef>
              <c:f>EXHIBIT!$C$6</c:f>
              <c:strCache>
                <c:ptCount val="1"/>
                <c:pt idx="0">
                  <c:v>U.S. Venture Capital</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79FF-4937-BF51-DE2EE89C724F}"/>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79FF-4937-BF51-DE2EE89C724F}"/>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79FF-4937-BF51-DE2EE89C724F}"/>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79FF-4937-BF51-DE2EE89C724F}"/>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79FF-4937-BF51-DE2EE89C724F}"/>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B-79FF-4937-BF51-DE2EE89C724F}"/>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D-79FF-4937-BF51-DE2EE89C724F}"/>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F-79FF-4937-BF51-DE2EE89C724F}"/>
              </c:ext>
            </c:extLst>
          </c:dPt>
          <c:dPt>
            <c:idx val="8"/>
            <c:invertIfNegative val="0"/>
            <c:bubble3D val="0"/>
            <c:spPr>
              <a:solidFill>
                <a:schemeClr val="accent3"/>
              </a:solidFill>
              <a:ln>
                <a:noFill/>
              </a:ln>
              <a:effectLst/>
            </c:spPr>
            <c:extLst>
              <c:ext xmlns:c16="http://schemas.microsoft.com/office/drawing/2014/chart" uri="{C3380CC4-5D6E-409C-BE32-E72D297353CC}">
                <c16:uniqueId val="{00000011-79FF-4937-BF51-DE2EE89C724F}"/>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13-79FF-4937-BF51-DE2EE89C724F}"/>
              </c:ext>
            </c:extLst>
          </c:dPt>
          <c:dPt>
            <c:idx val="11"/>
            <c:invertIfNegative val="0"/>
            <c:bubble3D val="0"/>
            <c:spPr>
              <a:solidFill>
                <a:schemeClr val="accent3"/>
              </a:solidFill>
              <a:ln>
                <a:noFill/>
              </a:ln>
              <a:effectLst/>
            </c:spPr>
            <c:extLst>
              <c:ext xmlns:c16="http://schemas.microsoft.com/office/drawing/2014/chart" uri="{C3380CC4-5D6E-409C-BE32-E72D297353CC}">
                <c16:uniqueId val="{00000015-79FF-4937-BF51-DE2EE89C724F}"/>
              </c:ext>
            </c:extLst>
          </c:dPt>
          <c:dPt>
            <c:idx val="12"/>
            <c:invertIfNegative val="0"/>
            <c:bubble3D val="0"/>
            <c:spPr>
              <a:solidFill>
                <a:schemeClr val="accent3"/>
              </a:solidFill>
              <a:ln>
                <a:noFill/>
              </a:ln>
              <a:effectLst/>
            </c:spPr>
            <c:extLst>
              <c:ext xmlns:c16="http://schemas.microsoft.com/office/drawing/2014/chart" uri="{C3380CC4-5D6E-409C-BE32-E72D297353CC}">
                <c16:uniqueId val="{00000017-79FF-4937-BF51-DE2EE89C724F}"/>
              </c:ext>
            </c:extLst>
          </c:dPt>
          <c:dPt>
            <c:idx val="13"/>
            <c:invertIfNegative val="0"/>
            <c:bubble3D val="0"/>
            <c:spPr>
              <a:solidFill>
                <a:schemeClr val="accent3"/>
              </a:solidFill>
              <a:ln>
                <a:noFill/>
              </a:ln>
              <a:effectLst/>
            </c:spPr>
            <c:extLst>
              <c:ext xmlns:c16="http://schemas.microsoft.com/office/drawing/2014/chart" uri="{C3380CC4-5D6E-409C-BE32-E72D297353CC}">
                <c16:uniqueId val="{00000019-79FF-4937-BF51-DE2EE89C724F}"/>
              </c:ext>
            </c:extLst>
          </c:dPt>
          <c:dPt>
            <c:idx val="14"/>
            <c:invertIfNegative val="0"/>
            <c:bubble3D val="0"/>
            <c:spPr>
              <a:solidFill>
                <a:schemeClr val="accent3"/>
              </a:solidFill>
              <a:ln>
                <a:noFill/>
              </a:ln>
              <a:effectLst/>
            </c:spPr>
            <c:extLst>
              <c:ext xmlns:c16="http://schemas.microsoft.com/office/drawing/2014/chart" uri="{C3380CC4-5D6E-409C-BE32-E72D297353CC}">
                <c16:uniqueId val="{0000001B-79FF-4937-BF51-DE2EE89C724F}"/>
              </c:ext>
            </c:extLst>
          </c:dPt>
          <c:dPt>
            <c:idx val="15"/>
            <c:invertIfNegative val="0"/>
            <c:bubble3D val="0"/>
            <c:spPr>
              <a:solidFill>
                <a:schemeClr val="accent3"/>
              </a:solidFill>
              <a:ln>
                <a:noFill/>
              </a:ln>
              <a:effectLst/>
            </c:spPr>
            <c:extLst>
              <c:ext xmlns:c16="http://schemas.microsoft.com/office/drawing/2014/chart" uri="{C3380CC4-5D6E-409C-BE32-E72D297353CC}">
                <c16:uniqueId val="{0000001D-79FF-4937-BF51-DE2EE89C724F}"/>
              </c:ext>
            </c:extLst>
          </c:dPt>
          <c:dPt>
            <c:idx val="16"/>
            <c:invertIfNegative val="0"/>
            <c:bubble3D val="0"/>
            <c:spPr>
              <a:solidFill>
                <a:schemeClr val="accent3"/>
              </a:solidFill>
              <a:ln>
                <a:noFill/>
              </a:ln>
              <a:effectLst/>
            </c:spPr>
            <c:extLst>
              <c:ext xmlns:c16="http://schemas.microsoft.com/office/drawing/2014/chart" uri="{C3380CC4-5D6E-409C-BE32-E72D297353CC}">
                <c16:uniqueId val="{0000001F-79FF-4937-BF51-DE2EE89C724F}"/>
              </c:ext>
            </c:extLst>
          </c:dPt>
          <c:dPt>
            <c:idx val="17"/>
            <c:invertIfNegative val="0"/>
            <c:bubble3D val="0"/>
            <c:spPr>
              <a:solidFill>
                <a:schemeClr val="accent3"/>
              </a:solidFill>
              <a:ln>
                <a:noFill/>
              </a:ln>
              <a:effectLst/>
            </c:spPr>
            <c:extLst>
              <c:ext xmlns:c16="http://schemas.microsoft.com/office/drawing/2014/chart" uri="{C3380CC4-5D6E-409C-BE32-E72D297353CC}">
                <c16:uniqueId val="{00000021-79FF-4937-BF51-DE2EE89C724F}"/>
              </c:ext>
            </c:extLst>
          </c:dPt>
          <c:dPt>
            <c:idx val="18"/>
            <c:invertIfNegative val="0"/>
            <c:bubble3D val="0"/>
            <c:spPr>
              <a:solidFill>
                <a:schemeClr val="accent3"/>
              </a:solidFill>
              <a:ln>
                <a:noFill/>
              </a:ln>
              <a:effectLst/>
            </c:spPr>
            <c:extLst>
              <c:ext xmlns:c16="http://schemas.microsoft.com/office/drawing/2014/chart" uri="{C3380CC4-5D6E-409C-BE32-E72D297353CC}">
                <c16:uniqueId val="{00000023-79FF-4937-BF51-DE2EE89C724F}"/>
              </c:ext>
            </c:extLst>
          </c:dPt>
          <c:dPt>
            <c:idx val="19"/>
            <c:invertIfNegative val="0"/>
            <c:bubble3D val="0"/>
            <c:spPr>
              <a:solidFill>
                <a:schemeClr val="accent3"/>
              </a:solidFill>
              <a:ln>
                <a:noFill/>
              </a:ln>
              <a:effectLst/>
            </c:spPr>
            <c:extLst>
              <c:ext xmlns:c16="http://schemas.microsoft.com/office/drawing/2014/chart" uri="{C3380CC4-5D6E-409C-BE32-E72D297353CC}">
                <c16:uniqueId val="{00000025-79FF-4937-BF51-DE2EE89C724F}"/>
              </c:ext>
            </c:extLst>
          </c:dPt>
          <c:dPt>
            <c:idx val="20"/>
            <c:invertIfNegative val="0"/>
            <c:bubble3D val="0"/>
            <c:spPr>
              <a:solidFill>
                <a:schemeClr val="accent3"/>
              </a:solidFill>
              <a:ln>
                <a:noFill/>
              </a:ln>
              <a:effectLst/>
            </c:spPr>
            <c:extLst>
              <c:ext xmlns:c16="http://schemas.microsoft.com/office/drawing/2014/chart" uri="{C3380CC4-5D6E-409C-BE32-E72D297353CC}">
                <c16:uniqueId val="{00000027-79FF-4937-BF51-DE2EE89C724F}"/>
              </c:ext>
            </c:extLst>
          </c:dPt>
          <c:dPt>
            <c:idx val="21"/>
            <c:invertIfNegative val="0"/>
            <c:bubble3D val="0"/>
            <c:spPr>
              <a:solidFill>
                <a:schemeClr val="accent3"/>
              </a:solidFill>
              <a:ln>
                <a:noFill/>
              </a:ln>
              <a:effectLst/>
            </c:spPr>
            <c:extLst>
              <c:ext xmlns:c16="http://schemas.microsoft.com/office/drawing/2014/chart" uri="{C3380CC4-5D6E-409C-BE32-E72D297353CC}">
                <c16:uniqueId val="{00000029-79FF-4937-BF51-DE2EE89C724F}"/>
              </c:ext>
            </c:extLst>
          </c:dPt>
          <c:dPt>
            <c:idx val="22"/>
            <c:invertIfNegative val="0"/>
            <c:bubble3D val="0"/>
            <c:spPr>
              <a:solidFill>
                <a:schemeClr val="accent3"/>
              </a:solidFill>
              <a:ln>
                <a:noFill/>
              </a:ln>
              <a:effectLst/>
            </c:spPr>
            <c:extLst>
              <c:ext xmlns:c16="http://schemas.microsoft.com/office/drawing/2014/chart" uri="{C3380CC4-5D6E-409C-BE32-E72D297353CC}">
                <c16:uniqueId val="{0000002B-79FF-4937-BF51-DE2EE89C724F}"/>
              </c:ext>
            </c:extLst>
          </c:dPt>
          <c:dPt>
            <c:idx val="23"/>
            <c:invertIfNegative val="0"/>
            <c:bubble3D val="0"/>
            <c:spPr>
              <a:solidFill>
                <a:schemeClr val="accent3"/>
              </a:solidFill>
              <a:ln>
                <a:noFill/>
              </a:ln>
              <a:effectLst/>
            </c:spPr>
            <c:extLst>
              <c:ext xmlns:c16="http://schemas.microsoft.com/office/drawing/2014/chart" uri="{C3380CC4-5D6E-409C-BE32-E72D297353CC}">
                <c16:uniqueId val="{0000002D-79FF-4937-BF51-DE2EE89C724F}"/>
              </c:ext>
            </c:extLst>
          </c:dPt>
          <c:dPt>
            <c:idx val="24"/>
            <c:invertIfNegative val="0"/>
            <c:bubble3D val="0"/>
            <c:spPr>
              <a:solidFill>
                <a:schemeClr val="accent3"/>
              </a:solidFill>
              <a:ln>
                <a:noFill/>
              </a:ln>
              <a:effectLst/>
            </c:spPr>
            <c:extLst>
              <c:ext xmlns:c16="http://schemas.microsoft.com/office/drawing/2014/chart" uri="{C3380CC4-5D6E-409C-BE32-E72D297353CC}">
                <c16:uniqueId val="{0000002F-79FF-4937-BF51-DE2EE89C724F}"/>
              </c:ext>
            </c:extLst>
          </c:dPt>
          <c:dPt>
            <c:idx val="25"/>
            <c:invertIfNegative val="0"/>
            <c:bubble3D val="0"/>
            <c:spPr>
              <a:solidFill>
                <a:schemeClr val="accent3"/>
              </a:solidFill>
              <a:ln>
                <a:noFill/>
              </a:ln>
              <a:effectLst/>
            </c:spPr>
            <c:extLst>
              <c:ext xmlns:c16="http://schemas.microsoft.com/office/drawing/2014/chart" uri="{C3380CC4-5D6E-409C-BE32-E72D297353CC}">
                <c16:uniqueId val="{00000031-79FF-4937-BF51-DE2EE89C724F}"/>
              </c:ext>
            </c:extLst>
          </c:dPt>
          <c:dPt>
            <c:idx val="26"/>
            <c:invertIfNegative val="0"/>
            <c:bubble3D val="0"/>
            <c:spPr>
              <a:solidFill>
                <a:schemeClr val="accent3"/>
              </a:solidFill>
              <a:ln>
                <a:noFill/>
              </a:ln>
              <a:effectLst/>
            </c:spPr>
            <c:extLst>
              <c:ext xmlns:c16="http://schemas.microsoft.com/office/drawing/2014/chart" uri="{C3380CC4-5D6E-409C-BE32-E72D297353CC}">
                <c16:uniqueId val="{00000033-79FF-4937-BF51-DE2EE89C724F}"/>
              </c:ext>
            </c:extLst>
          </c:dPt>
          <c:dPt>
            <c:idx val="27"/>
            <c:invertIfNegative val="0"/>
            <c:bubble3D val="0"/>
            <c:spPr>
              <a:solidFill>
                <a:schemeClr val="accent3"/>
              </a:solidFill>
              <a:ln>
                <a:noFill/>
              </a:ln>
              <a:effectLst/>
            </c:spPr>
            <c:extLst>
              <c:ext xmlns:c16="http://schemas.microsoft.com/office/drawing/2014/chart" uri="{C3380CC4-5D6E-409C-BE32-E72D297353CC}">
                <c16:uniqueId val="{00000035-79FF-4937-BF51-DE2EE89C724F}"/>
              </c:ext>
            </c:extLst>
          </c:dPt>
          <c:dPt>
            <c:idx val="28"/>
            <c:invertIfNegative val="0"/>
            <c:bubble3D val="0"/>
            <c:spPr>
              <a:solidFill>
                <a:schemeClr val="accent3"/>
              </a:solidFill>
              <a:ln>
                <a:noFill/>
              </a:ln>
              <a:effectLst/>
            </c:spPr>
            <c:extLst>
              <c:ext xmlns:c16="http://schemas.microsoft.com/office/drawing/2014/chart" uri="{C3380CC4-5D6E-409C-BE32-E72D297353CC}">
                <c16:uniqueId val="{00000037-79FF-4937-BF51-DE2EE89C724F}"/>
              </c:ext>
            </c:extLst>
          </c:dPt>
          <c:dPt>
            <c:idx val="29"/>
            <c:invertIfNegative val="0"/>
            <c:bubble3D val="0"/>
            <c:spPr>
              <a:solidFill>
                <a:schemeClr val="accent3"/>
              </a:solidFill>
              <a:ln>
                <a:noFill/>
              </a:ln>
              <a:effectLst/>
            </c:spPr>
            <c:extLst>
              <c:ext xmlns:c16="http://schemas.microsoft.com/office/drawing/2014/chart" uri="{C3380CC4-5D6E-409C-BE32-E72D297353CC}">
                <c16:uniqueId val="{00000039-79FF-4937-BF51-DE2EE89C724F}"/>
              </c:ext>
            </c:extLst>
          </c:dPt>
          <c:dPt>
            <c:idx val="30"/>
            <c:invertIfNegative val="0"/>
            <c:bubble3D val="0"/>
            <c:spPr>
              <a:solidFill>
                <a:schemeClr val="accent3"/>
              </a:solidFill>
              <a:ln>
                <a:noFill/>
              </a:ln>
              <a:effectLst/>
            </c:spPr>
            <c:extLst>
              <c:ext xmlns:c16="http://schemas.microsoft.com/office/drawing/2014/chart" uri="{C3380CC4-5D6E-409C-BE32-E72D297353CC}">
                <c16:uniqueId val="{0000003B-79FF-4937-BF51-DE2EE89C724F}"/>
              </c:ext>
            </c:extLst>
          </c:dPt>
          <c:dPt>
            <c:idx val="31"/>
            <c:invertIfNegative val="0"/>
            <c:bubble3D val="0"/>
            <c:spPr>
              <a:solidFill>
                <a:schemeClr val="accent3"/>
              </a:solidFill>
              <a:ln>
                <a:noFill/>
              </a:ln>
              <a:effectLst/>
            </c:spPr>
            <c:extLst>
              <c:ext xmlns:c16="http://schemas.microsoft.com/office/drawing/2014/chart" uri="{C3380CC4-5D6E-409C-BE32-E72D297353CC}">
                <c16:uniqueId val="{0000003D-79FF-4937-BF51-DE2EE89C724F}"/>
              </c:ext>
            </c:extLst>
          </c:dPt>
          <c:dPt>
            <c:idx val="32"/>
            <c:invertIfNegative val="0"/>
            <c:bubble3D val="0"/>
            <c:spPr>
              <a:solidFill>
                <a:schemeClr val="accent3"/>
              </a:solidFill>
              <a:ln>
                <a:noFill/>
              </a:ln>
              <a:effectLst/>
            </c:spPr>
            <c:extLst>
              <c:ext xmlns:c16="http://schemas.microsoft.com/office/drawing/2014/chart" uri="{C3380CC4-5D6E-409C-BE32-E72D297353CC}">
                <c16:uniqueId val="{0000003F-79FF-4937-BF51-DE2EE89C724F}"/>
              </c:ext>
            </c:extLst>
          </c:dPt>
          <c:dPt>
            <c:idx val="33"/>
            <c:invertIfNegative val="0"/>
            <c:bubble3D val="0"/>
            <c:spPr>
              <a:solidFill>
                <a:schemeClr val="accent3"/>
              </a:solidFill>
              <a:ln>
                <a:noFill/>
              </a:ln>
              <a:effectLst/>
            </c:spPr>
            <c:extLst>
              <c:ext xmlns:c16="http://schemas.microsoft.com/office/drawing/2014/chart" uri="{C3380CC4-5D6E-409C-BE32-E72D297353CC}">
                <c16:uniqueId val="{00000041-79FF-4937-BF51-DE2EE89C724F}"/>
              </c:ext>
            </c:extLst>
          </c:dPt>
          <c:dPt>
            <c:idx val="34"/>
            <c:invertIfNegative val="0"/>
            <c:bubble3D val="0"/>
            <c:spPr>
              <a:solidFill>
                <a:schemeClr val="accent3"/>
              </a:solidFill>
              <a:ln>
                <a:noFill/>
              </a:ln>
              <a:effectLst/>
            </c:spPr>
            <c:extLst>
              <c:ext xmlns:c16="http://schemas.microsoft.com/office/drawing/2014/chart" uri="{C3380CC4-5D6E-409C-BE32-E72D297353CC}">
                <c16:uniqueId val="{00000043-79FF-4937-BF51-DE2EE89C724F}"/>
              </c:ext>
            </c:extLst>
          </c:dPt>
          <c:dPt>
            <c:idx val="35"/>
            <c:invertIfNegative val="0"/>
            <c:bubble3D val="0"/>
            <c:spPr>
              <a:solidFill>
                <a:schemeClr val="accent3"/>
              </a:solidFill>
              <a:ln>
                <a:noFill/>
              </a:ln>
              <a:effectLst/>
            </c:spPr>
            <c:extLst>
              <c:ext xmlns:c16="http://schemas.microsoft.com/office/drawing/2014/chart" uri="{C3380CC4-5D6E-409C-BE32-E72D297353CC}">
                <c16:uniqueId val="{00000045-79FF-4937-BF51-DE2EE89C724F}"/>
              </c:ext>
            </c:extLst>
          </c:dPt>
          <c:dPt>
            <c:idx val="36"/>
            <c:invertIfNegative val="0"/>
            <c:bubble3D val="0"/>
            <c:spPr>
              <a:solidFill>
                <a:schemeClr val="accent3"/>
              </a:solidFill>
              <a:ln>
                <a:noFill/>
              </a:ln>
              <a:effectLst/>
            </c:spPr>
            <c:extLst>
              <c:ext xmlns:c16="http://schemas.microsoft.com/office/drawing/2014/chart" uri="{C3380CC4-5D6E-409C-BE32-E72D297353CC}">
                <c16:uniqueId val="{00000047-79FF-4937-BF51-DE2EE89C724F}"/>
              </c:ext>
            </c:extLst>
          </c:dPt>
          <c:dPt>
            <c:idx val="37"/>
            <c:invertIfNegative val="0"/>
            <c:bubble3D val="0"/>
            <c:spPr>
              <a:solidFill>
                <a:schemeClr val="accent3"/>
              </a:solidFill>
              <a:ln>
                <a:noFill/>
              </a:ln>
              <a:effectLst/>
            </c:spPr>
            <c:extLst>
              <c:ext xmlns:c16="http://schemas.microsoft.com/office/drawing/2014/chart" uri="{C3380CC4-5D6E-409C-BE32-E72D297353CC}">
                <c16:uniqueId val="{00000049-79FF-4937-BF51-DE2EE89C724F}"/>
              </c:ext>
            </c:extLst>
          </c:dPt>
          <c:dPt>
            <c:idx val="38"/>
            <c:invertIfNegative val="0"/>
            <c:bubble3D val="0"/>
            <c:spPr>
              <a:solidFill>
                <a:schemeClr val="accent3"/>
              </a:solidFill>
              <a:ln>
                <a:noFill/>
              </a:ln>
              <a:effectLst/>
            </c:spPr>
            <c:extLst>
              <c:ext xmlns:c16="http://schemas.microsoft.com/office/drawing/2014/chart" uri="{C3380CC4-5D6E-409C-BE32-E72D297353CC}">
                <c16:uniqueId val="{0000004B-79FF-4937-BF51-DE2EE89C724F}"/>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(EXHIBIT!$C$5,EXHIBIT!$C$15,EXHIBIT!$C$25,EXHIBIT!$C$35)</c:f>
              <c:strCache>
                <c:ptCount val="4"/>
                <c:pt idx="0">
                  <c:v>3 Year IRR</c:v>
                </c:pt>
                <c:pt idx="1">
                  <c:v>5 Year IRR</c:v>
                </c:pt>
                <c:pt idx="2">
                  <c:v>10 Year IRR</c:v>
                </c:pt>
                <c:pt idx="3">
                  <c:v>Since Inception IRR</c:v>
                </c:pt>
              </c:strCache>
            </c:strRef>
          </c:cat>
          <c:val>
            <c:numRef>
              <c:f>(EXHIBIT!$D$6,EXHIBIT!$D$16,EXHIBIT!$D$26,EXHIBIT!$D$36)</c:f>
              <c:numCache>
                <c:formatCode>0.0</c:formatCode>
                <c:ptCount val="4"/>
                <c:pt idx="0">
                  <c:v>33.072314806696902</c:v>
                </c:pt>
                <c:pt idx="1">
                  <c:v>21.7963498916804</c:v>
                </c:pt>
                <c:pt idx="2">
                  <c:v>19.630618349819699</c:v>
                </c:pt>
                <c:pt idx="3">
                  <c:v>15.979669285519</c:v>
                </c:pt>
              </c:numCache>
            </c:numRef>
          </c:val>
          <c:extLst>
            <c:ext xmlns:c16="http://schemas.microsoft.com/office/drawing/2014/chart" uri="{C3380CC4-5D6E-409C-BE32-E72D297353CC}">
              <c16:uniqueId val="{0000004C-79FF-4937-BF51-DE2EE89C724F}"/>
            </c:ext>
          </c:extLst>
        </c:ser>
        <c:ser>
          <c:idx val="1"/>
          <c:order val="1"/>
          <c:tx>
            <c:strRef>
              <c:f>EXHIBIT!$C$7</c:f>
              <c:strCache>
                <c:ptCount val="1"/>
                <c:pt idx="0">
                  <c:v>U.S. Growth Equity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(EXHIBIT!$C$5,EXHIBIT!$C$15,EXHIBIT!$C$25,EXHIBIT!$C$35)</c:f>
              <c:strCache>
                <c:ptCount val="4"/>
                <c:pt idx="0">
                  <c:v>3 Year IRR</c:v>
                </c:pt>
                <c:pt idx="1">
                  <c:v>5 Year IRR</c:v>
                </c:pt>
                <c:pt idx="2">
                  <c:v>10 Year IRR</c:v>
                </c:pt>
                <c:pt idx="3">
                  <c:v>Since Inception IRR</c:v>
                </c:pt>
              </c:strCache>
            </c:strRef>
          </c:cat>
          <c:val>
            <c:numRef>
              <c:f>(EXHIBIT!$D$7,EXHIBIT!$D$17,EXHIBIT!$D$27,EXHIBIT!$D$37)</c:f>
              <c:numCache>
                <c:formatCode>0.0</c:formatCode>
                <c:ptCount val="4"/>
                <c:pt idx="0">
                  <c:v>24.288091165263001</c:v>
                </c:pt>
                <c:pt idx="1">
                  <c:v>19.366965212180801</c:v>
                </c:pt>
                <c:pt idx="2">
                  <c:v>17.792134650873201</c:v>
                </c:pt>
                <c:pt idx="3">
                  <c:v>15.5434877897635</c:v>
                </c:pt>
              </c:numCache>
            </c:numRef>
          </c:val>
          <c:extLst>
            <c:ext xmlns:c16="http://schemas.microsoft.com/office/drawing/2014/chart" uri="{C3380CC4-5D6E-409C-BE32-E72D297353CC}">
              <c16:uniqueId val="{0000004D-79FF-4937-BF51-DE2EE89C724F}"/>
            </c:ext>
          </c:extLst>
        </c:ser>
        <c:ser>
          <c:idx val="2"/>
          <c:order val="2"/>
          <c:tx>
            <c:strRef>
              <c:f>EXHIBIT!$C$8</c:f>
              <c:strCache>
                <c:ptCount val="1"/>
                <c:pt idx="0">
                  <c:v>Non-U.S. Growth Equity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(EXHIBIT!$C$5,EXHIBIT!$C$15,EXHIBIT!$C$25,EXHIBIT!$C$35)</c:f>
              <c:strCache>
                <c:ptCount val="4"/>
                <c:pt idx="0">
                  <c:v>3 Year IRR</c:v>
                </c:pt>
                <c:pt idx="1">
                  <c:v>5 Year IRR</c:v>
                </c:pt>
                <c:pt idx="2">
                  <c:v>10 Year IRR</c:v>
                </c:pt>
                <c:pt idx="3">
                  <c:v>Since Inception IRR</c:v>
                </c:pt>
              </c:strCache>
            </c:strRef>
          </c:cat>
          <c:val>
            <c:numRef>
              <c:f>(EXHIBIT!$D$8,EXHIBIT!$D$18,EXHIBIT!$D$28,EXHIBIT!$D$38)</c:f>
              <c:numCache>
                <c:formatCode>0.0</c:formatCode>
                <c:ptCount val="4"/>
                <c:pt idx="0">
                  <c:v>14.187985893818899</c:v>
                </c:pt>
                <c:pt idx="1">
                  <c:v>13.393064774707399</c:v>
                </c:pt>
                <c:pt idx="2">
                  <c:v>9.77152780849603</c:v>
                </c:pt>
                <c:pt idx="3">
                  <c:v>10.522693134937301</c:v>
                </c:pt>
              </c:numCache>
            </c:numRef>
          </c:val>
          <c:extLst>
            <c:ext xmlns:c16="http://schemas.microsoft.com/office/drawing/2014/chart" uri="{C3380CC4-5D6E-409C-BE32-E72D297353CC}">
              <c16:uniqueId val="{0000004E-79FF-4937-BF51-DE2EE89C724F}"/>
            </c:ext>
          </c:extLst>
        </c:ser>
        <c:ser>
          <c:idx val="3"/>
          <c:order val="3"/>
          <c:tx>
            <c:strRef>
              <c:f>EXHIBIT!$C$9</c:f>
              <c:strCache>
                <c:ptCount val="1"/>
                <c:pt idx="0">
                  <c:v>U.S. Buyouts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(EXHIBIT!$C$5,EXHIBIT!$C$15,EXHIBIT!$C$25,EXHIBIT!$C$35)</c:f>
              <c:strCache>
                <c:ptCount val="4"/>
                <c:pt idx="0">
                  <c:v>3 Year IRR</c:v>
                </c:pt>
                <c:pt idx="1">
                  <c:v>5 Year IRR</c:v>
                </c:pt>
                <c:pt idx="2">
                  <c:v>10 Year IRR</c:v>
                </c:pt>
                <c:pt idx="3">
                  <c:v>Since Inception IRR</c:v>
                </c:pt>
              </c:strCache>
            </c:strRef>
          </c:cat>
          <c:val>
            <c:numRef>
              <c:f>(EXHIBIT!$D$9,EXHIBIT!$D$19,EXHIBIT!$D$29,EXHIBIT!$D$39)</c:f>
              <c:numCache>
                <c:formatCode>0.0</c:formatCode>
                <c:ptCount val="4"/>
                <c:pt idx="0">
                  <c:v>17.214269668810601</c:v>
                </c:pt>
                <c:pt idx="1">
                  <c:v>18.350722556542198</c:v>
                </c:pt>
                <c:pt idx="2">
                  <c:v>15.4424494811822</c:v>
                </c:pt>
                <c:pt idx="3">
                  <c:v>12.879482867254699</c:v>
                </c:pt>
              </c:numCache>
            </c:numRef>
          </c:val>
          <c:extLst>
            <c:ext xmlns:c16="http://schemas.microsoft.com/office/drawing/2014/chart" uri="{C3380CC4-5D6E-409C-BE32-E72D297353CC}">
              <c16:uniqueId val="{0000004F-79FF-4937-BF51-DE2EE89C724F}"/>
            </c:ext>
          </c:extLst>
        </c:ser>
        <c:ser>
          <c:idx val="4"/>
          <c:order val="4"/>
          <c:tx>
            <c:strRef>
              <c:f>EXHIBIT!$C$10</c:f>
              <c:strCache>
                <c:ptCount val="1"/>
                <c:pt idx="0">
                  <c:v>Non-U.S. Buyouts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(EXHIBIT!$C$5,EXHIBIT!$C$15,EXHIBIT!$C$25,EXHIBIT!$C$35)</c:f>
              <c:strCache>
                <c:ptCount val="4"/>
                <c:pt idx="0">
                  <c:v>3 Year IRR</c:v>
                </c:pt>
                <c:pt idx="1">
                  <c:v>5 Year IRR</c:v>
                </c:pt>
                <c:pt idx="2">
                  <c:v>10 Year IRR</c:v>
                </c:pt>
                <c:pt idx="3">
                  <c:v>Since Inception IRR</c:v>
                </c:pt>
              </c:strCache>
            </c:strRef>
          </c:cat>
          <c:val>
            <c:numRef>
              <c:f>(EXHIBIT!$D$10,EXHIBIT!$D$20,EXHIBIT!$D$30,EXHIBIT!$D$40)</c:f>
              <c:numCache>
                <c:formatCode>0.0</c:formatCode>
                <c:ptCount val="4"/>
                <c:pt idx="0">
                  <c:v>18.572180253256199</c:v>
                </c:pt>
                <c:pt idx="1">
                  <c:v>19.121038984130202</c:v>
                </c:pt>
                <c:pt idx="2">
                  <c:v>16.168302781124702</c:v>
                </c:pt>
                <c:pt idx="3">
                  <c:v>13.2093071512808</c:v>
                </c:pt>
              </c:numCache>
            </c:numRef>
          </c:val>
          <c:extLst>
            <c:ext xmlns:c16="http://schemas.microsoft.com/office/drawing/2014/chart" uri="{C3380CC4-5D6E-409C-BE32-E72D297353CC}">
              <c16:uniqueId val="{00000050-79FF-4937-BF51-DE2EE89C724F}"/>
            </c:ext>
          </c:extLst>
        </c:ser>
        <c:ser>
          <c:idx val="5"/>
          <c:order val="5"/>
          <c:tx>
            <c:strRef>
              <c:f>EXHIBIT!$C$11</c:f>
              <c:strCache>
                <c:ptCount val="1"/>
                <c:pt idx="0">
                  <c:v>Distressed Securities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(EXHIBIT!$C$5,EXHIBIT!$C$15,EXHIBIT!$C$25,EXHIBIT!$C$35)</c:f>
              <c:strCache>
                <c:ptCount val="4"/>
                <c:pt idx="0">
                  <c:v>3 Year IRR</c:v>
                </c:pt>
                <c:pt idx="1">
                  <c:v>5 Year IRR</c:v>
                </c:pt>
                <c:pt idx="2">
                  <c:v>10 Year IRR</c:v>
                </c:pt>
                <c:pt idx="3">
                  <c:v>Since Inception IRR</c:v>
                </c:pt>
              </c:strCache>
            </c:strRef>
          </c:cat>
          <c:val>
            <c:numRef>
              <c:f>(EXHIBIT!$D$11,EXHIBIT!$D$21,EXHIBIT!$D$31,EXHIBIT!$D$41)</c:f>
              <c:numCache>
                <c:formatCode>0.0</c:formatCode>
                <c:ptCount val="4"/>
                <c:pt idx="0">
                  <c:v>11.2301440474768</c:v>
                </c:pt>
                <c:pt idx="1">
                  <c:v>14.7538635618237</c:v>
                </c:pt>
                <c:pt idx="2">
                  <c:v>13.3711231724201</c:v>
                </c:pt>
                <c:pt idx="3">
                  <c:v>19.409982801519199</c:v>
                </c:pt>
              </c:numCache>
            </c:numRef>
          </c:val>
          <c:extLst>
            <c:ext xmlns:c16="http://schemas.microsoft.com/office/drawing/2014/chart" uri="{C3380CC4-5D6E-409C-BE32-E72D297353CC}">
              <c16:uniqueId val="{00000051-79FF-4937-BF51-DE2EE89C724F}"/>
            </c:ext>
          </c:extLst>
        </c:ser>
        <c:ser>
          <c:idx val="6"/>
          <c:order val="6"/>
          <c:tx>
            <c:strRef>
              <c:f>EXHIBIT!$C$12</c:f>
              <c:strCache>
                <c:ptCount val="1"/>
                <c:pt idx="0">
                  <c:v>Secondaries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(EXHIBIT!$C$5,EXHIBIT!$C$15,EXHIBIT!$C$25,EXHIBIT!$C$35)</c:f>
              <c:strCache>
                <c:ptCount val="4"/>
                <c:pt idx="0">
                  <c:v>3 Year IRR</c:v>
                </c:pt>
                <c:pt idx="1">
                  <c:v>5 Year IRR</c:v>
                </c:pt>
                <c:pt idx="2">
                  <c:v>10 Year IRR</c:v>
                </c:pt>
                <c:pt idx="3">
                  <c:v>Since Inception IRR</c:v>
                </c:pt>
              </c:strCache>
            </c:strRef>
          </c:cat>
          <c:val>
            <c:numRef>
              <c:f>(EXHIBIT!$D$12,EXHIBIT!$D$22,EXHIBIT!$D$32,EXHIBIT!$D$42)</c:f>
              <c:numCache>
                <c:formatCode>0.0</c:formatCode>
                <c:ptCount val="4"/>
                <c:pt idx="0">
                  <c:v>11.7241693887522</c:v>
                </c:pt>
                <c:pt idx="1">
                  <c:v>13.1264695863092</c:v>
                </c:pt>
                <c:pt idx="2">
                  <c:v>12.5098447694941</c:v>
                </c:pt>
                <c:pt idx="3">
                  <c:v>15.677444760279901</c:v>
                </c:pt>
              </c:numCache>
            </c:numRef>
          </c:val>
          <c:extLst>
            <c:ext xmlns:c16="http://schemas.microsoft.com/office/drawing/2014/chart" uri="{C3380CC4-5D6E-409C-BE32-E72D297353CC}">
              <c16:uniqueId val="{00000052-79FF-4937-BF51-DE2EE89C724F}"/>
            </c:ext>
          </c:extLst>
        </c:ser>
        <c:ser>
          <c:idx val="7"/>
          <c:order val="7"/>
          <c:tx>
            <c:strRef>
              <c:f>EXHIBIT!$C$13</c:f>
              <c:strCache>
                <c:ptCount val="1"/>
                <c:pt idx="0">
                  <c:v>Legacy</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(EXHIBIT!$C$5,EXHIBIT!$C$15,EXHIBIT!$C$25,EXHIBIT!$C$35)</c:f>
              <c:strCache>
                <c:ptCount val="4"/>
                <c:pt idx="0">
                  <c:v>3 Year IRR</c:v>
                </c:pt>
                <c:pt idx="1">
                  <c:v>5 Year IRR</c:v>
                </c:pt>
                <c:pt idx="2">
                  <c:v>10 Year IRR</c:v>
                </c:pt>
                <c:pt idx="3">
                  <c:v>Since Inception IRR</c:v>
                </c:pt>
              </c:strCache>
            </c:strRef>
          </c:cat>
          <c:val>
            <c:numRef>
              <c:f>(EXHIBIT!$D$13,EXHIBIT!$D$23,EXHIBIT!$D$33,EXHIBIT!$D$43)</c:f>
              <c:numCache>
                <c:formatCode>0.0</c:formatCode>
                <c:ptCount val="4"/>
                <c:pt idx="0">
                  <c:v>-4.1957877840337403</c:v>
                </c:pt>
                <c:pt idx="1">
                  <c:v>-8.4123427845226608</c:v>
                </c:pt>
                <c:pt idx="2">
                  <c:v>-16.432461899555999</c:v>
                </c:pt>
                <c:pt idx="3">
                  <c:v>3.68168999309643</c:v>
                </c:pt>
              </c:numCache>
            </c:numRef>
          </c:val>
          <c:extLst>
            <c:ext xmlns:c16="http://schemas.microsoft.com/office/drawing/2014/chart" uri="{C3380CC4-5D6E-409C-BE32-E72D297353CC}">
              <c16:uniqueId val="{00000053-79FF-4937-BF51-DE2EE89C724F}"/>
            </c:ext>
          </c:extLst>
        </c:ser>
        <c:ser>
          <c:idx val="8"/>
          <c:order val="8"/>
          <c:tx>
            <c:strRef>
              <c:f>EXHIBIT!$C$14</c:f>
              <c:strCache>
                <c:ptCount val="1"/>
                <c:pt idx="0">
                  <c:v>Total PE Asset Class Portfolio</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(EXHIBIT!$C$5,EXHIBIT!$C$15,EXHIBIT!$C$25,EXHIBIT!$C$35)</c:f>
              <c:strCache>
                <c:ptCount val="4"/>
                <c:pt idx="0">
                  <c:v>3 Year IRR</c:v>
                </c:pt>
                <c:pt idx="1">
                  <c:v>5 Year IRR</c:v>
                </c:pt>
                <c:pt idx="2">
                  <c:v>10 Year IRR</c:v>
                </c:pt>
                <c:pt idx="3">
                  <c:v>Since Inception IRR</c:v>
                </c:pt>
              </c:strCache>
            </c:strRef>
          </c:cat>
          <c:val>
            <c:numRef>
              <c:f>(EXHIBIT!$D$14,EXHIBIT!$D$24,EXHIBIT!$D$34,EXHIBIT!$D$44)</c:f>
              <c:numCache>
                <c:formatCode>0.0</c:formatCode>
                <c:ptCount val="4"/>
                <c:pt idx="0">
                  <c:v>20.491</c:v>
                </c:pt>
                <c:pt idx="1">
                  <c:v>18.645999999999997</c:v>
                </c:pt>
                <c:pt idx="2">
                  <c:v>15.962000000000002</c:v>
                </c:pt>
                <c:pt idx="3">
                  <c:v>14.119000000000002</c:v>
                </c:pt>
              </c:numCache>
            </c:numRef>
          </c:val>
          <c:extLst>
            <c:ext xmlns:c16="http://schemas.microsoft.com/office/drawing/2014/chart" uri="{C3380CC4-5D6E-409C-BE32-E72D297353CC}">
              <c16:uniqueId val="{00000054-79FF-4937-BF51-DE2EE89C724F}"/>
            </c:ext>
          </c:extLst>
        </c:ser>
        <c:dLbls>
          <c:dLblPos val="outEnd"/>
          <c:showLegendKey val="0"/>
          <c:showVal val="1"/>
          <c:showCatName val="0"/>
          <c:showSerName val="0"/>
          <c:showPercent val="0"/>
          <c:showBubbleSize val="0"/>
        </c:dLbls>
        <c:gapWidth val="50"/>
        <c:axId val="364137088"/>
        <c:axId val="364385024"/>
      </c:barChart>
      <c:catAx>
        <c:axId val="364137088"/>
        <c:scaling>
          <c:orientation val="minMax"/>
        </c:scaling>
        <c:delete val="0"/>
        <c:axPos val="b"/>
        <c:majorGridlines>
          <c:spPr>
            <a:ln w="9525" cap="flat" cmpd="sng" algn="ctr">
              <a:solidFill>
                <a:schemeClr val="tx1">
                  <a:tint val="75000"/>
                  <a:shade val="95000"/>
                  <a:satMod val="105000"/>
                </a:schemeClr>
              </a:solidFill>
              <a:prstDash val="dash"/>
              <a:round/>
            </a:ln>
            <a:effectLst/>
          </c:spPr>
        </c:majorGridlines>
        <c:numFmt formatCode="General" sourceLinked="0"/>
        <c:majorTickMark val="out"/>
        <c:minorTickMark val="none"/>
        <c:tickLblPos val="none"/>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crossAx val="364385024"/>
        <c:crosses val="autoZero"/>
        <c:auto val="1"/>
        <c:lblAlgn val="ctr"/>
        <c:lblOffset val="100"/>
        <c:noMultiLvlLbl val="0"/>
      </c:catAx>
      <c:valAx>
        <c:axId val="364385024"/>
        <c:scaling>
          <c:orientation val="minMax"/>
        </c:scaling>
        <c:delete val="0"/>
        <c:axPos val="l"/>
        <c:numFmt formatCode="0.0&quot;%&quot;"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50" b="0" i="0" u="none" strike="noStrike" kern="1200" baseline="0">
                <a:solidFill>
                  <a:schemeClr val="tx1"/>
                </a:solidFill>
                <a:latin typeface="Source Sans Pro" pitchFamily="34" charset="0"/>
                <a:ea typeface="+mn-ea"/>
                <a:cs typeface="Arial" panose="020B0604020202020204" pitchFamily="34" charset="0"/>
              </a:defRPr>
            </a:pPr>
            <a:endParaRPr lang="en-US"/>
          </a:p>
        </c:txPr>
        <c:crossAx val="364137088"/>
        <c:crosses val="autoZero"/>
        <c:crossBetween val="between"/>
      </c:valAx>
      <c:spPr>
        <a:noFill/>
        <a:ln>
          <a:noFill/>
        </a:ln>
        <a:effectLst/>
      </c:spPr>
    </c:plotArea>
    <c:plotVisOnly val="1"/>
    <c:dispBlanksAs val="zero"/>
    <c:showDLblsOverMax val="0"/>
  </c:chart>
  <c:spPr>
    <a:solidFill>
      <a:schemeClr val="bg1"/>
    </a:solidFill>
    <a:ln w="9525" cap="flat" cmpd="sng" algn="ctr">
      <a:noFill/>
      <a:prstDash val="solid"/>
      <a:round/>
    </a:ln>
    <a:effectLst/>
  </c:spPr>
  <c:txPr>
    <a:bodyPr/>
    <a:lstStyle/>
    <a:p>
      <a:pPr>
        <a:defRPr sz="1050">
          <a:latin typeface="Source Sans Pro" pitchFamily="34" charset="0"/>
          <a:cs typeface="Arial" panose="020B0604020202020204" pitchFamily="34" charset="0"/>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00" b="0" cap="all">
                <a:solidFill>
                  <a:srgbClr val="000000"/>
                </a:solidFill>
                <a:latin typeface="Alright Sans Medium"/>
              </a:defRPr>
            </a:pPr>
            <a:r>
              <a:rPr lang="en-US" dirty="0"/>
              <a:t>Performance By Vintage Year</a:t>
            </a:r>
          </a:p>
        </c:rich>
      </c:tx>
      <c:layout>
        <c:manualLayout>
          <c:xMode val="edge"/>
          <c:yMode val="edge"/>
          <c:x val="5.4578754618109342E-3"/>
          <c:y val="8.3473386778209896E-3"/>
        </c:manualLayout>
      </c:layout>
      <c:overlay val="0"/>
    </c:title>
    <c:autoTitleDeleted val="0"/>
    <c:plotArea>
      <c:layout/>
      <c:barChart>
        <c:barDir val="col"/>
        <c:grouping val="clustered"/>
        <c:varyColors val="0"/>
        <c:ser>
          <c:idx val="1"/>
          <c:order val="0"/>
          <c:tx>
            <c:strRef>
              <c:f>'exc legacy'!$B$42</c:f>
              <c:strCache>
                <c:ptCount val="1"/>
                <c:pt idx="0">
                  <c:v>FSBA IRR</c:v>
                </c:pt>
              </c:strCache>
            </c:strRef>
          </c:tx>
          <c:spPr>
            <a:solidFill>
              <a:srgbClr val="63AB64"/>
            </a:solidFill>
            <a:ln>
              <a:noFill/>
              <a:round/>
            </a:ln>
            <a:effectLst/>
            <a:extLst>
              <a:ext uri="{91240B29-F687-4F45-9708-019B960494DF}">
                <a14:hiddenLine xmlns:a14="http://schemas.microsoft.com/office/drawing/2010/main">
                  <a:noFill/>
                  <a:round/>
                </a14:hiddenLine>
              </a:ext>
            </a:extLst>
          </c:spPr>
          <c:invertIfNegative val="0"/>
          <c:dPt>
            <c:idx val="20"/>
            <c:invertIfNegative val="0"/>
            <c:bubble3D val="0"/>
            <c:spPr>
              <a:solidFill>
                <a:srgbClr val="63AB64">
                  <a:lumMod val="20000"/>
                  <a:lumOff val="80000"/>
                </a:srgbClr>
              </a:solidFill>
              <a:ln>
                <a:noFill/>
                <a:round/>
              </a:ln>
              <a:effectLst/>
              <a:extLst>
                <a:ext uri="{91240B29-F687-4F45-9708-019B960494DF}">
                  <a14:hiddenLine xmlns:a14="http://schemas.microsoft.com/office/drawing/2010/main">
                    <a:noFill/>
                    <a:round/>
                  </a14:hiddenLine>
                </a:ext>
              </a:extLst>
            </c:spPr>
            <c:extLst>
              <c:ext xmlns:c16="http://schemas.microsoft.com/office/drawing/2014/chart" uri="{C3380CC4-5D6E-409C-BE32-E72D297353CC}">
                <c16:uniqueId val="{00000002-5B7B-4720-981F-FDC2D172DB9F}"/>
              </c:ext>
            </c:extLst>
          </c:dPt>
          <c:dPt>
            <c:idx val="21"/>
            <c:invertIfNegative val="0"/>
            <c:bubble3D val="0"/>
            <c:spPr>
              <a:solidFill>
                <a:srgbClr val="63AB64">
                  <a:lumMod val="20000"/>
                  <a:lumOff val="80000"/>
                </a:srgbClr>
              </a:solidFill>
              <a:ln>
                <a:noFill/>
                <a:round/>
              </a:ln>
              <a:effectLst/>
              <a:extLst>
                <a:ext uri="{91240B29-F687-4F45-9708-019B960494DF}">
                  <a14:hiddenLine xmlns:a14="http://schemas.microsoft.com/office/drawing/2010/main">
                    <a:noFill/>
                    <a:round/>
                  </a14:hiddenLine>
                </a:ext>
              </a:extLst>
            </c:spPr>
            <c:extLst>
              <c:ext xmlns:c16="http://schemas.microsoft.com/office/drawing/2014/chart" uri="{C3380CC4-5D6E-409C-BE32-E72D297353CC}">
                <c16:uniqueId val="{00000003-5B7B-4720-981F-FDC2D172DB9F}"/>
              </c:ext>
            </c:extLst>
          </c:dPt>
          <c:cat>
            <c:numRef>
              <c:f>'exc legacy'!$A$43:$A$64</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'exc legacy'!$B$43:$B$64</c:f>
              <c:numCache>
                <c:formatCode>0.0%</c:formatCode>
                <c:ptCount val="22"/>
                <c:pt idx="0">
                  <c:v>0.117663857346519</c:v>
                </c:pt>
                <c:pt idx="1">
                  <c:v>0.22834293437367201</c:v>
                </c:pt>
                <c:pt idx="2">
                  <c:v>0.180214328295736</c:v>
                </c:pt>
                <c:pt idx="3">
                  <c:v>8.98582724968921E-2</c:v>
                </c:pt>
                <c:pt idx="4">
                  <c:v>0.12858446885441899</c:v>
                </c:pt>
                <c:pt idx="5">
                  <c:v>0.192999164539225</c:v>
                </c:pt>
                <c:pt idx="6">
                  <c:v>9.9817365152859605E-2</c:v>
                </c:pt>
                <c:pt idx="7">
                  <c:v>7.5794033400377103E-2</c:v>
                </c:pt>
                <c:pt idx="8">
                  <c:v>8.4702796401463706E-2</c:v>
                </c:pt>
                <c:pt idx="9">
                  <c:v>0.13594848151342001</c:v>
                </c:pt>
                <c:pt idx="10">
                  <c:v>0.14788176095477701</c:v>
                </c:pt>
                <c:pt idx="11">
                  <c:v>0.162169762915684</c:v>
                </c:pt>
                <c:pt idx="12">
                  <c:v>0.16025961656507801</c:v>
                </c:pt>
                <c:pt idx="13">
                  <c:v>0.20981199224896799</c:v>
                </c:pt>
                <c:pt idx="14">
                  <c:v>0.162999776619181</c:v>
                </c:pt>
                <c:pt idx="15">
                  <c:v>0.181660710822174</c:v>
                </c:pt>
                <c:pt idx="16">
                  <c:v>0.228059959668104</c:v>
                </c:pt>
                <c:pt idx="17">
                  <c:v>0.181781561226703</c:v>
                </c:pt>
                <c:pt idx="18">
                  <c:v>0.19914647895387499</c:v>
                </c:pt>
                <c:pt idx="19">
                  <c:v>0.18179370616026</c:v>
                </c:pt>
                <c:pt idx="20">
                  <c:v>0.43188438931853901</c:v>
                </c:pt>
                <c:pt idx="21">
                  <c:v>0.74884991382500699</c:v>
                </c:pt>
              </c:numCache>
            </c:numRef>
          </c:val>
          <c:extLst>
            <c:ext xmlns:c16="http://schemas.microsoft.com/office/drawing/2014/chart" uri="{C3380CC4-5D6E-409C-BE32-E72D297353CC}">
              <c16:uniqueId val="{00000000-5B7B-4720-981F-FDC2D172DB9F}"/>
            </c:ext>
          </c:extLst>
        </c:ser>
        <c:dLbls>
          <c:showLegendKey val="0"/>
          <c:showVal val="0"/>
          <c:showCatName val="0"/>
          <c:showSerName val="0"/>
          <c:showPercent val="0"/>
          <c:showBubbleSize val="0"/>
        </c:dLbls>
        <c:gapWidth val="50"/>
        <c:overlap val="-10"/>
        <c:axId val="242195456"/>
        <c:axId val="247636736"/>
      </c:barChart>
      <c:lineChart>
        <c:grouping val="standard"/>
        <c:varyColors val="0"/>
        <c:ser>
          <c:idx val="2"/>
          <c:order val="1"/>
          <c:tx>
            <c:strRef>
              <c:f>'exc legacy'!$C$42</c:f>
              <c:strCache>
                <c:ptCount val="1"/>
                <c:pt idx="0">
                  <c:v>CA Median</c:v>
                </c:pt>
              </c:strCache>
            </c:strRef>
          </c:tx>
          <c:spPr>
            <a:ln>
              <a:noFill/>
              <a:round/>
            </a:ln>
            <a:effectLst/>
            <a:extLst/>
          </c:spPr>
          <c:marker>
            <c:symbol val="square"/>
            <c:size val="7"/>
            <c:spPr>
              <a:solidFill>
                <a:srgbClr val="0C3980"/>
              </a:solidFill>
              <a:ln>
                <a:noFill/>
              </a:ln>
            </c:spPr>
          </c:marker>
          <c:cat>
            <c:numRef>
              <c:f>'exc legacy'!$A$43:$A$64</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'exc legacy'!$C$43:$C$64</c:f>
              <c:numCache>
                <c:formatCode>0.0%</c:formatCode>
                <c:ptCount val="22"/>
                <c:pt idx="0">
                  <c:v>0.1013</c:v>
                </c:pt>
                <c:pt idx="1">
                  <c:v>0.12130000000000001</c:v>
                </c:pt>
                <c:pt idx="2">
                  <c:v>0.13788990635967247</c:v>
                </c:pt>
                <c:pt idx="3">
                  <c:v>9.7395053743523544E-2</c:v>
                </c:pt>
                <c:pt idx="4">
                  <c:v>0.14767101532534649</c:v>
                </c:pt>
                <c:pt idx="5">
                  <c:v>0.11207469012720525</c:v>
                </c:pt>
                <c:pt idx="6">
                  <c:v>5.3561464357117179E-2</c:v>
                </c:pt>
                <c:pt idx="7">
                  <c:v>7.1718628410718063E-2</c:v>
                </c:pt>
                <c:pt idx="8">
                  <c:v>9.6845804206128747E-2</c:v>
                </c:pt>
                <c:pt idx="9">
                  <c:v>0.11005376848347953</c:v>
                </c:pt>
                <c:pt idx="10">
                  <c:v>7.7926454779301005E-2</c:v>
                </c:pt>
                <c:pt idx="11">
                  <c:v>0.14071085383529858</c:v>
                </c:pt>
                <c:pt idx="12">
                  <c:v>0.13291295555662777</c:v>
                </c:pt>
                <c:pt idx="13">
                  <c:v>0.13691203930814608</c:v>
                </c:pt>
                <c:pt idx="14">
                  <c:v>0.12157822861530118</c:v>
                </c:pt>
                <c:pt idx="15">
                  <c:v>0.13412198843363909</c:v>
                </c:pt>
                <c:pt idx="16">
                  <c:v>0.15063228380026372</c:v>
                </c:pt>
                <c:pt idx="17">
                  <c:v>0.14818346389764264</c:v>
                </c:pt>
                <c:pt idx="18">
                  <c:v>0.14885614863620544</c:v>
                </c:pt>
                <c:pt idx="19">
                  <c:v>0.12731456411003855</c:v>
                </c:pt>
                <c:pt idx="20">
                  <c:v>0.26733985366507429</c:v>
                </c:pt>
                <c:pt idx="21">
                  <c:v>0.13436323454282681</c:v>
                </c:pt>
              </c:numCache>
            </c:numRef>
          </c:val>
          <c:smooth val="0"/>
          <c:extLst>
            <c:ext xmlns:c16="http://schemas.microsoft.com/office/drawing/2014/chart" uri="{C3380CC4-5D6E-409C-BE32-E72D297353CC}">
              <c16:uniqueId val="{00000001-5B7B-4720-981F-FDC2D172DB9F}"/>
            </c:ext>
          </c:extLst>
        </c:ser>
        <c:dLbls>
          <c:showLegendKey val="0"/>
          <c:showVal val="0"/>
          <c:showCatName val="0"/>
          <c:showSerName val="0"/>
          <c:showPercent val="0"/>
          <c:showBubbleSize val="0"/>
        </c:dLbls>
        <c:marker val="1"/>
        <c:smooth val="0"/>
        <c:axId val="242195456"/>
        <c:axId val="247636736"/>
      </c:lineChart>
      <c:catAx>
        <c:axId val="242195456"/>
        <c:scaling>
          <c:orientation val="minMax"/>
        </c:scaling>
        <c:delete val="0"/>
        <c:axPos val="b"/>
        <c:numFmt formatCode="General" sourceLinked="1"/>
        <c:majorTickMark val="none"/>
        <c:minorTickMark val="none"/>
        <c:tickLblPos val="low"/>
        <c:spPr>
          <a:ln w="9525" cmpd="sng">
            <a:solidFill>
              <a:srgbClr val="868686"/>
            </a:solidFill>
          </a:ln>
        </c:spPr>
        <c:txPr>
          <a:bodyPr/>
          <a:lstStyle/>
          <a:p>
            <a:pPr>
              <a:defRPr sz="900" b="0" i="0">
                <a:solidFill>
                  <a:srgbClr val="000000"/>
                </a:solidFill>
                <a:latin typeface="Source Sans Pro"/>
                <a:ea typeface="Source Sans Pro"/>
                <a:cs typeface="Source Sans Pro"/>
              </a:defRPr>
            </a:pPr>
            <a:endParaRPr lang="en-US"/>
          </a:p>
        </c:txPr>
        <c:crossAx val="247636736"/>
        <c:crosses val="autoZero"/>
        <c:auto val="1"/>
        <c:lblAlgn val="ctr"/>
        <c:lblOffset val="100"/>
        <c:noMultiLvlLbl val="0"/>
      </c:catAx>
      <c:valAx>
        <c:axId val="247636736"/>
        <c:scaling>
          <c:orientation val="minMax"/>
        </c:scaling>
        <c:delete val="0"/>
        <c:axPos val="l"/>
        <c:title>
          <c:tx>
            <c:rich>
              <a:bodyPr rot="-5400000" vert="horz"/>
              <a:lstStyle/>
              <a:p>
                <a:pPr>
                  <a:defRPr sz="900" b="0" i="0">
                    <a:solidFill>
                      <a:srgbClr val="000000"/>
                    </a:solidFill>
                    <a:latin typeface="Source Sans Pro"/>
                    <a:ea typeface="Source Sans Pro"/>
                    <a:cs typeface="Source Sans Pro"/>
                  </a:defRPr>
                </a:pPr>
                <a:r>
                  <a:rPr lang="en-US"/>
                  <a:t>IRR</a:t>
                </a:r>
              </a:p>
            </c:rich>
          </c:tx>
          <c:overlay val="0"/>
        </c:title>
        <c:numFmt formatCode="0.0%" sourceLinked="1"/>
        <c:majorTickMark val="out"/>
        <c:minorTickMark val="none"/>
        <c:tickLblPos val="nextTo"/>
        <c:spPr>
          <a:solidFill>
            <a:sysClr val="window" lastClr="FFFFFF"/>
          </a:solidFill>
          <a:ln w="9525">
            <a:solidFill>
              <a:srgbClr val="A7A9AC"/>
            </a:solidFill>
          </a:ln>
        </c:spPr>
        <c:crossAx val="242195456"/>
        <c:crosses val="autoZero"/>
        <c:crossBetween val="between"/>
      </c:valAx>
      <c:spPr>
        <a:noFill/>
      </c:spPr>
    </c:plotArea>
    <c:legend>
      <c:legendPos val="b"/>
      <c:legendEntry>
        <c:idx val="0"/>
        <c:txPr>
          <a:bodyPr/>
          <a:lstStyle/>
          <a:p>
            <a:pPr>
              <a:defRPr sz="900">
                <a:solidFill>
                  <a:srgbClr val="000000"/>
                </a:solidFill>
                <a:latin typeface="Source Sans Pro"/>
                <a:ea typeface="Source Sans Pro"/>
                <a:cs typeface="Source Sans Pro"/>
              </a:defRPr>
            </a:pPr>
            <a:endParaRPr lang="en-US"/>
          </a:p>
        </c:txPr>
      </c:legendEntry>
      <c:legendEntry>
        <c:idx val="1"/>
        <c:txPr>
          <a:bodyPr/>
          <a:lstStyle/>
          <a:p>
            <a:pPr>
              <a:defRPr sz="900">
                <a:solidFill>
                  <a:srgbClr val="000000"/>
                </a:solidFill>
                <a:latin typeface="Source Sans Pro"/>
                <a:ea typeface="Source Sans Pro"/>
                <a:cs typeface="Source Sans Pro"/>
              </a:defRPr>
            </a:pPr>
            <a:endParaRPr lang="en-US"/>
          </a:p>
        </c:txPr>
      </c:legendEntry>
      <c:overlay val="0"/>
    </c:legend>
    <c:plotVisOnly val="1"/>
    <c:dispBlanksAs val="gap"/>
    <c:showDLblsOverMax val="0"/>
  </c:chart>
  <c:spPr>
    <a:noFill/>
    <a:ln>
      <a:noFill/>
    </a:ln>
  </c:spPr>
  <c:txPr>
    <a:bodyPr/>
    <a:lstStyle/>
    <a:p>
      <a:pPr>
        <a:defRPr sz="900">
          <a:solidFill>
            <a:srgbClr val="000000"/>
          </a:solidFill>
          <a:latin typeface="Source Sans Pro"/>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Sheet1!$D$3</c:f>
              <c:strCache>
                <c:ptCount val="1"/>
                <c:pt idx="0">
                  <c:v>Distributed / Paid-In</c:v>
                </c:pt>
              </c:strCache>
            </c:strRef>
          </c:tx>
          <c:spPr>
            <a:solidFill>
              <a:schemeClr val="accent3"/>
            </a:solidFill>
          </c:spPr>
          <c:invertIfNegative val="0"/>
          <c:dLbls>
            <c:dLbl>
              <c:idx val="0"/>
              <c:layout>
                <c:manualLayout>
                  <c:x val="-7.0921985815602757E-3"/>
                  <c:y val="1.18203309692671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D2-41F5-858B-373C319559B3}"/>
                </c:ext>
              </c:extLst>
            </c:dLbl>
            <c:dLbl>
              <c:idx val="1"/>
              <c:layout>
                <c:manualLayout>
                  <c:x val="-8.8652482269503553E-3"/>
                  <c:y val="1.4775413711583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D2-41F5-858B-373C319559B3}"/>
                </c:ext>
              </c:extLst>
            </c:dLbl>
            <c:dLbl>
              <c:idx val="2"/>
              <c:layout>
                <c:manualLayout>
                  <c:x val="-7.0921985815602835E-3"/>
                  <c:y val="1.4775413711583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D2-41F5-858B-373C319559B3}"/>
                </c:ext>
              </c:extLst>
            </c:dLbl>
            <c:dLbl>
              <c:idx val="3"/>
              <c:layout>
                <c:manualLayout>
                  <c:x val="-7.092198581560283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D2-41F5-858B-373C319559B3}"/>
                </c:ext>
              </c:extLst>
            </c:dLbl>
            <c:dLbl>
              <c:idx val="4"/>
              <c:layout>
                <c:manualLayout>
                  <c:x val="-5.3191489361702126E-3"/>
                  <c:y val="5.91016548463356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D2-41F5-858B-373C319559B3}"/>
                </c:ext>
              </c:extLst>
            </c:dLbl>
            <c:dLbl>
              <c:idx val="5"/>
              <c:layout>
                <c:manualLayout>
                  <c:x val="-5.3191489361701476E-3"/>
                  <c:y val="8.86524822695035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D2-41F5-858B-373C319559B3}"/>
                </c:ext>
              </c:extLst>
            </c:dLbl>
            <c:dLbl>
              <c:idx val="6"/>
              <c:layout>
                <c:manualLayout>
                  <c:x val="-5.3191489361702126E-3"/>
                  <c:y val="5.91016548463356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7D2-41F5-858B-373C319559B3}"/>
                </c:ext>
              </c:extLst>
            </c:dLbl>
            <c:dLbl>
              <c:idx val="7"/>
              <c:layout>
                <c:manualLayout>
                  <c:x val="-5.3191489361702126E-3"/>
                  <c:y val="8.86524822695035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D2-41F5-858B-373C319559B3}"/>
                </c:ext>
              </c:extLst>
            </c:dLbl>
            <c:dLbl>
              <c:idx val="8"/>
              <c:layout>
                <c:manualLayout>
                  <c:x val="-7.092198581560283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7D2-41F5-858B-373C319559B3}"/>
                </c:ext>
              </c:extLst>
            </c:dLbl>
            <c:dLbl>
              <c:idx val="9"/>
              <c:layout>
                <c:manualLayout>
                  <c:x val="-5.3191489361702126E-3"/>
                  <c:y val="8.86524822695035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7D2-41F5-858B-373C319559B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Sheet1!$C$4:$C$13</c:f>
              <c:strCache>
                <c:ptCount val="10"/>
                <c:pt idx="0">
                  <c:v>U.S. Venture Capital (27.3%)</c:v>
                </c:pt>
                <c:pt idx="1">
                  <c:v>U.S. Growth Equity (6.7%)</c:v>
                </c:pt>
                <c:pt idx="2">
                  <c:v>Non-U.S. Growth Equity (3.7%)</c:v>
                </c:pt>
                <c:pt idx="3">
                  <c:v>U.S. Buyouts (38.8%)</c:v>
                </c:pt>
                <c:pt idx="4">
                  <c:v>Non-U.S. Buyouts (10.8%)</c:v>
                </c:pt>
                <c:pt idx="5">
                  <c:v>Distressed SecuritieS (8.7%)</c:v>
                </c:pt>
                <c:pt idx="6">
                  <c:v>Secondaries (4.0%)</c:v>
                </c:pt>
                <c:pt idx="7">
                  <c:v>Total PE Asset Class Portfolio (100.0%)</c:v>
                </c:pt>
                <c:pt idx="8">
                  <c:v>Legacy (0.0%)</c:v>
                </c:pt>
                <c:pt idx="9">
                  <c:v>Total Portfolio (100.0%)</c:v>
                </c:pt>
              </c:strCache>
            </c:strRef>
          </c:cat>
          <c:val>
            <c:numRef>
              <c:f>Sheet1!$D$4:$D$13</c:f>
              <c:numCache>
                <c:formatCode>0.0"x"</c:formatCode>
                <c:ptCount val="10"/>
                <c:pt idx="0">
                  <c:v>0.86614331142082379</c:v>
                </c:pt>
                <c:pt idx="1">
                  <c:v>1.0449882522077503</c:v>
                </c:pt>
                <c:pt idx="2">
                  <c:v>0.35400728238810619</c:v>
                </c:pt>
                <c:pt idx="3">
                  <c:v>1.1468592249312979</c:v>
                </c:pt>
                <c:pt idx="4">
                  <c:v>0.78073994506161082</c:v>
                </c:pt>
                <c:pt idx="5">
                  <c:v>1.1656495219664926</c:v>
                </c:pt>
                <c:pt idx="6">
                  <c:v>1.1199866154833815</c:v>
                </c:pt>
                <c:pt idx="7">
                  <c:v>1.0535762129659358</c:v>
                </c:pt>
                <c:pt idx="8">
                  <c:v>1.1312662978340875</c:v>
                </c:pt>
                <c:pt idx="9">
                  <c:v>1.0674944615793995</c:v>
                </c:pt>
              </c:numCache>
            </c:numRef>
          </c:val>
          <c:extLst>
            <c:ext xmlns:c16="http://schemas.microsoft.com/office/drawing/2014/chart" uri="{C3380CC4-5D6E-409C-BE32-E72D297353CC}">
              <c16:uniqueId val="{0000000A-E7D2-41F5-858B-373C319559B3}"/>
            </c:ext>
          </c:extLst>
        </c:ser>
        <c:ser>
          <c:idx val="1"/>
          <c:order val="1"/>
          <c:tx>
            <c:strRef>
              <c:f>Sheet1!$E$3</c:f>
              <c:strCache>
                <c:ptCount val="1"/>
                <c:pt idx="0">
                  <c:v>Total Value / Paid-In</c:v>
                </c:pt>
              </c:strCache>
            </c:strRef>
          </c:tx>
          <c:spPr>
            <a:solidFill>
              <a:schemeClr val="accent1"/>
            </a:solidFill>
          </c:spPr>
          <c:invertIfNegative val="0"/>
          <c:dLbls>
            <c:dLbl>
              <c:idx val="5"/>
              <c:layout>
                <c:manualLayout>
                  <c:x val="1.7729100351817726E-3"/>
                  <c:y val="1.4775413711583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7D2-41F5-858B-373C319559B3}"/>
                </c:ext>
              </c:extLst>
            </c:dLbl>
            <c:dLbl>
              <c:idx val="8"/>
              <c:layout>
                <c:manualLayout>
                  <c:x val="5.31914893617021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7D2-41F5-858B-373C319559B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Sheet1!$C$4:$C$13</c:f>
              <c:strCache>
                <c:ptCount val="10"/>
                <c:pt idx="0">
                  <c:v>U.S. Venture Capital (27.3%)</c:v>
                </c:pt>
                <c:pt idx="1">
                  <c:v>U.S. Growth Equity (6.7%)</c:v>
                </c:pt>
                <c:pt idx="2">
                  <c:v>Non-U.S. Growth Equity (3.7%)</c:v>
                </c:pt>
                <c:pt idx="3">
                  <c:v>U.S. Buyouts (38.8%)</c:v>
                </c:pt>
                <c:pt idx="4">
                  <c:v>Non-U.S. Buyouts (10.8%)</c:v>
                </c:pt>
                <c:pt idx="5">
                  <c:v>Distressed SecuritieS (8.7%)</c:v>
                </c:pt>
                <c:pt idx="6">
                  <c:v>Secondaries (4.0%)</c:v>
                </c:pt>
                <c:pt idx="7">
                  <c:v>Total PE Asset Class Portfolio (100.0%)</c:v>
                </c:pt>
                <c:pt idx="8">
                  <c:v>Legacy (0.0%)</c:v>
                </c:pt>
                <c:pt idx="9">
                  <c:v>Total Portfolio (100.0%)</c:v>
                </c:pt>
              </c:strCache>
            </c:strRef>
          </c:cat>
          <c:val>
            <c:numRef>
              <c:f>Sheet1!$E$4:$E$13</c:f>
              <c:numCache>
                <c:formatCode>0.0"x"</c:formatCode>
                <c:ptCount val="10"/>
                <c:pt idx="0">
                  <c:v>2.41560094978131</c:v>
                </c:pt>
                <c:pt idx="1">
                  <c:v>1.9178796495213939</c:v>
                </c:pt>
                <c:pt idx="2">
                  <c:v>1.3521530336357614</c:v>
                </c:pt>
                <c:pt idx="3">
                  <c:v>1.6567201649479852</c:v>
                </c:pt>
                <c:pt idx="4">
                  <c:v>1.5448147714079761</c:v>
                </c:pt>
                <c:pt idx="5">
                  <c:v>1.6336679291040708</c:v>
                </c:pt>
                <c:pt idx="6">
                  <c:v>1.5440209858583234</c:v>
                </c:pt>
                <c:pt idx="7">
                  <c:v>1.7326414706115125</c:v>
                </c:pt>
                <c:pt idx="8">
                  <c:v>1.1317662776720785</c:v>
                </c:pt>
                <c:pt idx="9">
                  <c:v>1.6249941390995579</c:v>
                </c:pt>
              </c:numCache>
            </c:numRef>
          </c:val>
          <c:extLst>
            <c:ext xmlns:c16="http://schemas.microsoft.com/office/drawing/2014/chart" uri="{C3380CC4-5D6E-409C-BE32-E72D297353CC}">
              <c16:uniqueId val="{0000000D-E7D2-41F5-858B-373C319559B3}"/>
            </c:ext>
          </c:extLst>
        </c:ser>
        <c:dLbls>
          <c:showLegendKey val="0"/>
          <c:showVal val="0"/>
          <c:showCatName val="0"/>
          <c:showSerName val="0"/>
          <c:showPercent val="0"/>
          <c:showBubbleSize val="0"/>
        </c:dLbls>
        <c:gapWidth val="150"/>
        <c:axId val="376404608"/>
        <c:axId val="394006912"/>
      </c:barChart>
      <c:catAx>
        <c:axId val="376404608"/>
        <c:scaling>
          <c:orientation val="minMax"/>
        </c:scaling>
        <c:delete val="0"/>
        <c:axPos val="b"/>
        <c:majorGridlines>
          <c:spPr>
            <a:ln>
              <a:prstDash val="dash"/>
            </a:ln>
          </c:spPr>
        </c:majorGridlines>
        <c:numFmt formatCode="General" sourceLinked="0"/>
        <c:majorTickMark val="out"/>
        <c:minorTickMark val="none"/>
        <c:tickLblPos val="nextTo"/>
        <c:crossAx val="394006912"/>
        <c:crosses val="autoZero"/>
        <c:auto val="1"/>
        <c:lblAlgn val="ctr"/>
        <c:lblOffset val="100"/>
        <c:noMultiLvlLbl val="0"/>
      </c:catAx>
      <c:valAx>
        <c:axId val="394006912"/>
        <c:scaling>
          <c:orientation val="minMax"/>
          <c:min val="0"/>
        </c:scaling>
        <c:delete val="0"/>
        <c:axPos val="l"/>
        <c:numFmt formatCode="0.0&quot;x&quot;" sourceLinked="1"/>
        <c:majorTickMark val="out"/>
        <c:minorTickMark val="none"/>
        <c:tickLblPos val="nextTo"/>
        <c:crossAx val="376404608"/>
        <c:crosses val="autoZero"/>
        <c:crossBetween val="between"/>
        <c:majorUnit val="0.25"/>
      </c:valAx>
    </c:plotArea>
    <c:legend>
      <c:legendPos val="t"/>
      <c:overlay val="0"/>
      <c:txPr>
        <a:bodyPr/>
        <a:lstStyle/>
        <a:p>
          <a:pPr>
            <a:defRPr sz="1000"/>
          </a:pPr>
          <a:endParaRPr lang="en-US"/>
        </a:p>
      </c:txPr>
    </c:legend>
    <c:plotVisOnly val="1"/>
    <c:dispBlanksAs val="gap"/>
    <c:showDLblsOverMax val="0"/>
  </c:chart>
  <c:spPr>
    <a:ln>
      <a:noFill/>
    </a:ln>
  </c:spPr>
  <c:txPr>
    <a:bodyPr/>
    <a:lstStyle/>
    <a:p>
      <a:pPr>
        <a:defRPr sz="900">
          <a:latin typeface="Source Sans Pro" panose="020B0503030403020204" pitchFamily="34" charset="0"/>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286735773036521E-2"/>
          <c:y val="3.7225042301184431E-2"/>
          <c:w val="0.88264094231287971"/>
          <c:h val="0.80181648613720236"/>
        </c:manualLayout>
      </c:layout>
      <c:lineChart>
        <c:grouping val="standard"/>
        <c:varyColors val="0"/>
        <c:ser>
          <c:idx val="0"/>
          <c:order val="0"/>
          <c:tx>
            <c:strRef>
              <c:f>Portrait!$Y$4</c:f>
              <c:strCache>
                <c:ptCount val="1"/>
                <c:pt idx="0">
                  <c:v>NAV</c:v>
                </c:pt>
              </c:strCache>
            </c:strRef>
          </c:tx>
          <c:marker>
            <c:symbol val="none"/>
          </c:marker>
          <c:cat>
            <c:numRef>
              <c:f>Portrait!$X$16:$X$37</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Portrait!$Y$16:$Y$37</c:f>
              <c:numCache>
                <c:formatCode>0.00%</c:formatCode>
                <c:ptCount val="22"/>
                <c:pt idx="0">
                  <c:v>2.7227034053464477E-2</c:v>
                </c:pt>
                <c:pt idx="1">
                  <c:v>3.2995971327016815E-2</c:v>
                </c:pt>
                <c:pt idx="2">
                  <c:v>3.214820142244823E-2</c:v>
                </c:pt>
                <c:pt idx="3">
                  <c:v>3.3104103750374952E-2</c:v>
                </c:pt>
                <c:pt idx="4">
                  <c:v>3.4699497612116624E-2</c:v>
                </c:pt>
                <c:pt idx="5">
                  <c:v>3.0245450771211616E-2</c:v>
                </c:pt>
                <c:pt idx="6">
                  <c:v>2.8830047196775972E-2</c:v>
                </c:pt>
                <c:pt idx="7">
                  <c:v>2.9536183148712095E-2</c:v>
                </c:pt>
                <c:pt idx="8">
                  <c:v>3.1774825365359818E-2</c:v>
                </c:pt>
                <c:pt idx="9">
                  <c:v>3.7306551166843886E-2</c:v>
                </c:pt>
                <c:pt idx="10">
                  <c:v>3.676134636886489E-2</c:v>
                </c:pt>
                <c:pt idx="11">
                  <c:v>4.3799694751487948E-2</c:v>
                </c:pt>
                <c:pt idx="12">
                  <c:v>5.0100172730135444E-2</c:v>
                </c:pt>
                <c:pt idx="13">
                  <c:v>5.295161424392663E-2</c:v>
                </c:pt>
                <c:pt idx="14">
                  <c:v>5.254869697385698E-2</c:v>
                </c:pt>
                <c:pt idx="15">
                  <c:v>5.7693234920299229E-2</c:v>
                </c:pt>
                <c:pt idx="16">
                  <c:v>6.0943034783234637E-2</c:v>
                </c:pt>
                <c:pt idx="17">
                  <c:v>6.7965590787916724E-2</c:v>
                </c:pt>
                <c:pt idx="18">
                  <c:v>7.0124685213782345E-2</c:v>
                </c:pt>
                <c:pt idx="19">
                  <c:v>7.3743389229180986E-2</c:v>
                </c:pt>
                <c:pt idx="20">
                  <c:v>8.1946053160369153E-2</c:v>
                </c:pt>
                <c:pt idx="21" formatCode="0.0%">
                  <c:v>8.7465184701083026E-2</c:v>
                </c:pt>
              </c:numCache>
            </c:numRef>
          </c:val>
          <c:smooth val="0"/>
          <c:extLst>
            <c:ext xmlns:c16="http://schemas.microsoft.com/office/drawing/2014/chart" uri="{C3380CC4-5D6E-409C-BE32-E72D297353CC}">
              <c16:uniqueId val="{00000000-3815-4EDA-8912-5D9BC0503B56}"/>
            </c:ext>
          </c:extLst>
        </c:ser>
        <c:ser>
          <c:idx val="1"/>
          <c:order val="1"/>
          <c:tx>
            <c:strRef>
              <c:f>Portrait!$Z$4</c:f>
              <c:strCache>
                <c:ptCount val="1"/>
                <c:pt idx="0">
                  <c:v>Target</c:v>
                </c:pt>
              </c:strCache>
            </c:strRef>
          </c:tx>
          <c:spPr>
            <a:ln>
              <a:solidFill>
                <a:schemeClr val="accent2"/>
              </a:solidFill>
              <a:prstDash val="dash"/>
            </a:ln>
          </c:spPr>
          <c:marker>
            <c:symbol val="none"/>
          </c:marker>
          <c:cat>
            <c:numRef>
              <c:f>Portrait!$X$16:$X$37</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Portrait!$Z$16:$Z$37</c:f>
              <c:numCache>
                <c:formatCode>General</c:formatCode>
                <c:ptCount val="22"/>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pt idx="21">
                  <c:v>0.06</c:v>
                </c:pt>
              </c:numCache>
            </c:numRef>
          </c:val>
          <c:smooth val="0"/>
          <c:extLst>
            <c:ext xmlns:c16="http://schemas.microsoft.com/office/drawing/2014/chart" uri="{C3380CC4-5D6E-409C-BE32-E72D297353CC}">
              <c16:uniqueId val="{00000001-3815-4EDA-8912-5D9BC0503B56}"/>
            </c:ext>
          </c:extLst>
        </c:ser>
        <c:ser>
          <c:idx val="2"/>
          <c:order val="2"/>
          <c:tx>
            <c:strRef>
              <c:f>Portrait!$AA$4</c:f>
              <c:strCache>
                <c:ptCount val="1"/>
                <c:pt idx="0">
                  <c:v>NAV + Unfunded</c:v>
                </c:pt>
              </c:strCache>
            </c:strRef>
          </c:tx>
          <c:spPr>
            <a:ln>
              <a:solidFill>
                <a:schemeClr val="accent3"/>
              </a:solidFill>
            </a:ln>
          </c:spPr>
          <c:marker>
            <c:symbol val="none"/>
          </c:marker>
          <c:cat>
            <c:numRef>
              <c:f>Portrait!$X$16:$X$37</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Portrait!$AA$16:$AA$37</c:f>
              <c:numCache>
                <c:formatCode>0.00%</c:formatCode>
                <c:ptCount val="22"/>
                <c:pt idx="0">
                  <c:v>3.9134189513274041E-2</c:v>
                </c:pt>
                <c:pt idx="1">
                  <c:v>4.1553702990625767E-2</c:v>
                </c:pt>
                <c:pt idx="2">
                  <c:v>4.2428919487826185E-2</c:v>
                </c:pt>
                <c:pt idx="3">
                  <c:v>5.5250018219589414E-2</c:v>
                </c:pt>
                <c:pt idx="4">
                  <c:v>4.9130109028321232E-2</c:v>
                </c:pt>
                <c:pt idx="5">
                  <c:v>4.4758876761198579E-2</c:v>
                </c:pt>
                <c:pt idx="6">
                  <c:v>4.7797577251459833E-2</c:v>
                </c:pt>
                <c:pt idx="7">
                  <c:v>4.9321459928597246E-2</c:v>
                </c:pt>
                <c:pt idx="8">
                  <c:v>5.1130262867417009E-2</c:v>
                </c:pt>
                <c:pt idx="9">
                  <c:v>7.2907506196287247E-2</c:v>
                </c:pt>
                <c:pt idx="10">
                  <c:v>6.9667744333734877E-2</c:v>
                </c:pt>
                <c:pt idx="11">
                  <c:v>7.1503057294137584E-2</c:v>
                </c:pt>
                <c:pt idx="12">
                  <c:v>8.4609778229418259E-2</c:v>
                </c:pt>
                <c:pt idx="13">
                  <c:v>9.2225376405752943E-2</c:v>
                </c:pt>
                <c:pt idx="14">
                  <c:v>9.1909987812212227E-2</c:v>
                </c:pt>
                <c:pt idx="15">
                  <c:v>9.4491402786191073E-2</c:v>
                </c:pt>
                <c:pt idx="16">
                  <c:v>0.10113717439979199</c:v>
                </c:pt>
                <c:pt idx="17">
                  <c:v>0.10710638110841884</c:v>
                </c:pt>
                <c:pt idx="18">
                  <c:v>0.10398061731981999</c:v>
                </c:pt>
                <c:pt idx="19">
                  <c:v>0.10695421442082233</c:v>
                </c:pt>
                <c:pt idx="20">
                  <c:v>0.12516033350383007</c:v>
                </c:pt>
                <c:pt idx="21">
                  <c:v>0.1299683786287873</c:v>
                </c:pt>
              </c:numCache>
            </c:numRef>
          </c:val>
          <c:smooth val="0"/>
          <c:extLst>
            <c:ext xmlns:c16="http://schemas.microsoft.com/office/drawing/2014/chart" uri="{C3380CC4-5D6E-409C-BE32-E72D297353CC}">
              <c16:uniqueId val="{00000002-3815-4EDA-8912-5D9BC0503B56}"/>
            </c:ext>
          </c:extLst>
        </c:ser>
        <c:dLbls>
          <c:showLegendKey val="0"/>
          <c:showVal val="0"/>
          <c:showCatName val="0"/>
          <c:showSerName val="0"/>
          <c:showPercent val="0"/>
          <c:showBubbleSize val="0"/>
        </c:dLbls>
        <c:smooth val="0"/>
        <c:axId val="238876160"/>
        <c:axId val="238877696"/>
      </c:lineChart>
      <c:catAx>
        <c:axId val="238876160"/>
        <c:scaling>
          <c:orientation val="minMax"/>
        </c:scaling>
        <c:delete val="0"/>
        <c:axPos val="b"/>
        <c:numFmt formatCode="General" sourceLinked="1"/>
        <c:majorTickMark val="out"/>
        <c:minorTickMark val="none"/>
        <c:tickLblPos val="nextTo"/>
        <c:txPr>
          <a:bodyPr rot="-2700000"/>
          <a:lstStyle/>
          <a:p>
            <a:pPr>
              <a:defRPr/>
            </a:pPr>
            <a:endParaRPr lang="en-US"/>
          </a:p>
        </c:txPr>
        <c:crossAx val="238877696"/>
        <c:crosses val="autoZero"/>
        <c:auto val="1"/>
        <c:lblAlgn val="ctr"/>
        <c:lblOffset val="100"/>
        <c:noMultiLvlLbl val="0"/>
      </c:catAx>
      <c:valAx>
        <c:axId val="238877696"/>
        <c:scaling>
          <c:orientation val="minMax"/>
          <c:max val="0.14000000000000001"/>
        </c:scaling>
        <c:delete val="0"/>
        <c:axPos val="l"/>
        <c:numFmt formatCode="0%" sourceLinked="0"/>
        <c:majorTickMark val="out"/>
        <c:minorTickMark val="none"/>
        <c:tickLblPos val="nextTo"/>
        <c:crossAx val="238876160"/>
        <c:crosses val="autoZero"/>
        <c:crossBetween val="between"/>
      </c:valAx>
    </c:plotArea>
    <c:legend>
      <c:legendPos val="r"/>
      <c:layout>
        <c:manualLayout>
          <c:xMode val="edge"/>
          <c:yMode val="edge"/>
          <c:x val="8.8014135659626819E-2"/>
          <c:y val="2.4260515186977472E-2"/>
          <c:w val="0.19566966195525345"/>
          <c:h val="0.18980891719745224"/>
        </c:manualLayout>
      </c:layout>
      <c:overlay val="0"/>
    </c:legend>
    <c:plotVisOnly val="1"/>
    <c:dispBlanksAs val="gap"/>
    <c:showDLblsOverMax val="0"/>
  </c:chart>
  <c:spPr>
    <a:ln>
      <a:noFill/>
    </a:ln>
  </c:spPr>
  <c:txPr>
    <a:bodyPr/>
    <a:lstStyle/>
    <a:p>
      <a:pPr>
        <a:defRPr>
          <a:latin typeface="+mj-lt"/>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547911649115199E-2"/>
          <c:y val="2.9511211839960156E-2"/>
          <c:w val="0.85510942431685411"/>
          <c:h val="0.83070420838788417"/>
        </c:manualLayout>
      </c:layout>
      <c:areaChart>
        <c:grouping val="standard"/>
        <c:varyColors val="0"/>
        <c:ser>
          <c:idx val="4"/>
          <c:order val="3"/>
          <c:tx>
            <c:strRef>
              <c:f>EXHIBIT!$O$7</c:f>
              <c:strCache>
                <c:ptCount val="1"/>
                <c:pt idx="0">
                  <c:v>Downturn</c:v>
                </c:pt>
              </c:strCache>
            </c:strRef>
          </c:tx>
          <c:spPr>
            <a:solidFill>
              <a:schemeClr val="bg1"/>
            </a:solidFill>
            <a:ln>
              <a:noFill/>
            </a:ln>
          </c:spPr>
          <c:cat>
            <c:numRef>
              <c:f>EXHIBIT!$A$11:$A$34</c:f>
              <c:numCache>
                <c:formatCode>m/d/yyyy</c:formatCode>
                <c:ptCount val="24"/>
                <c:pt idx="0">
                  <c:v>38352</c:v>
                </c:pt>
                <c:pt idx="1">
                  <c:v>38717</c:v>
                </c:pt>
                <c:pt idx="2">
                  <c:v>39082</c:v>
                </c:pt>
                <c:pt idx="3">
                  <c:v>39447</c:v>
                </c:pt>
                <c:pt idx="4">
                  <c:v>39813</c:v>
                </c:pt>
                <c:pt idx="5">
                  <c:v>40178</c:v>
                </c:pt>
                <c:pt idx="6">
                  <c:v>40543</c:v>
                </c:pt>
                <c:pt idx="7">
                  <c:v>40908</c:v>
                </c:pt>
                <c:pt idx="8">
                  <c:v>41274</c:v>
                </c:pt>
                <c:pt idx="9">
                  <c:v>41639</c:v>
                </c:pt>
                <c:pt idx="10">
                  <c:v>42004</c:v>
                </c:pt>
                <c:pt idx="11">
                  <c:v>42369</c:v>
                </c:pt>
                <c:pt idx="12">
                  <c:v>42735</c:v>
                </c:pt>
                <c:pt idx="13">
                  <c:v>43100</c:v>
                </c:pt>
                <c:pt idx="14">
                  <c:v>43465</c:v>
                </c:pt>
                <c:pt idx="15">
                  <c:v>43830</c:v>
                </c:pt>
                <c:pt idx="16">
                  <c:v>44196</c:v>
                </c:pt>
                <c:pt idx="17">
                  <c:v>44561</c:v>
                </c:pt>
                <c:pt idx="18">
                  <c:v>44926</c:v>
                </c:pt>
                <c:pt idx="19">
                  <c:v>45291</c:v>
                </c:pt>
                <c:pt idx="20">
                  <c:v>45657</c:v>
                </c:pt>
                <c:pt idx="21">
                  <c:v>46022</c:v>
                </c:pt>
                <c:pt idx="22">
                  <c:v>46387</c:v>
                </c:pt>
                <c:pt idx="23">
                  <c:v>46752</c:v>
                </c:pt>
              </c:numCache>
              <c:extLst/>
            </c:numRef>
          </c:cat>
          <c:val>
            <c:numRef>
              <c:f>EXHIBIT!$O$8:$O$33</c:f>
              <c:numCache>
                <c:formatCode>0.0</c:formatCode>
                <c:ptCount val="26"/>
                <c:pt idx="0">
                  <c:v>3.214820142244823</c:v>
                </c:pt>
                <c:pt idx="1">
                  <c:v>3.3104103750374954</c:v>
                </c:pt>
                <c:pt idx="2">
                  <c:v>3.4699497612116623</c:v>
                </c:pt>
                <c:pt idx="3">
                  <c:v>3.0245450771211617</c:v>
                </c:pt>
                <c:pt idx="4">
                  <c:v>2.8830047196775972</c:v>
                </c:pt>
                <c:pt idx="5">
                  <c:v>2.9536183148712096</c:v>
                </c:pt>
                <c:pt idx="6">
                  <c:v>3.1774825365359818</c:v>
                </c:pt>
                <c:pt idx="7">
                  <c:v>3.7306551166843884</c:v>
                </c:pt>
                <c:pt idx="8">
                  <c:v>3.6761346368864891</c:v>
                </c:pt>
                <c:pt idx="9">
                  <c:v>4.379969475148795</c:v>
                </c:pt>
                <c:pt idx="10">
                  <c:v>5.0100172730135446</c:v>
                </c:pt>
                <c:pt idx="11">
                  <c:v>5.2951614243926626</c:v>
                </c:pt>
                <c:pt idx="12">
                  <c:v>5.2548696973856979</c:v>
                </c:pt>
                <c:pt idx="13">
                  <c:v>5.7693234920299226</c:v>
                </c:pt>
                <c:pt idx="14">
                  <c:v>6.0943034783234626</c:v>
                </c:pt>
                <c:pt idx="15">
                  <c:v>6.7965590787916739</c:v>
                </c:pt>
                <c:pt idx="16">
                  <c:v>6.8165651227825572</c:v>
                </c:pt>
                <c:pt idx="17">
                  <c:v>7.3743389229180982</c:v>
                </c:pt>
                <c:pt idx="18">
                  <c:v>7.6040765921023619</c:v>
                </c:pt>
                <c:pt idx="19">
                  <c:v>8.75281666795739</c:v>
                </c:pt>
                <c:pt idx="20">
                  <c:v>9.4203577080610064</c:v>
                </c:pt>
                <c:pt idx="21">
                  <c:v>8.4729091042379991</c:v>
                </c:pt>
                <c:pt idx="22">
                  <c:v>8.0870141771403414</c:v>
                </c:pt>
                <c:pt idx="23">
                  <c:v>7.9590793477197899</c:v>
                </c:pt>
                <c:pt idx="24">
                  <c:v>7.2364500208579638</c:v>
                </c:pt>
                <c:pt idx="25">
                  <c:v>6.7673876743218804</c:v>
                </c:pt>
              </c:numCache>
              <c:extLst/>
            </c:numRef>
          </c:val>
          <c:extLst>
            <c:ext xmlns:c16="http://schemas.microsoft.com/office/drawing/2014/chart" uri="{C3380CC4-5D6E-409C-BE32-E72D297353CC}">
              <c16:uniqueId val="{00000000-69EC-469F-8706-FFF348B200CD}"/>
            </c:ext>
          </c:extLst>
        </c:ser>
        <c:ser>
          <c:idx val="2"/>
          <c:order val="7"/>
          <c:tx>
            <c:strRef>
              <c:f>EXHIBIT!$K$7</c:f>
              <c:strCache>
                <c:ptCount val="1"/>
                <c:pt idx="0">
                  <c:v>Base case</c:v>
                </c:pt>
              </c:strCache>
            </c:strRef>
          </c:tx>
          <c:spPr>
            <a:noFill/>
          </c:spPr>
          <c:cat>
            <c:numRef>
              <c:f>EXHIBIT!$A$11:$A$34</c:f>
              <c:numCache>
                <c:formatCode>m/d/yyyy</c:formatCode>
                <c:ptCount val="24"/>
                <c:pt idx="0">
                  <c:v>38352</c:v>
                </c:pt>
                <c:pt idx="1">
                  <c:v>38717</c:v>
                </c:pt>
                <c:pt idx="2">
                  <c:v>39082</c:v>
                </c:pt>
                <c:pt idx="3">
                  <c:v>39447</c:v>
                </c:pt>
                <c:pt idx="4">
                  <c:v>39813</c:v>
                </c:pt>
                <c:pt idx="5">
                  <c:v>40178</c:v>
                </c:pt>
                <c:pt idx="6">
                  <c:v>40543</c:v>
                </c:pt>
                <c:pt idx="7">
                  <c:v>40908</c:v>
                </c:pt>
                <c:pt idx="8">
                  <c:v>41274</c:v>
                </c:pt>
                <c:pt idx="9">
                  <c:v>41639</c:v>
                </c:pt>
                <c:pt idx="10">
                  <c:v>42004</c:v>
                </c:pt>
                <c:pt idx="11">
                  <c:v>42369</c:v>
                </c:pt>
                <c:pt idx="12">
                  <c:v>42735</c:v>
                </c:pt>
                <c:pt idx="13">
                  <c:v>43100</c:v>
                </c:pt>
                <c:pt idx="14">
                  <c:v>43465</c:v>
                </c:pt>
                <c:pt idx="15">
                  <c:v>43830</c:v>
                </c:pt>
                <c:pt idx="16">
                  <c:v>44196</c:v>
                </c:pt>
                <c:pt idx="17">
                  <c:v>44561</c:v>
                </c:pt>
                <c:pt idx="18">
                  <c:v>44926</c:v>
                </c:pt>
                <c:pt idx="19">
                  <c:v>45291</c:v>
                </c:pt>
                <c:pt idx="20">
                  <c:v>45657</c:v>
                </c:pt>
                <c:pt idx="21">
                  <c:v>46022</c:v>
                </c:pt>
                <c:pt idx="22">
                  <c:v>46387</c:v>
                </c:pt>
                <c:pt idx="23">
                  <c:v>46752</c:v>
                </c:pt>
              </c:numCache>
              <c:extLst/>
            </c:numRef>
          </c:cat>
          <c:val>
            <c:numRef>
              <c:f>EXHIBIT!$K$11:$K$34</c:f>
              <c:numCache>
                <c:formatCode>0.0</c:formatCode>
                <c:ptCount val="24"/>
                <c:pt idx="0">
                  <c:v>3.0245450771211617</c:v>
                </c:pt>
                <c:pt idx="1">
                  <c:v>2.8830047196775972</c:v>
                </c:pt>
                <c:pt idx="2">
                  <c:v>2.9536183148712096</c:v>
                </c:pt>
                <c:pt idx="3">
                  <c:v>3.1774825365359818</c:v>
                </c:pt>
                <c:pt idx="4">
                  <c:v>3.7306551166843884</c:v>
                </c:pt>
                <c:pt idx="5">
                  <c:v>3.6761346368864891</c:v>
                </c:pt>
                <c:pt idx="6">
                  <c:v>4.379969475148795</c:v>
                </c:pt>
                <c:pt idx="7">
                  <c:v>5.0100172730135446</c:v>
                </c:pt>
                <c:pt idx="8">
                  <c:v>5.2951614243926626</c:v>
                </c:pt>
                <c:pt idx="9">
                  <c:v>5.2548696973856979</c:v>
                </c:pt>
                <c:pt idx="10">
                  <c:v>5.7693234920299226</c:v>
                </c:pt>
                <c:pt idx="11">
                  <c:v>6.0943034783234626</c:v>
                </c:pt>
                <c:pt idx="12">
                  <c:v>6.7965590787916739</c:v>
                </c:pt>
                <c:pt idx="13">
                  <c:v>6.8165651227825572</c:v>
                </c:pt>
                <c:pt idx="14">
                  <c:v>7.3743389229180982</c:v>
                </c:pt>
                <c:pt idx="15">
                  <c:v>7.6040765921023619</c:v>
                </c:pt>
                <c:pt idx="16">
                  <c:v>8.75281666795739</c:v>
                </c:pt>
                <c:pt idx="17">
                  <c:v>8.163635509789902</c:v>
                </c:pt>
                <c:pt idx="18">
                  <c:v>7.5176087158975839</c:v>
                </c:pt>
                <c:pt idx="19">
                  <c:v>7.2637224507044156</c:v>
                </c:pt>
                <c:pt idx="20">
                  <c:v>7.0047705893613506</c:v>
                </c:pt>
                <c:pt idx="21">
                  <c:v>6.3811566873253085</c:v>
                </c:pt>
                <c:pt idx="22">
                  <c:v>5.9287152803091079</c:v>
                </c:pt>
                <c:pt idx="23">
                  <c:v>5.45821177242789</c:v>
                </c:pt>
              </c:numCache>
              <c:extLst/>
            </c:numRef>
          </c:val>
          <c:extLst>
            <c:ext xmlns:c16="http://schemas.microsoft.com/office/drawing/2014/chart" uri="{C3380CC4-5D6E-409C-BE32-E72D297353CC}">
              <c16:uniqueId val="{00000001-69EC-469F-8706-FFF348B200CD}"/>
            </c:ext>
          </c:extLst>
        </c:ser>
        <c:dLbls>
          <c:showLegendKey val="0"/>
          <c:showVal val="0"/>
          <c:showCatName val="0"/>
          <c:showSerName val="0"/>
          <c:showPercent val="0"/>
          <c:showBubbleSize val="0"/>
        </c:dLbls>
        <c:axId val="514605056"/>
        <c:axId val="512661376"/>
      </c:areaChart>
      <c:barChart>
        <c:barDir val="col"/>
        <c:grouping val="clustered"/>
        <c:varyColors val="0"/>
        <c:ser>
          <c:idx val="0"/>
          <c:order val="0"/>
          <c:tx>
            <c:strRef>
              <c:f>EXHIBIT!$E$7</c:f>
              <c:strCache>
                <c:ptCount val="1"/>
                <c:pt idx="0">
                  <c:v>Historical Commitments ($mil)</c:v>
                </c:pt>
              </c:strCache>
            </c:strRef>
          </c:tx>
          <c:spPr>
            <a:solidFill>
              <a:schemeClr val="bg2"/>
            </a:solidFill>
          </c:spPr>
          <c:invertIfNegative val="0"/>
          <c:dPt>
            <c:idx val="17"/>
            <c:invertIfNegative val="0"/>
            <c:bubble3D val="0"/>
            <c:extLst>
              <c:ext xmlns:c16="http://schemas.microsoft.com/office/drawing/2014/chart" uri="{C3380CC4-5D6E-409C-BE32-E72D297353CC}">
                <c16:uniqueId val="{00000002-69EC-469F-8706-FFF348B200CD}"/>
              </c:ext>
            </c:extLst>
          </c:dPt>
          <c:dPt>
            <c:idx val="18"/>
            <c:invertIfNegative val="0"/>
            <c:bubble3D val="0"/>
            <c:extLst>
              <c:ext xmlns:c16="http://schemas.microsoft.com/office/drawing/2014/chart" uri="{C3380CC4-5D6E-409C-BE32-E72D297353CC}">
                <c16:uniqueId val="{00000003-69EC-469F-8706-FFF348B200CD}"/>
              </c:ext>
            </c:extLst>
          </c:dPt>
          <c:dPt>
            <c:idx val="19"/>
            <c:invertIfNegative val="0"/>
            <c:bubble3D val="0"/>
            <c:extLst>
              <c:ext xmlns:c16="http://schemas.microsoft.com/office/drawing/2014/chart" uri="{C3380CC4-5D6E-409C-BE32-E72D297353CC}">
                <c16:uniqueId val="{00000004-69EC-469F-8706-FFF348B200CD}"/>
              </c:ext>
            </c:extLst>
          </c:dPt>
          <c:dPt>
            <c:idx val="20"/>
            <c:invertIfNegative val="0"/>
            <c:bubble3D val="0"/>
            <c:spPr>
              <a:solidFill>
                <a:schemeClr val="accent6"/>
              </a:solidFill>
            </c:spPr>
            <c:extLst>
              <c:ext xmlns:c16="http://schemas.microsoft.com/office/drawing/2014/chart" uri="{C3380CC4-5D6E-409C-BE32-E72D297353CC}">
                <c16:uniqueId val="{00000006-69EC-469F-8706-FFF348B200CD}"/>
              </c:ext>
            </c:extLst>
          </c:dPt>
          <c:dPt>
            <c:idx val="21"/>
            <c:invertIfNegative val="0"/>
            <c:bubble3D val="0"/>
            <c:spPr>
              <a:solidFill>
                <a:schemeClr val="accent6"/>
              </a:solidFill>
            </c:spPr>
            <c:extLst>
              <c:ext xmlns:c16="http://schemas.microsoft.com/office/drawing/2014/chart" uri="{C3380CC4-5D6E-409C-BE32-E72D297353CC}">
                <c16:uniqueId val="{00000008-69EC-469F-8706-FFF348B200CD}"/>
              </c:ext>
            </c:extLst>
          </c:dPt>
          <c:dPt>
            <c:idx val="22"/>
            <c:invertIfNegative val="0"/>
            <c:bubble3D val="0"/>
            <c:spPr>
              <a:solidFill>
                <a:schemeClr val="accent6"/>
              </a:solidFill>
            </c:spPr>
            <c:extLst>
              <c:ext xmlns:c16="http://schemas.microsoft.com/office/drawing/2014/chart" uri="{C3380CC4-5D6E-409C-BE32-E72D297353CC}">
                <c16:uniqueId val="{0000000A-69EC-469F-8706-FFF348B200CD}"/>
              </c:ext>
            </c:extLst>
          </c:dPt>
          <c:dPt>
            <c:idx val="23"/>
            <c:invertIfNegative val="0"/>
            <c:bubble3D val="0"/>
            <c:spPr>
              <a:solidFill>
                <a:schemeClr val="accent6"/>
              </a:solidFill>
            </c:spPr>
            <c:extLst>
              <c:ext xmlns:c16="http://schemas.microsoft.com/office/drawing/2014/chart" uri="{C3380CC4-5D6E-409C-BE32-E72D297353CC}">
                <c16:uniqueId val="{0000000C-69EC-469F-8706-FFF348B200CD}"/>
              </c:ext>
            </c:extLst>
          </c:dPt>
          <c:dPt>
            <c:idx val="24"/>
            <c:invertIfNegative val="0"/>
            <c:bubble3D val="0"/>
            <c:spPr>
              <a:solidFill>
                <a:schemeClr val="accent6"/>
              </a:solidFill>
            </c:spPr>
            <c:extLst>
              <c:ext xmlns:c16="http://schemas.microsoft.com/office/drawing/2014/chart" uri="{C3380CC4-5D6E-409C-BE32-E72D297353CC}">
                <c16:uniqueId val="{0000000E-69EC-469F-8706-FFF348B200CD}"/>
              </c:ext>
            </c:extLst>
          </c:dPt>
          <c:dPt>
            <c:idx val="25"/>
            <c:invertIfNegative val="0"/>
            <c:bubble3D val="0"/>
            <c:spPr>
              <a:solidFill>
                <a:schemeClr val="accent6"/>
              </a:solidFill>
            </c:spPr>
            <c:extLst>
              <c:ext xmlns:c16="http://schemas.microsoft.com/office/drawing/2014/chart" uri="{C3380CC4-5D6E-409C-BE32-E72D297353CC}">
                <c16:uniqueId val="{00000010-69EC-469F-8706-FFF348B200CD}"/>
              </c:ext>
            </c:extLst>
          </c:dPt>
          <c:dLbls>
            <c:numFmt formatCode="&quot;$&quot;#,##0" sourceLinked="0"/>
            <c:spPr>
              <a:noFill/>
              <a:ln>
                <a:noFill/>
              </a:ln>
              <a:effectLst/>
            </c:spPr>
            <c:txPr>
              <a:bodyPr rot="-2700000"/>
              <a:lstStyle/>
              <a:p>
                <a:pPr>
                  <a:defRPr sz="1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EXHIBIT!$A$8:$A$34</c:f>
              <c:numCache>
                <c:formatCode>m/d/yyyy</c:formatCode>
                <c:ptCount val="27"/>
                <c:pt idx="0">
                  <c:v>37256</c:v>
                </c:pt>
                <c:pt idx="1">
                  <c:v>37621</c:v>
                </c:pt>
                <c:pt idx="2">
                  <c:v>37986</c:v>
                </c:pt>
                <c:pt idx="3">
                  <c:v>38352</c:v>
                </c:pt>
                <c:pt idx="4">
                  <c:v>38717</c:v>
                </c:pt>
                <c:pt idx="5">
                  <c:v>39082</c:v>
                </c:pt>
                <c:pt idx="6">
                  <c:v>39447</c:v>
                </c:pt>
                <c:pt idx="7">
                  <c:v>39813</c:v>
                </c:pt>
                <c:pt idx="8">
                  <c:v>40178</c:v>
                </c:pt>
                <c:pt idx="9">
                  <c:v>40543</c:v>
                </c:pt>
                <c:pt idx="10">
                  <c:v>40908</c:v>
                </c:pt>
                <c:pt idx="11">
                  <c:v>41274</c:v>
                </c:pt>
                <c:pt idx="12">
                  <c:v>41639</c:v>
                </c:pt>
                <c:pt idx="13">
                  <c:v>42004</c:v>
                </c:pt>
                <c:pt idx="14">
                  <c:v>42369</c:v>
                </c:pt>
                <c:pt idx="15">
                  <c:v>42735</c:v>
                </c:pt>
                <c:pt idx="16">
                  <c:v>43100</c:v>
                </c:pt>
                <c:pt idx="17">
                  <c:v>43465</c:v>
                </c:pt>
                <c:pt idx="18">
                  <c:v>43830</c:v>
                </c:pt>
                <c:pt idx="19">
                  <c:v>44196</c:v>
                </c:pt>
                <c:pt idx="20">
                  <c:v>44561</c:v>
                </c:pt>
                <c:pt idx="21">
                  <c:v>44926</c:v>
                </c:pt>
                <c:pt idx="22">
                  <c:v>45291</c:v>
                </c:pt>
                <c:pt idx="23">
                  <c:v>45657</c:v>
                </c:pt>
                <c:pt idx="24">
                  <c:v>46022</c:v>
                </c:pt>
                <c:pt idx="25">
                  <c:v>46387</c:v>
                </c:pt>
                <c:pt idx="26">
                  <c:v>46752</c:v>
                </c:pt>
              </c:numCache>
              <c:extLst/>
            </c:numRef>
          </c:cat>
          <c:val>
            <c:numRef>
              <c:f>EXHIBIT!$C$8:$C$34</c:f>
              <c:numCache>
                <c:formatCode>General</c:formatCode>
                <c:ptCount val="27"/>
                <c:pt idx="0">
                  <c:v>220</c:v>
                </c:pt>
                <c:pt idx="1">
                  <c:v>845.48468700000001</c:v>
                </c:pt>
                <c:pt idx="2">
                  <c:v>200</c:v>
                </c:pt>
                <c:pt idx="3">
                  <c:v>670</c:v>
                </c:pt>
                <c:pt idx="4">
                  <c:v>1515.808542</c:v>
                </c:pt>
                <c:pt idx="5">
                  <c:v>1107.4780993464001</c:v>
                </c:pt>
                <c:pt idx="6">
                  <c:v>2029.1471826070001</c:v>
                </c:pt>
                <c:pt idx="7">
                  <c:v>1432.8336562043003</c:v>
                </c:pt>
                <c:pt idx="8">
                  <c:v>1022.45</c:v>
                </c:pt>
                <c:pt idx="9">
                  <c:v>842.37815885150007</c:v>
                </c:pt>
                <c:pt idx="10">
                  <c:v>2017.972078</c:v>
                </c:pt>
                <c:pt idx="11">
                  <c:v>2397.0393624644003</c:v>
                </c:pt>
                <c:pt idx="12">
                  <c:v>1572.6455171281</c:v>
                </c:pt>
                <c:pt idx="13">
                  <c:v>1755.0701279663999</c:v>
                </c:pt>
                <c:pt idx="14">
                  <c:v>2334.4294782742004</c:v>
                </c:pt>
                <c:pt idx="15">
                  <c:v>2244.3617220171</c:v>
                </c:pt>
                <c:pt idx="16">
                  <c:v>1616.8554775711998</c:v>
                </c:pt>
                <c:pt idx="17">
                  <c:v>1854.2874616070001</c:v>
                </c:pt>
                <c:pt idx="18">
                  <c:v>2261.1834953461002</c:v>
                </c:pt>
                <c:pt idx="19">
                  <c:v>1223.8172077728</c:v>
                </c:pt>
                <c:pt idx="20" formatCode="0.0">
                  <c:v>1750.0000700000001</c:v>
                </c:pt>
                <c:pt idx="21" formatCode="0.0">
                  <c:v>1750.0000700000001</c:v>
                </c:pt>
                <c:pt idx="22" formatCode="0.0">
                  <c:v>1750.0000700000001</c:v>
                </c:pt>
                <c:pt idx="23" formatCode="0.0">
                  <c:v>1750.0000700000001</c:v>
                </c:pt>
                <c:pt idx="24" formatCode="0.0">
                  <c:v>1750.0000700000001</c:v>
                </c:pt>
                <c:pt idx="25" formatCode="0.0">
                  <c:v>1750.0000700000001</c:v>
                </c:pt>
                <c:pt idx="26" formatCode="0.0">
                  <c:v>1750.0000700000001</c:v>
                </c:pt>
              </c:numCache>
              <c:extLst/>
            </c:numRef>
          </c:val>
          <c:extLst>
            <c:ext xmlns:c16="http://schemas.microsoft.com/office/drawing/2014/chart" uri="{C3380CC4-5D6E-409C-BE32-E72D297353CC}">
              <c16:uniqueId val="{00000011-69EC-469F-8706-FFF348B200CD}"/>
            </c:ext>
          </c:extLst>
        </c:ser>
        <c:ser>
          <c:idx val="1"/>
          <c:order val="1"/>
          <c:tx>
            <c:strRef>
              <c:f>EXHIBIT!$F$7</c:f>
              <c:strCache>
                <c:ptCount val="1"/>
                <c:pt idx="0">
                  <c:v>Modeled Commitments ($mil)</c:v>
                </c:pt>
              </c:strCache>
            </c:strRef>
          </c:tx>
          <c:spPr>
            <a:solidFill>
              <a:schemeClr val="accent6"/>
            </a:solidFill>
          </c:spPr>
          <c:invertIfNegative val="0"/>
          <c:dPt>
            <c:idx val="0"/>
            <c:invertIfNegative val="0"/>
            <c:bubble3D val="0"/>
            <c:spPr>
              <a:solidFill>
                <a:schemeClr val="accent1"/>
              </a:solidFill>
            </c:spPr>
            <c:extLst>
              <c:ext xmlns:c16="http://schemas.microsoft.com/office/drawing/2014/chart" uri="{C3380CC4-5D6E-409C-BE32-E72D297353CC}">
                <c16:uniqueId val="{00000013-69EC-469F-8706-FFF348B200CD}"/>
              </c:ext>
            </c:extLst>
          </c:dPt>
          <c:dPt>
            <c:idx val="1"/>
            <c:invertIfNegative val="0"/>
            <c:bubble3D val="0"/>
            <c:extLst>
              <c:ext xmlns:c16="http://schemas.microsoft.com/office/drawing/2014/chart" uri="{C3380CC4-5D6E-409C-BE32-E72D297353CC}">
                <c16:uniqueId val="{00000014-69EC-469F-8706-FFF348B200CD}"/>
              </c:ext>
            </c:extLst>
          </c:dPt>
          <c:dPt>
            <c:idx val="4"/>
            <c:invertIfNegative val="0"/>
            <c:bubble3D val="0"/>
            <c:spPr>
              <a:solidFill>
                <a:schemeClr val="accent1"/>
              </a:solidFill>
            </c:spPr>
            <c:extLst>
              <c:ext xmlns:c16="http://schemas.microsoft.com/office/drawing/2014/chart" uri="{C3380CC4-5D6E-409C-BE32-E72D297353CC}">
                <c16:uniqueId val="{00000016-69EC-469F-8706-FFF348B200CD}"/>
              </c:ext>
            </c:extLst>
          </c:dPt>
          <c:dPt>
            <c:idx val="16"/>
            <c:invertIfNegative val="0"/>
            <c:bubble3D val="0"/>
            <c:spPr>
              <a:solidFill>
                <a:schemeClr val="accent1"/>
              </a:solidFill>
            </c:spPr>
            <c:extLst>
              <c:ext xmlns:c16="http://schemas.microsoft.com/office/drawing/2014/chart" uri="{C3380CC4-5D6E-409C-BE32-E72D297353CC}">
                <c16:uniqueId val="{00000018-69EC-469F-8706-FFF348B200CD}"/>
              </c:ext>
            </c:extLst>
          </c:dPt>
          <c:dLbls>
            <c:numFmt formatCode="&quot;$&quot;#,##0" sourceLinked="0"/>
            <c:spPr>
              <a:noFill/>
              <a:ln>
                <a:noFill/>
              </a:ln>
              <a:effectLst/>
            </c:spPr>
            <c:txPr>
              <a:bodyPr rot="-2700000"/>
              <a:lstStyle/>
              <a:p>
                <a:pPr>
                  <a:defRPr sz="1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EXHIBIT!$A$8:$A$34</c:f>
              <c:numCache>
                <c:formatCode>m/d/yyyy</c:formatCode>
                <c:ptCount val="27"/>
                <c:pt idx="0">
                  <c:v>37256</c:v>
                </c:pt>
                <c:pt idx="1">
                  <c:v>37621</c:v>
                </c:pt>
                <c:pt idx="2">
                  <c:v>37986</c:v>
                </c:pt>
                <c:pt idx="3">
                  <c:v>38352</c:v>
                </c:pt>
                <c:pt idx="4">
                  <c:v>38717</c:v>
                </c:pt>
                <c:pt idx="5">
                  <c:v>39082</c:v>
                </c:pt>
                <c:pt idx="6">
                  <c:v>39447</c:v>
                </c:pt>
                <c:pt idx="7">
                  <c:v>39813</c:v>
                </c:pt>
                <c:pt idx="8">
                  <c:v>40178</c:v>
                </c:pt>
                <c:pt idx="9">
                  <c:v>40543</c:v>
                </c:pt>
                <c:pt idx="10">
                  <c:v>40908</c:v>
                </c:pt>
                <c:pt idx="11">
                  <c:v>41274</c:v>
                </c:pt>
                <c:pt idx="12">
                  <c:v>41639</c:v>
                </c:pt>
                <c:pt idx="13">
                  <c:v>42004</c:v>
                </c:pt>
                <c:pt idx="14">
                  <c:v>42369</c:v>
                </c:pt>
                <c:pt idx="15">
                  <c:v>42735</c:v>
                </c:pt>
                <c:pt idx="16">
                  <c:v>43100</c:v>
                </c:pt>
                <c:pt idx="17">
                  <c:v>43465</c:v>
                </c:pt>
                <c:pt idx="18">
                  <c:v>43830</c:v>
                </c:pt>
                <c:pt idx="19">
                  <c:v>44196</c:v>
                </c:pt>
                <c:pt idx="20">
                  <c:v>44561</c:v>
                </c:pt>
                <c:pt idx="21">
                  <c:v>44926</c:v>
                </c:pt>
                <c:pt idx="22">
                  <c:v>45291</c:v>
                </c:pt>
                <c:pt idx="23">
                  <c:v>45657</c:v>
                </c:pt>
                <c:pt idx="24">
                  <c:v>46022</c:v>
                </c:pt>
                <c:pt idx="25">
                  <c:v>46387</c:v>
                </c:pt>
                <c:pt idx="26">
                  <c:v>46752</c:v>
                </c:pt>
              </c:numCache>
              <c:extLst/>
            </c:numRef>
          </c:cat>
          <c:val>
            <c:numRef>
              <c:f>EXHIBIT!$F$8:$F$33</c:f>
              <c:numCache>
                <c:formatCode>General</c:formatCode>
                <c:ptCount val="26"/>
              </c:numCache>
              <c:extLst/>
            </c:numRef>
          </c:val>
          <c:extLst>
            <c:ext xmlns:c16="http://schemas.microsoft.com/office/drawing/2014/chart" uri="{C3380CC4-5D6E-409C-BE32-E72D297353CC}">
              <c16:uniqueId val="{00000019-69EC-469F-8706-FFF348B200CD}"/>
            </c:ext>
          </c:extLst>
        </c:ser>
        <c:dLbls>
          <c:showLegendKey val="0"/>
          <c:showVal val="0"/>
          <c:showCatName val="0"/>
          <c:showSerName val="0"/>
          <c:showPercent val="0"/>
          <c:showBubbleSize val="0"/>
        </c:dLbls>
        <c:gapWidth val="100"/>
        <c:overlap val="100"/>
        <c:axId val="512430464"/>
        <c:axId val="512659456"/>
      </c:barChart>
      <c:lineChart>
        <c:grouping val="standard"/>
        <c:varyColors val="0"/>
        <c:ser>
          <c:idx val="7"/>
          <c:order val="2"/>
          <c:tx>
            <c:strRef>
              <c:f>EXHIBIT!$N$7</c:f>
              <c:strCache>
                <c:ptCount val="1"/>
                <c:pt idx="0">
                  <c:v>Downturn</c:v>
                </c:pt>
              </c:strCache>
            </c:strRef>
          </c:tx>
          <c:spPr>
            <a:ln>
              <a:solidFill>
                <a:schemeClr val="accent2"/>
              </a:solidFill>
            </a:ln>
          </c:spPr>
          <c:marker>
            <c:symbol val="none"/>
          </c:marker>
          <c:cat>
            <c:numRef>
              <c:f>EXHIBIT!$A$8:$A$34</c:f>
              <c:numCache>
                <c:formatCode>m/d/yyyy</c:formatCode>
                <c:ptCount val="27"/>
                <c:pt idx="0">
                  <c:v>37256</c:v>
                </c:pt>
                <c:pt idx="1">
                  <c:v>37621</c:v>
                </c:pt>
                <c:pt idx="2">
                  <c:v>37986</c:v>
                </c:pt>
                <c:pt idx="3">
                  <c:v>38352</c:v>
                </c:pt>
                <c:pt idx="4">
                  <c:v>38717</c:v>
                </c:pt>
                <c:pt idx="5">
                  <c:v>39082</c:v>
                </c:pt>
                <c:pt idx="6">
                  <c:v>39447</c:v>
                </c:pt>
                <c:pt idx="7">
                  <c:v>39813</c:v>
                </c:pt>
                <c:pt idx="8">
                  <c:v>40178</c:v>
                </c:pt>
                <c:pt idx="9">
                  <c:v>40543</c:v>
                </c:pt>
                <c:pt idx="10">
                  <c:v>40908</c:v>
                </c:pt>
                <c:pt idx="11">
                  <c:v>41274</c:v>
                </c:pt>
                <c:pt idx="12">
                  <c:v>41639</c:v>
                </c:pt>
                <c:pt idx="13">
                  <c:v>42004</c:v>
                </c:pt>
                <c:pt idx="14">
                  <c:v>42369</c:v>
                </c:pt>
                <c:pt idx="15">
                  <c:v>42735</c:v>
                </c:pt>
                <c:pt idx="16">
                  <c:v>43100</c:v>
                </c:pt>
                <c:pt idx="17">
                  <c:v>43465</c:v>
                </c:pt>
                <c:pt idx="18">
                  <c:v>43830</c:v>
                </c:pt>
                <c:pt idx="19">
                  <c:v>44196</c:v>
                </c:pt>
                <c:pt idx="20">
                  <c:v>44561</c:v>
                </c:pt>
                <c:pt idx="21">
                  <c:v>44926</c:v>
                </c:pt>
                <c:pt idx="22">
                  <c:v>45291</c:v>
                </c:pt>
                <c:pt idx="23">
                  <c:v>45657</c:v>
                </c:pt>
                <c:pt idx="24">
                  <c:v>46022</c:v>
                </c:pt>
                <c:pt idx="25">
                  <c:v>46387</c:v>
                </c:pt>
                <c:pt idx="26">
                  <c:v>46752</c:v>
                </c:pt>
              </c:numCache>
              <c:extLst/>
            </c:numRef>
          </c:cat>
          <c:val>
            <c:numRef>
              <c:f>EXHIBIT!$N$8:$N$34</c:f>
              <c:numCache>
                <c:formatCode>0.0</c:formatCode>
                <c:ptCount val="27"/>
                <c:pt idx="0">
                  <c:v>3.214820142244823</c:v>
                </c:pt>
                <c:pt idx="1">
                  <c:v>3.3104103750374954</c:v>
                </c:pt>
                <c:pt idx="2">
                  <c:v>3.4699497612116623</c:v>
                </c:pt>
                <c:pt idx="3">
                  <c:v>3.0245450771211617</c:v>
                </c:pt>
                <c:pt idx="4">
                  <c:v>2.8830047196775972</c:v>
                </c:pt>
                <c:pt idx="5">
                  <c:v>2.9536183148712096</c:v>
                </c:pt>
                <c:pt idx="6">
                  <c:v>3.1774825365359818</c:v>
                </c:pt>
                <c:pt idx="7">
                  <c:v>3.7306551166843884</c:v>
                </c:pt>
                <c:pt idx="8">
                  <c:v>3.6761346368864891</c:v>
                </c:pt>
                <c:pt idx="9">
                  <c:v>4.379969475148795</c:v>
                </c:pt>
                <c:pt idx="10">
                  <c:v>5.0100172730135446</c:v>
                </c:pt>
                <c:pt idx="11">
                  <c:v>5.2951614243926626</c:v>
                </c:pt>
                <c:pt idx="12">
                  <c:v>5.2548696973856979</c:v>
                </c:pt>
                <c:pt idx="13">
                  <c:v>5.7693234920299226</c:v>
                </c:pt>
                <c:pt idx="14">
                  <c:v>6.0943034783234626</c:v>
                </c:pt>
                <c:pt idx="15">
                  <c:v>6.7965590787916739</c:v>
                </c:pt>
                <c:pt idx="16">
                  <c:v>6.8165651227825572</c:v>
                </c:pt>
                <c:pt idx="17">
                  <c:v>7.3743389229180982</c:v>
                </c:pt>
                <c:pt idx="18">
                  <c:v>7.6040765921023619</c:v>
                </c:pt>
                <c:pt idx="19">
                  <c:v>8.75281666795739</c:v>
                </c:pt>
                <c:pt idx="20">
                  <c:v>9.4203577080610064</c:v>
                </c:pt>
                <c:pt idx="21">
                  <c:v>8.4729091042379991</c:v>
                </c:pt>
                <c:pt idx="22">
                  <c:v>8.0870141771403414</c:v>
                </c:pt>
                <c:pt idx="23">
                  <c:v>7.9590793477197899</c:v>
                </c:pt>
                <c:pt idx="24">
                  <c:v>7.2364500208579638</c:v>
                </c:pt>
                <c:pt idx="25">
                  <c:v>6.7673876743218804</c:v>
                </c:pt>
                <c:pt idx="26">
                  <c:v>6.3238650371961853</c:v>
                </c:pt>
              </c:numCache>
              <c:extLst/>
            </c:numRef>
          </c:val>
          <c:smooth val="0"/>
          <c:extLst>
            <c:ext xmlns:c16="http://schemas.microsoft.com/office/drawing/2014/chart" uri="{C3380CC4-5D6E-409C-BE32-E72D297353CC}">
              <c16:uniqueId val="{0000001A-69EC-469F-8706-FFF348B200CD}"/>
            </c:ext>
          </c:extLst>
        </c:ser>
        <c:ser>
          <c:idx val="10"/>
          <c:order val="4"/>
          <c:tx>
            <c:strRef>
              <c:f>EXHIBIT!$L$7</c:f>
              <c:strCache>
                <c:ptCount val="1"/>
                <c:pt idx="0">
                  <c:v>BASE CASE (2)</c:v>
                </c:pt>
              </c:strCache>
            </c:strRef>
          </c:tx>
          <c:spPr>
            <a:ln>
              <a:solidFill>
                <a:schemeClr val="accent3"/>
              </a:solidFill>
              <a:prstDash val="dash"/>
            </a:ln>
          </c:spPr>
          <c:marker>
            <c:symbol val="none"/>
          </c:marker>
          <c:cat>
            <c:numRef>
              <c:f>EXHIBIT!$A$8:$A$34</c:f>
              <c:numCache>
                <c:formatCode>m/d/yyyy</c:formatCode>
                <c:ptCount val="27"/>
                <c:pt idx="0">
                  <c:v>37256</c:v>
                </c:pt>
                <c:pt idx="1">
                  <c:v>37621</c:v>
                </c:pt>
                <c:pt idx="2">
                  <c:v>37986</c:v>
                </c:pt>
                <c:pt idx="3">
                  <c:v>38352</c:v>
                </c:pt>
                <c:pt idx="4">
                  <c:v>38717</c:v>
                </c:pt>
                <c:pt idx="5">
                  <c:v>39082</c:v>
                </c:pt>
                <c:pt idx="6">
                  <c:v>39447</c:v>
                </c:pt>
                <c:pt idx="7">
                  <c:v>39813</c:v>
                </c:pt>
                <c:pt idx="8">
                  <c:v>40178</c:v>
                </c:pt>
                <c:pt idx="9">
                  <c:v>40543</c:v>
                </c:pt>
                <c:pt idx="10">
                  <c:v>40908</c:v>
                </c:pt>
                <c:pt idx="11">
                  <c:v>41274</c:v>
                </c:pt>
                <c:pt idx="12">
                  <c:v>41639</c:v>
                </c:pt>
                <c:pt idx="13">
                  <c:v>42004</c:v>
                </c:pt>
                <c:pt idx="14">
                  <c:v>42369</c:v>
                </c:pt>
                <c:pt idx="15">
                  <c:v>42735</c:v>
                </c:pt>
                <c:pt idx="16">
                  <c:v>43100</c:v>
                </c:pt>
                <c:pt idx="17">
                  <c:v>43465</c:v>
                </c:pt>
                <c:pt idx="18">
                  <c:v>43830</c:v>
                </c:pt>
                <c:pt idx="19">
                  <c:v>44196</c:v>
                </c:pt>
                <c:pt idx="20">
                  <c:v>44561</c:v>
                </c:pt>
                <c:pt idx="21">
                  <c:v>44926</c:v>
                </c:pt>
                <c:pt idx="22">
                  <c:v>45291</c:v>
                </c:pt>
                <c:pt idx="23">
                  <c:v>45657</c:v>
                </c:pt>
                <c:pt idx="24">
                  <c:v>46022</c:v>
                </c:pt>
                <c:pt idx="25">
                  <c:v>46387</c:v>
                </c:pt>
                <c:pt idx="26">
                  <c:v>46752</c:v>
                </c:pt>
              </c:numCache>
              <c:extLst/>
            </c:numRef>
          </c:cat>
          <c:val>
            <c:numRef>
              <c:f>EXHIBIT!$L$8:$L$34</c:f>
              <c:numCache>
                <c:formatCode>0.0</c:formatCode>
                <c:ptCount val="27"/>
                <c:pt idx="0">
                  <c:v>3.214820142244823</c:v>
                </c:pt>
                <c:pt idx="1">
                  <c:v>3.3104103750374954</c:v>
                </c:pt>
                <c:pt idx="2">
                  <c:v>3.4699497612116623</c:v>
                </c:pt>
                <c:pt idx="3">
                  <c:v>3.0245450771211617</c:v>
                </c:pt>
                <c:pt idx="4">
                  <c:v>2.8830047196775972</c:v>
                </c:pt>
                <c:pt idx="5">
                  <c:v>2.9536183148712096</c:v>
                </c:pt>
                <c:pt idx="6">
                  <c:v>3.1774825365359818</c:v>
                </c:pt>
                <c:pt idx="7">
                  <c:v>3.7306551166843884</c:v>
                </c:pt>
                <c:pt idx="8">
                  <c:v>3.6761346368864891</c:v>
                </c:pt>
                <c:pt idx="9">
                  <c:v>4.379969475148795</c:v>
                </c:pt>
                <c:pt idx="10">
                  <c:v>5.0100172730135446</c:v>
                </c:pt>
                <c:pt idx="11">
                  <c:v>5.2951614243926626</c:v>
                </c:pt>
                <c:pt idx="12">
                  <c:v>5.2548696973856979</c:v>
                </c:pt>
                <c:pt idx="13">
                  <c:v>5.7693234920299226</c:v>
                </c:pt>
                <c:pt idx="14">
                  <c:v>6.0943034783234626</c:v>
                </c:pt>
                <c:pt idx="15">
                  <c:v>6.7965590787916739</c:v>
                </c:pt>
                <c:pt idx="16">
                  <c:v>6.8165651227825572</c:v>
                </c:pt>
                <c:pt idx="17">
                  <c:v>7.3743389229180982</c:v>
                </c:pt>
                <c:pt idx="18">
                  <c:v>7.6040765921023619</c:v>
                </c:pt>
                <c:pt idx="19">
                  <c:v>8.75281666795739</c:v>
                </c:pt>
                <c:pt idx="20">
                  <c:v>8.4856512319012793</c:v>
                </c:pt>
                <c:pt idx="21">
                  <c:v>8.0102326665969219</c:v>
                </c:pt>
                <c:pt idx="22">
                  <c:v>7.8615573384524993</c:v>
                </c:pt>
                <c:pt idx="23">
                  <c:v>7.6684904748280918</c:v>
                </c:pt>
                <c:pt idx="24">
                  <c:v>7.0614689109108353</c:v>
                </c:pt>
                <c:pt idx="25">
                  <c:v>6.2250424146485077</c:v>
                </c:pt>
                <c:pt idx="26">
                  <c:v>5.5969274423468729</c:v>
                </c:pt>
              </c:numCache>
              <c:extLst/>
            </c:numRef>
          </c:val>
          <c:smooth val="0"/>
          <c:extLst>
            <c:ext xmlns:c16="http://schemas.microsoft.com/office/drawing/2014/chart" uri="{C3380CC4-5D6E-409C-BE32-E72D297353CC}">
              <c16:uniqueId val="{0000001B-69EC-469F-8706-FFF348B200CD}"/>
            </c:ext>
          </c:extLst>
        </c:ser>
        <c:ser>
          <c:idx val="8"/>
          <c:order val="5"/>
          <c:tx>
            <c:strRef>
              <c:f>EXHIBIT!$M$7</c:f>
              <c:strCache>
                <c:ptCount val="1"/>
                <c:pt idx="0">
                  <c:v>No Growth</c:v>
                </c:pt>
              </c:strCache>
            </c:strRef>
          </c:tx>
          <c:spPr>
            <a:ln>
              <a:solidFill>
                <a:schemeClr val="accent1"/>
              </a:solidFill>
            </a:ln>
          </c:spPr>
          <c:marker>
            <c:symbol val="none"/>
          </c:marker>
          <c:cat>
            <c:numRef>
              <c:f>EXHIBIT!$A$8:$A$34</c:f>
              <c:numCache>
                <c:formatCode>m/d/yyyy</c:formatCode>
                <c:ptCount val="27"/>
                <c:pt idx="0">
                  <c:v>37256</c:v>
                </c:pt>
                <c:pt idx="1">
                  <c:v>37621</c:v>
                </c:pt>
                <c:pt idx="2">
                  <c:v>37986</c:v>
                </c:pt>
                <c:pt idx="3">
                  <c:v>38352</c:v>
                </c:pt>
                <c:pt idx="4">
                  <c:v>38717</c:v>
                </c:pt>
                <c:pt idx="5">
                  <c:v>39082</c:v>
                </c:pt>
                <c:pt idx="6">
                  <c:v>39447</c:v>
                </c:pt>
                <c:pt idx="7">
                  <c:v>39813</c:v>
                </c:pt>
                <c:pt idx="8">
                  <c:v>40178</c:v>
                </c:pt>
                <c:pt idx="9">
                  <c:v>40543</c:v>
                </c:pt>
                <c:pt idx="10">
                  <c:v>40908</c:v>
                </c:pt>
                <c:pt idx="11">
                  <c:v>41274</c:v>
                </c:pt>
                <c:pt idx="12">
                  <c:v>41639</c:v>
                </c:pt>
                <c:pt idx="13">
                  <c:v>42004</c:v>
                </c:pt>
                <c:pt idx="14">
                  <c:v>42369</c:v>
                </c:pt>
                <c:pt idx="15">
                  <c:v>42735</c:v>
                </c:pt>
                <c:pt idx="16">
                  <c:v>43100</c:v>
                </c:pt>
                <c:pt idx="17">
                  <c:v>43465</c:v>
                </c:pt>
                <c:pt idx="18">
                  <c:v>43830</c:v>
                </c:pt>
                <c:pt idx="19">
                  <c:v>44196</c:v>
                </c:pt>
                <c:pt idx="20">
                  <c:v>44561</c:v>
                </c:pt>
                <c:pt idx="21">
                  <c:v>44926</c:v>
                </c:pt>
                <c:pt idx="22">
                  <c:v>45291</c:v>
                </c:pt>
                <c:pt idx="23">
                  <c:v>45657</c:v>
                </c:pt>
                <c:pt idx="24">
                  <c:v>46022</c:v>
                </c:pt>
                <c:pt idx="25">
                  <c:v>46387</c:v>
                </c:pt>
                <c:pt idx="26">
                  <c:v>46752</c:v>
                </c:pt>
              </c:numCache>
              <c:extLst/>
            </c:numRef>
          </c:cat>
          <c:val>
            <c:numRef>
              <c:f>EXHIBIT!$M$8:$M$34</c:f>
              <c:numCache>
                <c:formatCode>0.0</c:formatCode>
                <c:ptCount val="27"/>
                <c:pt idx="0">
                  <c:v>3.214820142244823</c:v>
                </c:pt>
                <c:pt idx="1">
                  <c:v>3.3104103750374954</c:v>
                </c:pt>
                <c:pt idx="2">
                  <c:v>3.4699497612116623</c:v>
                </c:pt>
                <c:pt idx="3">
                  <c:v>3.0245450771211617</c:v>
                </c:pt>
                <c:pt idx="4">
                  <c:v>2.8830047196775972</c:v>
                </c:pt>
                <c:pt idx="5">
                  <c:v>2.9536183148712096</c:v>
                </c:pt>
                <c:pt idx="6">
                  <c:v>3.1774825365359818</c:v>
                </c:pt>
                <c:pt idx="7">
                  <c:v>3.7306551166843884</c:v>
                </c:pt>
                <c:pt idx="8">
                  <c:v>3.6761346368864891</c:v>
                </c:pt>
                <c:pt idx="9">
                  <c:v>4.379969475148795</c:v>
                </c:pt>
                <c:pt idx="10">
                  <c:v>5.0100172730135446</c:v>
                </c:pt>
                <c:pt idx="11">
                  <c:v>5.2951614243926626</c:v>
                </c:pt>
                <c:pt idx="12">
                  <c:v>5.2548696973856979</c:v>
                </c:pt>
                <c:pt idx="13">
                  <c:v>5.7693234920299226</c:v>
                </c:pt>
                <c:pt idx="14">
                  <c:v>6.0943034783234626</c:v>
                </c:pt>
                <c:pt idx="15">
                  <c:v>6.7965590787916739</c:v>
                </c:pt>
                <c:pt idx="16">
                  <c:v>6.8165651227825572</c:v>
                </c:pt>
                <c:pt idx="17">
                  <c:v>7.3743389229180982</c:v>
                </c:pt>
                <c:pt idx="18">
                  <c:v>7.6040765921023619</c:v>
                </c:pt>
                <c:pt idx="19">
                  <c:v>8.75281666795739</c:v>
                </c:pt>
                <c:pt idx="20">
                  <c:v>8.6195236475563561</c:v>
                </c:pt>
                <c:pt idx="21">
                  <c:v>8.234816094957905</c:v>
                </c:pt>
                <c:pt idx="22">
                  <c:v>8.1049900605719003</c:v>
                </c:pt>
                <c:pt idx="23">
                  <c:v>7.9679616482711264</c:v>
                </c:pt>
                <c:pt idx="24">
                  <c:v>7.5078587643629096</c:v>
                </c:pt>
                <c:pt idx="25">
                  <c:v>7.0638170108370852</c:v>
                </c:pt>
                <c:pt idx="26">
                  <c:v>6.4440917281638139</c:v>
                </c:pt>
              </c:numCache>
              <c:extLst/>
            </c:numRef>
          </c:val>
          <c:smooth val="0"/>
          <c:extLst>
            <c:ext xmlns:c16="http://schemas.microsoft.com/office/drawing/2014/chart" uri="{C3380CC4-5D6E-409C-BE32-E72D297353CC}">
              <c16:uniqueId val="{0000001C-69EC-469F-8706-FFF348B200CD}"/>
            </c:ext>
          </c:extLst>
        </c:ser>
        <c:ser>
          <c:idx val="6"/>
          <c:order val="6"/>
          <c:tx>
            <c:strRef>
              <c:f>EXHIBIT!$J$7</c:f>
              <c:strCache>
                <c:ptCount val="1"/>
                <c:pt idx="0">
                  <c:v>Base Case</c:v>
                </c:pt>
              </c:strCache>
            </c:strRef>
          </c:tx>
          <c:spPr>
            <a:ln>
              <a:solidFill>
                <a:schemeClr val="accent3"/>
              </a:solidFill>
            </a:ln>
          </c:spPr>
          <c:marker>
            <c:symbol val="none"/>
          </c:marker>
          <c:cat>
            <c:numRef>
              <c:f>EXHIBIT!$A$8:$A$34</c:f>
              <c:numCache>
                <c:formatCode>m/d/yyyy</c:formatCode>
                <c:ptCount val="27"/>
                <c:pt idx="0">
                  <c:v>37256</c:v>
                </c:pt>
                <c:pt idx="1">
                  <c:v>37621</c:v>
                </c:pt>
                <c:pt idx="2">
                  <c:v>37986</c:v>
                </c:pt>
                <c:pt idx="3">
                  <c:v>38352</c:v>
                </c:pt>
                <c:pt idx="4">
                  <c:v>38717</c:v>
                </c:pt>
                <c:pt idx="5">
                  <c:v>39082</c:v>
                </c:pt>
                <c:pt idx="6">
                  <c:v>39447</c:v>
                </c:pt>
                <c:pt idx="7">
                  <c:v>39813</c:v>
                </c:pt>
                <c:pt idx="8">
                  <c:v>40178</c:v>
                </c:pt>
                <c:pt idx="9">
                  <c:v>40543</c:v>
                </c:pt>
                <c:pt idx="10">
                  <c:v>40908</c:v>
                </c:pt>
                <c:pt idx="11">
                  <c:v>41274</c:v>
                </c:pt>
                <c:pt idx="12">
                  <c:v>41639</c:v>
                </c:pt>
                <c:pt idx="13">
                  <c:v>42004</c:v>
                </c:pt>
                <c:pt idx="14">
                  <c:v>42369</c:v>
                </c:pt>
                <c:pt idx="15">
                  <c:v>42735</c:v>
                </c:pt>
                <c:pt idx="16">
                  <c:v>43100</c:v>
                </c:pt>
                <c:pt idx="17">
                  <c:v>43465</c:v>
                </c:pt>
                <c:pt idx="18">
                  <c:v>43830</c:v>
                </c:pt>
                <c:pt idx="19">
                  <c:v>44196</c:v>
                </c:pt>
                <c:pt idx="20">
                  <c:v>44561</c:v>
                </c:pt>
                <c:pt idx="21">
                  <c:v>44926</c:v>
                </c:pt>
                <c:pt idx="22">
                  <c:v>45291</c:v>
                </c:pt>
                <c:pt idx="23">
                  <c:v>45657</c:v>
                </c:pt>
                <c:pt idx="24">
                  <c:v>46022</c:v>
                </c:pt>
                <c:pt idx="25">
                  <c:v>46387</c:v>
                </c:pt>
                <c:pt idx="26">
                  <c:v>46752</c:v>
                </c:pt>
              </c:numCache>
              <c:extLst/>
            </c:numRef>
          </c:cat>
          <c:val>
            <c:numRef>
              <c:f>EXHIBIT!$J$8:$J$34</c:f>
              <c:numCache>
                <c:formatCode>0.0</c:formatCode>
                <c:ptCount val="27"/>
                <c:pt idx="0">
                  <c:v>3.214820142244823</c:v>
                </c:pt>
                <c:pt idx="1">
                  <c:v>3.3104103750374954</c:v>
                </c:pt>
                <c:pt idx="2">
                  <c:v>3.4699497612116623</c:v>
                </c:pt>
                <c:pt idx="3">
                  <c:v>3.0245450771211617</c:v>
                </c:pt>
                <c:pt idx="4">
                  <c:v>2.8830047196775972</c:v>
                </c:pt>
                <c:pt idx="5">
                  <c:v>2.9536183148712096</c:v>
                </c:pt>
                <c:pt idx="6">
                  <c:v>3.1774825365359818</c:v>
                </c:pt>
                <c:pt idx="7">
                  <c:v>3.7306551166843884</c:v>
                </c:pt>
                <c:pt idx="8">
                  <c:v>3.6761346368864891</c:v>
                </c:pt>
                <c:pt idx="9">
                  <c:v>4.379969475148795</c:v>
                </c:pt>
                <c:pt idx="10">
                  <c:v>5.0100172730135446</c:v>
                </c:pt>
                <c:pt idx="11">
                  <c:v>5.2951614243926626</c:v>
                </c:pt>
                <c:pt idx="12">
                  <c:v>5.2548696973856979</c:v>
                </c:pt>
                <c:pt idx="13">
                  <c:v>5.7693234920299226</c:v>
                </c:pt>
                <c:pt idx="14">
                  <c:v>6.0943034783234626</c:v>
                </c:pt>
                <c:pt idx="15">
                  <c:v>6.7965590787916739</c:v>
                </c:pt>
                <c:pt idx="16">
                  <c:v>6.8165651227825572</c:v>
                </c:pt>
                <c:pt idx="17">
                  <c:v>7.3743389229180982</c:v>
                </c:pt>
                <c:pt idx="18">
                  <c:v>7.6040765921023619</c:v>
                </c:pt>
                <c:pt idx="19">
                  <c:v>8.75281666795739</c:v>
                </c:pt>
                <c:pt idx="20">
                  <c:v>8.163635509789902</c:v>
                </c:pt>
                <c:pt idx="21">
                  <c:v>7.5176087158975839</c:v>
                </c:pt>
                <c:pt idx="22">
                  <c:v>7.2637224507044156</c:v>
                </c:pt>
                <c:pt idx="23">
                  <c:v>7.0047705893613506</c:v>
                </c:pt>
                <c:pt idx="24">
                  <c:v>6.3811566873253085</c:v>
                </c:pt>
                <c:pt idx="25">
                  <c:v>5.9287152803091079</c:v>
                </c:pt>
                <c:pt idx="26">
                  <c:v>5.45821177242789</c:v>
                </c:pt>
              </c:numCache>
              <c:extLst/>
            </c:numRef>
          </c:val>
          <c:smooth val="0"/>
          <c:extLst>
            <c:ext xmlns:c16="http://schemas.microsoft.com/office/drawing/2014/chart" uri="{C3380CC4-5D6E-409C-BE32-E72D297353CC}">
              <c16:uniqueId val="{0000001D-69EC-469F-8706-FFF348B200CD}"/>
            </c:ext>
          </c:extLst>
        </c:ser>
        <c:ser>
          <c:idx val="5"/>
          <c:order val="8"/>
          <c:tx>
            <c:strRef>
              <c:f>EXHIBIT!$Q$7</c:f>
              <c:strCache>
                <c:ptCount val="1"/>
                <c:pt idx="0">
                  <c:v>Policy Target </c:v>
                </c:pt>
              </c:strCache>
            </c:strRef>
          </c:tx>
          <c:spPr>
            <a:ln w="25400">
              <a:solidFill>
                <a:schemeClr val="tx1"/>
              </a:solidFill>
              <a:prstDash val="sysDash"/>
            </a:ln>
          </c:spPr>
          <c:marker>
            <c:symbol val="none"/>
          </c:marker>
          <c:cat>
            <c:numRef>
              <c:f>EXHIBIT!$A$8:$A$34</c:f>
              <c:numCache>
                <c:formatCode>m/d/yyyy</c:formatCode>
                <c:ptCount val="27"/>
                <c:pt idx="0">
                  <c:v>37256</c:v>
                </c:pt>
                <c:pt idx="1">
                  <c:v>37621</c:v>
                </c:pt>
                <c:pt idx="2">
                  <c:v>37986</c:v>
                </c:pt>
                <c:pt idx="3">
                  <c:v>38352</c:v>
                </c:pt>
                <c:pt idx="4">
                  <c:v>38717</c:v>
                </c:pt>
                <c:pt idx="5">
                  <c:v>39082</c:v>
                </c:pt>
                <c:pt idx="6">
                  <c:v>39447</c:v>
                </c:pt>
                <c:pt idx="7">
                  <c:v>39813</c:v>
                </c:pt>
                <c:pt idx="8">
                  <c:v>40178</c:v>
                </c:pt>
                <c:pt idx="9">
                  <c:v>40543</c:v>
                </c:pt>
                <c:pt idx="10">
                  <c:v>40908</c:v>
                </c:pt>
                <c:pt idx="11">
                  <c:v>41274</c:v>
                </c:pt>
                <c:pt idx="12">
                  <c:v>41639</c:v>
                </c:pt>
                <c:pt idx="13">
                  <c:v>42004</c:v>
                </c:pt>
                <c:pt idx="14">
                  <c:v>42369</c:v>
                </c:pt>
                <c:pt idx="15">
                  <c:v>42735</c:v>
                </c:pt>
                <c:pt idx="16">
                  <c:v>43100</c:v>
                </c:pt>
                <c:pt idx="17">
                  <c:v>43465</c:v>
                </c:pt>
                <c:pt idx="18">
                  <c:v>43830</c:v>
                </c:pt>
                <c:pt idx="19">
                  <c:v>44196</c:v>
                </c:pt>
                <c:pt idx="20">
                  <c:v>44561</c:v>
                </c:pt>
                <c:pt idx="21">
                  <c:v>44926</c:v>
                </c:pt>
                <c:pt idx="22">
                  <c:v>45291</c:v>
                </c:pt>
                <c:pt idx="23">
                  <c:v>45657</c:v>
                </c:pt>
                <c:pt idx="24">
                  <c:v>46022</c:v>
                </c:pt>
                <c:pt idx="25">
                  <c:v>46387</c:v>
                </c:pt>
                <c:pt idx="26">
                  <c:v>46752</c:v>
                </c:pt>
              </c:numCache>
              <c:extLst/>
            </c:numRef>
          </c:cat>
          <c:val>
            <c:numRef>
              <c:f>EXHIBIT!$Q$8:$Q$36</c:f>
              <c:numCache>
                <c:formatCode>0.0</c:formatCode>
                <c:ptCount val="28"/>
                <c:pt idx="0">
                  <c:v>6</c:v>
                </c:pt>
                <c:pt idx="1">
                  <c:v>6</c:v>
                </c:pt>
                <c:pt idx="2">
                  <c:v>6</c:v>
                </c:pt>
                <c:pt idx="3">
                  <c:v>6</c:v>
                </c:pt>
                <c:pt idx="4">
                  <c:v>6</c:v>
                </c:pt>
                <c:pt idx="5">
                  <c:v>6</c:v>
                </c:pt>
                <c:pt idx="6">
                  <c:v>6</c:v>
                </c:pt>
                <c:pt idx="7">
                  <c:v>6</c:v>
                </c:pt>
                <c:pt idx="8">
                  <c:v>6</c:v>
                </c:pt>
                <c:pt idx="9">
                  <c:v>6</c:v>
                </c:pt>
                <c:pt idx="10">
                  <c:v>6</c:v>
                </c:pt>
                <c:pt idx="11">
                  <c:v>6</c:v>
                </c:pt>
                <c:pt idx="12">
                  <c:v>6</c:v>
                </c:pt>
                <c:pt idx="13">
                  <c:v>6</c:v>
                </c:pt>
                <c:pt idx="14">
                  <c:v>6</c:v>
                </c:pt>
                <c:pt idx="15">
                  <c:v>6</c:v>
                </c:pt>
                <c:pt idx="16">
                  <c:v>6</c:v>
                </c:pt>
                <c:pt idx="17">
                  <c:v>6</c:v>
                </c:pt>
                <c:pt idx="18">
                  <c:v>6</c:v>
                </c:pt>
                <c:pt idx="19">
                  <c:v>6</c:v>
                </c:pt>
                <c:pt idx="20">
                  <c:v>6</c:v>
                </c:pt>
                <c:pt idx="21">
                  <c:v>6</c:v>
                </c:pt>
                <c:pt idx="22">
                  <c:v>6</c:v>
                </c:pt>
                <c:pt idx="23">
                  <c:v>6</c:v>
                </c:pt>
                <c:pt idx="24">
                  <c:v>6</c:v>
                </c:pt>
                <c:pt idx="25">
                  <c:v>6</c:v>
                </c:pt>
                <c:pt idx="26">
                  <c:v>6</c:v>
                </c:pt>
                <c:pt idx="27" formatCode="General">
                  <c:v>6</c:v>
                </c:pt>
              </c:numCache>
              <c:extLst/>
            </c:numRef>
          </c:val>
          <c:smooth val="0"/>
          <c:extLst>
            <c:ext xmlns:c16="http://schemas.microsoft.com/office/drawing/2014/chart" uri="{C3380CC4-5D6E-409C-BE32-E72D297353CC}">
              <c16:uniqueId val="{0000001E-69EC-469F-8706-FFF348B200CD}"/>
            </c:ext>
          </c:extLst>
        </c:ser>
        <c:ser>
          <c:idx val="3"/>
          <c:order val="9"/>
          <c:tx>
            <c:strRef>
              <c:f>EXHIBIT!$P$7</c:f>
              <c:strCache>
                <c:ptCount val="1"/>
                <c:pt idx="0">
                  <c:v>Policy Low</c:v>
                </c:pt>
              </c:strCache>
            </c:strRef>
          </c:tx>
          <c:spPr>
            <a:ln w="25400">
              <a:solidFill>
                <a:srgbClr val="FF0000"/>
              </a:solidFill>
              <a:prstDash val="sysDot"/>
            </a:ln>
          </c:spPr>
          <c:marker>
            <c:symbol val="none"/>
          </c:marker>
          <c:cat>
            <c:numRef>
              <c:f>EXHIBIT!$A$8:$A$34</c:f>
              <c:numCache>
                <c:formatCode>m/d/yyyy</c:formatCode>
                <c:ptCount val="27"/>
                <c:pt idx="0">
                  <c:v>37256</c:v>
                </c:pt>
                <c:pt idx="1">
                  <c:v>37621</c:v>
                </c:pt>
                <c:pt idx="2">
                  <c:v>37986</c:v>
                </c:pt>
                <c:pt idx="3">
                  <c:v>38352</c:v>
                </c:pt>
                <c:pt idx="4">
                  <c:v>38717</c:v>
                </c:pt>
                <c:pt idx="5">
                  <c:v>39082</c:v>
                </c:pt>
                <c:pt idx="6">
                  <c:v>39447</c:v>
                </c:pt>
                <c:pt idx="7">
                  <c:v>39813</c:v>
                </c:pt>
                <c:pt idx="8">
                  <c:v>40178</c:v>
                </c:pt>
                <c:pt idx="9">
                  <c:v>40543</c:v>
                </c:pt>
                <c:pt idx="10">
                  <c:v>40908</c:v>
                </c:pt>
                <c:pt idx="11">
                  <c:v>41274</c:v>
                </c:pt>
                <c:pt idx="12">
                  <c:v>41639</c:v>
                </c:pt>
                <c:pt idx="13">
                  <c:v>42004</c:v>
                </c:pt>
                <c:pt idx="14">
                  <c:v>42369</c:v>
                </c:pt>
                <c:pt idx="15">
                  <c:v>42735</c:v>
                </c:pt>
                <c:pt idx="16">
                  <c:v>43100</c:v>
                </c:pt>
                <c:pt idx="17">
                  <c:v>43465</c:v>
                </c:pt>
                <c:pt idx="18">
                  <c:v>43830</c:v>
                </c:pt>
                <c:pt idx="19">
                  <c:v>44196</c:v>
                </c:pt>
                <c:pt idx="20">
                  <c:v>44561</c:v>
                </c:pt>
                <c:pt idx="21">
                  <c:v>44926</c:v>
                </c:pt>
                <c:pt idx="22">
                  <c:v>45291</c:v>
                </c:pt>
                <c:pt idx="23">
                  <c:v>45657</c:v>
                </c:pt>
                <c:pt idx="24">
                  <c:v>46022</c:v>
                </c:pt>
                <c:pt idx="25">
                  <c:v>46387</c:v>
                </c:pt>
                <c:pt idx="26">
                  <c:v>46752</c:v>
                </c:pt>
              </c:numCache>
              <c:extLst/>
            </c:numRef>
          </c:cat>
          <c:val>
            <c:numRef>
              <c:f>EXHIBIT!$P$8:$P$36</c:f>
              <c:numCache>
                <c:formatCode>0.0</c:formatCode>
                <c:ptCount val="28"/>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formatCode="General">
                  <c:v>2</c:v>
                </c:pt>
              </c:numCache>
              <c:extLst/>
            </c:numRef>
          </c:val>
          <c:smooth val="0"/>
          <c:extLst>
            <c:ext xmlns:c16="http://schemas.microsoft.com/office/drawing/2014/chart" uri="{C3380CC4-5D6E-409C-BE32-E72D297353CC}">
              <c16:uniqueId val="{0000001F-69EC-469F-8706-FFF348B200CD}"/>
            </c:ext>
          </c:extLst>
        </c:ser>
        <c:ser>
          <c:idx val="9"/>
          <c:order val="10"/>
          <c:tx>
            <c:strRef>
              <c:f>EXHIBIT!$R$7</c:f>
              <c:strCache>
                <c:ptCount val="1"/>
                <c:pt idx="0">
                  <c:v>Policy High</c:v>
                </c:pt>
              </c:strCache>
            </c:strRef>
          </c:tx>
          <c:spPr>
            <a:ln w="25400">
              <a:solidFill>
                <a:srgbClr val="FF0000"/>
              </a:solidFill>
              <a:prstDash val="sysDot"/>
            </a:ln>
          </c:spPr>
          <c:marker>
            <c:symbol val="none"/>
          </c:marker>
          <c:cat>
            <c:numRef>
              <c:f>EXHIBIT!$A$8:$A$34</c:f>
              <c:numCache>
                <c:formatCode>m/d/yyyy</c:formatCode>
                <c:ptCount val="27"/>
                <c:pt idx="0">
                  <c:v>37256</c:v>
                </c:pt>
                <c:pt idx="1">
                  <c:v>37621</c:v>
                </c:pt>
                <c:pt idx="2">
                  <c:v>37986</c:v>
                </c:pt>
                <c:pt idx="3">
                  <c:v>38352</c:v>
                </c:pt>
                <c:pt idx="4">
                  <c:v>38717</c:v>
                </c:pt>
                <c:pt idx="5">
                  <c:v>39082</c:v>
                </c:pt>
                <c:pt idx="6">
                  <c:v>39447</c:v>
                </c:pt>
                <c:pt idx="7">
                  <c:v>39813</c:v>
                </c:pt>
                <c:pt idx="8">
                  <c:v>40178</c:v>
                </c:pt>
                <c:pt idx="9">
                  <c:v>40543</c:v>
                </c:pt>
                <c:pt idx="10">
                  <c:v>40908</c:v>
                </c:pt>
                <c:pt idx="11">
                  <c:v>41274</c:v>
                </c:pt>
                <c:pt idx="12">
                  <c:v>41639</c:v>
                </c:pt>
                <c:pt idx="13">
                  <c:v>42004</c:v>
                </c:pt>
                <c:pt idx="14">
                  <c:v>42369</c:v>
                </c:pt>
                <c:pt idx="15">
                  <c:v>42735</c:v>
                </c:pt>
                <c:pt idx="16">
                  <c:v>43100</c:v>
                </c:pt>
                <c:pt idx="17">
                  <c:v>43465</c:v>
                </c:pt>
                <c:pt idx="18">
                  <c:v>43830</c:v>
                </c:pt>
                <c:pt idx="19">
                  <c:v>44196</c:v>
                </c:pt>
                <c:pt idx="20">
                  <c:v>44561</c:v>
                </c:pt>
                <c:pt idx="21">
                  <c:v>44926</c:v>
                </c:pt>
                <c:pt idx="22">
                  <c:v>45291</c:v>
                </c:pt>
                <c:pt idx="23">
                  <c:v>45657</c:v>
                </c:pt>
                <c:pt idx="24">
                  <c:v>46022</c:v>
                </c:pt>
                <c:pt idx="25">
                  <c:v>46387</c:v>
                </c:pt>
                <c:pt idx="26">
                  <c:v>46752</c:v>
                </c:pt>
              </c:numCache>
              <c:extLst/>
            </c:numRef>
          </c:cat>
          <c:val>
            <c:numRef>
              <c:f>EXHIBIT!$R$8:$R$36</c:f>
              <c:numCache>
                <c:formatCode>0.0</c:formatCode>
                <c:ptCount val="28"/>
                <c:pt idx="0">
                  <c:v>9</c:v>
                </c:pt>
                <c:pt idx="1">
                  <c:v>9</c:v>
                </c:pt>
                <c:pt idx="2">
                  <c:v>9</c:v>
                </c:pt>
                <c:pt idx="3">
                  <c:v>9</c:v>
                </c:pt>
                <c:pt idx="4">
                  <c:v>9</c:v>
                </c:pt>
                <c:pt idx="5">
                  <c:v>9</c:v>
                </c:pt>
                <c:pt idx="6">
                  <c:v>9</c:v>
                </c:pt>
                <c:pt idx="7">
                  <c:v>9</c:v>
                </c:pt>
                <c:pt idx="8">
                  <c:v>9</c:v>
                </c:pt>
                <c:pt idx="9">
                  <c:v>9</c:v>
                </c:pt>
                <c:pt idx="10">
                  <c:v>9</c:v>
                </c:pt>
                <c:pt idx="11">
                  <c:v>9</c:v>
                </c:pt>
                <c:pt idx="12">
                  <c:v>9</c:v>
                </c:pt>
                <c:pt idx="13">
                  <c:v>9</c:v>
                </c:pt>
                <c:pt idx="14">
                  <c:v>9</c:v>
                </c:pt>
                <c:pt idx="15">
                  <c:v>9</c:v>
                </c:pt>
                <c:pt idx="16">
                  <c:v>9</c:v>
                </c:pt>
                <c:pt idx="17">
                  <c:v>9</c:v>
                </c:pt>
                <c:pt idx="18">
                  <c:v>9</c:v>
                </c:pt>
                <c:pt idx="19">
                  <c:v>9</c:v>
                </c:pt>
                <c:pt idx="20">
                  <c:v>9</c:v>
                </c:pt>
                <c:pt idx="21">
                  <c:v>9</c:v>
                </c:pt>
                <c:pt idx="22">
                  <c:v>9</c:v>
                </c:pt>
                <c:pt idx="23">
                  <c:v>9</c:v>
                </c:pt>
                <c:pt idx="24">
                  <c:v>9</c:v>
                </c:pt>
                <c:pt idx="25">
                  <c:v>9</c:v>
                </c:pt>
                <c:pt idx="26">
                  <c:v>9</c:v>
                </c:pt>
                <c:pt idx="27" formatCode="General">
                  <c:v>9</c:v>
                </c:pt>
              </c:numCache>
              <c:extLst/>
            </c:numRef>
          </c:val>
          <c:smooth val="0"/>
          <c:extLst>
            <c:ext xmlns:c16="http://schemas.microsoft.com/office/drawing/2014/chart" uri="{C3380CC4-5D6E-409C-BE32-E72D297353CC}">
              <c16:uniqueId val="{00000020-69EC-469F-8706-FFF348B200CD}"/>
            </c:ext>
          </c:extLst>
        </c:ser>
        <c:dLbls>
          <c:showLegendKey val="0"/>
          <c:showVal val="0"/>
          <c:showCatName val="0"/>
          <c:showSerName val="0"/>
          <c:showPercent val="0"/>
          <c:showBubbleSize val="0"/>
        </c:dLbls>
        <c:marker val="1"/>
        <c:smooth val="0"/>
        <c:axId val="514605056"/>
        <c:axId val="512661376"/>
      </c:lineChart>
      <c:dateAx>
        <c:axId val="512430464"/>
        <c:scaling>
          <c:orientation val="minMax"/>
          <c:max val="45658"/>
        </c:scaling>
        <c:delete val="0"/>
        <c:axPos val="b"/>
        <c:numFmt formatCode="yyyy" sourceLinked="0"/>
        <c:majorTickMark val="out"/>
        <c:minorTickMark val="none"/>
        <c:tickLblPos val="nextTo"/>
        <c:txPr>
          <a:bodyPr rot="-2700000" vert="horz"/>
          <a:lstStyle/>
          <a:p>
            <a:pPr>
              <a:defRPr/>
            </a:pPr>
            <a:endParaRPr lang="en-US"/>
          </a:p>
        </c:txPr>
        <c:crossAx val="512659456"/>
        <c:crosses val="autoZero"/>
        <c:auto val="0"/>
        <c:lblOffset val="100"/>
        <c:baseTimeUnit val="years"/>
        <c:majorUnit val="1"/>
        <c:majorTimeUnit val="years"/>
        <c:minorUnit val="1"/>
        <c:minorTimeUnit val="years"/>
      </c:dateAx>
      <c:valAx>
        <c:axId val="512659456"/>
        <c:scaling>
          <c:orientation val="minMax"/>
          <c:max val="5800"/>
          <c:min val="0"/>
        </c:scaling>
        <c:delete val="0"/>
        <c:axPos val="l"/>
        <c:majorGridlines>
          <c:spPr>
            <a:ln>
              <a:noFill/>
            </a:ln>
          </c:spPr>
        </c:majorGridlines>
        <c:numFmt formatCode="&quot;$&quot;0.0" sourceLinked="0"/>
        <c:majorTickMark val="out"/>
        <c:minorTickMark val="none"/>
        <c:tickLblPos val="nextTo"/>
        <c:spPr>
          <a:ln>
            <a:noFill/>
          </a:ln>
        </c:spPr>
        <c:txPr>
          <a:bodyPr/>
          <a:lstStyle/>
          <a:p>
            <a:pPr>
              <a:defRPr>
                <a:solidFill>
                  <a:schemeClr val="bg1"/>
                </a:solidFill>
              </a:defRPr>
            </a:pPr>
            <a:endParaRPr lang="en-US"/>
          </a:p>
        </c:txPr>
        <c:crossAx val="512430464"/>
        <c:crosses val="autoZero"/>
        <c:crossBetween val="between"/>
      </c:valAx>
      <c:valAx>
        <c:axId val="512661376"/>
        <c:scaling>
          <c:orientation val="minMax"/>
          <c:min val="0"/>
        </c:scaling>
        <c:delete val="0"/>
        <c:axPos val="r"/>
        <c:title>
          <c:tx>
            <c:strRef>
              <c:f>EXHIBIT!$W$5</c:f>
              <c:strCache>
                <c:ptCount val="1"/>
                <c:pt idx="0">
                  <c:v>Total PE Asset Class Portfolio (as % of FRS Pension Plan)</c:v>
                </c:pt>
              </c:strCache>
            </c:strRef>
          </c:tx>
          <c:layout>
            <c:manualLayout>
              <c:xMode val="edge"/>
              <c:yMode val="edge"/>
              <c:x val="0.96905176459779574"/>
              <c:y val="0.11088352083285294"/>
            </c:manualLayout>
          </c:layout>
          <c:overlay val="0"/>
          <c:txPr>
            <a:bodyPr rot="5400000" vert="horz" anchor="ctr" anchorCtr="1"/>
            <a:lstStyle/>
            <a:p>
              <a:pPr>
                <a:defRPr/>
              </a:pPr>
              <a:endParaRPr lang="en-US"/>
            </a:p>
          </c:txPr>
        </c:title>
        <c:numFmt formatCode="0&quot;%&quot;" sourceLinked="0"/>
        <c:majorTickMark val="out"/>
        <c:minorTickMark val="none"/>
        <c:tickLblPos val="nextTo"/>
        <c:crossAx val="514605056"/>
        <c:crosses val="max"/>
        <c:crossBetween val="between"/>
        <c:majorUnit val="1"/>
      </c:valAx>
      <c:dateAx>
        <c:axId val="514605056"/>
        <c:scaling>
          <c:orientation val="minMax"/>
        </c:scaling>
        <c:delete val="1"/>
        <c:axPos val="b"/>
        <c:numFmt formatCode="m/d/yyyy" sourceLinked="1"/>
        <c:majorTickMark val="out"/>
        <c:minorTickMark val="none"/>
        <c:tickLblPos val="nextTo"/>
        <c:crossAx val="512661376"/>
        <c:crosses val="autoZero"/>
        <c:auto val="1"/>
        <c:lblOffset val="100"/>
        <c:baseTimeUnit val="years"/>
      </c:dateAx>
    </c:plotArea>
    <c:legend>
      <c:legendPos val="b"/>
      <c:legendEntry>
        <c:idx val="0"/>
        <c:delete val="1"/>
      </c:legendEntry>
      <c:legendEntry>
        <c:idx val="1"/>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overlay val="0"/>
    </c:legend>
    <c:plotVisOnly val="1"/>
    <c:dispBlanksAs val="gap"/>
    <c:showDLblsOverMax val="0"/>
  </c:chart>
  <c:spPr>
    <a:ln>
      <a:noFill/>
    </a:ln>
  </c:spPr>
  <c:txPr>
    <a:bodyPr/>
    <a:lstStyle/>
    <a:p>
      <a:pPr>
        <a:defRPr sz="1000">
          <a:latin typeface="Arial" pitchFamily="34" charset="0"/>
          <a:cs typeface="Arial"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860330892234803E-2"/>
          <c:y val="3.4791181910237001E-2"/>
          <c:w val="0.93965950334159942"/>
          <c:h val="0.91414845859492766"/>
        </c:manualLayout>
      </c:layout>
      <c:barChart>
        <c:barDir val="col"/>
        <c:grouping val="stacked"/>
        <c:varyColors val="0"/>
        <c:ser>
          <c:idx val="0"/>
          <c:order val="0"/>
          <c:tx>
            <c:strRef>
              <c:f>EXHIBIT_CF!$E$47</c:f>
              <c:strCache>
                <c:ptCount val="1"/>
                <c:pt idx="0">
                  <c:v>U.S. Buyouts</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EXHIBIT_CF!$E$58:$E$79</c:f>
              <c:numCache>
                <c:formatCode>[Green]#,##0.00,,;[Red]\-#,##0.00,,;[Black]0.00</c:formatCode>
                <c:ptCount val="22"/>
                <c:pt idx="0">
                  <c:v>-965678506</c:v>
                </c:pt>
                <c:pt idx="1">
                  <c:v>-727108005</c:v>
                </c:pt>
                <c:pt idx="2">
                  <c:v>-302329956</c:v>
                </c:pt>
                <c:pt idx="3">
                  <c:v>-268975210</c:v>
                </c:pt>
                <c:pt idx="4">
                  <c:v>-603139954</c:v>
                </c:pt>
                <c:pt idx="5">
                  <c:v>-410732225</c:v>
                </c:pt>
                <c:pt idx="6">
                  <c:v>-536250186</c:v>
                </c:pt>
                <c:pt idx="7">
                  <c:v>-712503253</c:v>
                </c:pt>
                <c:pt idx="8">
                  <c:v>-717074700</c:v>
                </c:pt>
                <c:pt idx="9">
                  <c:v>-544242049</c:v>
                </c:pt>
                <c:pt idx="10">
                  <c:v>-299602760</c:v>
                </c:pt>
                <c:pt idx="11">
                  <c:v>-558525083</c:v>
                </c:pt>
                <c:pt idx="12">
                  <c:v>-670594054.5</c:v>
                </c:pt>
                <c:pt idx="13">
                  <c:v>-732154465.44000006</c:v>
                </c:pt>
                <c:pt idx="14">
                  <c:v>-584670135.51000011</c:v>
                </c:pt>
                <c:pt idx="15">
                  <c:v>-1250545791.4900002</c:v>
                </c:pt>
                <c:pt idx="16">
                  <c:v>-935900514.61000001</c:v>
                </c:pt>
                <c:pt idx="17">
                  <c:v>-1057234018.5700001</c:v>
                </c:pt>
                <c:pt idx="18">
                  <c:v>-1003101017</c:v>
                </c:pt>
                <c:pt idx="19">
                  <c:v>-1100812125</c:v>
                </c:pt>
                <c:pt idx="20">
                  <c:v>-763567210.63000011</c:v>
                </c:pt>
                <c:pt idx="21">
                  <c:v>-827494283.24999988</c:v>
                </c:pt>
              </c:numCache>
            </c:numRef>
          </c:val>
          <c:extLst>
            <c:ext xmlns:c16="http://schemas.microsoft.com/office/drawing/2014/chart" uri="{C3380CC4-5D6E-409C-BE32-E72D297353CC}">
              <c16:uniqueId val="{00000000-BE60-4A34-81E9-294DF89152F1}"/>
            </c:ext>
          </c:extLst>
        </c:ser>
        <c:ser>
          <c:idx val="1"/>
          <c:order val="1"/>
          <c:tx>
            <c:strRef>
              <c:f>EXHIBIT_CF!$F$47</c:f>
              <c:strCache>
                <c:ptCount val="1"/>
                <c:pt idx="0">
                  <c:v>Non-U.S. Buyouts</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EXHIBIT_CF!$F$58:$F$79</c:f>
              <c:numCache>
                <c:formatCode>[Green]#,##0.00,,;[Red]\-#,##0.00,,;[Black]0.00</c:formatCode>
                <c:ptCount val="22"/>
                <c:pt idx="0">
                  <c:v>0</c:v>
                </c:pt>
                <c:pt idx="1">
                  <c:v>0</c:v>
                </c:pt>
                <c:pt idx="2">
                  <c:v>0</c:v>
                </c:pt>
                <c:pt idx="3">
                  <c:v>0</c:v>
                </c:pt>
                <c:pt idx="4">
                  <c:v>0</c:v>
                </c:pt>
                <c:pt idx="5">
                  <c:v>0</c:v>
                </c:pt>
                <c:pt idx="6">
                  <c:v>0</c:v>
                </c:pt>
                <c:pt idx="7">
                  <c:v>-5027966.2028999999</c:v>
                </c:pt>
                <c:pt idx="8">
                  <c:v>-52862213.212899998</c:v>
                </c:pt>
                <c:pt idx="9">
                  <c:v>-80801091.810800001</c:v>
                </c:pt>
                <c:pt idx="10">
                  <c:v>-37282068.333100006</c:v>
                </c:pt>
                <c:pt idx="11">
                  <c:v>-117613199.40089996</c:v>
                </c:pt>
                <c:pt idx="12">
                  <c:v>-123363864.10779999</c:v>
                </c:pt>
                <c:pt idx="13">
                  <c:v>-116534976.51180002</c:v>
                </c:pt>
                <c:pt idx="14">
                  <c:v>-141518432.70069999</c:v>
                </c:pt>
                <c:pt idx="15">
                  <c:v>-187240029.72100002</c:v>
                </c:pt>
                <c:pt idx="16">
                  <c:v>-201926872.83840001</c:v>
                </c:pt>
                <c:pt idx="17">
                  <c:v>-191670844.90970004</c:v>
                </c:pt>
                <c:pt idx="18">
                  <c:v>-256387851.84079987</c:v>
                </c:pt>
                <c:pt idx="19">
                  <c:v>-238461566.86750001</c:v>
                </c:pt>
                <c:pt idx="20">
                  <c:v>-295755405.61210001</c:v>
                </c:pt>
                <c:pt idx="21">
                  <c:v>-227237481.71940002</c:v>
                </c:pt>
              </c:numCache>
            </c:numRef>
          </c:val>
          <c:extLst>
            <c:ext xmlns:c16="http://schemas.microsoft.com/office/drawing/2014/chart" uri="{C3380CC4-5D6E-409C-BE32-E72D297353CC}">
              <c16:uniqueId val="{00000001-BE60-4A34-81E9-294DF89152F1}"/>
            </c:ext>
          </c:extLst>
        </c:ser>
        <c:ser>
          <c:idx val="2"/>
          <c:order val="2"/>
          <c:tx>
            <c:strRef>
              <c:f>EXHIBIT_CF!$G$47</c:f>
              <c:strCache>
                <c:ptCount val="1"/>
                <c:pt idx="0">
                  <c:v>U.S. Venture Capital</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EXHIBIT_CF!$G$58:$G$79</c:f>
              <c:numCache>
                <c:formatCode>[Green]#,##0.00,,;[Red]\-#,##0.00,,;[Black]0.00</c:formatCode>
                <c:ptCount val="22"/>
                <c:pt idx="0">
                  <c:v>0</c:v>
                </c:pt>
                <c:pt idx="1">
                  <c:v>0</c:v>
                </c:pt>
                <c:pt idx="2">
                  <c:v>0</c:v>
                </c:pt>
                <c:pt idx="3">
                  <c:v>0</c:v>
                </c:pt>
                <c:pt idx="4">
                  <c:v>-19200000</c:v>
                </c:pt>
                <c:pt idx="5">
                  <c:v>-23151732</c:v>
                </c:pt>
                <c:pt idx="6">
                  <c:v>-44389793</c:v>
                </c:pt>
                <c:pt idx="7">
                  <c:v>-78166574</c:v>
                </c:pt>
                <c:pt idx="8">
                  <c:v>-88651860</c:v>
                </c:pt>
                <c:pt idx="9">
                  <c:v>-105071077</c:v>
                </c:pt>
                <c:pt idx="10">
                  <c:v>-82818911</c:v>
                </c:pt>
                <c:pt idx="11">
                  <c:v>-92394944</c:v>
                </c:pt>
                <c:pt idx="12">
                  <c:v>-129755405</c:v>
                </c:pt>
                <c:pt idx="13">
                  <c:v>-202941159</c:v>
                </c:pt>
                <c:pt idx="14">
                  <c:v>-207789156.36999997</c:v>
                </c:pt>
                <c:pt idx="15">
                  <c:v>-262218986.39999998</c:v>
                </c:pt>
                <c:pt idx="16">
                  <c:v>-321685144</c:v>
                </c:pt>
                <c:pt idx="17">
                  <c:v>-205504197.61000001</c:v>
                </c:pt>
                <c:pt idx="18">
                  <c:v>-221394739</c:v>
                </c:pt>
                <c:pt idx="19">
                  <c:v>-229794017</c:v>
                </c:pt>
                <c:pt idx="20">
                  <c:v>-254413557.45999998</c:v>
                </c:pt>
                <c:pt idx="21">
                  <c:v>-252466403.78999999</c:v>
                </c:pt>
              </c:numCache>
            </c:numRef>
          </c:val>
          <c:extLst>
            <c:ext xmlns:c16="http://schemas.microsoft.com/office/drawing/2014/chart" uri="{C3380CC4-5D6E-409C-BE32-E72D297353CC}">
              <c16:uniqueId val="{00000002-BE60-4A34-81E9-294DF89152F1}"/>
            </c:ext>
          </c:extLst>
        </c:ser>
        <c:ser>
          <c:idx val="3"/>
          <c:order val="3"/>
          <c:tx>
            <c:strRef>
              <c:f>EXHIBIT_CF!$H$47</c:f>
              <c:strCache>
                <c:ptCount val="1"/>
                <c:pt idx="0">
                  <c:v>U.S. Growth Equity</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EXHIBIT_CF!$H$58:$H$79</c:f>
              <c:numCache>
                <c:formatCode>[Green]#,##0.00,,;[Red]\-#,##0.00,,;[Black]0.00</c:formatCode>
                <c:ptCount val="22"/>
                <c:pt idx="0">
                  <c:v>0</c:v>
                </c:pt>
                <c:pt idx="1">
                  <c:v>0</c:v>
                </c:pt>
                <c:pt idx="2">
                  <c:v>0</c:v>
                </c:pt>
                <c:pt idx="3">
                  <c:v>0</c:v>
                </c:pt>
                <c:pt idx="4">
                  <c:v>0</c:v>
                </c:pt>
                <c:pt idx="5">
                  <c:v>0</c:v>
                </c:pt>
                <c:pt idx="6">
                  <c:v>-13875000</c:v>
                </c:pt>
                <c:pt idx="7">
                  <c:v>-20250000</c:v>
                </c:pt>
                <c:pt idx="8">
                  <c:v>-50175000</c:v>
                </c:pt>
                <c:pt idx="9">
                  <c:v>-34500000</c:v>
                </c:pt>
                <c:pt idx="10">
                  <c:v>-19950000</c:v>
                </c:pt>
                <c:pt idx="11">
                  <c:v>-47175000</c:v>
                </c:pt>
                <c:pt idx="12">
                  <c:v>-68110802</c:v>
                </c:pt>
                <c:pt idx="13">
                  <c:v>-81303670</c:v>
                </c:pt>
                <c:pt idx="14">
                  <c:v>-94870729</c:v>
                </c:pt>
                <c:pt idx="15">
                  <c:v>-194492578</c:v>
                </c:pt>
                <c:pt idx="16">
                  <c:v>-115068067</c:v>
                </c:pt>
                <c:pt idx="17">
                  <c:v>-108788601</c:v>
                </c:pt>
                <c:pt idx="18">
                  <c:v>-121257019</c:v>
                </c:pt>
                <c:pt idx="19">
                  <c:v>-119151156</c:v>
                </c:pt>
                <c:pt idx="20">
                  <c:v>-84455433</c:v>
                </c:pt>
                <c:pt idx="21">
                  <c:v>-55133376.460000001</c:v>
                </c:pt>
              </c:numCache>
            </c:numRef>
          </c:val>
          <c:extLst>
            <c:ext xmlns:c16="http://schemas.microsoft.com/office/drawing/2014/chart" uri="{C3380CC4-5D6E-409C-BE32-E72D297353CC}">
              <c16:uniqueId val="{00000003-BE60-4A34-81E9-294DF89152F1}"/>
            </c:ext>
          </c:extLst>
        </c:ser>
        <c:ser>
          <c:idx val="4"/>
          <c:order val="4"/>
          <c:tx>
            <c:strRef>
              <c:f>EXHIBIT_CF!$I$47</c:f>
              <c:strCache>
                <c:ptCount val="1"/>
                <c:pt idx="0">
                  <c:v>Non-U.S. Growth Equity</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EXHIBIT_CF!$I$58:$I$79</c:f>
              <c:numCache>
                <c:formatCode>[Green]#,##0.00,,;[Red]\-#,##0.00,,;[Black]0.00</c:formatCode>
                <c:ptCount val="22"/>
                <c:pt idx="0">
                  <c:v>0</c:v>
                </c:pt>
                <c:pt idx="1">
                  <c:v>0</c:v>
                </c:pt>
                <c:pt idx="2">
                  <c:v>0</c:v>
                </c:pt>
                <c:pt idx="3">
                  <c:v>0</c:v>
                </c:pt>
                <c:pt idx="4">
                  <c:v>0</c:v>
                </c:pt>
                <c:pt idx="5">
                  <c:v>0</c:v>
                </c:pt>
                <c:pt idx="6">
                  <c:v>0</c:v>
                </c:pt>
                <c:pt idx="7">
                  <c:v>0</c:v>
                </c:pt>
                <c:pt idx="8">
                  <c:v>0</c:v>
                </c:pt>
                <c:pt idx="9">
                  <c:v>-3540032</c:v>
                </c:pt>
                <c:pt idx="10">
                  <c:v>-4746856</c:v>
                </c:pt>
                <c:pt idx="11">
                  <c:v>-33439812.7256</c:v>
                </c:pt>
                <c:pt idx="12">
                  <c:v>-20263785.971499998</c:v>
                </c:pt>
                <c:pt idx="13">
                  <c:v>-13538058.9153</c:v>
                </c:pt>
                <c:pt idx="14">
                  <c:v>-9439712</c:v>
                </c:pt>
                <c:pt idx="15">
                  <c:v>-15810102</c:v>
                </c:pt>
                <c:pt idx="16">
                  <c:v>-38913212.359200001</c:v>
                </c:pt>
                <c:pt idx="17">
                  <c:v>-39236653.796700001</c:v>
                </c:pt>
                <c:pt idx="18">
                  <c:v>-77898667.054700002</c:v>
                </c:pt>
                <c:pt idx="19">
                  <c:v>-114808533.57710001</c:v>
                </c:pt>
                <c:pt idx="20">
                  <c:v>-88220461.866400003</c:v>
                </c:pt>
                <c:pt idx="21">
                  <c:v>-126257720.66859999</c:v>
                </c:pt>
              </c:numCache>
            </c:numRef>
          </c:val>
          <c:extLst>
            <c:ext xmlns:c16="http://schemas.microsoft.com/office/drawing/2014/chart" uri="{C3380CC4-5D6E-409C-BE32-E72D297353CC}">
              <c16:uniqueId val="{00000004-BE60-4A34-81E9-294DF89152F1}"/>
            </c:ext>
          </c:extLst>
        </c:ser>
        <c:ser>
          <c:idx val="5"/>
          <c:order val="5"/>
          <c:tx>
            <c:strRef>
              <c:f>EXHIBIT_CF!$J$47</c:f>
              <c:strCache>
                <c:ptCount val="1"/>
                <c:pt idx="0">
                  <c:v>Distressed</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EXHIBIT_CF!$J$58:$J$79</c:f>
              <c:numCache>
                <c:formatCode>[Green]#,##0.00,,;[Red]\-#,##0.00,,;[Black]0.00</c:formatCode>
                <c:ptCount val="22"/>
                <c:pt idx="0">
                  <c:v>0</c:v>
                </c:pt>
                <c:pt idx="1">
                  <c:v>0</c:v>
                </c:pt>
                <c:pt idx="2">
                  <c:v>-15231405</c:v>
                </c:pt>
                <c:pt idx="3">
                  <c:v>-18067644</c:v>
                </c:pt>
                <c:pt idx="4">
                  <c:v>-58100359</c:v>
                </c:pt>
                <c:pt idx="5">
                  <c:v>-41741239</c:v>
                </c:pt>
                <c:pt idx="6">
                  <c:v>-38080506</c:v>
                </c:pt>
                <c:pt idx="7">
                  <c:v>-113056539</c:v>
                </c:pt>
                <c:pt idx="8">
                  <c:v>-121745204</c:v>
                </c:pt>
                <c:pt idx="9">
                  <c:v>-251687660</c:v>
                </c:pt>
                <c:pt idx="10">
                  <c:v>-61820681</c:v>
                </c:pt>
                <c:pt idx="11">
                  <c:v>-106549333</c:v>
                </c:pt>
                <c:pt idx="12">
                  <c:v>-122797509</c:v>
                </c:pt>
                <c:pt idx="13">
                  <c:v>-230430158</c:v>
                </c:pt>
                <c:pt idx="14">
                  <c:v>-99053932</c:v>
                </c:pt>
                <c:pt idx="15">
                  <c:v>-201722988</c:v>
                </c:pt>
                <c:pt idx="16">
                  <c:v>-199882919</c:v>
                </c:pt>
                <c:pt idx="17">
                  <c:v>-252790770.12020001</c:v>
                </c:pt>
                <c:pt idx="18">
                  <c:v>-222255820.17540002</c:v>
                </c:pt>
                <c:pt idx="19">
                  <c:v>-216631691.02519998</c:v>
                </c:pt>
                <c:pt idx="20">
                  <c:v>-311735858.53139991</c:v>
                </c:pt>
                <c:pt idx="21">
                  <c:v>-292437192.78100002</c:v>
                </c:pt>
              </c:numCache>
            </c:numRef>
          </c:val>
          <c:extLst>
            <c:ext xmlns:c16="http://schemas.microsoft.com/office/drawing/2014/chart" uri="{C3380CC4-5D6E-409C-BE32-E72D297353CC}">
              <c16:uniqueId val="{00000005-BE60-4A34-81E9-294DF89152F1}"/>
            </c:ext>
          </c:extLst>
        </c:ser>
        <c:ser>
          <c:idx val="6"/>
          <c:order val="6"/>
          <c:tx>
            <c:strRef>
              <c:f>EXHIBIT_CF!$K$47</c:f>
              <c:strCache>
                <c:ptCount val="1"/>
                <c:pt idx="0">
                  <c:v>Secondaries</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EXHIBIT_CF!$K$58:$K$79</c:f>
              <c:numCache>
                <c:formatCode>[Green]#,##0.00,,;[Red]\-#,##0.00,,;[Black]0.00</c:formatCode>
                <c:ptCount val="22"/>
                <c:pt idx="0">
                  <c:v>0</c:v>
                </c:pt>
                <c:pt idx="1">
                  <c:v>0</c:v>
                </c:pt>
                <c:pt idx="2">
                  <c:v>-60415842</c:v>
                </c:pt>
                <c:pt idx="3">
                  <c:v>-55399522</c:v>
                </c:pt>
                <c:pt idx="4">
                  <c:v>-49164562</c:v>
                </c:pt>
                <c:pt idx="5">
                  <c:v>-54265400</c:v>
                </c:pt>
                <c:pt idx="6">
                  <c:v>-55067451</c:v>
                </c:pt>
                <c:pt idx="7">
                  <c:v>-47691434</c:v>
                </c:pt>
                <c:pt idx="8">
                  <c:v>-55549481</c:v>
                </c:pt>
                <c:pt idx="9">
                  <c:v>-44022246</c:v>
                </c:pt>
                <c:pt idx="10">
                  <c:v>-14220824</c:v>
                </c:pt>
                <c:pt idx="11">
                  <c:v>-80294045</c:v>
                </c:pt>
                <c:pt idx="12">
                  <c:v>-51522084</c:v>
                </c:pt>
                <c:pt idx="13">
                  <c:v>-112529200</c:v>
                </c:pt>
                <c:pt idx="14">
                  <c:v>-105713974</c:v>
                </c:pt>
                <c:pt idx="15">
                  <c:v>-65604147</c:v>
                </c:pt>
                <c:pt idx="16">
                  <c:v>-105584743</c:v>
                </c:pt>
                <c:pt idx="17">
                  <c:v>-96571630</c:v>
                </c:pt>
                <c:pt idx="18">
                  <c:v>-130430399</c:v>
                </c:pt>
                <c:pt idx="19">
                  <c:v>-97223966</c:v>
                </c:pt>
                <c:pt idx="20">
                  <c:v>-110415359</c:v>
                </c:pt>
                <c:pt idx="21">
                  <c:v>-123879817</c:v>
                </c:pt>
              </c:numCache>
            </c:numRef>
          </c:val>
          <c:extLst>
            <c:ext xmlns:c16="http://schemas.microsoft.com/office/drawing/2014/chart" uri="{C3380CC4-5D6E-409C-BE32-E72D297353CC}">
              <c16:uniqueId val="{00000006-BE60-4A34-81E9-294DF89152F1}"/>
            </c:ext>
          </c:extLst>
        </c:ser>
        <c:ser>
          <c:idx val="10"/>
          <c:order val="7"/>
          <c:tx>
            <c:strRef>
              <c:f>EXHIBIT_CF!$L$47</c:f>
              <c:strCache>
                <c:ptCount val="1"/>
                <c:pt idx="0">
                  <c:v>U.S. Buyouts</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EXHIBIT_CF!$L$58:$L$79</c:f>
              <c:numCache>
                <c:formatCode>[Green]#,##0.00,,;[Red]\-#,##0.00,,;[Black]0.00</c:formatCode>
                <c:ptCount val="22"/>
                <c:pt idx="0">
                  <c:v>346006166</c:v>
                </c:pt>
                <c:pt idx="1">
                  <c:v>309358355</c:v>
                </c:pt>
                <c:pt idx="2">
                  <c:v>441278653</c:v>
                </c:pt>
                <c:pt idx="3">
                  <c:v>562731942</c:v>
                </c:pt>
                <c:pt idx="4">
                  <c:v>365343959</c:v>
                </c:pt>
                <c:pt idx="5">
                  <c:v>779704310.66000009</c:v>
                </c:pt>
                <c:pt idx="6">
                  <c:v>783636837.02999997</c:v>
                </c:pt>
                <c:pt idx="7">
                  <c:v>995765328</c:v>
                </c:pt>
                <c:pt idx="8">
                  <c:v>645015265</c:v>
                </c:pt>
                <c:pt idx="9">
                  <c:v>690156809.86000001</c:v>
                </c:pt>
                <c:pt idx="10">
                  <c:v>340180935.80000001</c:v>
                </c:pt>
                <c:pt idx="11">
                  <c:v>411319552.16999996</c:v>
                </c:pt>
                <c:pt idx="12">
                  <c:v>719308136.39999998</c:v>
                </c:pt>
                <c:pt idx="13">
                  <c:v>829358971.70000005</c:v>
                </c:pt>
                <c:pt idx="14">
                  <c:v>1026410711.7399999</c:v>
                </c:pt>
                <c:pt idx="15">
                  <c:v>1278281658.5100005</c:v>
                </c:pt>
                <c:pt idx="16">
                  <c:v>1636394918.5699997</c:v>
                </c:pt>
                <c:pt idx="17">
                  <c:v>1052362742.8200001</c:v>
                </c:pt>
                <c:pt idx="18">
                  <c:v>1584217288</c:v>
                </c:pt>
                <c:pt idx="19">
                  <c:v>1941444323.22</c:v>
                </c:pt>
                <c:pt idx="20">
                  <c:v>1118543019.9399998</c:v>
                </c:pt>
                <c:pt idx="21">
                  <c:v>1325989714.7499993</c:v>
                </c:pt>
              </c:numCache>
            </c:numRef>
          </c:val>
          <c:extLst>
            <c:ext xmlns:c16="http://schemas.microsoft.com/office/drawing/2014/chart" uri="{C3380CC4-5D6E-409C-BE32-E72D297353CC}">
              <c16:uniqueId val="{00000007-BE60-4A34-81E9-294DF89152F1}"/>
            </c:ext>
          </c:extLst>
        </c:ser>
        <c:ser>
          <c:idx val="11"/>
          <c:order val="8"/>
          <c:tx>
            <c:strRef>
              <c:f>EXHIBIT_CF!$M$47</c:f>
              <c:strCache>
                <c:ptCount val="1"/>
                <c:pt idx="0">
                  <c:v>Non-U.S. Buyouts</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EXHIBIT_CF!$M$58:$M$79</c:f>
              <c:numCache>
                <c:formatCode>[Green]#,##0.00,,;[Red]\-#,##0.00,,;[Black]0.00</c:formatCode>
                <c:ptCount val="22"/>
                <c:pt idx="0">
                  <c:v>0</c:v>
                </c:pt>
                <c:pt idx="1">
                  <c:v>0</c:v>
                </c:pt>
                <c:pt idx="2">
                  <c:v>0</c:v>
                </c:pt>
                <c:pt idx="3">
                  <c:v>0</c:v>
                </c:pt>
                <c:pt idx="4">
                  <c:v>0</c:v>
                </c:pt>
                <c:pt idx="5">
                  <c:v>0</c:v>
                </c:pt>
                <c:pt idx="6">
                  <c:v>0</c:v>
                </c:pt>
                <c:pt idx="7">
                  <c:v>0</c:v>
                </c:pt>
                <c:pt idx="8">
                  <c:v>2895545.4827999999</c:v>
                </c:pt>
                <c:pt idx="9">
                  <c:v>0</c:v>
                </c:pt>
                <c:pt idx="10">
                  <c:v>1138550.4949999999</c:v>
                </c:pt>
                <c:pt idx="11">
                  <c:v>5776150.5911999997</c:v>
                </c:pt>
                <c:pt idx="12">
                  <c:v>15859414.816400001</c:v>
                </c:pt>
                <c:pt idx="13">
                  <c:v>57793223.015500002</c:v>
                </c:pt>
                <c:pt idx="14">
                  <c:v>93082156.462600023</c:v>
                </c:pt>
                <c:pt idx="15">
                  <c:v>449103567.22970003</c:v>
                </c:pt>
                <c:pt idx="16">
                  <c:v>91082876.654300004</c:v>
                </c:pt>
                <c:pt idx="17">
                  <c:v>99710461.904499993</c:v>
                </c:pt>
                <c:pt idx="18">
                  <c:v>178972150.27699998</c:v>
                </c:pt>
                <c:pt idx="19">
                  <c:v>429275619.36099988</c:v>
                </c:pt>
                <c:pt idx="20">
                  <c:v>164802481.84549996</c:v>
                </c:pt>
                <c:pt idx="21">
                  <c:v>185663614.42499998</c:v>
                </c:pt>
              </c:numCache>
            </c:numRef>
          </c:val>
          <c:extLst>
            <c:ext xmlns:c16="http://schemas.microsoft.com/office/drawing/2014/chart" uri="{C3380CC4-5D6E-409C-BE32-E72D297353CC}">
              <c16:uniqueId val="{00000008-BE60-4A34-81E9-294DF89152F1}"/>
            </c:ext>
          </c:extLst>
        </c:ser>
        <c:ser>
          <c:idx val="12"/>
          <c:order val="9"/>
          <c:tx>
            <c:strRef>
              <c:f>EXHIBIT_CF!$N$47</c:f>
              <c:strCache>
                <c:ptCount val="1"/>
                <c:pt idx="0">
                  <c:v>U.S. Venture Capital</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EXHIBIT_CF!$N$58:$N$79</c:f>
              <c:numCache>
                <c:formatCode>[Green]#,##0.00,,;[Red]\-#,##0.00,,;[Black]0.00</c:formatCode>
                <c:ptCount val="22"/>
                <c:pt idx="0">
                  <c:v>0</c:v>
                </c:pt>
                <c:pt idx="1">
                  <c:v>0</c:v>
                </c:pt>
                <c:pt idx="2">
                  <c:v>0</c:v>
                </c:pt>
                <c:pt idx="3">
                  <c:v>0</c:v>
                </c:pt>
                <c:pt idx="4">
                  <c:v>83370</c:v>
                </c:pt>
                <c:pt idx="5">
                  <c:v>1472530</c:v>
                </c:pt>
                <c:pt idx="6">
                  <c:v>4406500</c:v>
                </c:pt>
                <c:pt idx="7">
                  <c:v>5845521</c:v>
                </c:pt>
                <c:pt idx="8">
                  <c:v>12777870</c:v>
                </c:pt>
                <c:pt idx="9">
                  <c:v>13422234</c:v>
                </c:pt>
                <c:pt idx="10">
                  <c:v>4730553</c:v>
                </c:pt>
                <c:pt idx="11">
                  <c:v>19073776</c:v>
                </c:pt>
                <c:pt idx="12">
                  <c:v>34164706</c:v>
                </c:pt>
                <c:pt idx="13">
                  <c:v>99191323</c:v>
                </c:pt>
                <c:pt idx="14">
                  <c:v>109199462.23999999</c:v>
                </c:pt>
                <c:pt idx="15">
                  <c:v>167546342.05999997</c:v>
                </c:pt>
                <c:pt idx="16">
                  <c:v>163658896</c:v>
                </c:pt>
                <c:pt idx="17">
                  <c:v>179488694.82999998</c:v>
                </c:pt>
                <c:pt idx="18">
                  <c:v>245588989</c:v>
                </c:pt>
                <c:pt idx="19">
                  <c:v>477793576</c:v>
                </c:pt>
                <c:pt idx="20">
                  <c:v>281421195.95000005</c:v>
                </c:pt>
                <c:pt idx="21">
                  <c:v>624224287.96000004</c:v>
                </c:pt>
              </c:numCache>
            </c:numRef>
          </c:val>
          <c:extLst>
            <c:ext xmlns:c16="http://schemas.microsoft.com/office/drawing/2014/chart" uri="{C3380CC4-5D6E-409C-BE32-E72D297353CC}">
              <c16:uniqueId val="{00000009-BE60-4A34-81E9-294DF89152F1}"/>
            </c:ext>
          </c:extLst>
        </c:ser>
        <c:ser>
          <c:idx val="13"/>
          <c:order val="10"/>
          <c:tx>
            <c:strRef>
              <c:f>EXHIBIT_CF!$O$47</c:f>
              <c:strCache>
                <c:ptCount val="1"/>
                <c:pt idx="0">
                  <c:v>U.S. Growth Equity</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EXHIBIT_CF!$O$58:$O$75</c:f>
              <c:numCache>
                <c:formatCode>[Green]#,##0.00,,;[Red]\-#,##0.00,,;[Black]0.00</c:formatCode>
                <c:ptCount val="18"/>
                <c:pt idx="0">
                  <c:v>0</c:v>
                </c:pt>
                <c:pt idx="1">
                  <c:v>0</c:v>
                </c:pt>
                <c:pt idx="2">
                  <c:v>0</c:v>
                </c:pt>
                <c:pt idx="3">
                  <c:v>0</c:v>
                </c:pt>
                <c:pt idx="4">
                  <c:v>0</c:v>
                </c:pt>
                <c:pt idx="5">
                  <c:v>0</c:v>
                </c:pt>
                <c:pt idx="6">
                  <c:v>0</c:v>
                </c:pt>
                <c:pt idx="7">
                  <c:v>828000</c:v>
                </c:pt>
                <c:pt idx="8">
                  <c:v>2180250</c:v>
                </c:pt>
                <c:pt idx="9">
                  <c:v>3147813</c:v>
                </c:pt>
                <c:pt idx="10">
                  <c:v>4372500</c:v>
                </c:pt>
                <c:pt idx="11">
                  <c:v>10292853</c:v>
                </c:pt>
                <c:pt idx="12">
                  <c:v>21766744</c:v>
                </c:pt>
                <c:pt idx="13">
                  <c:v>39141926</c:v>
                </c:pt>
                <c:pt idx="14">
                  <c:v>88487777</c:v>
                </c:pt>
                <c:pt idx="15">
                  <c:v>76903084</c:v>
                </c:pt>
                <c:pt idx="16">
                  <c:v>254026312.20000002</c:v>
                </c:pt>
                <c:pt idx="17">
                  <c:v>51574079</c:v>
                </c:pt>
              </c:numCache>
            </c:numRef>
          </c:val>
          <c:extLst>
            <c:ext xmlns:c16="http://schemas.microsoft.com/office/drawing/2014/chart" uri="{C3380CC4-5D6E-409C-BE32-E72D297353CC}">
              <c16:uniqueId val="{0000000A-BE60-4A34-81E9-294DF89152F1}"/>
            </c:ext>
          </c:extLst>
        </c:ser>
        <c:ser>
          <c:idx val="14"/>
          <c:order val="11"/>
          <c:tx>
            <c:strRef>
              <c:f>EXHIBIT_CF!$P$47</c:f>
              <c:strCache>
                <c:ptCount val="1"/>
                <c:pt idx="0">
                  <c:v>Non-U.S. Growth Equity</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EXHIBIT_CF!$P$58:$P$79</c:f>
              <c:numCache>
                <c:formatCode>[Green]#,##0.00,,;[Red]\-#,##0.00,,;[Black]0.00</c:formatCode>
                <c:ptCount val="22"/>
                <c:pt idx="0">
                  <c:v>0</c:v>
                </c:pt>
                <c:pt idx="1">
                  <c:v>0</c:v>
                </c:pt>
                <c:pt idx="2">
                  <c:v>0</c:v>
                </c:pt>
                <c:pt idx="3">
                  <c:v>0</c:v>
                </c:pt>
                <c:pt idx="4">
                  <c:v>0</c:v>
                </c:pt>
                <c:pt idx="5">
                  <c:v>0</c:v>
                </c:pt>
                <c:pt idx="6">
                  <c:v>0</c:v>
                </c:pt>
                <c:pt idx="7">
                  <c:v>0</c:v>
                </c:pt>
                <c:pt idx="8">
                  <c:v>0</c:v>
                </c:pt>
                <c:pt idx="9">
                  <c:v>0</c:v>
                </c:pt>
                <c:pt idx="10">
                  <c:v>4722</c:v>
                </c:pt>
                <c:pt idx="11">
                  <c:v>335113</c:v>
                </c:pt>
                <c:pt idx="12">
                  <c:v>1424466.7693999999</c:v>
                </c:pt>
                <c:pt idx="13">
                  <c:v>5004675</c:v>
                </c:pt>
                <c:pt idx="14">
                  <c:v>9723124.4052000009</c:v>
                </c:pt>
                <c:pt idx="15">
                  <c:v>32319886.7535</c:v>
                </c:pt>
                <c:pt idx="16">
                  <c:v>1702687</c:v>
                </c:pt>
                <c:pt idx="17">
                  <c:v>14315909.511000002</c:v>
                </c:pt>
                <c:pt idx="18">
                  <c:v>32921851.1752</c:v>
                </c:pt>
                <c:pt idx="19">
                  <c:v>23363980.382599998</c:v>
                </c:pt>
                <c:pt idx="20">
                  <c:v>30527013.379700001</c:v>
                </c:pt>
                <c:pt idx="21">
                  <c:v>55845056.493199997</c:v>
                </c:pt>
              </c:numCache>
            </c:numRef>
          </c:val>
          <c:extLst>
            <c:ext xmlns:c16="http://schemas.microsoft.com/office/drawing/2014/chart" uri="{C3380CC4-5D6E-409C-BE32-E72D297353CC}">
              <c16:uniqueId val="{0000000B-BE60-4A34-81E9-294DF89152F1}"/>
            </c:ext>
          </c:extLst>
        </c:ser>
        <c:ser>
          <c:idx val="7"/>
          <c:order val="12"/>
          <c:tx>
            <c:strRef>
              <c:f>EXHIBIT_CF!$Q$47</c:f>
              <c:strCache>
                <c:ptCount val="1"/>
                <c:pt idx="0">
                  <c:v>Distressed</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EXHIBIT_CF!$Q$58:$Q$79</c:f>
              <c:numCache>
                <c:formatCode>[Green]#,##0.00,,;[Red]\-#,##0.00,,;[Black]0.00</c:formatCode>
                <c:ptCount val="22"/>
                <c:pt idx="0">
                  <c:v>0</c:v>
                </c:pt>
                <c:pt idx="1">
                  <c:v>0</c:v>
                </c:pt>
                <c:pt idx="2">
                  <c:v>0</c:v>
                </c:pt>
                <c:pt idx="3">
                  <c:v>0</c:v>
                </c:pt>
                <c:pt idx="4">
                  <c:v>10490470</c:v>
                </c:pt>
                <c:pt idx="5">
                  <c:v>59350460</c:v>
                </c:pt>
                <c:pt idx="6">
                  <c:v>56048853</c:v>
                </c:pt>
                <c:pt idx="7">
                  <c:v>65868771</c:v>
                </c:pt>
                <c:pt idx="8">
                  <c:v>134034210</c:v>
                </c:pt>
                <c:pt idx="9">
                  <c:v>92020601</c:v>
                </c:pt>
                <c:pt idx="10">
                  <c:v>36963418</c:v>
                </c:pt>
                <c:pt idx="11">
                  <c:v>125292621</c:v>
                </c:pt>
                <c:pt idx="12">
                  <c:v>119420029</c:v>
                </c:pt>
                <c:pt idx="13">
                  <c:v>234294629</c:v>
                </c:pt>
                <c:pt idx="14">
                  <c:v>317619158</c:v>
                </c:pt>
                <c:pt idx="15">
                  <c:v>283930416</c:v>
                </c:pt>
                <c:pt idx="16">
                  <c:v>333259457</c:v>
                </c:pt>
                <c:pt idx="17">
                  <c:v>386991526</c:v>
                </c:pt>
                <c:pt idx="18">
                  <c:v>361331099</c:v>
                </c:pt>
                <c:pt idx="19">
                  <c:v>250227434.05669999</c:v>
                </c:pt>
                <c:pt idx="20">
                  <c:v>221071895.72679999</c:v>
                </c:pt>
                <c:pt idx="21">
                  <c:v>380547423.3484</c:v>
                </c:pt>
              </c:numCache>
            </c:numRef>
          </c:val>
          <c:extLst>
            <c:ext xmlns:c16="http://schemas.microsoft.com/office/drawing/2014/chart" uri="{C3380CC4-5D6E-409C-BE32-E72D297353CC}">
              <c16:uniqueId val="{0000000C-BE60-4A34-81E9-294DF89152F1}"/>
            </c:ext>
          </c:extLst>
        </c:ser>
        <c:ser>
          <c:idx val="8"/>
          <c:order val="13"/>
          <c:tx>
            <c:strRef>
              <c:f>EXHIBIT_CF!$R$47</c:f>
              <c:strCache>
                <c:ptCount val="1"/>
                <c:pt idx="0">
                  <c:v>Secondaries</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EXHIBIT_CF!$R$58:$R$79</c:f>
              <c:numCache>
                <c:formatCode>[Green]#,##0.00,,;[Red]\-#,##0.00,,;[Black]0.00</c:formatCode>
                <c:ptCount val="22"/>
                <c:pt idx="0">
                  <c:v>0</c:v>
                </c:pt>
                <c:pt idx="1">
                  <c:v>0</c:v>
                </c:pt>
                <c:pt idx="2">
                  <c:v>13382206</c:v>
                </c:pt>
                <c:pt idx="3">
                  <c:v>26881910</c:v>
                </c:pt>
                <c:pt idx="4">
                  <c:v>15379769</c:v>
                </c:pt>
                <c:pt idx="5">
                  <c:v>64135356</c:v>
                </c:pt>
                <c:pt idx="6">
                  <c:v>71952103</c:v>
                </c:pt>
                <c:pt idx="7">
                  <c:v>70820252</c:v>
                </c:pt>
                <c:pt idx="8">
                  <c:v>134078118</c:v>
                </c:pt>
                <c:pt idx="9">
                  <c:v>27239981</c:v>
                </c:pt>
                <c:pt idx="10">
                  <c:v>8148047</c:v>
                </c:pt>
                <c:pt idx="11">
                  <c:v>41281263</c:v>
                </c:pt>
                <c:pt idx="12">
                  <c:v>67068103</c:v>
                </c:pt>
                <c:pt idx="13">
                  <c:v>78306165</c:v>
                </c:pt>
                <c:pt idx="14">
                  <c:v>90205740</c:v>
                </c:pt>
                <c:pt idx="15">
                  <c:v>120465764</c:v>
                </c:pt>
                <c:pt idx="16">
                  <c:v>118309550</c:v>
                </c:pt>
                <c:pt idx="17">
                  <c:v>114722673</c:v>
                </c:pt>
                <c:pt idx="18">
                  <c:v>182828104</c:v>
                </c:pt>
                <c:pt idx="19">
                  <c:v>114530630</c:v>
                </c:pt>
                <c:pt idx="20">
                  <c:v>169821195</c:v>
                </c:pt>
                <c:pt idx="21">
                  <c:v>167856847</c:v>
                </c:pt>
              </c:numCache>
            </c:numRef>
          </c:val>
          <c:extLst>
            <c:ext xmlns:c16="http://schemas.microsoft.com/office/drawing/2014/chart" uri="{C3380CC4-5D6E-409C-BE32-E72D297353CC}">
              <c16:uniqueId val="{0000000D-BE60-4A34-81E9-294DF89152F1}"/>
            </c:ext>
          </c:extLst>
        </c:ser>
        <c:dLbls>
          <c:showLegendKey val="0"/>
          <c:showVal val="0"/>
          <c:showCatName val="0"/>
          <c:showSerName val="0"/>
          <c:showPercent val="0"/>
          <c:showBubbleSize val="0"/>
        </c:dLbls>
        <c:gapWidth val="150"/>
        <c:overlap val="100"/>
        <c:axId val="671898272"/>
        <c:axId val="1"/>
      </c:barChart>
      <c:lineChart>
        <c:grouping val="standard"/>
        <c:varyColors val="0"/>
        <c:ser>
          <c:idx val="20"/>
          <c:order val="14"/>
          <c:tx>
            <c:strRef>
              <c:f>EXHIBIT_CF!$S$47</c:f>
              <c:strCache>
                <c:ptCount val="1"/>
                <c:pt idx="0">
                  <c:v>Net Cash Flow</c:v>
                </c:pt>
              </c:strCache>
            </c:strRef>
          </c:tx>
          <c:spPr>
            <a:ln w="19050">
              <a:solidFill>
                <a:schemeClr val="tx1"/>
              </a:solidFill>
              <a:prstDash val="sysDash"/>
            </a:ln>
          </c:spPr>
          <c:marker>
            <c:symbol val="dash"/>
            <c:size val="8"/>
            <c:spPr>
              <a:solidFill>
                <a:schemeClr val="tx1"/>
              </a:solidFill>
              <a:ln>
                <a:solidFill>
                  <a:schemeClr val="tx1"/>
                </a:solidFill>
              </a:ln>
            </c:spPr>
          </c:marker>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EXHIBIT_CF!$S$58:$S$79</c:f>
              <c:numCache>
                <c:formatCode>[Green]#,##0.00,,;[Red]\-#,##0.00,,;[Black]0.00</c:formatCode>
                <c:ptCount val="22"/>
                <c:pt idx="0">
                  <c:v>-619672340</c:v>
                </c:pt>
                <c:pt idx="1">
                  <c:v>-417749650</c:v>
                </c:pt>
                <c:pt idx="2">
                  <c:v>76683656</c:v>
                </c:pt>
                <c:pt idx="3">
                  <c:v>247171476</c:v>
                </c:pt>
                <c:pt idx="4">
                  <c:v>-338307307</c:v>
                </c:pt>
                <c:pt idx="5">
                  <c:v>374772060.66000009</c:v>
                </c:pt>
                <c:pt idx="6">
                  <c:v>228381357.02999997</c:v>
                </c:pt>
                <c:pt idx="7">
                  <c:v>162432105.79709995</c:v>
                </c:pt>
                <c:pt idx="8">
                  <c:v>-155077199.73010015</c:v>
                </c:pt>
                <c:pt idx="9">
                  <c:v>-237876716.95079994</c:v>
                </c:pt>
                <c:pt idx="10">
                  <c:v>-124903374.0381</c:v>
                </c:pt>
                <c:pt idx="11">
                  <c:v>-422620088.36530006</c:v>
                </c:pt>
                <c:pt idx="12">
                  <c:v>-207395904.59349996</c:v>
                </c:pt>
                <c:pt idx="13">
                  <c:v>-146340775.1516</c:v>
                </c:pt>
                <c:pt idx="14">
                  <c:v>491672058.26709998</c:v>
                </c:pt>
                <c:pt idx="15">
                  <c:v>230916095.94220042</c:v>
                </c:pt>
                <c:pt idx="16">
                  <c:v>679473224.6166997</c:v>
                </c:pt>
                <c:pt idx="17">
                  <c:v>-52630628.941100001</c:v>
                </c:pt>
                <c:pt idx="18">
                  <c:v>696921842.38130021</c:v>
                </c:pt>
                <c:pt idx="19">
                  <c:v>1253953948.5504999</c:v>
                </c:pt>
                <c:pt idx="20">
                  <c:v>326316961.99209982</c:v>
                </c:pt>
                <c:pt idx="21">
                  <c:v>1039643604.8175991</c:v>
                </c:pt>
              </c:numCache>
            </c:numRef>
          </c:val>
          <c:smooth val="0"/>
          <c:extLst>
            <c:ext xmlns:c16="http://schemas.microsoft.com/office/drawing/2014/chart" uri="{C3380CC4-5D6E-409C-BE32-E72D297353CC}">
              <c16:uniqueId val="{0000000E-BE60-4A34-81E9-294DF89152F1}"/>
            </c:ext>
          </c:extLst>
        </c:ser>
        <c:ser>
          <c:idx val="9"/>
          <c:order val="15"/>
          <c:tx>
            <c:strRef>
              <c:f>EXHIBIT_CF!$T$47</c:f>
              <c:strCache>
                <c:ptCount val="1"/>
                <c:pt idx="0">
                  <c:v>Total Contributions</c:v>
                </c:pt>
              </c:strCache>
            </c:strRef>
          </c:tx>
          <c:spPr>
            <a:ln>
              <a:noFill/>
            </a:ln>
          </c:spPr>
          <c:marker>
            <c:spPr>
              <a:noFill/>
              <a:ln>
                <a:noFill/>
              </a:ln>
            </c:spPr>
          </c:marker>
          <c:dLbls>
            <c:spPr>
              <a:noFill/>
              <a:ln w="25400">
                <a:noFill/>
              </a:ln>
            </c:spPr>
            <c:txPr>
              <a:bodyPr wrap="square" lIns="38100" tIns="19050" rIns="38100" bIns="19050" anchor="ctr">
                <a:spAutoFit/>
              </a:bodyPr>
              <a:lstStyle/>
              <a:p>
                <a:pPr>
                  <a:defRPr sz="7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EXHIBIT_CF!$T$58:$T$79</c:f>
              <c:numCache>
                <c:formatCode>#,##0.0,,</c:formatCode>
                <c:ptCount val="22"/>
                <c:pt idx="0">
                  <c:v>-965678506</c:v>
                </c:pt>
                <c:pt idx="1">
                  <c:v>-727108005</c:v>
                </c:pt>
                <c:pt idx="2">
                  <c:v>-377977203</c:v>
                </c:pt>
                <c:pt idx="3">
                  <c:v>-342442376</c:v>
                </c:pt>
                <c:pt idx="4">
                  <c:v>-729604875</c:v>
                </c:pt>
                <c:pt idx="5">
                  <c:v>-529890596</c:v>
                </c:pt>
                <c:pt idx="6">
                  <c:v>-687662936</c:v>
                </c:pt>
                <c:pt idx="7">
                  <c:v>-976695766.20290005</c:v>
                </c:pt>
                <c:pt idx="8">
                  <c:v>-1086058458.2129002</c:v>
                </c:pt>
                <c:pt idx="9">
                  <c:v>-1063864155.8108</c:v>
                </c:pt>
                <c:pt idx="10">
                  <c:v>-520442100.33310002</c:v>
                </c:pt>
                <c:pt idx="11">
                  <c:v>-1035991417.1265</c:v>
                </c:pt>
                <c:pt idx="12">
                  <c:v>-1186407504.5792999</c:v>
                </c:pt>
                <c:pt idx="13">
                  <c:v>-1489431687.8671</c:v>
                </c:pt>
                <c:pt idx="14">
                  <c:v>-1243056071.5806999</c:v>
                </c:pt>
                <c:pt idx="15">
                  <c:v>-2177634622.6110001</c:v>
                </c:pt>
                <c:pt idx="16">
                  <c:v>-1918961472.8076</c:v>
                </c:pt>
                <c:pt idx="17">
                  <c:v>-1951796716.0066001</c:v>
                </c:pt>
                <c:pt idx="18">
                  <c:v>-2032725513.0708997</c:v>
                </c:pt>
                <c:pt idx="19">
                  <c:v>-2116883055.4698</c:v>
                </c:pt>
                <c:pt idx="20">
                  <c:v>-1908563286.0999</c:v>
                </c:pt>
                <c:pt idx="21">
                  <c:v>-1904906275.6690001</c:v>
                </c:pt>
              </c:numCache>
            </c:numRef>
          </c:val>
          <c:smooth val="0"/>
          <c:extLst>
            <c:ext xmlns:c16="http://schemas.microsoft.com/office/drawing/2014/chart" uri="{C3380CC4-5D6E-409C-BE32-E72D297353CC}">
              <c16:uniqueId val="{0000000F-BE60-4A34-81E9-294DF89152F1}"/>
            </c:ext>
          </c:extLst>
        </c:ser>
        <c:ser>
          <c:idx val="15"/>
          <c:order val="16"/>
          <c:tx>
            <c:strRef>
              <c:f>EXHIBIT_CF!$U$47</c:f>
              <c:strCache>
                <c:ptCount val="1"/>
                <c:pt idx="0">
                  <c:v>Total Distributions</c:v>
                </c:pt>
              </c:strCache>
            </c:strRef>
          </c:tx>
          <c:spPr>
            <a:ln>
              <a:noFill/>
            </a:ln>
          </c:spPr>
          <c:marker>
            <c:spPr>
              <a:ln>
                <a:noFill/>
              </a:ln>
            </c:spPr>
          </c:marker>
          <c:dLbls>
            <c:spPr>
              <a:noFill/>
              <a:ln w="25400">
                <a:noFill/>
              </a:ln>
            </c:spPr>
            <c:txPr>
              <a:bodyPr wrap="square" lIns="38100" tIns="19050" rIns="38100" bIns="19050" anchor="ctr">
                <a:spAutoFit/>
              </a:bodyPr>
              <a:lstStyle/>
              <a:p>
                <a:pPr>
                  <a:defRPr sz="7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EXHIBIT_CF!$U$58:$U$79</c:f>
              <c:numCache>
                <c:formatCode>#,##0.0,,</c:formatCode>
                <c:ptCount val="22"/>
                <c:pt idx="0">
                  <c:v>346006166</c:v>
                </c:pt>
                <c:pt idx="1">
                  <c:v>309358355</c:v>
                </c:pt>
                <c:pt idx="2">
                  <c:v>454660859</c:v>
                </c:pt>
                <c:pt idx="3">
                  <c:v>589613852</c:v>
                </c:pt>
                <c:pt idx="4">
                  <c:v>391297568</c:v>
                </c:pt>
                <c:pt idx="5">
                  <c:v>904662656.66000009</c:v>
                </c:pt>
                <c:pt idx="6">
                  <c:v>916044293.02999997</c:v>
                </c:pt>
                <c:pt idx="7">
                  <c:v>1139127872</c:v>
                </c:pt>
                <c:pt idx="8">
                  <c:v>930981258.48280001</c:v>
                </c:pt>
                <c:pt idx="9">
                  <c:v>825987438.86000001</c:v>
                </c:pt>
                <c:pt idx="10">
                  <c:v>395538726.29500002</c:v>
                </c:pt>
                <c:pt idx="11">
                  <c:v>613371328.76119995</c:v>
                </c:pt>
                <c:pt idx="12">
                  <c:v>979011599.98580003</c:v>
                </c:pt>
                <c:pt idx="13">
                  <c:v>1343090912.7154999</c:v>
                </c:pt>
                <c:pt idx="14">
                  <c:v>1734728129.8478</c:v>
                </c:pt>
                <c:pt idx="15">
                  <c:v>2408550718.5532007</c:v>
                </c:pt>
                <c:pt idx="16">
                  <c:v>2598434697.4242997</c:v>
                </c:pt>
                <c:pt idx="17">
                  <c:v>1899166087.0654998</c:v>
                </c:pt>
                <c:pt idx="18">
                  <c:v>2729647355.4521999</c:v>
                </c:pt>
                <c:pt idx="19">
                  <c:v>3370837004.0202999</c:v>
                </c:pt>
                <c:pt idx="20">
                  <c:v>2234880248.092</c:v>
                </c:pt>
                <c:pt idx="21">
                  <c:v>2944549880.4865994</c:v>
                </c:pt>
              </c:numCache>
            </c:numRef>
          </c:val>
          <c:smooth val="0"/>
          <c:extLst>
            <c:ext xmlns:c16="http://schemas.microsoft.com/office/drawing/2014/chart" uri="{C3380CC4-5D6E-409C-BE32-E72D297353CC}">
              <c16:uniqueId val="{00000010-BE60-4A34-81E9-294DF89152F1}"/>
            </c:ext>
          </c:extLst>
        </c:ser>
        <c:dLbls>
          <c:showLegendKey val="0"/>
          <c:showVal val="0"/>
          <c:showCatName val="0"/>
          <c:showSerName val="0"/>
          <c:showPercent val="0"/>
          <c:showBubbleSize val="0"/>
        </c:dLbls>
        <c:marker val="1"/>
        <c:smooth val="0"/>
        <c:axId val="671898272"/>
        <c:axId val="1"/>
      </c:lineChart>
      <c:catAx>
        <c:axId val="671898272"/>
        <c:scaling>
          <c:orientation val="minMax"/>
        </c:scaling>
        <c:delete val="0"/>
        <c:axPos val="b"/>
        <c:numFmt formatCode="General" sourceLinked="1"/>
        <c:majorTickMark val="out"/>
        <c:minorTickMark val="none"/>
        <c:tickLblPos val="low"/>
        <c:txPr>
          <a:bodyPr rot="0" vert="horz"/>
          <a:lstStyle/>
          <a:p>
            <a:pPr>
              <a:defRPr sz="700"/>
            </a:pPr>
            <a:endParaRPr lang="en-US"/>
          </a:p>
        </c:txPr>
        <c:crossAx val="1"/>
        <c:crosses val="autoZero"/>
        <c:auto val="0"/>
        <c:lblAlgn val="ctr"/>
        <c:lblOffset val="100"/>
        <c:noMultiLvlLbl val="0"/>
      </c:catAx>
      <c:valAx>
        <c:axId val="1"/>
        <c:scaling>
          <c:orientation val="minMax"/>
        </c:scaling>
        <c:delete val="0"/>
        <c:axPos val="l"/>
        <c:title>
          <c:tx>
            <c:rich>
              <a:bodyPr/>
              <a:lstStyle/>
              <a:p>
                <a:pPr>
                  <a:defRPr/>
                </a:pPr>
                <a:r>
                  <a:rPr lang="en-US"/>
                  <a:t>Cash Flow ($M)</a:t>
                </a:r>
              </a:p>
            </c:rich>
          </c:tx>
          <c:layout>
            <c:manualLayout>
              <c:xMode val="edge"/>
              <c:yMode val="edge"/>
              <c:x val="2.5687046678688746E-3"/>
              <c:y val="0.41885662111847238"/>
            </c:manualLayout>
          </c:layout>
          <c:overlay val="0"/>
        </c:title>
        <c:numFmt formatCode="#,##0,," sourceLinked="0"/>
        <c:majorTickMark val="out"/>
        <c:minorTickMark val="none"/>
        <c:tickLblPos val="nextTo"/>
        <c:txPr>
          <a:bodyPr rot="0" vert="horz"/>
          <a:lstStyle/>
          <a:p>
            <a:pPr>
              <a:defRPr sz="700"/>
            </a:pPr>
            <a:endParaRPr lang="en-US"/>
          </a:p>
        </c:txPr>
        <c:crossAx val="671898272"/>
        <c:crosses val="autoZero"/>
        <c:crossBetween val="between"/>
        <c:majorUnit val="250000000"/>
      </c:valAx>
    </c:plotArea>
    <c:plotVisOnly val="1"/>
    <c:dispBlanksAs val="gap"/>
    <c:showDLblsOverMax val="0"/>
  </c:chart>
  <c:spPr>
    <a:noFill/>
    <a:ln>
      <a:noFill/>
    </a:ln>
  </c:spPr>
  <c:txPr>
    <a:bodyPr/>
    <a:lstStyle/>
    <a:p>
      <a:pPr>
        <a:defRPr sz="900" b="0" i="0" u="none" strike="noStrike" baseline="0">
          <a:solidFill>
            <a:srgbClr val="000000"/>
          </a:solidFill>
          <a:latin typeface="Source Sans Pro"/>
          <a:ea typeface="Source Sans Pro"/>
          <a:cs typeface="Source Sans Pro"/>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'Bar Charts'!$B$12</c:f>
          <c:strCache>
            <c:ptCount val="1"/>
            <c:pt idx="0">
              <c:v>Total Private Equity Portfolio ($M)</c:v>
            </c:pt>
          </c:strCache>
        </c:strRef>
      </c:tx>
      <c:layout>
        <c:manualLayout>
          <c:xMode val="edge"/>
          <c:yMode val="edge"/>
          <c:x val="0"/>
          <c:y val="0"/>
        </c:manualLayout>
      </c:layout>
      <c:overlay val="0"/>
      <c:txPr>
        <a:bodyPr/>
        <a:lstStyle/>
        <a:p>
          <a:pPr>
            <a:defRPr sz="900">
              <a:latin typeface="+mj-lt"/>
            </a:defRPr>
          </a:pPr>
          <a:endParaRPr lang="en-US"/>
        </a:p>
      </c:txPr>
    </c:title>
    <c:autoTitleDeleted val="0"/>
    <c:plotArea>
      <c:layout>
        <c:manualLayout>
          <c:layoutTarget val="inner"/>
          <c:xMode val="edge"/>
          <c:yMode val="edge"/>
          <c:x val="9.7710827174076254E-2"/>
          <c:y val="0.11530562347188264"/>
          <c:w val="0.90228917282592369"/>
          <c:h val="0.78469938201490097"/>
        </c:manualLayout>
      </c:layout>
      <c:barChart>
        <c:barDir val="col"/>
        <c:grouping val="stacked"/>
        <c:varyColors val="0"/>
        <c:ser>
          <c:idx val="0"/>
          <c:order val="0"/>
          <c:tx>
            <c:strRef>
              <c:f>'Bar Charts'!$C$3</c:f>
              <c:strCache>
                <c:ptCount val="1"/>
                <c:pt idx="0">
                  <c:v>Cumulative Commitment</c:v>
                </c:pt>
              </c:strCache>
            </c:strRef>
          </c:tx>
          <c:spPr>
            <a:noFill/>
            <a:ln w="19050">
              <a:solidFill>
                <a:schemeClr val="tx2"/>
              </a:solidFill>
            </a:ln>
          </c:spPr>
          <c:invertIfNegative val="0"/>
          <c:dLbls>
            <c:dLbl>
              <c:idx val="0"/>
              <c:layout>
                <c:manualLayout>
                  <c:x val="-5.6736929622927187E-3"/>
                  <c:y val="-0.2472600093692445"/>
                </c:manualLayout>
              </c:layout>
              <c:numFmt formatCode="\$#,##0,," sourceLinked="0"/>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B3-47AE-B8E3-C1EBA95F2CB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'Bar Charts'!$B$4:$B$5</c:f>
              <c:strCache>
                <c:ptCount val="2"/>
                <c:pt idx="0">
                  <c:v>Total Private Equity Portfolio</c:v>
                </c:pt>
                <c:pt idx="1">
                  <c:v> </c:v>
                </c:pt>
              </c:strCache>
            </c:strRef>
          </c:cat>
          <c:val>
            <c:numRef>
              <c:f>'Bar Charts'!$C$4:$C$5</c:f>
              <c:numCache>
                <c:formatCode>General</c:formatCode>
                <c:ptCount val="2"/>
                <c:pt idx="0" formatCode="#,##0.00">
                  <c:v>34777602466.417793</c:v>
                </c:pt>
              </c:numCache>
            </c:numRef>
          </c:val>
          <c:extLst>
            <c:ext xmlns:c16="http://schemas.microsoft.com/office/drawing/2014/chart" uri="{C3380CC4-5D6E-409C-BE32-E72D297353CC}">
              <c16:uniqueId val="{00000001-89B3-47AE-B8E3-C1EBA95F2CBF}"/>
            </c:ext>
          </c:extLst>
        </c:ser>
        <c:ser>
          <c:idx val="2"/>
          <c:order val="2"/>
          <c:tx>
            <c:strRef>
              <c:f>'Bar Charts'!$F$3</c:f>
              <c:strCache>
                <c:ptCount val="1"/>
                <c:pt idx="0">
                  <c:v>NAV</c:v>
                </c:pt>
              </c:strCache>
            </c:strRef>
          </c:tx>
          <c:spPr>
            <a:solidFill>
              <a:schemeClr val="accent4"/>
            </a:solidFill>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'Bar Charts'!$B$4:$B$5</c:f>
              <c:strCache>
                <c:ptCount val="2"/>
                <c:pt idx="0">
                  <c:v>Total Private Equity Portfolio</c:v>
                </c:pt>
                <c:pt idx="1">
                  <c:v> </c:v>
                </c:pt>
              </c:strCache>
            </c:strRef>
          </c:cat>
          <c:val>
            <c:numRef>
              <c:f>'Bar Charts'!$F$4:$F$5</c:f>
              <c:numCache>
                <c:formatCode>#,##0.00</c:formatCode>
                <c:ptCount val="2"/>
                <c:pt idx="1">
                  <c:v>16012155151.524099</c:v>
                </c:pt>
              </c:numCache>
            </c:numRef>
          </c:val>
          <c:extLst>
            <c:ext xmlns:c16="http://schemas.microsoft.com/office/drawing/2014/chart" uri="{C3380CC4-5D6E-409C-BE32-E72D297353CC}">
              <c16:uniqueId val="{00000002-89B3-47AE-B8E3-C1EBA95F2CBF}"/>
            </c:ext>
          </c:extLst>
        </c:ser>
        <c:ser>
          <c:idx val="3"/>
          <c:order val="3"/>
          <c:tx>
            <c:strRef>
              <c:f>'Bar Charts'!$G$3</c:f>
              <c:strCache>
                <c:ptCount val="1"/>
                <c:pt idx="0">
                  <c:v>Cumulative Distributions</c:v>
                </c:pt>
              </c:strCache>
            </c:strRef>
          </c:tx>
          <c:spPr>
            <a:solidFill>
              <a:schemeClr val="accent2"/>
            </a:solidFill>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'Bar Charts'!$B$4:$B$5</c:f>
              <c:strCache>
                <c:ptCount val="2"/>
                <c:pt idx="0">
                  <c:v>Total Private Equity Portfolio</c:v>
                </c:pt>
                <c:pt idx="1">
                  <c:v> </c:v>
                </c:pt>
              </c:strCache>
            </c:strRef>
          </c:cat>
          <c:val>
            <c:numRef>
              <c:f>'Bar Charts'!$G$4:$G$5</c:f>
              <c:numCache>
                <c:formatCode>#,##0.00</c:formatCode>
                <c:ptCount val="2"/>
                <c:pt idx="1">
                  <c:v>30659904626.732197</c:v>
                </c:pt>
              </c:numCache>
            </c:numRef>
          </c:val>
          <c:extLst>
            <c:ext xmlns:c16="http://schemas.microsoft.com/office/drawing/2014/chart" uri="{C3380CC4-5D6E-409C-BE32-E72D297353CC}">
              <c16:uniqueId val="{00000003-89B3-47AE-B8E3-C1EBA95F2CBF}"/>
            </c:ext>
          </c:extLst>
        </c:ser>
        <c:dLbls>
          <c:showLegendKey val="0"/>
          <c:showVal val="0"/>
          <c:showCatName val="0"/>
          <c:showSerName val="0"/>
          <c:showPercent val="0"/>
          <c:showBubbleSize val="0"/>
        </c:dLbls>
        <c:gapWidth val="75"/>
        <c:overlap val="100"/>
        <c:axId val="369574272"/>
        <c:axId val="369575808"/>
      </c:barChart>
      <c:barChart>
        <c:barDir val="col"/>
        <c:grouping val="stacked"/>
        <c:varyColors val="0"/>
        <c:ser>
          <c:idx val="1"/>
          <c:order val="1"/>
          <c:tx>
            <c:strRef>
              <c:f>'Bar Charts'!$E$3</c:f>
              <c:strCache>
                <c:ptCount val="1"/>
                <c:pt idx="0">
                  <c:v>Cumulative Paid In</c:v>
                </c:pt>
              </c:strCache>
            </c:strRef>
          </c:tx>
          <c:spPr>
            <a:solidFill>
              <a:schemeClr val="accent3"/>
            </a:solidFill>
          </c:spPr>
          <c:invertIfNegative val="0"/>
          <c:dLbls>
            <c:dLbl>
              <c:idx val="0"/>
              <c:numFmt formatCode="\$##,##0,," sourceLinked="0"/>
              <c:spPr/>
              <c:txPr>
                <a:bodyPr/>
                <a:lstStyle/>
                <a:p>
                  <a:pPr>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89B3-47AE-B8E3-C1EBA95F2CBF}"/>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'Bar Charts'!$B$4:$B$5</c:f>
              <c:strCache>
                <c:ptCount val="2"/>
                <c:pt idx="0">
                  <c:v>Total Private Equity Portfolio</c:v>
                </c:pt>
                <c:pt idx="1">
                  <c:v> </c:v>
                </c:pt>
              </c:strCache>
            </c:strRef>
          </c:cat>
          <c:val>
            <c:numRef>
              <c:f>'Bar Charts'!$E$4:$E$5</c:f>
              <c:numCache>
                <c:formatCode>General</c:formatCode>
                <c:ptCount val="2"/>
                <c:pt idx="0" formatCode="#,##0.00">
                  <c:v>28721371145.448101</c:v>
                </c:pt>
              </c:numCache>
            </c:numRef>
          </c:val>
          <c:extLst>
            <c:ext xmlns:c16="http://schemas.microsoft.com/office/drawing/2014/chart" uri="{C3380CC4-5D6E-409C-BE32-E72D297353CC}">
              <c16:uniqueId val="{00000005-89B3-47AE-B8E3-C1EBA95F2CBF}"/>
            </c:ext>
          </c:extLst>
        </c:ser>
        <c:dLbls>
          <c:showLegendKey val="0"/>
          <c:showVal val="0"/>
          <c:showCatName val="0"/>
          <c:showSerName val="0"/>
          <c:showPercent val="0"/>
          <c:showBubbleSize val="0"/>
        </c:dLbls>
        <c:gapWidth val="100"/>
        <c:overlap val="100"/>
        <c:axId val="369577344"/>
        <c:axId val="369587328"/>
      </c:barChart>
      <c:catAx>
        <c:axId val="369574272"/>
        <c:scaling>
          <c:orientation val="minMax"/>
        </c:scaling>
        <c:delete val="0"/>
        <c:axPos val="b"/>
        <c:numFmt formatCode="General" sourceLinked="0"/>
        <c:majorTickMark val="none"/>
        <c:minorTickMark val="none"/>
        <c:tickLblPos val="none"/>
        <c:crossAx val="369575808"/>
        <c:crosses val="autoZero"/>
        <c:auto val="1"/>
        <c:lblAlgn val="ctr"/>
        <c:lblOffset val="100"/>
        <c:noMultiLvlLbl val="0"/>
      </c:catAx>
      <c:valAx>
        <c:axId val="369575808"/>
        <c:scaling>
          <c:orientation val="minMax"/>
        </c:scaling>
        <c:delete val="0"/>
        <c:axPos val="l"/>
        <c:numFmt formatCode="\$##,##0,," sourceLinked="0"/>
        <c:majorTickMark val="out"/>
        <c:minorTickMark val="none"/>
        <c:tickLblPos val="nextTo"/>
        <c:txPr>
          <a:bodyPr rot="0" vert="horz"/>
          <a:lstStyle/>
          <a:p>
            <a:pPr>
              <a:defRPr/>
            </a:pPr>
            <a:endParaRPr lang="en-US"/>
          </a:p>
        </c:txPr>
        <c:crossAx val="369574272"/>
        <c:crosses val="autoZero"/>
        <c:crossBetween val="between"/>
      </c:valAx>
      <c:catAx>
        <c:axId val="369577344"/>
        <c:scaling>
          <c:orientation val="minMax"/>
        </c:scaling>
        <c:delete val="1"/>
        <c:axPos val="b"/>
        <c:numFmt formatCode="General" sourceLinked="1"/>
        <c:majorTickMark val="out"/>
        <c:minorTickMark val="none"/>
        <c:tickLblPos val="nextTo"/>
        <c:crossAx val="369587328"/>
        <c:crosses val="autoZero"/>
        <c:auto val="1"/>
        <c:lblAlgn val="ctr"/>
        <c:lblOffset val="100"/>
        <c:noMultiLvlLbl val="0"/>
      </c:catAx>
      <c:valAx>
        <c:axId val="369587328"/>
        <c:scaling>
          <c:orientation val="minMax"/>
          <c:max val="20000000000"/>
        </c:scaling>
        <c:delete val="1"/>
        <c:axPos val="r"/>
        <c:numFmt formatCode="#,##0.00" sourceLinked="1"/>
        <c:majorTickMark val="out"/>
        <c:minorTickMark val="none"/>
        <c:tickLblPos val="nextTo"/>
        <c:crossAx val="369577344"/>
        <c:crosses val="max"/>
        <c:crossBetween val="between"/>
      </c:valAx>
    </c:plotArea>
    <c:legend>
      <c:legendPos val="b"/>
      <c:layout>
        <c:manualLayout>
          <c:xMode val="edge"/>
          <c:yMode val="edge"/>
          <c:x val="0"/>
          <c:y val="0.92120983630163433"/>
          <c:w val="0.99852413372106152"/>
          <c:h val="7.7485027588509059E-2"/>
        </c:manualLayout>
      </c:layout>
      <c:overlay val="0"/>
    </c:legend>
    <c:plotVisOnly val="1"/>
    <c:dispBlanksAs val="gap"/>
    <c:showDLblsOverMax val="0"/>
  </c:chart>
  <c:spPr>
    <a:ln>
      <a:noFill/>
    </a:ln>
  </c:spPr>
  <c:txPr>
    <a:bodyPr/>
    <a:lstStyle/>
    <a:p>
      <a:pPr>
        <a:defRPr sz="900" b="0" i="0" u="none" strike="noStrike" baseline="0">
          <a:solidFill>
            <a:srgbClr val="000000"/>
          </a:solidFill>
          <a:latin typeface="Source Sans Pro" panose="020B0503030403020204" pitchFamily="34" charset="0"/>
          <a:ea typeface="Arial"/>
          <a:cs typeface="Arial"/>
        </a:defRPr>
      </a:pPr>
      <a:endParaRPr lang="en-US"/>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'[Funded Status_Exposures_Targets_12.31.2020 - updated.xlsx]Bar Charts'!$E$12</c:f>
          <c:strCache>
            <c:ptCount val="1"/>
            <c:pt idx="0">
              <c:v>Total PE Asset Class Portfolio ($M)</c:v>
            </c:pt>
          </c:strCache>
        </c:strRef>
      </c:tx>
      <c:layout>
        <c:manualLayout>
          <c:xMode val="edge"/>
          <c:yMode val="edge"/>
          <c:x val="0"/>
          <c:y val="0"/>
        </c:manualLayout>
      </c:layout>
      <c:overlay val="0"/>
      <c:txPr>
        <a:bodyPr/>
        <a:lstStyle/>
        <a:p>
          <a:pPr>
            <a:defRPr sz="900">
              <a:latin typeface="+mj-lt"/>
            </a:defRPr>
          </a:pPr>
          <a:endParaRPr lang="en-US"/>
        </a:p>
      </c:txPr>
    </c:title>
    <c:autoTitleDeleted val="0"/>
    <c:plotArea>
      <c:layout>
        <c:manualLayout>
          <c:layoutTarget val="inner"/>
          <c:xMode val="edge"/>
          <c:yMode val="edge"/>
          <c:x val="8.8064988929980687E-2"/>
          <c:y val="0.11327921682694464"/>
          <c:w val="0.91193501107001929"/>
          <c:h val="0.78470121666036663"/>
        </c:manualLayout>
      </c:layout>
      <c:barChart>
        <c:barDir val="col"/>
        <c:grouping val="stacked"/>
        <c:varyColors val="0"/>
        <c:ser>
          <c:idx val="0"/>
          <c:order val="0"/>
          <c:tx>
            <c:strRef>
              <c:f>'[Funded Status_Exposures_Targets_12.31.2020 - updated.xlsx]Bar Charts'!$C$3</c:f>
              <c:strCache>
                <c:ptCount val="1"/>
                <c:pt idx="0">
                  <c:v>Cumulative Commitment</c:v>
                </c:pt>
              </c:strCache>
            </c:strRef>
          </c:tx>
          <c:spPr>
            <a:noFill/>
            <a:ln w="19050">
              <a:solidFill>
                <a:schemeClr val="tx2"/>
              </a:solidFill>
            </a:ln>
          </c:spPr>
          <c:invertIfNegative val="0"/>
          <c:dLbls>
            <c:dLbl>
              <c:idx val="0"/>
              <c:layout>
                <c:manualLayout>
                  <c:x val="-2.8368794326241137E-3"/>
                  <c:y val="-0.21264745329816659"/>
                </c:manualLayout>
              </c:layout>
              <c:numFmt formatCode="\$##,##0,," sourceLinked="0"/>
              <c:spPr/>
              <c:txPr>
                <a:bodyPr/>
                <a:lstStyle/>
                <a:p>
                  <a:pPr>
                    <a:defRPr sz="900">
                      <a:latin typeface="Source Sans Pro" panose="020B0503030403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10B-41E4-84A5-C70CA3F953FE}"/>
                </c:ext>
              </c:extLst>
            </c:dLbl>
            <c:spPr>
              <a:noFill/>
              <a:ln>
                <a:noFill/>
              </a:ln>
              <a:effectLst/>
            </c:spPr>
            <c:txPr>
              <a:bodyPr wrap="square" lIns="38100" tIns="19050" rIns="38100" bIns="19050" anchor="ctr">
                <a:spAutoFit/>
              </a:bodyPr>
              <a:lstStyle/>
              <a:p>
                <a:pPr>
                  <a:defRPr sz="900">
                    <a:latin typeface="Source Sans Pro" panose="020B0503030403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'[Funded Status_Exposures_Targets_12.31.2020 - updated.xlsx]Bar Charts'!$B$6:$B$7</c:f>
              <c:strCache>
                <c:ptCount val="2"/>
                <c:pt idx="0">
                  <c:v>Total PE Asset Class</c:v>
                </c:pt>
                <c:pt idx="1">
                  <c:v> </c:v>
                </c:pt>
              </c:strCache>
            </c:strRef>
          </c:cat>
          <c:val>
            <c:numRef>
              <c:f>'[Funded Status_Exposures_Targets_12.31.2020 - updated.xlsx]Bar Charts'!$C$6:$C$7</c:f>
              <c:numCache>
                <c:formatCode>General</c:formatCode>
                <c:ptCount val="2"/>
                <c:pt idx="0" formatCode="#,##0.00">
                  <c:v>30420924991.417801</c:v>
                </c:pt>
              </c:numCache>
            </c:numRef>
          </c:val>
          <c:extLst>
            <c:ext xmlns:c16="http://schemas.microsoft.com/office/drawing/2014/chart" uri="{C3380CC4-5D6E-409C-BE32-E72D297353CC}">
              <c16:uniqueId val="{00000001-610B-41E4-84A5-C70CA3F953FE}"/>
            </c:ext>
          </c:extLst>
        </c:ser>
        <c:ser>
          <c:idx val="2"/>
          <c:order val="2"/>
          <c:tx>
            <c:strRef>
              <c:f>'[Funded Status_Exposures_Targets_12.31.2020 - updated.xlsx]Bar Charts'!$F$3</c:f>
              <c:strCache>
                <c:ptCount val="1"/>
                <c:pt idx="0">
                  <c:v>NAV</c:v>
                </c:pt>
              </c:strCache>
            </c:strRef>
          </c:tx>
          <c:spPr>
            <a:solidFill>
              <a:schemeClr val="accent4"/>
            </a:solidFill>
          </c:spPr>
          <c:invertIfNegative val="0"/>
          <c:dLbls>
            <c:numFmt formatCode="\$##,##0,," sourceLinked="0"/>
            <c:spPr>
              <a:noFill/>
              <a:ln>
                <a:noFill/>
              </a:ln>
              <a:effectLst/>
            </c:spPr>
            <c:txPr>
              <a:bodyPr wrap="square" lIns="38100" tIns="19050" rIns="38100" bIns="19050" anchor="ctr">
                <a:spAutoFit/>
              </a:bodyPr>
              <a:lstStyle/>
              <a:p>
                <a:pPr>
                  <a:defRPr sz="900">
                    <a:latin typeface="Source Sans Pro" panose="020B0503030403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'[Funded Status_Exposures_Targets_12.31.2020 - updated.xlsx]Bar Charts'!$B$6:$B$7</c:f>
              <c:strCache>
                <c:ptCount val="2"/>
                <c:pt idx="0">
                  <c:v>Total PE Asset Class</c:v>
                </c:pt>
                <c:pt idx="1">
                  <c:v> </c:v>
                </c:pt>
              </c:strCache>
            </c:strRef>
          </c:cat>
          <c:val>
            <c:numRef>
              <c:f>'[Funded Status_Exposures_Targets_12.31.2020 - updated.xlsx]Bar Charts'!$F$6:$F$7</c:f>
              <c:numCache>
                <c:formatCode>#,##0.00</c:formatCode>
                <c:ptCount val="2"/>
                <c:pt idx="1">
                  <c:v>16009582525.524099</c:v>
                </c:pt>
              </c:numCache>
            </c:numRef>
          </c:val>
          <c:extLst>
            <c:ext xmlns:c16="http://schemas.microsoft.com/office/drawing/2014/chart" uri="{C3380CC4-5D6E-409C-BE32-E72D297353CC}">
              <c16:uniqueId val="{00000002-610B-41E4-84A5-C70CA3F953FE}"/>
            </c:ext>
          </c:extLst>
        </c:ser>
        <c:ser>
          <c:idx val="3"/>
          <c:order val="3"/>
          <c:tx>
            <c:strRef>
              <c:f>'[Funded Status_Exposures_Targets_12.31.2020 - updated.xlsx]Bar Charts'!$G$3</c:f>
              <c:strCache>
                <c:ptCount val="1"/>
                <c:pt idx="0">
                  <c:v>Cumulative Distributions</c:v>
                </c:pt>
              </c:strCache>
            </c:strRef>
          </c:tx>
          <c:spPr>
            <a:solidFill>
              <a:schemeClr val="accent2"/>
            </a:solidFill>
          </c:spPr>
          <c:invertIfNegative val="0"/>
          <c:dLbls>
            <c:numFmt formatCode="\$##,##0,," sourceLinked="0"/>
            <c:spPr>
              <a:noFill/>
              <a:ln>
                <a:noFill/>
              </a:ln>
              <a:effectLst/>
            </c:spPr>
            <c:txPr>
              <a:bodyPr wrap="square" lIns="38100" tIns="19050" rIns="38100" bIns="19050" anchor="ctr">
                <a:spAutoFit/>
              </a:bodyPr>
              <a:lstStyle/>
              <a:p>
                <a:pPr>
                  <a:defRPr sz="900">
                    <a:latin typeface="Source Sans Pro" panose="020B0503030403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'[Funded Status_Exposures_Targets_12.31.2020 - updated.xlsx]Bar Charts'!$B$6:$B$7</c:f>
              <c:strCache>
                <c:ptCount val="2"/>
                <c:pt idx="0">
                  <c:v>Total PE Asset Class</c:v>
                </c:pt>
                <c:pt idx="1">
                  <c:v> </c:v>
                </c:pt>
              </c:strCache>
            </c:strRef>
          </c:cat>
          <c:val>
            <c:numRef>
              <c:f>'[Funded Status_Exposures_Targets_12.31.2020 - updated.xlsx]Bar Charts'!$G$6:$G$7</c:f>
              <c:numCache>
                <c:formatCode>#,##0.00</c:formatCode>
                <c:ptCount val="2"/>
                <c:pt idx="1">
                  <c:v>24839019723.802197</c:v>
                </c:pt>
              </c:numCache>
            </c:numRef>
          </c:val>
          <c:extLst>
            <c:ext xmlns:c16="http://schemas.microsoft.com/office/drawing/2014/chart" uri="{C3380CC4-5D6E-409C-BE32-E72D297353CC}">
              <c16:uniqueId val="{00000003-610B-41E4-84A5-C70CA3F953FE}"/>
            </c:ext>
          </c:extLst>
        </c:ser>
        <c:dLbls>
          <c:showLegendKey val="0"/>
          <c:showVal val="0"/>
          <c:showCatName val="0"/>
          <c:showSerName val="0"/>
          <c:showPercent val="0"/>
          <c:showBubbleSize val="0"/>
        </c:dLbls>
        <c:gapWidth val="75"/>
        <c:overlap val="100"/>
        <c:axId val="364503424"/>
        <c:axId val="364504960"/>
      </c:barChart>
      <c:barChart>
        <c:barDir val="col"/>
        <c:grouping val="stacked"/>
        <c:varyColors val="0"/>
        <c:ser>
          <c:idx val="1"/>
          <c:order val="1"/>
          <c:tx>
            <c:strRef>
              <c:f>'[Funded Status_Exposures_Targets_12.31.2020 - updated.xlsx]Bar Charts'!$E$3</c:f>
              <c:strCache>
                <c:ptCount val="1"/>
                <c:pt idx="0">
                  <c:v>Cumulative Paid In</c:v>
                </c:pt>
              </c:strCache>
            </c:strRef>
          </c:tx>
          <c:spPr>
            <a:solidFill>
              <a:schemeClr val="accent3"/>
            </a:solidFill>
          </c:spPr>
          <c:invertIfNegative val="0"/>
          <c:dLbls>
            <c:dLbl>
              <c:idx val="0"/>
              <c:numFmt formatCode="\$##,##0,," sourceLinked="0"/>
              <c:spPr/>
              <c:txPr>
                <a:bodyPr/>
                <a:lstStyle/>
                <a:p>
                  <a:pPr>
                    <a:defRPr sz="900">
                      <a:latin typeface="Source Sans Pro" panose="020B0503030403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610B-41E4-84A5-C70CA3F953FE}"/>
                </c:ext>
              </c:extLst>
            </c:dLbl>
            <c:spPr>
              <a:noFill/>
              <a:ln>
                <a:noFill/>
              </a:ln>
              <a:effectLst/>
            </c:spPr>
            <c:txPr>
              <a:bodyPr wrap="square" lIns="38100" tIns="19050" rIns="38100" bIns="19050" anchor="ctr">
                <a:spAutoFit/>
              </a:bodyPr>
              <a:lstStyle/>
              <a:p>
                <a:pPr>
                  <a:defRPr sz="900">
                    <a:latin typeface="Source Sans Pro" panose="020B0503030403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'[Funded Status_Exposures_Targets_12.31.2020 - updated.xlsx]Bar Charts'!$B$6:$B$7</c:f>
              <c:strCache>
                <c:ptCount val="2"/>
                <c:pt idx="0">
                  <c:v>Total PE Asset Class</c:v>
                </c:pt>
                <c:pt idx="1">
                  <c:v> </c:v>
                </c:pt>
              </c:strCache>
            </c:strRef>
          </c:cat>
          <c:val>
            <c:numRef>
              <c:f>'[Funded Status_Exposures_Targets_12.31.2020 - updated.xlsx]Bar Charts'!$E$6:$E$7</c:f>
              <c:numCache>
                <c:formatCode>General</c:formatCode>
                <c:ptCount val="2"/>
                <c:pt idx="0" formatCode="#,##0.00">
                  <c:v>23575911659.848103</c:v>
                </c:pt>
              </c:numCache>
            </c:numRef>
          </c:val>
          <c:extLst>
            <c:ext xmlns:c16="http://schemas.microsoft.com/office/drawing/2014/chart" uri="{C3380CC4-5D6E-409C-BE32-E72D297353CC}">
              <c16:uniqueId val="{00000005-610B-41E4-84A5-C70CA3F953FE}"/>
            </c:ext>
          </c:extLst>
        </c:ser>
        <c:dLbls>
          <c:showLegendKey val="0"/>
          <c:showVal val="0"/>
          <c:showCatName val="0"/>
          <c:showSerName val="0"/>
          <c:showPercent val="0"/>
          <c:showBubbleSize val="0"/>
        </c:dLbls>
        <c:gapWidth val="100"/>
        <c:overlap val="100"/>
        <c:axId val="364506496"/>
        <c:axId val="364520576"/>
      </c:barChart>
      <c:catAx>
        <c:axId val="364503424"/>
        <c:scaling>
          <c:orientation val="minMax"/>
        </c:scaling>
        <c:delete val="0"/>
        <c:axPos val="b"/>
        <c:numFmt formatCode="General" sourceLinked="0"/>
        <c:majorTickMark val="none"/>
        <c:minorTickMark val="none"/>
        <c:tickLblPos val="none"/>
        <c:crossAx val="364504960"/>
        <c:crosses val="autoZero"/>
        <c:auto val="1"/>
        <c:lblAlgn val="ctr"/>
        <c:lblOffset val="100"/>
        <c:noMultiLvlLbl val="0"/>
      </c:catAx>
      <c:valAx>
        <c:axId val="364504960"/>
        <c:scaling>
          <c:orientation val="minMax"/>
          <c:max val="40000000000"/>
        </c:scaling>
        <c:delete val="0"/>
        <c:axPos val="l"/>
        <c:numFmt formatCode="\$##,##0,," sourceLinked="0"/>
        <c:majorTickMark val="out"/>
        <c:minorTickMark val="none"/>
        <c:tickLblPos val="nextTo"/>
        <c:txPr>
          <a:bodyPr rot="0" vert="horz"/>
          <a:lstStyle/>
          <a:p>
            <a:pPr>
              <a:defRPr sz="900">
                <a:latin typeface="Source Sans Pro" panose="020B0503030403020204" pitchFamily="34" charset="0"/>
              </a:defRPr>
            </a:pPr>
            <a:endParaRPr lang="en-US"/>
          </a:p>
        </c:txPr>
        <c:crossAx val="364503424"/>
        <c:crosses val="autoZero"/>
        <c:crossBetween val="between"/>
      </c:valAx>
      <c:catAx>
        <c:axId val="364506496"/>
        <c:scaling>
          <c:orientation val="minMax"/>
        </c:scaling>
        <c:delete val="1"/>
        <c:axPos val="b"/>
        <c:numFmt formatCode="General" sourceLinked="1"/>
        <c:majorTickMark val="out"/>
        <c:minorTickMark val="none"/>
        <c:tickLblPos val="nextTo"/>
        <c:crossAx val="364520576"/>
        <c:crosses val="autoZero"/>
        <c:auto val="1"/>
        <c:lblAlgn val="ctr"/>
        <c:lblOffset val="100"/>
        <c:noMultiLvlLbl val="0"/>
      </c:catAx>
      <c:valAx>
        <c:axId val="364520576"/>
        <c:scaling>
          <c:orientation val="minMax"/>
          <c:max val="20000000000"/>
        </c:scaling>
        <c:delete val="1"/>
        <c:axPos val="r"/>
        <c:numFmt formatCode="#,##0.00" sourceLinked="1"/>
        <c:majorTickMark val="out"/>
        <c:minorTickMark val="none"/>
        <c:tickLblPos val="nextTo"/>
        <c:crossAx val="364506496"/>
        <c:crosses val="max"/>
        <c:crossBetween val="between"/>
      </c:valAx>
    </c:plotArea>
    <c:legend>
      <c:legendPos val="b"/>
      <c:layout>
        <c:manualLayout>
          <c:xMode val="edge"/>
          <c:yMode val="edge"/>
          <c:x val="0"/>
          <c:y val="0.91795498131312137"/>
          <c:w val="0.99432955910558474"/>
          <c:h val="8.073962076436203E-2"/>
        </c:manualLayout>
      </c:layout>
      <c:overlay val="0"/>
      <c:txPr>
        <a:bodyPr/>
        <a:lstStyle/>
        <a:p>
          <a:pPr>
            <a:defRPr sz="900">
              <a:latin typeface="Source Sans Pro" panose="020B0503030403020204" pitchFamily="34" charset="0"/>
            </a:defRPr>
          </a:pPr>
          <a:endParaRPr lang="en-US"/>
        </a:p>
      </c:txPr>
    </c:legend>
    <c:plotVisOnly val="1"/>
    <c:dispBlanksAs val="gap"/>
    <c:showDLblsOverMax val="0"/>
  </c:chart>
  <c:spPr>
    <a:ln>
      <a:noFill/>
    </a:ln>
  </c:spPr>
  <c:txPr>
    <a:bodyPr/>
    <a:lstStyle/>
    <a:p>
      <a:pPr>
        <a:defRPr sz="1000" b="0" i="0" u="none" strike="noStrike" baseline="0">
          <a:solidFill>
            <a:srgbClr val="000000"/>
          </a:solidFill>
          <a:latin typeface="+mn-lt"/>
          <a:ea typeface="Arial"/>
          <a:cs typeface="Arial"/>
        </a:defRPr>
      </a:pPr>
      <a:endParaRPr lang="en-US"/>
    </a:p>
  </c:txPr>
  <c:externalData r:id="rId1">
    <c:autoUpdate val="0"/>
  </c:externalData>
  <c:userShapes r:id="rId2"/>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a:latin typeface="+mj-lt"/>
              </a:defRPr>
            </a:pPr>
            <a:r>
              <a:rPr lang="en-US" sz="900" b="0" dirty="0">
                <a:latin typeface="+mj-lt"/>
              </a:rPr>
              <a:t>STRATEGY ALLOCATIONS VS. TARGETS</a:t>
            </a:r>
          </a:p>
        </c:rich>
      </c:tx>
      <c:layout>
        <c:manualLayout>
          <c:xMode val="edge"/>
          <c:yMode val="edge"/>
          <c:x val="3.0969024417436161E-4"/>
          <c:y val="0"/>
        </c:manualLayout>
      </c:layout>
      <c:overlay val="0"/>
    </c:title>
    <c:autoTitleDeleted val="0"/>
    <c:plotArea>
      <c:layout/>
      <c:barChart>
        <c:barDir val="col"/>
        <c:grouping val="stacked"/>
        <c:varyColors val="0"/>
        <c:ser>
          <c:idx val="0"/>
          <c:order val="0"/>
          <c:tx>
            <c:strRef>
              <c:f>'EXHIBIT 2'!$E$12</c:f>
              <c:strCache>
                <c:ptCount val="1"/>
                <c:pt idx="0">
                  <c:v>Policy Low</c:v>
                </c:pt>
              </c:strCache>
            </c:strRef>
          </c:tx>
          <c:spPr>
            <a:noFill/>
          </c:spPr>
          <c:invertIfNegative val="0"/>
          <c:cat>
            <c:strRef>
              <c:f>'EXHIBIT 2'!$B$13:$B$17</c:f>
              <c:strCache>
                <c:ptCount val="5"/>
                <c:pt idx="0">
                  <c:v>Venture Capital</c:v>
                </c:pt>
                <c:pt idx="1">
                  <c:v>Buyout</c:v>
                </c:pt>
                <c:pt idx="2">
                  <c:v>Distressed</c:v>
                </c:pt>
                <c:pt idx="3">
                  <c:v>Secondary</c:v>
                </c:pt>
                <c:pt idx="4">
                  <c:v>Co-Investments</c:v>
                </c:pt>
              </c:strCache>
            </c:strRef>
          </c:cat>
          <c:val>
            <c:numRef>
              <c:f>'EXHIBIT 2'!$E$13:$E$17</c:f>
              <c:numCache>
                <c:formatCode>0.0%</c:formatCode>
                <c:ptCount val="5"/>
                <c:pt idx="0">
                  <c:v>0.05</c:v>
                </c:pt>
                <c:pt idx="1">
                  <c:v>0.4</c:v>
                </c:pt>
                <c:pt idx="2">
                  <c:v>0.05</c:v>
                </c:pt>
                <c:pt idx="3">
                  <c:v>0.05</c:v>
                </c:pt>
                <c:pt idx="4">
                  <c:v>0.05</c:v>
                </c:pt>
              </c:numCache>
            </c:numRef>
          </c:val>
          <c:extLst>
            <c:ext xmlns:c16="http://schemas.microsoft.com/office/drawing/2014/chart" uri="{C3380CC4-5D6E-409C-BE32-E72D297353CC}">
              <c16:uniqueId val="{00000000-B6E1-4F88-B270-649C3176D89D}"/>
            </c:ext>
          </c:extLst>
        </c:ser>
        <c:ser>
          <c:idx val="1"/>
          <c:order val="1"/>
          <c:tx>
            <c:strRef>
              <c:f>'EXHIBIT 2'!$G$12</c:f>
              <c:strCache>
                <c:ptCount val="1"/>
                <c:pt idx="0">
                  <c:v>Range</c:v>
                </c:pt>
              </c:strCache>
            </c:strRef>
          </c:tx>
          <c:spPr>
            <a:solidFill>
              <a:schemeClr val="accent3"/>
            </a:solidFill>
          </c:spPr>
          <c:invertIfNegative val="0"/>
          <c:cat>
            <c:strRef>
              <c:f>'EXHIBIT 2'!$B$13:$B$17</c:f>
              <c:strCache>
                <c:ptCount val="5"/>
                <c:pt idx="0">
                  <c:v>Venture Capital</c:v>
                </c:pt>
                <c:pt idx="1">
                  <c:v>Buyout</c:v>
                </c:pt>
                <c:pt idx="2">
                  <c:v>Distressed</c:v>
                </c:pt>
                <c:pt idx="3">
                  <c:v>Secondary</c:v>
                </c:pt>
                <c:pt idx="4">
                  <c:v>Co-Investments</c:v>
                </c:pt>
              </c:strCache>
            </c:strRef>
          </c:cat>
          <c:val>
            <c:numRef>
              <c:f>'EXHIBIT 2'!$G$13:$G$17</c:f>
              <c:numCache>
                <c:formatCode>0.0%</c:formatCode>
                <c:ptCount val="5"/>
                <c:pt idx="0">
                  <c:v>9.9999999999999992E-2</c:v>
                </c:pt>
                <c:pt idx="1">
                  <c:v>0.4</c:v>
                </c:pt>
                <c:pt idx="2">
                  <c:v>0.2</c:v>
                </c:pt>
                <c:pt idx="3">
                  <c:v>0.2</c:v>
                </c:pt>
                <c:pt idx="4">
                  <c:v>0.2</c:v>
                </c:pt>
              </c:numCache>
            </c:numRef>
          </c:val>
          <c:extLst>
            <c:ext xmlns:c16="http://schemas.microsoft.com/office/drawing/2014/chart" uri="{C3380CC4-5D6E-409C-BE32-E72D297353CC}">
              <c16:uniqueId val="{00000001-B6E1-4F88-B270-649C3176D89D}"/>
            </c:ext>
          </c:extLst>
        </c:ser>
        <c:dLbls>
          <c:showLegendKey val="0"/>
          <c:showVal val="0"/>
          <c:showCatName val="0"/>
          <c:showSerName val="0"/>
          <c:showPercent val="0"/>
          <c:showBubbleSize val="0"/>
        </c:dLbls>
        <c:gapWidth val="150"/>
        <c:overlap val="100"/>
        <c:axId val="361543552"/>
        <c:axId val="361549824"/>
      </c:barChart>
      <c:lineChart>
        <c:grouping val="standard"/>
        <c:varyColors val="0"/>
        <c:ser>
          <c:idx val="3"/>
          <c:order val="2"/>
          <c:tx>
            <c:strRef>
              <c:f>'EXHIBIT 2'!$D$12</c:f>
              <c:strCache>
                <c:ptCount val="1"/>
                <c:pt idx="0">
                  <c:v>Target Allocation</c:v>
                </c:pt>
              </c:strCache>
            </c:strRef>
          </c:tx>
          <c:spPr>
            <a:ln>
              <a:noFill/>
            </a:ln>
          </c:spPr>
          <c:marker>
            <c:symbol val="circle"/>
            <c:size val="5"/>
            <c:spPr>
              <a:solidFill>
                <a:schemeClr val="tx2"/>
              </a:solidFill>
              <a:ln>
                <a:solidFill>
                  <a:schemeClr val="tx2"/>
                </a:solidFill>
              </a:ln>
            </c:spPr>
          </c:marker>
          <c:cat>
            <c:strRef>
              <c:f>('EXHIBIT 1'!$E$56,'EXHIBIT 1'!$E$58,'EXHIBIT 1'!$E$59,'EXHIBIT 1'!$E$60,'EXHIBIT 1'!$E$57)</c:f>
              <c:strCache>
                <c:ptCount val="5"/>
                <c:pt idx="0">
                  <c:v>Venture Capital</c:v>
                </c:pt>
                <c:pt idx="1">
                  <c:v>Buyout</c:v>
                </c:pt>
                <c:pt idx="2">
                  <c:v>Distressed</c:v>
                </c:pt>
                <c:pt idx="3">
                  <c:v>Secondary</c:v>
                </c:pt>
                <c:pt idx="4">
                  <c:v>Co-investments</c:v>
                </c:pt>
              </c:strCache>
            </c:strRef>
          </c:cat>
          <c:val>
            <c:numRef>
              <c:f>'EXHIBIT 2'!$D$13:$D$17</c:f>
              <c:numCache>
                <c:formatCode>0.0%</c:formatCode>
                <c:ptCount val="5"/>
                <c:pt idx="0">
                  <c:v>0.1</c:v>
                </c:pt>
                <c:pt idx="1">
                  <c:v>0.55000000000000004</c:v>
                </c:pt>
                <c:pt idx="2">
                  <c:v>0.15</c:v>
                </c:pt>
                <c:pt idx="3">
                  <c:v>0.1</c:v>
                </c:pt>
                <c:pt idx="4">
                  <c:v>0.1</c:v>
                </c:pt>
              </c:numCache>
            </c:numRef>
          </c:val>
          <c:smooth val="0"/>
          <c:extLst>
            <c:ext xmlns:c16="http://schemas.microsoft.com/office/drawing/2014/chart" uri="{C3380CC4-5D6E-409C-BE32-E72D297353CC}">
              <c16:uniqueId val="{00000002-B6E1-4F88-B270-649C3176D89D}"/>
            </c:ext>
          </c:extLst>
        </c:ser>
        <c:ser>
          <c:idx val="2"/>
          <c:order val="3"/>
          <c:tx>
            <c:strRef>
              <c:f>'EXHIBIT 2'!$C$12</c:f>
              <c:strCache>
                <c:ptCount val="1"/>
                <c:pt idx="0">
                  <c:v>Current Allocation</c:v>
                </c:pt>
              </c:strCache>
            </c:strRef>
          </c:tx>
          <c:spPr>
            <a:ln>
              <a:noFill/>
            </a:ln>
          </c:spPr>
          <c:marker>
            <c:spPr>
              <a:solidFill>
                <a:schemeClr val="accent2"/>
              </a:solidFill>
              <a:ln>
                <a:solidFill>
                  <a:schemeClr val="accent2"/>
                </a:solidFill>
              </a:ln>
            </c:spPr>
          </c:marker>
          <c:cat>
            <c:strRef>
              <c:f>('EXHIBIT 1'!$E$56,'EXHIBIT 1'!$E$58,'EXHIBIT 1'!$E$59,'EXHIBIT 1'!$E$60,'EXHIBIT 1'!$E$57)</c:f>
              <c:strCache>
                <c:ptCount val="5"/>
                <c:pt idx="0">
                  <c:v>Venture Capital</c:v>
                </c:pt>
                <c:pt idx="1">
                  <c:v>Buyout</c:v>
                </c:pt>
                <c:pt idx="2">
                  <c:v>Distressed</c:v>
                </c:pt>
                <c:pt idx="3">
                  <c:v>Secondary</c:v>
                </c:pt>
                <c:pt idx="4">
                  <c:v>Co-investments</c:v>
                </c:pt>
              </c:strCache>
            </c:strRef>
          </c:cat>
          <c:val>
            <c:numRef>
              <c:f>'EXHIBIT 2'!$C$13:$C$17</c:f>
              <c:numCache>
                <c:formatCode>0.0%</c:formatCode>
                <c:ptCount val="5"/>
                <c:pt idx="0">
                  <c:v>0.27310340035596065</c:v>
                </c:pt>
                <c:pt idx="1">
                  <c:v>0.52736974137244752</c:v>
                </c:pt>
                <c:pt idx="2">
                  <c:v>8.6994039809417598E-2</c:v>
                </c:pt>
                <c:pt idx="3">
                  <c:v>4.0141716810879913E-2</c:v>
                </c:pt>
                <c:pt idx="4">
                  <c:v>7.2391101651294296E-2</c:v>
                </c:pt>
              </c:numCache>
            </c:numRef>
          </c:val>
          <c:smooth val="0"/>
          <c:extLst>
            <c:ext xmlns:c16="http://schemas.microsoft.com/office/drawing/2014/chart" uri="{C3380CC4-5D6E-409C-BE32-E72D297353CC}">
              <c16:uniqueId val="{00000003-B6E1-4F88-B270-649C3176D89D}"/>
            </c:ext>
          </c:extLst>
        </c:ser>
        <c:ser>
          <c:idx val="4"/>
          <c:order val="4"/>
          <c:tx>
            <c:strRef>
              <c:f>'EXHIBIT 1'!$H$55</c:f>
              <c:strCache>
                <c:ptCount val="1"/>
                <c:pt idx="0">
                  <c:v>Paid-in</c:v>
                </c:pt>
              </c:strCache>
            </c:strRef>
          </c:tx>
          <c:spPr>
            <a:ln w="28575">
              <a:noFill/>
            </a:ln>
          </c:spPr>
          <c:marker>
            <c:symbol val="diamond"/>
            <c:size val="7"/>
            <c:spPr>
              <a:solidFill>
                <a:schemeClr val="accent4"/>
              </a:solidFill>
              <a:ln w="0" cap="flat">
                <a:noFill/>
                <a:round/>
              </a:ln>
            </c:spPr>
          </c:marker>
          <c:cat>
            <c:strRef>
              <c:f>('EXHIBIT 1'!$E$56,'EXHIBIT 1'!$E$58,'EXHIBIT 1'!$E$59,'EXHIBIT 1'!$E$60,'EXHIBIT 1'!$E$57)</c:f>
              <c:strCache>
                <c:ptCount val="5"/>
                <c:pt idx="0">
                  <c:v>Venture Capital</c:v>
                </c:pt>
                <c:pt idx="1">
                  <c:v>Buyout</c:v>
                </c:pt>
                <c:pt idx="2">
                  <c:v>Distressed</c:v>
                </c:pt>
                <c:pt idx="3">
                  <c:v>Secondary</c:v>
                </c:pt>
                <c:pt idx="4">
                  <c:v>Co-investments</c:v>
                </c:pt>
              </c:strCache>
            </c:strRef>
          </c:cat>
          <c:val>
            <c:numRef>
              <c:f>('EXHIBIT 1'!$I$56,'EXHIBIT 1'!$I$58,'EXHIBIT 1'!$I$59,'EXHIBIT 1'!$I$60,'EXHIBIT 1'!$I$57)</c:f>
              <c:numCache>
                <c:formatCode>0.0%</c:formatCode>
                <c:ptCount val="5"/>
                <c:pt idx="0">
                  <c:v>0.1196902879660765</c:v>
                </c:pt>
                <c:pt idx="1">
                  <c:v>0.57818298582871119</c:v>
                </c:pt>
                <c:pt idx="2">
                  <c:v>0.12622287746782188</c:v>
                </c:pt>
                <c:pt idx="3">
                  <c:v>6.4284518362068083E-2</c:v>
                </c:pt>
                <c:pt idx="4">
                  <c:v>0.11161933037532239</c:v>
                </c:pt>
              </c:numCache>
            </c:numRef>
          </c:val>
          <c:smooth val="0"/>
          <c:extLst>
            <c:ext xmlns:c16="http://schemas.microsoft.com/office/drawing/2014/chart" uri="{C3380CC4-5D6E-409C-BE32-E72D297353CC}">
              <c16:uniqueId val="{00000004-B6E1-4F88-B270-649C3176D89D}"/>
            </c:ext>
          </c:extLst>
        </c:ser>
        <c:dLbls>
          <c:showLegendKey val="0"/>
          <c:showVal val="0"/>
          <c:showCatName val="0"/>
          <c:showSerName val="0"/>
          <c:showPercent val="0"/>
          <c:showBubbleSize val="0"/>
        </c:dLbls>
        <c:marker val="1"/>
        <c:smooth val="0"/>
        <c:axId val="361543552"/>
        <c:axId val="361549824"/>
      </c:lineChart>
      <c:catAx>
        <c:axId val="361543552"/>
        <c:scaling>
          <c:orientation val="minMax"/>
        </c:scaling>
        <c:delete val="0"/>
        <c:axPos val="b"/>
        <c:numFmt formatCode="General" sourceLinked="1"/>
        <c:majorTickMark val="out"/>
        <c:minorTickMark val="none"/>
        <c:tickLblPos val="nextTo"/>
        <c:txPr>
          <a:bodyPr rot="0"/>
          <a:lstStyle/>
          <a:p>
            <a:pPr>
              <a:defRPr sz="900">
                <a:latin typeface="Source Sans Pro" panose="020B0503030403020204" pitchFamily="34" charset="0"/>
              </a:defRPr>
            </a:pPr>
            <a:endParaRPr lang="en-US"/>
          </a:p>
        </c:txPr>
        <c:crossAx val="361549824"/>
        <c:crosses val="autoZero"/>
        <c:auto val="0"/>
        <c:lblAlgn val="ctr"/>
        <c:lblOffset val="100"/>
        <c:noMultiLvlLbl val="0"/>
      </c:catAx>
      <c:valAx>
        <c:axId val="361549824"/>
        <c:scaling>
          <c:orientation val="minMax"/>
          <c:max val="1"/>
          <c:min val="0"/>
        </c:scaling>
        <c:delete val="0"/>
        <c:axPos val="l"/>
        <c:numFmt formatCode="0%" sourceLinked="0"/>
        <c:majorTickMark val="out"/>
        <c:minorTickMark val="none"/>
        <c:tickLblPos val="nextTo"/>
        <c:txPr>
          <a:bodyPr/>
          <a:lstStyle/>
          <a:p>
            <a:pPr>
              <a:defRPr>
                <a:latin typeface="Source Sans Pro" panose="020B0503030403020204" pitchFamily="34" charset="0"/>
              </a:defRPr>
            </a:pPr>
            <a:endParaRPr lang="en-US"/>
          </a:p>
        </c:txPr>
        <c:crossAx val="361543552"/>
        <c:crosses val="autoZero"/>
        <c:crossBetween val="between"/>
        <c:majorUnit val="0.1"/>
      </c:valAx>
    </c:plotArea>
    <c:legend>
      <c:legendPos val="b"/>
      <c:legendEntry>
        <c:idx val="0"/>
        <c:delete val="1"/>
      </c:legendEntry>
      <c:overlay val="0"/>
      <c:txPr>
        <a:bodyPr/>
        <a:lstStyle/>
        <a:p>
          <a:pPr>
            <a:defRPr>
              <a:latin typeface="Source Sans Pro" panose="020B0503030403020204" pitchFamily="34" charset="0"/>
            </a:defRPr>
          </a:pPr>
          <a:endParaRPr lang="en-US"/>
        </a:p>
      </c:txPr>
    </c:legend>
    <c:plotVisOnly val="1"/>
    <c:dispBlanksAs val="gap"/>
    <c:showDLblsOverMax val="0"/>
  </c:chart>
  <c:spPr>
    <a:ln>
      <a:no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cap="all" baseline="0">
                <a:solidFill>
                  <a:srgbClr val="000000"/>
                </a:solidFill>
                <a:latin typeface="Alright Sans Medium"/>
                <a:ea typeface="+mn-ea"/>
                <a:cs typeface="+mn-cs"/>
              </a:defRPr>
            </a:pPr>
            <a:r>
              <a:rPr lang="en-US" dirty="0"/>
              <a:t>Annual Venture</a:t>
            </a:r>
            <a:r>
              <a:rPr lang="en-US" baseline="0" dirty="0"/>
              <a:t> Commitments (As % of the Total PE Portfolio)</a:t>
            </a:r>
            <a:endParaRPr lang="en-US" dirty="0"/>
          </a:p>
        </c:rich>
      </c:tx>
      <c:layout>
        <c:manualLayout>
          <c:xMode val="edge"/>
          <c:yMode val="edge"/>
          <c:x val="9.647825192870273E-4"/>
          <c:y val="6.2282520568741613E-4"/>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rgbClr val="000000"/>
              </a:solidFill>
              <a:latin typeface="Alright Sans Medium"/>
              <a:ea typeface="+mn-ea"/>
              <a:cs typeface="+mn-cs"/>
            </a:defRPr>
          </a:pPr>
          <a:endParaRPr lang="en-US"/>
        </a:p>
      </c:txPr>
    </c:title>
    <c:autoTitleDeleted val="0"/>
    <c:plotArea>
      <c:layout/>
      <c:barChart>
        <c:barDir val="col"/>
        <c:grouping val="clustered"/>
        <c:varyColors val="0"/>
        <c:ser>
          <c:idx val="0"/>
          <c:order val="0"/>
          <c:tx>
            <c:strRef>
              <c:f>Exp!$AC$1</c:f>
              <c:strCache>
                <c:ptCount val="1"/>
                <c:pt idx="0">
                  <c:v>Venture Commitments</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E63-4489-96CF-03C2748B837E}"/>
                </c:ext>
              </c:extLst>
            </c:dLbl>
            <c:dLbl>
              <c:idx val="1"/>
              <c:delete val="1"/>
              <c:extLst>
                <c:ext xmlns:c15="http://schemas.microsoft.com/office/drawing/2012/chart" uri="{CE6537A1-D6FC-4f65-9D91-7224C49458BB}"/>
                <c:ext xmlns:c16="http://schemas.microsoft.com/office/drawing/2014/chart" uri="{C3380CC4-5D6E-409C-BE32-E72D297353CC}">
                  <c16:uniqueId val="{00000001-EE63-4489-96CF-03C2748B837E}"/>
                </c:ext>
              </c:extLst>
            </c:dLbl>
            <c:dLbl>
              <c:idx val="2"/>
              <c:delete val="1"/>
              <c:extLst>
                <c:ext xmlns:c15="http://schemas.microsoft.com/office/drawing/2012/chart" uri="{CE6537A1-D6FC-4f65-9D91-7224C49458BB}"/>
                <c:ext xmlns:c16="http://schemas.microsoft.com/office/drawing/2014/chart" uri="{C3380CC4-5D6E-409C-BE32-E72D297353CC}">
                  <c16:uniqueId val="{00000002-EE63-4489-96CF-03C2748B837E}"/>
                </c:ext>
              </c:extLst>
            </c:dLbl>
            <c:dLbl>
              <c:idx val="5"/>
              <c:delete val="1"/>
              <c:extLst>
                <c:ext xmlns:c15="http://schemas.microsoft.com/office/drawing/2012/chart" uri="{CE6537A1-D6FC-4f65-9D91-7224C49458BB}"/>
                <c:ext xmlns:c16="http://schemas.microsoft.com/office/drawing/2014/chart" uri="{C3380CC4-5D6E-409C-BE32-E72D297353CC}">
                  <c16:uniqueId val="{00000003-EE63-4489-96CF-03C2748B837E}"/>
                </c:ext>
              </c:extLst>
            </c:dLbl>
            <c:dLbl>
              <c:idx val="7"/>
              <c:delete val="1"/>
              <c:extLst>
                <c:ext xmlns:c15="http://schemas.microsoft.com/office/drawing/2012/chart" uri="{CE6537A1-D6FC-4f65-9D91-7224C49458BB}"/>
                <c:ext xmlns:c16="http://schemas.microsoft.com/office/drawing/2014/chart" uri="{C3380CC4-5D6E-409C-BE32-E72D297353CC}">
                  <c16:uniqueId val="{00000004-EE63-4489-96CF-03C2748B83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Source Sans Pro"/>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Exp!$Q$2:$Q$24</c:f>
              <c:numCache>
                <c:formatCode>General</c:formatCode>
                <c:ptCount val="23"/>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numCache>
            </c:numRef>
          </c:cat>
          <c:val>
            <c:numRef>
              <c:f>Exp!$AC$2:$AC$24</c:f>
              <c:numCache>
                <c:formatCode>0.0%</c:formatCode>
                <c:ptCount val="23"/>
                <c:pt idx="0">
                  <c:v>0</c:v>
                </c:pt>
                <c:pt idx="1">
                  <c:v>0</c:v>
                </c:pt>
                <c:pt idx="2">
                  <c:v>0</c:v>
                </c:pt>
                <c:pt idx="3">
                  <c:v>0.54545454545454541</c:v>
                </c:pt>
                <c:pt idx="4">
                  <c:v>0.2</c:v>
                </c:pt>
                <c:pt idx="5">
                  <c:v>0</c:v>
                </c:pt>
                <c:pt idx="6">
                  <c:v>0.55970149253731338</c:v>
                </c:pt>
                <c:pt idx="7">
                  <c:v>0</c:v>
                </c:pt>
                <c:pt idx="8">
                  <c:v>6.7721429475005174E-2</c:v>
                </c:pt>
                <c:pt idx="9">
                  <c:v>4.9281787372132548E-2</c:v>
                </c:pt>
                <c:pt idx="10">
                  <c:v>0.14054153769675984</c:v>
                </c:pt>
                <c:pt idx="11">
                  <c:v>1.2176634554256931E-2</c:v>
                </c:pt>
                <c:pt idx="12">
                  <c:v>0.11871152990996371</c:v>
                </c:pt>
                <c:pt idx="13">
                  <c:v>0.21951348228714193</c:v>
                </c:pt>
                <c:pt idx="14">
                  <c:v>6.2577195163697585E-2</c:v>
                </c:pt>
                <c:pt idx="15">
                  <c:v>0.1875820054723564</c:v>
                </c:pt>
                <c:pt idx="16">
                  <c:v>7.1222225259361865E-2</c:v>
                </c:pt>
                <c:pt idx="17">
                  <c:v>0.16799622248170371</c:v>
                </c:pt>
                <c:pt idx="18">
                  <c:v>0.1300493472761946</c:v>
                </c:pt>
                <c:pt idx="19">
                  <c:v>7.7310558509392488E-2</c:v>
                </c:pt>
                <c:pt idx="20">
                  <c:v>4.0446803180668643E-2</c:v>
                </c:pt>
                <c:pt idx="21">
                  <c:v>0.16860551953641675</c:v>
                </c:pt>
                <c:pt idx="22">
                  <c:v>3.9554518185028482E-2</c:v>
                </c:pt>
              </c:numCache>
            </c:numRef>
          </c:val>
          <c:extLst>
            <c:ext xmlns:c16="http://schemas.microsoft.com/office/drawing/2014/chart" uri="{C3380CC4-5D6E-409C-BE32-E72D297353CC}">
              <c16:uniqueId val="{00000005-EE63-4489-96CF-03C2748B837E}"/>
            </c:ext>
          </c:extLst>
        </c:ser>
        <c:dLbls>
          <c:showLegendKey val="0"/>
          <c:showVal val="0"/>
          <c:showCatName val="0"/>
          <c:showSerName val="0"/>
          <c:showPercent val="0"/>
          <c:showBubbleSize val="0"/>
        </c:dLbls>
        <c:gapWidth val="150"/>
        <c:axId val="233344000"/>
        <c:axId val="233353984"/>
      </c:barChart>
      <c:lineChart>
        <c:grouping val="standard"/>
        <c:varyColors val="0"/>
        <c:ser>
          <c:idx val="1"/>
          <c:order val="1"/>
          <c:tx>
            <c:strRef>
              <c:f>Exp!$AD$1</c:f>
              <c:strCache>
                <c:ptCount val="1"/>
                <c:pt idx="0">
                  <c:v>Average Venture Commitments</c:v>
                </c:pt>
              </c:strCache>
            </c:strRef>
          </c:tx>
          <c:spPr>
            <a:ln w="28575" cap="rnd" cmpd="sng" algn="ctr">
              <a:solidFill>
                <a:schemeClr val="accent2">
                  <a:shade val="95000"/>
                  <a:satMod val="105000"/>
                </a:schemeClr>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6-EE63-4489-96CF-03C2748B837E}"/>
                </c:ext>
              </c:extLst>
            </c:dLbl>
            <c:dLbl>
              <c:idx val="1"/>
              <c:delete val="1"/>
              <c:extLst>
                <c:ext xmlns:c15="http://schemas.microsoft.com/office/drawing/2012/chart" uri="{CE6537A1-D6FC-4f65-9D91-7224C49458BB}"/>
                <c:ext xmlns:c16="http://schemas.microsoft.com/office/drawing/2014/chart" uri="{C3380CC4-5D6E-409C-BE32-E72D297353CC}">
                  <c16:uniqueId val="{00000007-EE63-4489-96CF-03C2748B837E}"/>
                </c:ext>
              </c:extLst>
            </c:dLbl>
            <c:dLbl>
              <c:idx val="2"/>
              <c:delete val="1"/>
              <c:extLst>
                <c:ext xmlns:c15="http://schemas.microsoft.com/office/drawing/2012/chart" uri="{CE6537A1-D6FC-4f65-9D91-7224C49458BB}"/>
                <c:ext xmlns:c16="http://schemas.microsoft.com/office/drawing/2014/chart" uri="{C3380CC4-5D6E-409C-BE32-E72D297353CC}">
                  <c16:uniqueId val="{00000008-EE63-4489-96CF-03C2748B837E}"/>
                </c:ext>
              </c:extLst>
            </c:dLbl>
            <c:dLbl>
              <c:idx val="3"/>
              <c:delete val="1"/>
              <c:extLst>
                <c:ext xmlns:c15="http://schemas.microsoft.com/office/drawing/2012/chart" uri="{CE6537A1-D6FC-4f65-9D91-7224C49458BB}"/>
                <c:ext xmlns:c16="http://schemas.microsoft.com/office/drawing/2014/chart" uri="{C3380CC4-5D6E-409C-BE32-E72D297353CC}">
                  <c16:uniqueId val="{00000009-EE63-4489-96CF-03C2748B837E}"/>
                </c:ext>
              </c:extLst>
            </c:dLbl>
            <c:dLbl>
              <c:idx val="4"/>
              <c:delete val="1"/>
              <c:extLst>
                <c:ext xmlns:c15="http://schemas.microsoft.com/office/drawing/2012/chart" uri="{CE6537A1-D6FC-4f65-9D91-7224C49458BB}"/>
                <c:ext xmlns:c16="http://schemas.microsoft.com/office/drawing/2014/chart" uri="{C3380CC4-5D6E-409C-BE32-E72D297353CC}">
                  <c16:uniqueId val="{0000000A-EE63-4489-96CF-03C2748B837E}"/>
                </c:ext>
              </c:extLst>
            </c:dLbl>
            <c:dLbl>
              <c:idx val="5"/>
              <c:delete val="1"/>
              <c:extLst>
                <c:ext xmlns:c15="http://schemas.microsoft.com/office/drawing/2012/chart" uri="{CE6537A1-D6FC-4f65-9D91-7224C49458BB}"/>
                <c:ext xmlns:c16="http://schemas.microsoft.com/office/drawing/2014/chart" uri="{C3380CC4-5D6E-409C-BE32-E72D297353CC}">
                  <c16:uniqueId val="{0000000B-EE63-4489-96CF-03C2748B837E}"/>
                </c:ext>
              </c:extLst>
            </c:dLbl>
            <c:dLbl>
              <c:idx val="6"/>
              <c:delete val="1"/>
              <c:extLst>
                <c:ext xmlns:c15="http://schemas.microsoft.com/office/drawing/2012/chart" uri="{CE6537A1-D6FC-4f65-9D91-7224C49458BB}"/>
                <c:ext xmlns:c16="http://schemas.microsoft.com/office/drawing/2014/chart" uri="{C3380CC4-5D6E-409C-BE32-E72D297353CC}">
                  <c16:uniqueId val="{0000000C-EE63-4489-96CF-03C2748B837E}"/>
                </c:ext>
              </c:extLst>
            </c:dLbl>
            <c:dLbl>
              <c:idx val="7"/>
              <c:delete val="1"/>
              <c:extLst>
                <c:ext xmlns:c15="http://schemas.microsoft.com/office/drawing/2012/chart" uri="{CE6537A1-D6FC-4f65-9D91-7224C49458BB}"/>
                <c:ext xmlns:c16="http://schemas.microsoft.com/office/drawing/2014/chart" uri="{C3380CC4-5D6E-409C-BE32-E72D297353CC}">
                  <c16:uniqueId val="{0000000D-EE63-4489-96CF-03C2748B837E}"/>
                </c:ext>
              </c:extLst>
            </c:dLbl>
            <c:dLbl>
              <c:idx val="8"/>
              <c:delete val="1"/>
              <c:extLst>
                <c:ext xmlns:c15="http://schemas.microsoft.com/office/drawing/2012/chart" uri="{CE6537A1-D6FC-4f65-9D91-7224C49458BB}"/>
                <c:ext xmlns:c16="http://schemas.microsoft.com/office/drawing/2014/chart" uri="{C3380CC4-5D6E-409C-BE32-E72D297353CC}">
                  <c16:uniqueId val="{0000000E-EE63-4489-96CF-03C2748B837E}"/>
                </c:ext>
              </c:extLst>
            </c:dLbl>
            <c:dLbl>
              <c:idx val="9"/>
              <c:delete val="1"/>
              <c:extLst>
                <c:ext xmlns:c15="http://schemas.microsoft.com/office/drawing/2012/chart" uri="{CE6537A1-D6FC-4f65-9D91-7224C49458BB}"/>
                <c:ext xmlns:c16="http://schemas.microsoft.com/office/drawing/2014/chart" uri="{C3380CC4-5D6E-409C-BE32-E72D297353CC}">
                  <c16:uniqueId val="{0000000F-EE63-4489-96CF-03C2748B837E}"/>
                </c:ext>
              </c:extLst>
            </c:dLbl>
            <c:dLbl>
              <c:idx val="10"/>
              <c:delete val="1"/>
              <c:extLst>
                <c:ext xmlns:c15="http://schemas.microsoft.com/office/drawing/2012/chart" uri="{CE6537A1-D6FC-4f65-9D91-7224C49458BB}"/>
                <c:ext xmlns:c16="http://schemas.microsoft.com/office/drawing/2014/chart" uri="{C3380CC4-5D6E-409C-BE32-E72D297353CC}">
                  <c16:uniqueId val="{00000010-EE63-4489-96CF-03C2748B837E}"/>
                </c:ext>
              </c:extLst>
            </c:dLbl>
            <c:dLbl>
              <c:idx val="11"/>
              <c:delete val="1"/>
              <c:extLst>
                <c:ext xmlns:c15="http://schemas.microsoft.com/office/drawing/2012/chart" uri="{CE6537A1-D6FC-4f65-9D91-7224C49458BB}"/>
                <c:ext xmlns:c16="http://schemas.microsoft.com/office/drawing/2014/chart" uri="{C3380CC4-5D6E-409C-BE32-E72D297353CC}">
                  <c16:uniqueId val="{00000011-EE63-4489-96CF-03C2748B837E}"/>
                </c:ext>
              </c:extLst>
            </c:dLbl>
            <c:dLbl>
              <c:idx val="12"/>
              <c:delete val="1"/>
              <c:extLst>
                <c:ext xmlns:c15="http://schemas.microsoft.com/office/drawing/2012/chart" uri="{CE6537A1-D6FC-4f65-9D91-7224C49458BB}"/>
                <c:ext xmlns:c16="http://schemas.microsoft.com/office/drawing/2014/chart" uri="{C3380CC4-5D6E-409C-BE32-E72D297353CC}">
                  <c16:uniqueId val="{00000012-EE63-4489-96CF-03C2748B837E}"/>
                </c:ext>
              </c:extLst>
            </c:dLbl>
            <c:dLbl>
              <c:idx val="13"/>
              <c:delete val="1"/>
              <c:extLst>
                <c:ext xmlns:c15="http://schemas.microsoft.com/office/drawing/2012/chart" uri="{CE6537A1-D6FC-4f65-9D91-7224C49458BB}"/>
                <c:ext xmlns:c16="http://schemas.microsoft.com/office/drawing/2014/chart" uri="{C3380CC4-5D6E-409C-BE32-E72D297353CC}">
                  <c16:uniqueId val="{00000013-EE63-4489-96CF-03C2748B837E}"/>
                </c:ext>
              </c:extLst>
            </c:dLbl>
            <c:dLbl>
              <c:idx val="14"/>
              <c:delete val="1"/>
              <c:extLst>
                <c:ext xmlns:c15="http://schemas.microsoft.com/office/drawing/2012/chart" uri="{CE6537A1-D6FC-4f65-9D91-7224C49458BB}"/>
                <c:ext xmlns:c16="http://schemas.microsoft.com/office/drawing/2014/chart" uri="{C3380CC4-5D6E-409C-BE32-E72D297353CC}">
                  <c16:uniqueId val="{00000014-EE63-4489-96CF-03C2748B837E}"/>
                </c:ext>
              </c:extLst>
            </c:dLbl>
            <c:dLbl>
              <c:idx val="15"/>
              <c:delete val="1"/>
              <c:extLst>
                <c:ext xmlns:c15="http://schemas.microsoft.com/office/drawing/2012/chart" uri="{CE6537A1-D6FC-4f65-9D91-7224C49458BB}"/>
                <c:ext xmlns:c16="http://schemas.microsoft.com/office/drawing/2014/chart" uri="{C3380CC4-5D6E-409C-BE32-E72D297353CC}">
                  <c16:uniqueId val="{00000015-EE63-4489-96CF-03C2748B837E}"/>
                </c:ext>
              </c:extLst>
            </c:dLbl>
            <c:dLbl>
              <c:idx val="16"/>
              <c:delete val="1"/>
              <c:extLst>
                <c:ext xmlns:c15="http://schemas.microsoft.com/office/drawing/2012/chart" uri="{CE6537A1-D6FC-4f65-9D91-7224C49458BB}"/>
                <c:ext xmlns:c16="http://schemas.microsoft.com/office/drawing/2014/chart" uri="{C3380CC4-5D6E-409C-BE32-E72D297353CC}">
                  <c16:uniqueId val="{00000016-EE63-4489-96CF-03C2748B837E}"/>
                </c:ext>
              </c:extLst>
            </c:dLbl>
            <c:dLbl>
              <c:idx val="17"/>
              <c:delete val="1"/>
              <c:extLst>
                <c:ext xmlns:c15="http://schemas.microsoft.com/office/drawing/2012/chart" uri="{CE6537A1-D6FC-4f65-9D91-7224C49458BB}"/>
                <c:ext xmlns:c16="http://schemas.microsoft.com/office/drawing/2014/chart" uri="{C3380CC4-5D6E-409C-BE32-E72D297353CC}">
                  <c16:uniqueId val="{00000017-EE63-4489-96CF-03C2748B837E}"/>
                </c:ext>
              </c:extLst>
            </c:dLbl>
            <c:dLbl>
              <c:idx val="18"/>
              <c:delete val="1"/>
              <c:extLst>
                <c:ext xmlns:c15="http://schemas.microsoft.com/office/drawing/2012/chart" uri="{CE6537A1-D6FC-4f65-9D91-7224C49458BB}"/>
                <c:ext xmlns:c16="http://schemas.microsoft.com/office/drawing/2014/chart" uri="{C3380CC4-5D6E-409C-BE32-E72D297353CC}">
                  <c16:uniqueId val="{00000018-EE63-4489-96CF-03C2748B837E}"/>
                </c:ext>
              </c:extLst>
            </c:dLbl>
            <c:dLbl>
              <c:idx val="19"/>
              <c:delete val="1"/>
              <c:extLst>
                <c:ext xmlns:c15="http://schemas.microsoft.com/office/drawing/2012/chart" uri="{CE6537A1-D6FC-4f65-9D91-7224C49458BB}"/>
                <c:ext xmlns:c16="http://schemas.microsoft.com/office/drawing/2014/chart" uri="{C3380CC4-5D6E-409C-BE32-E72D297353CC}">
                  <c16:uniqueId val="{00000019-EE63-4489-96CF-03C2748B837E}"/>
                </c:ext>
              </c:extLst>
            </c:dLbl>
            <c:dLbl>
              <c:idx val="20"/>
              <c:delete val="1"/>
              <c:extLst>
                <c:ext xmlns:c15="http://schemas.microsoft.com/office/drawing/2012/chart" uri="{CE6537A1-D6FC-4f65-9D91-7224C49458BB}"/>
                <c:ext xmlns:c16="http://schemas.microsoft.com/office/drawing/2014/chart" uri="{C3380CC4-5D6E-409C-BE32-E72D297353CC}">
                  <c16:uniqueId val="{0000001A-EE63-4489-96CF-03C2748B837E}"/>
                </c:ext>
              </c:extLst>
            </c:dLbl>
            <c:dLbl>
              <c:idx val="21"/>
              <c:delete val="1"/>
              <c:extLst>
                <c:ext xmlns:c15="http://schemas.microsoft.com/office/drawing/2012/chart" uri="{CE6537A1-D6FC-4f65-9D91-7224C49458BB}"/>
                <c:ext xmlns:c16="http://schemas.microsoft.com/office/drawing/2014/chart" uri="{C3380CC4-5D6E-409C-BE32-E72D297353CC}">
                  <c16:uniqueId val="{0000001B-EE63-4489-96CF-03C2748B837E}"/>
                </c:ext>
              </c:extLst>
            </c:dLbl>
            <c:dLbl>
              <c:idx val="2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Source Sans Pro"/>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C-EE63-4489-96CF-03C2748B83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Source Sans Pro"/>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Exp!$Q$2:$Q$24</c:f>
              <c:numCache>
                <c:formatCode>General</c:formatCode>
                <c:ptCount val="23"/>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numCache>
            </c:numRef>
          </c:cat>
          <c:val>
            <c:numRef>
              <c:f>Exp!$AD$2:$AD$24</c:f>
              <c:numCache>
                <c:formatCode>0.0%</c:formatCode>
                <c:ptCount val="23"/>
                <c:pt idx="0">
                  <c:v>0.12428029714573649</c:v>
                </c:pt>
                <c:pt idx="1">
                  <c:v>0.12428029714573649</c:v>
                </c:pt>
                <c:pt idx="2">
                  <c:v>0.12428029714573649</c:v>
                </c:pt>
                <c:pt idx="3">
                  <c:v>0.12428029714573649</c:v>
                </c:pt>
                <c:pt idx="4">
                  <c:v>0.12428029714573649</c:v>
                </c:pt>
                <c:pt idx="5">
                  <c:v>0.12428029714573649</c:v>
                </c:pt>
                <c:pt idx="6">
                  <c:v>0.12428029714573649</c:v>
                </c:pt>
                <c:pt idx="7">
                  <c:v>0.12428029714573649</c:v>
                </c:pt>
                <c:pt idx="8">
                  <c:v>0.12428029714573649</c:v>
                </c:pt>
                <c:pt idx="9">
                  <c:v>0.12428029714573649</c:v>
                </c:pt>
                <c:pt idx="10">
                  <c:v>0.12428029714573649</c:v>
                </c:pt>
                <c:pt idx="11">
                  <c:v>0.12428029714573649</c:v>
                </c:pt>
                <c:pt idx="12">
                  <c:v>0.12428029714573649</c:v>
                </c:pt>
                <c:pt idx="13">
                  <c:v>0.12428029714573649</c:v>
                </c:pt>
                <c:pt idx="14">
                  <c:v>0.12428029714573649</c:v>
                </c:pt>
                <c:pt idx="15">
                  <c:v>0.12428029714573649</c:v>
                </c:pt>
                <c:pt idx="16">
                  <c:v>0.12428029714573649</c:v>
                </c:pt>
                <c:pt idx="17">
                  <c:v>0.12428029714573649</c:v>
                </c:pt>
                <c:pt idx="18">
                  <c:v>0.12428029714573649</c:v>
                </c:pt>
                <c:pt idx="19">
                  <c:v>0.12428029714573649</c:v>
                </c:pt>
                <c:pt idx="20">
                  <c:v>0.12428029714573649</c:v>
                </c:pt>
                <c:pt idx="21">
                  <c:v>0.12428029714573649</c:v>
                </c:pt>
                <c:pt idx="22">
                  <c:v>0.12428029714573649</c:v>
                </c:pt>
              </c:numCache>
            </c:numRef>
          </c:val>
          <c:smooth val="0"/>
          <c:extLst>
            <c:ext xmlns:c16="http://schemas.microsoft.com/office/drawing/2014/chart" uri="{C3380CC4-5D6E-409C-BE32-E72D297353CC}">
              <c16:uniqueId val="{0000001D-EE63-4489-96CF-03C2748B837E}"/>
            </c:ext>
          </c:extLst>
        </c:ser>
        <c:dLbls>
          <c:showLegendKey val="0"/>
          <c:showVal val="0"/>
          <c:showCatName val="0"/>
          <c:showSerName val="0"/>
          <c:showPercent val="0"/>
          <c:showBubbleSize val="0"/>
        </c:dLbls>
        <c:marker val="1"/>
        <c:smooth val="0"/>
        <c:axId val="233344000"/>
        <c:axId val="233353984"/>
      </c:lineChart>
      <c:catAx>
        <c:axId val="233344000"/>
        <c:scaling>
          <c:orientation val="minMax"/>
        </c:scaling>
        <c:delete val="0"/>
        <c:axPos val="b"/>
        <c:numFmt formatCode="General" sourceLinked="1"/>
        <c:majorTickMark val="none"/>
        <c:minorTickMark val="none"/>
        <c:tickLblPos val="low"/>
        <c:spPr>
          <a:noFill/>
          <a:ln w="9525" cap="flat" cmpd="sng" algn="ctr">
            <a:solidFill>
              <a:srgbClr val="868686"/>
            </a:solidFill>
            <a:prstDash val="solid"/>
            <a:round/>
          </a:ln>
          <a:effectLst/>
        </c:spPr>
        <c:txPr>
          <a:bodyPr rot="-6000000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endParaRPr lang="en-US"/>
          </a:p>
        </c:txPr>
        <c:crossAx val="233353984"/>
        <c:crosses val="autoZero"/>
        <c:auto val="1"/>
        <c:lblAlgn val="ctr"/>
        <c:lblOffset val="100"/>
        <c:noMultiLvlLbl val="0"/>
      </c:catAx>
      <c:valAx>
        <c:axId val="233353984"/>
        <c:scaling>
          <c:orientation val="minMax"/>
        </c:scaling>
        <c:delete val="0"/>
        <c:axPos val="l"/>
        <c:title>
          <c:tx>
            <c:rich>
              <a:bodyPr rot="-540000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r>
                  <a:rPr lang="en-US" dirty="0"/>
                  <a:t>% of Total</a:t>
                </a:r>
                <a:r>
                  <a:rPr lang="en-US" baseline="0" dirty="0"/>
                  <a:t> Private Equity</a:t>
                </a:r>
                <a:endParaRPr lang="en-US" dirty="0"/>
              </a:p>
            </c:rich>
          </c:tx>
          <c:overlay val="0"/>
          <c:spPr>
            <a:noFill/>
            <a:ln>
              <a:noFill/>
            </a:ln>
            <a:effectLst/>
          </c:spPr>
          <c:txPr>
            <a:bodyPr rot="-540000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endParaRPr lang="en-US"/>
            </a:p>
          </c:txPr>
        </c:title>
        <c:numFmt formatCode="0.0%" sourceLinked="1"/>
        <c:majorTickMark val="out"/>
        <c:minorTickMark val="none"/>
        <c:tickLblPos val="nextTo"/>
        <c:spPr>
          <a:noFill/>
          <a:ln w="9525" cap="flat" cmpd="sng" algn="ctr">
            <a:solidFill>
              <a:srgbClr val="A7A9AC"/>
            </a:solidFill>
            <a:prstDash val="solid"/>
            <a:round/>
          </a:ln>
          <a:effectLst/>
        </c:spPr>
        <c:txPr>
          <a:bodyPr rot="-60000000" spcFirstLastPara="1" vertOverflow="ellipsis" vert="horz" wrap="square" anchor="ctr" anchorCtr="1"/>
          <a:lstStyle/>
          <a:p>
            <a:pPr>
              <a:defRPr sz="900" b="0" i="0" u="none" strike="noStrike" kern="1200" baseline="0">
                <a:solidFill>
                  <a:srgbClr val="000000"/>
                </a:solidFill>
                <a:latin typeface="Source Sans Pro"/>
                <a:ea typeface="+mn-ea"/>
                <a:cs typeface="+mn-cs"/>
              </a:defRPr>
            </a:pPr>
            <a:endParaRPr lang="en-US"/>
          </a:p>
        </c:txPr>
        <c:crossAx val="2333440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Source Sans Pro"/>
              <a:ea typeface="+mn-ea"/>
              <a:cs typeface="+mn-cs"/>
            </a:defRPr>
          </a:pPr>
          <a:endParaRPr lang="en-US"/>
        </a:p>
      </c:txPr>
    </c:legend>
    <c:plotVisOnly val="1"/>
    <c:dispBlanksAs val="gap"/>
    <c:showDLblsOverMax val="0"/>
  </c:chart>
  <c:spPr>
    <a:solidFill>
      <a:sysClr val="window" lastClr="FFFFFF"/>
    </a:solidFill>
    <a:ln w="9525" cap="flat" cmpd="sng" algn="ctr">
      <a:noFill/>
      <a:prstDash val="solid"/>
      <a:round/>
    </a:ln>
    <a:effectLst/>
  </c:spPr>
  <c:txPr>
    <a:bodyPr/>
    <a:lstStyle/>
    <a:p>
      <a:pPr>
        <a:defRPr sz="900">
          <a:solidFill>
            <a:srgbClr val="000000"/>
          </a:solidFill>
          <a:latin typeface="Source Sans Pro"/>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00" b="0" cap="all">
                <a:solidFill>
                  <a:srgbClr val="000000"/>
                </a:solidFill>
                <a:latin typeface="Alright Sans Medium"/>
              </a:defRPr>
            </a:pPr>
            <a:r>
              <a:rPr lang="en-US" dirty="0"/>
              <a:t>Annual Venture </a:t>
            </a:r>
            <a:r>
              <a:rPr lang="en-US" baseline="0" dirty="0"/>
              <a:t>PAID IN Commitments and NAV (As % of The Total PE Portfolio)</a:t>
            </a:r>
            <a:endParaRPr lang="en-US" dirty="0"/>
          </a:p>
        </c:rich>
      </c:tx>
      <c:layout>
        <c:manualLayout>
          <c:xMode val="edge"/>
          <c:yMode val="edge"/>
          <c:x val="9.647825192870273E-4"/>
          <c:y val="5.0163060836302281E-4"/>
        </c:manualLayout>
      </c:layout>
      <c:overlay val="0"/>
    </c:title>
    <c:autoTitleDeleted val="0"/>
    <c:plotArea>
      <c:layout/>
      <c:barChart>
        <c:barDir val="col"/>
        <c:grouping val="clustered"/>
        <c:varyColors val="0"/>
        <c:ser>
          <c:idx val="0"/>
          <c:order val="0"/>
          <c:tx>
            <c:strRef>
              <c:f>Exp!$AS$1</c:f>
              <c:strCache>
                <c:ptCount val="1"/>
                <c:pt idx="0">
                  <c:v>Venture Paid In</c:v>
                </c:pt>
              </c:strCache>
            </c:strRef>
          </c:tx>
          <c:spPr>
            <a:solidFill>
              <a:srgbClr val="83A1C2"/>
            </a:solidFill>
            <a:ln>
              <a:noFill/>
              <a:round/>
            </a:ln>
            <a:effectLst/>
            <a:extLst>
              <a:ext uri="{91240B29-F687-4F45-9708-019B960494DF}">
                <a14:hiddenLine xmlns:a14="http://schemas.microsoft.com/office/drawing/2010/main">
                  <a:noFill/>
                  <a:round/>
                </a14:hiddenLine>
              </a:ext>
            </a:ex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84CB-4159-9746-C1335549CD1F}"/>
                </c:ext>
              </c:extLst>
            </c:dLbl>
            <c:dLbl>
              <c:idx val="1"/>
              <c:delete val="1"/>
              <c:extLst>
                <c:ext xmlns:c15="http://schemas.microsoft.com/office/drawing/2012/chart" uri="{CE6537A1-D6FC-4f65-9D91-7224C49458BB}"/>
                <c:ext xmlns:c16="http://schemas.microsoft.com/office/drawing/2014/chart" uri="{C3380CC4-5D6E-409C-BE32-E72D297353CC}">
                  <c16:uniqueId val="{00000004-84CB-4159-9746-C1335549CD1F}"/>
                </c:ext>
              </c:extLst>
            </c:dLbl>
            <c:dLbl>
              <c:idx val="2"/>
              <c:delete val="1"/>
              <c:extLst>
                <c:ext xmlns:c15="http://schemas.microsoft.com/office/drawing/2012/chart" uri="{CE6537A1-D6FC-4f65-9D91-7224C49458BB}"/>
                <c:ext xmlns:c16="http://schemas.microsoft.com/office/drawing/2014/chart" uri="{C3380CC4-5D6E-409C-BE32-E72D297353CC}">
                  <c16:uniqueId val="{00000006-84CB-4159-9746-C1335549CD1F}"/>
                </c:ext>
              </c:extLst>
            </c:dLbl>
            <c:dLbl>
              <c:idx val="3"/>
              <c:delete val="1"/>
              <c:extLst>
                <c:ext xmlns:c15="http://schemas.microsoft.com/office/drawing/2012/chart" uri="{CE6537A1-D6FC-4f65-9D91-7224C49458BB}"/>
                <c:ext xmlns:c16="http://schemas.microsoft.com/office/drawing/2014/chart" uri="{C3380CC4-5D6E-409C-BE32-E72D297353CC}">
                  <c16:uniqueId val="{00000008-84CB-4159-9746-C1335549CD1F}"/>
                </c:ext>
              </c:extLst>
            </c:dLbl>
            <c:dLbl>
              <c:idx val="4"/>
              <c:delete val="1"/>
              <c:extLst>
                <c:ext xmlns:c15="http://schemas.microsoft.com/office/drawing/2012/chart" uri="{CE6537A1-D6FC-4f65-9D91-7224C49458BB}"/>
                <c:ext xmlns:c16="http://schemas.microsoft.com/office/drawing/2014/chart" uri="{C3380CC4-5D6E-409C-BE32-E72D297353CC}">
                  <c16:uniqueId val="{0000000A-84CB-4159-9746-C1335549CD1F}"/>
                </c:ext>
              </c:extLst>
            </c:dLbl>
            <c:dLbl>
              <c:idx val="5"/>
              <c:layout>
                <c:manualLayout>
                  <c:x val="-6.7396798652064023E-3"/>
                  <c:y val="5.0713158786892393E-3"/>
                </c:manualLayout>
              </c:layout>
              <c:spPr>
                <a:noFill/>
                <a:ln>
                  <a:noFill/>
                </a:ln>
                <a:effectLst/>
              </c:spPr>
              <c:txPr>
                <a:bodyPr wrap="square" lIns="38100" tIns="19050" rIns="38100" bIns="19050" anchor="ctr" anchorCtr="0">
                  <a:noAutofit/>
                </a:bodyPr>
                <a:lstStyle/>
                <a:p>
                  <a:pPr algn="l">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84CB-4159-9746-C1335549CD1F}"/>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Exp!$AF$2:$AF$24</c:f>
              <c:numCache>
                <c:formatCode>General</c:formatCode>
                <c:ptCount val="23"/>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numCache>
            </c:numRef>
          </c:cat>
          <c:val>
            <c:numRef>
              <c:f>Exp!$AS$2:$AS$24</c:f>
              <c:numCache>
                <c:formatCode>0.0%</c:formatCode>
                <c:ptCount val="23"/>
                <c:pt idx="0">
                  <c:v>0</c:v>
                </c:pt>
                <c:pt idx="1">
                  <c:v>0</c:v>
                </c:pt>
                <c:pt idx="2">
                  <c:v>0</c:v>
                </c:pt>
                <c:pt idx="3">
                  <c:v>0</c:v>
                </c:pt>
                <c:pt idx="4">
                  <c:v>0</c:v>
                </c:pt>
                <c:pt idx="5">
                  <c:v>4.5174161922830677E-3</c:v>
                </c:pt>
                <c:pt idx="6">
                  <c:v>2.929026867293176E-2</c:v>
                </c:pt>
                <c:pt idx="7">
                  <c:v>5.108532910441746E-2</c:v>
                </c:pt>
                <c:pt idx="8">
                  <c:v>6.2677259559862281E-2</c:v>
                </c:pt>
                <c:pt idx="9">
                  <c:v>6.2102301229027858E-2</c:v>
                </c:pt>
                <c:pt idx="10">
                  <c:v>0.10274112932513423</c:v>
                </c:pt>
                <c:pt idx="11">
                  <c:v>0.18657716821214546</c:v>
                </c:pt>
                <c:pt idx="12">
                  <c:v>8.07035930742354E-2</c:v>
                </c:pt>
                <c:pt idx="13">
                  <c:v>8.068529873791995E-2</c:v>
                </c:pt>
                <c:pt idx="14">
                  <c:v>7.4595262627841233E-2</c:v>
                </c:pt>
                <c:pt idx="15">
                  <c:v>0.11384491467452627</c:v>
                </c:pt>
                <c:pt idx="16">
                  <c:v>0.11984665690026426</c:v>
                </c:pt>
                <c:pt idx="17">
                  <c:v>0.11751187826870776</c:v>
                </c:pt>
                <c:pt idx="18">
                  <c:v>0.11135583080313678</c:v>
                </c:pt>
                <c:pt idx="19">
                  <c:v>8.7729478272671205E-2</c:v>
                </c:pt>
                <c:pt idx="20">
                  <c:v>0.10647136330991211</c:v>
                </c:pt>
                <c:pt idx="21">
                  <c:v>0.15683566562792545</c:v>
                </c:pt>
                <c:pt idx="22">
                  <c:v>0.11100696874060685</c:v>
                </c:pt>
              </c:numCache>
            </c:numRef>
          </c:val>
          <c:extLst>
            <c:ext xmlns:c16="http://schemas.microsoft.com/office/drawing/2014/chart" uri="{C3380CC4-5D6E-409C-BE32-E72D297353CC}">
              <c16:uniqueId val="{00000000-84CB-4159-9746-C1335549CD1F}"/>
            </c:ext>
          </c:extLst>
        </c:ser>
        <c:ser>
          <c:idx val="1"/>
          <c:order val="1"/>
          <c:tx>
            <c:strRef>
              <c:f>Exp!$AT$1</c:f>
              <c:strCache>
                <c:ptCount val="1"/>
                <c:pt idx="0">
                  <c:v>Venture NAV</c:v>
                </c:pt>
              </c:strCache>
            </c:strRef>
          </c:tx>
          <c:spPr>
            <a:solidFill>
              <a:srgbClr val="E78024"/>
            </a:solidFill>
            <a:ln>
              <a:noFill/>
              <a:round/>
            </a:ln>
            <a:effectLst/>
            <a:extLst>
              <a:ext uri="{91240B29-F687-4F45-9708-019B960494DF}">
                <a14:hiddenLine xmlns:a14="http://schemas.microsoft.com/office/drawing/2010/main">
                  <a:noFill/>
                  <a:round/>
                </a14:hiddenLine>
              </a:ext>
            </a:ex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84CB-4159-9746-C1335549CD1F}"/>
                </c:ext>
              </c:extLst>
            </c:dLbl>
            <c:dLbl>
              <c:idx val="1"/>
              <c:delete val="1"/>
              <c:extLst>
                <c:ext xmlns:c15="http://schemas.microsoft.com/office/drawing/2012/chart" uri="{CE6537A1-D6FC-4f65-9D91-7224C49458BB}"/>
                <c:ext xmlns:c16="http://schemas.microsoft.com/office/drawing/2014/chart" uri="{C3380CC4-5D6E-409C-BE32-E72D297353CC}">
                  <c16:uniqueId val="{00000005-84CB-4159-9746-C1335549CD1F}"/>
                </c:ext>
              </c:extLst>
            </c:dLbl>
            <c:dLbl>
              <c:idx val="2"/>
              <c:delete val="1"/>
              <c:extLst>
                <c:ext xmlns:c15="http://schemas.microsoft.com/office/drawing/2012/chart" uri="{CE6537A1-D6FC-4f65-9D91-7224C49458BB}"/>
                <c:ext xmlns:c16="http://schemas.microsoft.com/office/drawing/2014/chart" uri="{C3380CC4-5D6E-409C-BE32-E72D297353CC}">
                  <c16:uniqueId val="{00000007-84CB-4159-9746-C1335549CD1F}"/>
                </c:ext>
              </c:extLst>
            </c:dLbl>
            <c:dLbl>
              <c:idx val="3"/>
              <c:delete val="1"/>
              <c:extLst>
                <c:ext xmlns:c15="http://schemas.microsoft.com/office/drawing/2012/chart" uri="{CE6537A1-D6FC-4f65-9D91-7224C49458BB}"/>
                <c:ext xmlns:c16="http://schemas.microsoft.com/office/drawing/2014/chart" uri="{C3380CC4-5D6E-409C-BE32-E72D297353CC}">
                  <c16:uniqueId val="{00000009-84CB-4159-9746-C1335549CD1F}"/>
                </c:ext>
              </c:extLst>
            </c:dLbl>
            <c:dLbl>
              <c:idx val="4"/>
              <c:delete val="1"/>
              <c:extLst>
                <c:ext xmlns:c15="http://schemas.microsoft.com/office/drawing/2012/chart" uri="{CE6537A1-D6FC-4f65-9D91-7224C49458BB}"/>
                <c:ext xmlns:c16="http://schemas.microsoft.com/office/drawing/2014/chart" uri="{C3380CC4-5D6E-409C-BE32-E72D297353CC}">
                  <c16:uniqueId val="{0000000B-84CB-4159-9746-C1335549CD1F}"/>
                </c:ext>
              </c:extLst>
            </c:dLbl>
            <c:dLbl>
              <c:idx val="5"/>
              <c:numFmt formatCode="0.0%" sourceLinked="0"/>
              <c:spPr>
                <a:noFill/>
                <a:ln>
                  <a:noFill/>
                </a:ln>
                <a:effectLst/>
              </c:spPr>
              <c:txPr>
                <a:bodyPr wrap="square" lIns="38100" tIns="19050" rIns="38100" bIns="19050" anchor="ctr" anchorCtr="0">
                  <a:noAutofit/>
                </a:bodyPr>
                <a:lstStyle/>
                <a:p>
                  <a:pPr algn="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84CB-4159-9746-C1335549CD1F}"/>
                </c:ext>
              </c:extLst>
            </c:dLbl>
            <c:numFmt formatCode="0.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Exp!$AF$2:$AF$24</c:f>
              <c:numCache>
                <c:formatCode>General</c:formatCode>
                <c:ptCount val="23"/>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numCache>
            </c:numRef>
          </c:cat>
          <c:val>
            <c:numRef>
              <c:f>Exp!$AT$2:$AT$24</c:f>
              <c:numCache>
                <c:formatCode>General</c:formatCode>
                <c:ptCount val="23"/>
                <c:pt idx="0">
                  <c:v>0</c:v>
                </c:pt>
                <c:pt idx="1">
                  <c:v>0</c:v>
                </c:pt>
                <c:pt idx="2">
                  <c:v>0</c:v>
                </c:pt>
                <c:pt idx="3">
                  <c:v>0</c:v>
                </c:pt>
                <c:pt idx="4">
                  <c:v>0</c:v>
                </c:pt>
                <c:pt idx="5">
                  <c:v>4.5454393617096094E-3</c:v>
                </c:pt>
                <c:pt idx="6">
                  <c:v>1.0223507625366611E-2</c:v>
                </c:pt>
                <c:pt idx="7">
                  <c:v>2.1908878514088178E-2</c:v>
                </c:pt>
                <c:pt idx="8">
                  <c:v>3.8860773909455165E-2</c:v>
                </c:pt>
                <c:pt idx="9">
                  <c:v>5.3885489310478492E-2</c:v>
                </c:pt>
                <c:pt idx="10">
                  <c:v>8.0062795081448715E-2</c:v>
                </c:pt>
                <c:pt idx="11">
                  <c:v>8.8879344888666861E-2</c:v>
                </c:pt>
                <c:pt idx="12">
                  <c:v>9.2044862927492685E-2</c:v>
                </c:pt>
                <c:pt idx="13">
                  <c:v>0.11262370789018439</c:v>
                </c:pt>
                <c:pt idx="14">
                  <c:v>0.11988074599954682</c:v>
                </c:pt>
                <c:pt idx="15">
                  <c:v>0.14783144678929819</c:v>
                </c:pt>
                <c:pt idx="16">
                  <c:v>0.17876967911106706</c:v>
                </c:pt>
                <c:pt idx="17">
                  <c:v>0.22184186810551948</c:v>
                </c:pt>
                <c:pt idx="18">
                  <c:v>0.20102332415697344</c:v>
                </c:pt>
                <c:pt idx="19">
                  <c:v>0.20236447737721178</c:v>
                </c:pt>
                <c:pt idx="20">
                  <c:v>0.21805174548525444</c:v>
                </c:pt>
                <c:pt idx="21">
                  <c:v>0.23051841708042134</c:v>
                </c:pt>
                <c:pt idx="22">
                  <c:v>0.27305952163371522</c:v>
                </c:pt>
              </c:numCache>
            </c:numRef>
          </c:val>
          <c:extLst>
            <c:ext xmlns:c16="http://schemas.microsoft.com/office/drawing/2014/chart" uri="{C3380CC4-5D6E-409C-BE32-E72D297353CC}">
              <c16:uniqueId val="{00000001-84CB-4159-9746-C1335549CD1F}"/>
            </c:ext>
          </c:extLst>
        </c:ser>
        <c:dLbls>
          <c:showLegendKey val="0"/>
          <c:showVal val="0"/>
          <c:showCatName val="0"/>
          <c:showSerName val="0"/>
          <c:showPercent val="0"/>
          <c:showBubbleSize val="0"/>
        </c:dLbls>
        <c:gapWidth val="50"/>
        <c:overlap val="-10"/>
        <c:axId val="242195456"/>
        <c:axId val="247636736"/>
      </c:barChart>
      <c:catAx>
        <c:axId val="242195456"/>
        <c:scaling>
          <c:orientation val="minMax"/>
        </c:scaling>
        <c:delete val="0"/>
        <c:axPos val="b"/>
        <c:numFmt formatCode="General" sourceLinked="1"/>
        <c:majorTickMark val="none"/>
        <c:minorTickMark val="none"/>
        <c:tickLblPos val="low"/>
        <c:spPr>
          <a:ln w="9525" cmpd="sng">
            <a:solidFill>
              <a:srgbClr val="868686"/>
            </a:solidFill>
          </a:ln>
        </c:spPr>
        <c:txPr>
          <a:bodyPr/>
          <a:lstStyle/>
          <a:p>
            <a:pPr>
              <a:defRPr sz="900" b="0" i="0">
                <a:solidFill>
                  <a:srgbClr val="000000"/>
                </a:solidFill>
                <a:latin typeface="Source Sans Pro"/>
                <a:ea typeface="Source Sans Pro"/>
                <a:cs typeface="Source Sans Pro"/>
              </a:defRPr>
            </a:pPr>
            <a:endParaRPr lang="en-US"/>
          </a:p>
        </c:txPr>
        <c:crossAx val="247636736"/>
        <c:crosses val="autoZero"/>
        <c:auto val="1"/>
        <c:lblAlgn val="ctr"/>
        <c:lblOffset val="100"/>
        <c:noMultiLvlLbl val="0"/>
      </c:catAx>
      <c:valAx>
        <c:axId val="247636736"/>
        <c:scaling>
          <c:orientation val="minMax"/>
        </c:scaling>
        <c:delete val="0"/>
        <c:axPos val="l"/>
        <c:title>
          <c:tx>
            <c:rich>
              <a:bodyPr rot="-5400000" vert="horz"/>
              <a:lstStyle/>
              <a:p>
                <a:pPr>
                  <a:defRPr sz="900" b="0" i="0">
                    <a:solidFill>
                      <a:srgbClr val="000000"/>
                    </a:solidFill>
                    <a:latin typeface="Source Sans Pro"/>
                    <a:ea typeface="Source Sans Pro"/>
                    <a:cs typeface="Source Sans Pro"/>
                  </a:defRPr>
                </a:pPr>
                <a:r>
                  <a:rPr lang="en-US" dirty="0"/>
                  <a:t>% of Total Private Equity</a:t>
                </a:r>
              </a:p>
            </c:rich>
          </c:tx>
          <c:overlay val="0"/>
        </c:title>
        <c:numFmt formatCode="0.0%" sourceLinked="1"/>
        <c:majorTickMark val="out"/>
        <c:minorTickMark val="none"/>
        <c:tickLblPos val="nextTo"/>
        <c:spPr>
          <a:noFill/>
          <a:ln w="9525">
            <a:solidFill>
              <a:srgbClr val="A7A9AC"/>
            </a:solidFill>
          </a:ln>
        </c:spPr>
        <c:crossAx val="242195456"/>
        <c:crosses val="autoZero"/>
        <c:crossBetween val="between"/>
      </c:valAx>
      <c:spPr>
        <a:noFill/>
      </c:spPr>
    </c:plotArea>
    <c:legend>
      <c:legendPos val="b"/>
      <c:legendEntry>
        <c:idx val="0"/>
        <c:txPr>
          <a:bodyPr/>
          <a:lstStyle/>
          <a:p>
            <a:pPr>
              <a:defRPr sz="900">
                <a:solidFill>
                  <a:srgbClr val="000000"/>
                </a:solidFill>
                <a:latin typeface="Source Sans Pro"/>
                <a:ea typeface="Source Sans Pro"/>
                <a:cs typeface="Source Sans Pro"/>
              </a:defRPr>
            </a:pPr>
            <a:endParaRPr lang="en-US"/>
          </a:p>
        </c:txPr>
      </c:legendEntry>
      <c:legendEntry>
        <c:idx val="1"/>
        <c:txPr>
          <a:bodyPr/>
          <a:lstStyle/>
          <a:p>
            <a:pPr>
              <a:defRPr sz="900">
                <a:solidFill>
                  <a:srgbClr val="000000"/>
                </a:solidFill>
                <a:latin typeface="Source Sans Pro"/>
                <a:ea typeface="Source Sans Pro"/>
                <a:cs typeface="Source Sans Pro"/>
              </a:defRPr>
            </a:pPr>
            <a:endParaRPr lang="en-US"/>
          </a:p>
        </c:txPr>
      </c:legendEntry>
      <c:overlay val="0"/>
    </c:legend>
    <c:plotVisOnly val="1"/>
    <c:dispBlanksAs val="gap"/>
    <c:showDLblsOverMax val="0"/>
  </c:chart>
  <c:spPr>
    <a:solidFill>
      <a:sysClr val="window" lastClr="FFFFFF"/>
    </a:solidFill>
    <a:ln>
      <a:noFill/>
    </a:ln>
  </c:spPr>
  <c:txPr>
    <a:bodyPr/>
    <a:lstStyle/>
    <a:p>
      <a:pPr>
        <a:defRPr sz="900">
          <a:solidFill>
            <a:srgbClr val="000000"/>
          </a:solidFill>
          <a:latin typeface="Source Sans Pro"/>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00" b="0" cap="all">
                <a:solidFill>
                  <a:srgbClr val="000000"/>
                </a:solidFill>
                <a:latin typeface="Alright Sans Medium"/>
              </a:defRPr>
            </a:pPr>
            <a:r>
              <a:rPr lang="en-US" dirty="0"/>
              <a:t>Compound</a:t>
            </a:r>
            <a:r>
              <a:rPr lang="en-US" baseline="0" dirty="0"/>
              <a:t> Annual NAV Growth Rates for FSBA’s Total Private Equity Portfolio and FSBA’s Venture Portfolio</a:t>
            </a:r>
            <a:endParaRPr lang="en-US" dirty="0"/>
          </a:p>
        </c:rich>
      </c:tx>
      <c:layout>
        <c:manualLayout>
          <c:xMode val="edge"/>
          <c:yMode val="edge"/>
          <c:x val="3.4744840186046308E-3"/>
          <c:y val="8.3473386778209896E-3"/>
        </c:manualLayout>
      </c:layout>
      <c:overlay val="0"/>
    </c:title>
    <c:autoTitleDeleted val="0"/>
    <c:plotArea>
      <c:layout/>
      <c:barChart>
        <c:barDir val="col"/>
        <c:grouping val="clustered"/>
        <c:varyColors val="0"/>
        <c:ser>
          <c:idx val="0"/>
          <c:order val="0"/>
          <c:tx>
            <c:strRef>
              <c:f>'NAV Area Chart'!$DU$344</c:f>
              <c:strCache>
                <c:ptCount val="1"/>
                <c:pt idx="0">
                  <c:v>FSBA PE</c:v>
                </c:pt>
              </c:strCache>
            </c:strRef>
          </c:tx>
          <c:spPr>
            <a:solidFill>
              <a:srgbClr val="83A1C2"/>
            </a:solidFill>
            <a:ln>
              <a:noFill/>
              <a:round/>
            </a:ln>
            <a:effectLst/>
            <a:extLst>
              <a:ext uri="{91240B29-F687-4F45-9708-019B960494DF}">
                <a14:hiddenLine xmlns:a14="http://schemas.microsoft.com/office/drawing/2010/main">
                  <a:noFill/>
                  <a:round/>
                </a14:hiddenLine>
              </a:ext>
            </a:extLst>
          </c:spPr>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'NAV Area Chart'!$DV$342:$DX$342</c:f>
              <c:numCache>
                <c:formatCode>0" Year"</c:formatCode>
                <c:ptCount val="3"/>
                <c:pt idx="0">
                  <c:v>5</c:v>
                </c:pt>
                <c:pt idx="1">
                  <c:v>3</c:v>
                </c:pt>
                <c:pt idx="2">
                  <c:v>1</c:v>
                </c:pt>
              </c:numCache>
            </c:numRef>
          </c:cat>
          <c:val>
            <c:numRef>
              <c:f>'NAV Area Chart'!$DV$344:$DX$344</c:f>
              <c:numCache>
                <c:formatCode>0.0%</c:formatCode>
                <c:ptCount val="3"/>
                <c:pt idx="0">
                  <c:v>0.13076993964265249</c:v>
                </c:pt>
                <c:pt idx="1">
                  <c:v>0.13164559818719979</c:v>
                </c:pt>
                <c:pt idx="2">
                  <c:v>0.24032642564077755</c:v>
                </c:pt>
              </c:numCache>
            </c:numRef>
          </c:val>
          <c:extLst>
            <c:ext xmlns:c16="http://schemas.microsoft.com/office/drawing/2014/chart" uri="{C3380CC4-5D6E-409C-BE32-E72D297353CC}">
              <c16:uniqueId val="{00000000-5E85-4315-BFD5-55DFBF48544A}"/>
            </c:ext>
          </c:extLst>
        </c:ser>
        <c:ser>
          <c:idx val="2"/>
          <c:order val="1"/>
          <c:tx>
            <c:strRef>
              <c:f>'NAV Area Chart'!$DU$346</c:f>
              <c:strCache>
                <c:ptCount val="1"/>
                <c:pt idx="0">
                  <c:v>FSBA VC</c:v>
                </c:pt>
              </c:strCache>
            </c:strRef>
          </c:tx>
          <c:spPr>
            <a:solidFill>
              <a:srgbClr val="63AB64"/>
            </a:solidFill>
            <a:ln>
              <a:noFill/>
              <a:round/>
            </a:ln>
            <a:effectLst/>
            <a:extLst>
              <a:ext uri="{91240B29-F687-4F45-9708-019B960494DF}">
                <a14:hiddenLine xmlns:a14="http://schemas.microsoft.com/office/drawing/2010/main">
                  <a:noFill/>
                  <a:round/>
                </a14:hiddenLine>
              </a:ext>
            </a:extLst>
          </c:spPr>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'NAV Area Chart'!$DV$342:$DX$342</c:f>
              <c:numCache>
                <c:formatCode>0" Year"</c:formatCode>
                <c:ptCount val="3"/>
                <c:pt idx="0">
                  <c:v>5</c:v>
                </c:pt>
                <c:pt idx="1">
                  <c:v>3</c:v>
                </c:pt>
                <c:pt idx="2">
                  <c:v>1</c:v>
                </c:pt>
              </c:numCache>
            </c:numRef>
          </c:cat>
          <c:val>
            <c:numRef>
              <c:f>'NAV Area Chart'!$DV$346:$DX$346</c:f>
              <c:numCache>
                <c:formatCode>0.0%</c:formatCode>
                <c:ptCount val="3"/>
                <c:pt idx="0">
                  <c:v>0.17873727390959537</c:v>
                </c:pt>
                <c:pt idx="1">
                  <c:v>0.25050314095314619</c:v>
                </c:pt>
                <c:pt idx="2">
                  <c:v>0.46922291392001725</c:v>
                </c:pt>
              </c:numCache>
            </c:numRef>
          </c:val>
          <c:extLst>
            <c:ext xmlns:c16="http://schemas.microsoft.com/office/drawing/2014/chart" uri="{C3380CC4-5D6E-409C-BE32-E72D297353CC}">
              <c16:uniqueId val="{00000001-5E85-4315-BFD5-55DFBF48544A}"/>
            </c:ext>
          </c:extLst>
        </c:ser>
        <c:dLbls>
          <c:dLblPos val="inEnd"/>
          <c:showLegendKey val="0"/>
          <c:showVal val="1"/>
          <c:showCatName val="0"/>
          <c:showSerName val="0"/>
          <c:showPercent val="0"/>
          <c:showBubbleSize val="0"/>
        </c:dLbls>
        <c:gapWidth val="50"/>
        <c:overlap val="-10"/>
        <c:axId val="42210432"/>
        <c:axId val="42211968"/>
      </c:barChart>
      <c:catAx>
        <c:axId val="42210432"/>
        <c:scaling>
          <c:orientation val="minMax"/>
        </c:scaling>
        <c:delete val="0"/>
        <c:axPos val="b"/>
        <c:numFmt formatCode="0&quot; Year&quot;" sourceLinked="1"/>
        <c:majorTickMark val="none"/>
        <c:minorTickMark val="none"/>
        <c:tickLblPos val="low"/>
        <c:spPr>
          <a:ln w="9525" cmpd="sng">
            <a:solidFill>
              <a:srgbClr val="868686"/>
            </a:solidFill>
          </a:ln>
        </c:spPr>
        <c:txPr>
          <a:bodyPr/>
          <a:lstStyle/>
          <a:p>
            <a:pPr>
              <a:defRPr sz="900" b="0" i="0">
                <a:solidFill>
                  <a:srgbClr val="000000"/>
                </a:solidFill>
                <a:latin typeface="Source Sans Pro"/>
                <a:ea typeface="Source Sans Pro"/>
                <a:cs typeface="Source Sans Pro"/>
              </a:defRPr>
            </a:pPr>
            <a:endParaRPr lang="en-US"/>
          </a:p>
        </c:txPr>
        <c:crossAx val="42211968"/>
        <c:crosses val="autoZero"/>
        <c:auto val="1"/>
        <c:lblAlgn val="ctr"/>
        <c:lblOffset val="100"/>
        <c:noMultiLvlLbl val="0"/>
      </c:catAx>
      <c:valAx>
        <c:axId val="42211968"/>
        <c:scaling>
          <c:orientation val="minMax"/>
        </c:scaling>
        <c:delete val="1"/>
        <c:axPos val="l"/>
        <c:numFmt formatCode="0.0%" sourceLinked="1"/>
        <c:majorTickMark val="out"/>
        <c:minorTickMark val="none"/>
        <c:tickLblPos val="nextTo"/>
        <c:crossAx val="42210432"/>
        <c:crosses val="autoZero"/>
        <c:crossBetween val="between"/>
      </c:valAx>
      <c:spPr>
        <a:noFill/>
      </c:spPr>
    </c:plotArea>
    <c:legend>
      <c:legendPos val="b"/>
      <c:legendEntry>
        <c:idx val="0"/>
        <c:txPr>
          <a:bodyPr/>
          <a:lstStyle/>
          <a:p>
            <a:pPr>
              <a:defRPr sz="900">
                <a:solidFill>
                  <a:srgbClr val="000000"/>
                </a:solidFill>
                <a:latin typeface="Source Sans Pro"/>
                <a:ea typeface="Source Sans Pro"/>
                <a:cs typeface="Source Sans Pro"/>
              </a:defRPr>
            </a:pPr>
            <a:endParaRPr lang="en-US"/>
          </a:p>
        </c:txPr>
      </c:legendEntry>
      <c:legendEntry>
        <c:idx val="1"/>
        <c:txPr>
          <a:bodyPr/>
          <a:lstStyle/>
          <a:p>
            <a:pPr>
              <a:defRPr sz="900">
                <a:solidFill>
                  <a:srgbClr val="000000"/>
                </a:solidFill>
                <a:latin typeface="Source Sans Pro"/>
                <a:ea typeface="Source Sans Pro"/>
                <a:cs typeface="Source Sans Pro"/>
              </a:defRPr>
            </a:pPr>
            <a:endParaRPr lang="en-US"/>
          </a:p>
        </c:txPr>
      </c:legendEntry>
      <c:overlay val="0"/>
    </c:legend>
    <c:plotVisOnly val="1"/>
    <c:dispBlanksAs val="gap"/>
    <c:showDLblsOverMax val="0"/>
  </c:chart>
  <c:spPr>
    <a:noFill/>
    <a:ln>
      <a:noFill/>
    </a:ln>
  </c:spPr>
  <c:txPr>
    <a:bodyPr/>
    <a:lstStyle/>
    <a:p>
      <a:pPr>
        <a:defRPr sz="900">
          <a:solidFill>
            <a:srgbClr val="000000"/>
          </a:solidFill>
          <a:latin typeface="Source Sans Pro"/>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603829323356481E-2"/>
          <c:y val="1.3540949025969496E-2"/>
          <c:w val="0.95939617067664351"/>
          <c:h val="0.83171997334760228"/>
        </c:manualLayout>
      </c:layout>
      <c:barChart>
        <c:barDir val="col"/>
        <c:grouping val="clustered"/>
        <c:varyColors val="0"/>
        <c:ser>
          <c:idx val="0"/>
          <c:order val="0"/>
          <c:tx>
            <c:strRef>
              <c:f>'Exp-Strat Bar'!$T$3</c:f>
              <c:strCache>
                <c:ptCount val="1"/>
                <c:pt idx="0">
                  <c:v>U.S. Venture Capital</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'Exp-Strat Bar'!$Y$2:$AB$2</c:f>
              <c:strCache>
                <c:ptCount val="4"/>
                <c:pt idx="0">
                  <c:v>Based on Commitments</c:v>
                </c:pt>
                <c:pt idx="1">
                  <c:v>Based on Paid-In Capital</c:v>
                </c:pt>
                <c:pt idx="2">
                  <c:v>Based on NAV</c:v>
                </c:pt>
                <c:pt idx="3">
                  <c:v>Based on NAV plus Unfunded Commitment</c:v>
                </c:pt>
              </c:strCache>
            </c:strRef>
          </c:cat>
          <c:val>
            <c:numRef>
              <c:f>'Exp-Strat Bar'!$Y$3:$AB$3</c:f>
              <c:numCache>
                <c:formatCode>0.0%</c:formatCode>
                <c:ptCount val="4"/>
                <c:pt idx="0">
                  <c:v>0.11042171491983432</c:v>
                </c:pt>
                <c:pt idx="1">
                  <c:v>0.1196902879660765</c:v>
                </c:pt>
                <c:pt idx="2">
                  <c:v>0.27310340035596065</c:v>
                </c:pt>
                <c:pt idx="3">
                  <c:v>0.20877750267227227</c:v>
                </c:pt>
              </c:numCache>
            </c:numRef>
          </c:val>
          <c:extLst>
            <c:ext xmlns:c16="http://schemas.microsoft.com/office/drawing/2014/chart" uri="{C3380CC4-5D6E-409C-BE32-E72D297353CC}">
              <c16:uniqueId val="{00000000-A768-48CD-B154-4AB02DAFFEC9}"/>
            </c:ext>
          </c:extLst>
        </c:ser>
        <c:ser>
          <c:idx val="1"/>
          <c:order val="1"/>
          <c:tx>
            <c:strRef>
              <c:f>'Exp-Strat Bar'!$T$4</c:f>
              <c:strCache>
                <c:ptCount val="1"/>
                <c:pt idx="0">
                  <c:v>U.S. Growth Equity</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'Exp-Strat Bar'!$Y$2:$AB$2</c:f>
              <c:strCache>
                <c:ptCount val="4"/>
                <c:pt idx="0">
                  <c:v>Based on Commitments</c:v>
                </c:pt>
                <c:pt idx="1">
                  <c:v>Based on Paid-In Capital</c:v>
                </c:pt>
                <c:pt idx="2">
                  <c:v>Based on NAV</c:v>
                </c:pt>
                <c:pt idx="3">
                  <c:v>Based on NAV plus Unfunded Commitment</c:v>
                </c:pt>
              </c:strCache>
            </c:strRef>
          </c:cat>
          <c:val>
            <c:numRef>
              <c:f>'Exp-Strat Bar'!$Y$4:$AB$4</c:f>
              <c:numCache>
                <c:formatCode>0.0%</c:formatCode>
                <c:ptCount val="4"/>
                <c:pt idx="0">
                  <c:v>5.0688793994101804E-2</c:v>
                </c:pt>
                <c:pt idx="1">
                  <c:v>5.211066478300147E-2</c:v>
                </c:pt>
                <c:pt idx="2">
                  <c:v>6.6984653514873163E-2</c:v>
                </c:pt>
                <c:pt idx="3">
                  <c:v>5.7401997134877092E-2</c:v>
                </c:pt>
              </c:numCache>
            </c:numRef>
          </c:val>
          <c:extLst>
            <c:ext xmlns:c16="http://schemas.microsoft.com/office/drawing/2014/chart" uri="{C3380CC4-5D6E-409C-BE32-E72D297353CC}">
              <c16:uniqueId val="{00000001-A768-48CD-B154-4AB02DAFFEC9}"/>
            </c:ext>
          </c:extLst>
        </c:ser>
        <c:ser>
          <c:idx val="2"/>
          <c:order val="2"/>
          <c:tx>
            <c:strRef>
              <c:f>'Exp-Strat Bar'!$T$5</c:f>
              <c:strCache>
                <c:ptCount val="1"/>
                <c:pt idx="0">
                  <c:v>Non-U.S. Growth Equity</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'Exp-Strat Bar'!$Y$2:$AB$2</c:f>
              <c:strCache>
                <c:ptCount val="4"/>
                <c:pt idx="0">
                  <c:v>Based on Commitments</c:v>
                </c:pt>
                <c:pt idx="1">
                  <c:v>Based on Paid-In Capital</c:v>
                </c:pt>
                <c:pt idx="2">
                  <c:v>Based on NAV</c:v>
                </c:pt>
                <c:pt idx="3">
                  <c:v>Based on NAV plus Unfunded Commitment</c:v>
                </c:pt>
              </c:strCache>
            </c:strRef>
          </c:cat>
          <c:val>
            <c:numRef>
              <c:f>'Exp-Strat Bar'!$Y$5:$AB$5</c:f>
              <c:numCache>
                <c:formatCode>0.0%</c:formatCode>
                <c:ptCount val="4"/>
                <c:pt idx="0">
                  <c:v>3.4904034314599354E-2</c:v>
                </c:pt>
                <c:pt idx="1">
                  <c:v>2.4860697537024808E-2</c:v>
                </c:pt>
                <c:pt idx="2">
                  <c:v>3.6542290067482448E-2</c:v>
                </c:pt>
                <c:pt idx="3">
                  <c:v>4.5599410843317284E-2</c:v>
                </c:pt>
              </c:numCache>
            </c:numRef>
          </c:val>
          <c:extLst>
            <c:ext xmlns:c16="http://schemas.microsoft.com/office/drawing/2014/chart" uri="{C3380CC4-5D6E-409C-BE32-E72D297353CC}">
              <c16:uniqueId val="{00000002-A768-48CD-B154-4AB02DAFFEC9}"/>
            </c:ext>
          </c:extLst>
        </c:ser>
        <c:ser>
          <c:idx val="3"/>
          <c:order val="3"/>
          <c:tx>
            <c:strRef>
              <c:f>'Exp-Strat Bar'!$T$6</c:f>
              <c:strCache>
                <c:ptCount val="1"/>
                <c:pt idx="0">
                  <c:v>U.S. Buyouts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'Exp-Strat Bar'!$Y$2:$AB$2</c:f>
              <c:strCache>
                <c:ptCount val="4"/>
                <c:pt idx="0">
                  <c:v>Based on Commitments</c:v>
                </c:pt>
                <c:pt idx="1">
                  <c:v>Based on Paid-In Capital</c:v>
                </c:pt>
                <c:pt idx="2">
                  <c:v>Based on NAV</c:v>
                </c:pt>
                <c:pt idx="3">
                  <c:v>Based on NAV plus Unfunded Commitment</c:v>
                </c:pt>
              </c:strCache>
            </c:strRef>
          </c:cat>
          <c:val>
            <c:numRef>
              <c:f>'Exp-Strat Bar'!$Y$6:$AB$6</c:f>
              <c:numCache>
                <c:formatCode>0.0%</c:formatCode>
                <c:ptCount val="4"/>
                <c:pt idx="0">
                  <c:v>0.47646151470045989</c:v>
                </c:pt>
                <c:pt idx="1">
                  <c:v>0.51638998084362686</c:v>
                </c:pt>
                <c:pt idx="2">
                  <c:v>0.38771985178712809</c:v>
                </c:pt>
                <c:pt idx="3">
                  <c:v>0.38714577284947171</c:v>
                </c:pt>
              </c:numCache>
            </c:numRef>
          </c:val>
          <c:extLst>
            <c:ext xmlns:c16="http://schemas.microsoft.com/office/drawing/2014/chart" uri="{C3380CC4-5D6E-409C-BE32-E72D297353CC}">
              <c16:uniqueId val="{00000003-A768-48CD-B154-4AB02DAFFEC9}"/>
            </c:ext>
          </c:extLst>
        </c:ser>
        <c:ser>
          <c:idx val="4"/>
          <c:order val="4"/>
          <c:tx>
            <c:strRef>
              <c:f>'Exp-Strat Bar'!$T$7</c:f>
              <c:strCache>
                <c:ptCount val="1"/>
                <c:pt idx="0">
                  <c:v>Non-U.S. Buyouts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'Exp-Strat Bar'!$Y$2:$AB$2</c:f>
              <c:strCache>
                <c:ptCount val="4"/>
                <c:pt idx="0">
                  <c:v>Based on Commitments</c:v>
                </c:pt>
                <c:pt idx="1">
                  <c:v>Based on Paid-In Capital</c:v>
                </c:pt>
                <c:pt idx="2">
                  <c:v>Based on NAV</c:v>
                </c:pt>
                <c:pt idx="3">
                  <c:v>Based on NAV plus Unfunded Commitment</c:v>
                </c:pt>
              </c:strCache>
            </c:strRef>
          </c:cat>
          <c:val>
            <c:numRef>
              <c:f>'Exp-Strat Bar'!$Y$7:$AB$7</c:f>
              <c:numCache>
                <c:formatCode>0.0%</c:formatCode>
                <c:ptCount val="4"/>
                <c:pt idx="0">
                  <c:v>0.12118789140339939</c:v>
                </c:pt>
                <c:pt idx="1">
                  <c:v>9.6440973040380393E-2</c:v>
                </c:pt>
                <c:pt idx="2">
                  <c:v>0.10851404765425811</c:v>
                </c:pt>
                <c:pt idx="3">
                  <c:v>0.13349530804802068</c:v>
                </c:pt>
              </c:numCache>
            </c:numRef>
          </c:val>
          <c:extLst>
            <c:ext xmlns:c16="http://schemas.microsoft.com/office/drawing/2014/chart" uri="{C3380CC4-5D6E-409C-BE32-E72D297353CC}">
              <c16:uniqueId val="{00000004-A768-48CD-B154-4AB02DAFFEC9}"/>
            </c:ext>
          </c:extLst>
        </c:ser>
        <c:ser>
          <c:idx val="5"/>
          <c:order val="5"/>
          <c:tx>
            <c:strRef>
              <c:f>'Exp-Strat Bar'!$T$8</c:f>
              <c:strCache>
                <c:ptCount val="1"/>
                <c:pt idx="0">
                  <c:v>Distressed Securities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'Exp-Strat Bar'!$Y$2:$AB$2</c:f>
              <c:strCache>
                <c:ptCount val="4"/>
                <c:pt idx="0">
                  <c:v>Based on Commitments</c:v>
                </c:pt>
                <c:pt idx="1">
                  <c:v>Based on Paid-In Capital</c:v>
                </c:pt>
                <c:pt idx="2">
                  <c:v>Based on NAV</c:v>
                </c:pt>
                <c:pt idx="3">
                  <c:v>Based on NAV plus Unfunded Commitment</c:v>
                </c:pt>
              </c:strCache>
            </c:strRef>
          </c:cat>
          <c:val>
            <c:numRef>
              <c:f>'Exp-Strat Bar'!$Y$8:$AB$8</c:f>
              <c:numCache>
                <c:formatCode>0.0%</c:formatCode>
                <c:ptCount val="4"/>
                <c:pt idx="0">
                  <c:v>0.13812642191419322</c:v>
                </c:pt>
                <c:pt idx="1">
                  <c:v>0.12622287746782188</c:v>
                </c:pt>
                <c:pt idx="2">
                  <c:v>8.6994039809417584E-2</c:v>
                </c:pt>
                <c:pt idx="3">
                  <c:v>0.11490129741161635</c:v>
                </c:pt>
              </c:numCache>
            </c:numRef>
          </c:val>
          <c:extLst>
            <c:ext xmlns:c16="http://schemas.microsoft.com/office/drawing/2014/chart" uri="{C3380CC4-5D6E-409C-BE32-E72D297353CC}">
              <c16:uniqueId val="{00000005-A768-48CD-B154-4AB02DAFFEC9}"/>
            </c:ext>
          </c:extLst>
        </c:ser>
        <c:ser>
          <c:idx val="6"/>
          <c:order val="6"/>
          <c:tx>
            <c:strRef>
              <c:f>'Exp-Strat Bar'!$T$9</c:f>
              <c:strCache>
                <c:ptCount val="1"/>
                <c:pt idx="0">
                  <c:v>Secondaries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'Exp-Strat Bar'!$Y$2:$AB$2</c:f>
              <c:strCache>
                <c:ptCount val="4"/>
                <c:pt idx="0">
                  <c:v>Based on Commitments</c:v>
                </c:pt>
                <c:pt idx="1">
                  <c:v>Based on Paid-In Capital</c:v>
                </c:pt>
                <c:pt idx="2">
                  <c:v>Based on NAV</c:v>
                </c:pt>
                <c:pt idx="3">
                  <c:v>Based on NAV plus Unfunded Commitment</c:v>
                </c:pt>
              </c:strCache>
            </c:strRef>
          </c:cat>
          <c:val>
            <c:numRef>
              <c:f>'Exp-Strat Bar'!$Y$9:$AB$9</c:f>
              <c:numCache>
                <c:formatCode>0.0%</c:formatCode>
                <c:ptCount val="4"/>
                <c:pt idx="0">
                  <c:v>6.8209628753411952E-2</c:v>
                </c:pt>
                <c:pt idx="1">
                  <c:v>6.4284518362068083E-2</c:v>
                </c:pt>
                <c:pt idx="2">
                  <c:v>4.0141716810879906E-2</c:v>
                </c:pt>
                <c:pt idx="3">
                  <c:v>5.2678711040424646E-2</c:v>
                </c:pt>
              </c:numCache>
            </c:numRef>
          </c:val>
          <c:extLst>
            <c:ext xmlns:c16="http://schemas.microsoft.com/office/drawing/2014/chart" uri="{C3380CC4-5D6E-409C-BE32-E72D297353CC}">
              <c16:uniqueId val="{00000006-A768-48CD-B154-4AB02DAFFEC9}"/>
            </c:ext>
          </c:extLst>
        </c:ser>
        <c:dLbls>
          <c:dLblPos val="outEnd"/>
          <c:showLegendKey val="0"/>
          <c:showVal val="1"/>
          <c:showCatName val="0"/>
          <c:showSerName val="0"/>
          <c:showPercent val="0"/>
          <c:showBubbleSize val="0"/>
        </c:dLbls>
        <c:gapWidth val="150"/>
        <c:axId val="419655040"/>
        <c:axId val="419669120"/>
      </c:barChart>
      <c:catAx>
        <c:axId val="419655040"/>
        <c:scaling>
          <c:orientation val="minMax"/>
        </c:scaling>
        <c:delete val="0"/>
        <c:axPos val="b"/>
        <c:numFmt formatCode="General" sourceLinked="1"/>
        <c:majorTickMark val="out"/>
        <c:minorTickMark val="none"/>
        <c:tickLblPos val="nextTo"/>
        <c:txPr>
          <a:bodyPr rot="0" vert="horz"/>
          <a:lstStyle/>
          <a:p>
            <a:pPr>
              <a:defRPr/>
            </a:pPr>
            <a:endParaRPr lang="en-US"/>
          </a:p>
        </c:txPr>
        <c:crossAx val="419669120"/>
        <c:crosses val="autoZero"/>
        <c:auto val="1"/>
        <c:lblAlgn val="ctr"/>
        <c:lblOffset val="100"/>
        <c:tickLblSkip val="1"/>
        <c:tickMarkSkip val="1"/>
        <c:noMultiLvlLbl val="0"/>
      </c:catAx>
      <c:valAx>
        <c:axId val="419669120"/>
        <c:scaling>
          <c:orientation val="minMax"/>
          <c:max val="0.70000000000000007"/>
        </c:scaling>
        <c:delete val="0"/>
        <c:axPos val="l"/>
        <c:numFmt formatCode="0.0%" sourceLinked="0"/>
        <c:majorTickMark val="out"/>
        <c:minorTickMark val="none"/>
        <c:tickLblPos val="nextTo"/>
        <c:txPr>
          <a:bodyPr rot="0" vert="horz"/>
          <a:lstStyle/>
          <a:p>
            <a:pPr>
              <a:defRPr/>
            </a:pPr>
            <a:endParaRPr lang="en-US"/>
          </a:p>
        </c:txPr>
        <c:crossAx val="419655040"/>
        <c:crosses val="autoZero"/>
        <c:crossBetween val="between"/>
      </c:valAx>
      <c:spPr>
        <a:solidFill>
          <a:schemeClr val="bg1"/>
        </a:solidFill>
        <a:ln>
          <a:noFill/>
        </a:ln>
      </c:spPr>
    </c:plotArea>
    <c:legend>
      <c:legendPos val="b"/>
      <c:overlay val="0"/>
      <c:spPr>
        <a:solidFill>
          <a:sysClr val="window" lastClr="FFFFFF"/>
        </a:solidFill>
        <a:ln>
          <a:noFill/>
        </a:ln>
      </c:spPr>
    </c:legend>
    <c:plotVisOnly val="1"/>
    <c:dispBlanksAs val="gap"/>
    <c:showDLblsOverMax val="0"/>
  </c:chart>
  <c:txPr>
    <a:bodyPr/>
    <a:lstStyle/>
    <a:p>
      <a:pPr>
        <a:defRPr sz="900">
          <a:latin typeface="Source Sans Pro" panose="020B0503030403020204" pitchFamily="34" charset="0"/>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a:latin typeface="+mj-lt"/>
              </a:defRPr>
            </a:pPr>
            <a:r>
              <a:rPr lang="en-US" sz="900" dirty="0">
                <a:latin typeface="+mj-lt"/>
              </a:rPr>
              <a:t>ASSET CLASS EXPOSURE ($M)</a:t>
            </a:r>
          </a:p>
        </c:rich>
      </c:tx>
      <c:layout>
        <c:manualLayout>
          <c:xMode val="edge"/>
          <c:yMode val="edge"/>
          <c:x val="4.0395126314854875E-3"/>
          <c:y val="0"/>
        </c:manualLayout>
      </c:layout>
      <c:overlay val="0"/>
    </c:title>
    <c:autoTitleDeleted val="0"/>
    <c:plotArea>
      <c:layout/>
      <c:barChart>
        <c:barDir val="bar"/>
        <c:grouping val="stacked"/>
        <c:varyColors val="0"/>
        <c:ser>
          <c:idx val="0"/>
          <c:order val="0"/>
          <c:tx>
            <c:strRef>
              <c:f>'EXHIBIT 1'!$F$6</c:f>
              <c:strCache>
                <c:ptCount val="1"/>
                <c:pt idx="0">
                  <c:v>NAV</c:v>
                </c:pt>
              </c:strCache>
            </c:strRef>
          </c:tx>
          <c:spPr>
            <a:solidFill>
              <a:schemeClr val="accent1"/>
            </a:solidFill>
          </c:spPr>
          <c:invertIfNegative val="0"/>
          <c:cat>
            <c:strRef>
              <c:f>'EXHIBIT 1'!$B$7:$B$13</c:f>
              <c:strCache>
                <c:ptCount val="7"/>
                <c:pt idx="0">
                  <c:v>Secondaries</c:v>
                </c:pt>
                <c:pt idx="1">
                  <c:v>Distressed Securities</c:v>
                </c:pt>
                <c:pt idx="2">
                  <c:v>Non-U.S. Buyouts</c:v>
                </c:pt>
                <c:pt idx="3">
                  <c:v>U.S. Buyouts</c:v>
                </c:pt>
                <c:pt idx="4">
                  <c:v>Non-U.S. Growth Equity</c:v>
                </c:pt>
                <c:pt idx="5">
                  <c:v>U.S. Growth Equity</c:v>
                </c:pt>
                <c:pt idx="6">
                  <c:v>U.S. Venture Capital</c:v>
                </c:pt>
              </c:strCache>
            </c:strRef>
          </c:cat>
          <c:val>
            <c:numRef>
              <c:f>'EXHIBIT 1'!$F$7:$F$13</c:f>
              <c:numCache>
                <c:formatCode>#,##0.00</c:formatCode>
                <c:ptCount val="7"/>
                <c:pt idx="0">
                  <c:v>642652128</c:v>
                </c:pt>
                <c:pt idx="1">
                  <c:v>1392738259.5575998</c:v>
                </c:pt>
                <c:pt idx="2">
                  <c:v>1737264601.0995002</c:v>
                </c:pt>
                <c:pt idx="3">
                  <c:v>6207232963.9700003</c:v>
                </c:pt>
                <c:pt idx="4">
                  <c:v>585026808.50699997</c:v>
                </c:pt>
                <c:pt idx="5">
                  <c:v>1072396338.39</c:v>
                </c:pt>
                <c:pt idx="6">
                  <c:v>4372271426</c:v>
                </c:pt>
              </c:numCache>
            </c:numRef>
          </c:val>
          <c:extLst>
            <c:ext xmlns:c16="http://schemas.microsoft.com/office/drawing/2014/chart" uri="{C3380CC4-5D6E-409C-BE32-E72D297353CC}">
              <c16:uniqueId val="{00000000-3528-444D-99E5-DAB0A61F4BDB}"/>
            </c:ext>
          </c:extLst>
        </c:ser>
        <c:ser>
          <c:idx val="1"/>
          <c:order val="1"/>
          <c:tx>
            <c:v>Unfunded</c:v>
          </c:tx>
          <c:spPr>
            <a:solidFill>
              <a:schemeClr val="accent3"/>
            </a:solidFill>
          </c:spPr>
          <c:invertIfNegative val="0"/>
          <c:cat>
            <c:strRef>
              <c:f>'EXHIBIT 1'!$B$7:$B$13</c:f>
              <c:strCache>
                <c:ptCount val="7"/>
                <c:pt idx="0">
                  <c:v>Secondaries</c:v>
                </c:pt>
                <c:pt idx="1">
                  <c:v>Distressed Securities</c:v>
                </c:pt>
                <c:pt idx="2">
                  <c:v>Non-U.S. Buyouts</c:v>
                </c:pt>
                <c:pt idx="3">
                  <c:v>U.S. Buyouts</c:v>
                </c:pt>
                <c:pt idx="4">
                  <c:v>Non-U.S. Growth Equity</c:v>
                </c:pt>
                <c:pt idx="5">
                  <c:v>U.S. Growth Equity</c:v>
                </c:pt>
                <c:pt idx="6">
                  <c:v>U.S. Venture Capital</c:v>
                </c:pt>
              </c:strCache>
            </c:strRef>
          </c:cat>
          <c:val>
            <c:numRef>
              <c:f>'EXHIBIT 1'!$G$7:$G$13</c:f>
              <c:numCache>
                <c:formatCode>#,##0.00</c:formatCode>
                <c:ptCount val="7"/>
                <c:pt idx="0">
                  <c:v>610605777</c:v>
                </c:pt>
                <c:pt idx="1">
                  <c:v>1340832027.7897999</c:v>
                </c:pt>
                <c:pt idx="2">
                  <c:v>1438668271.7304001</c:v>
                </c:pt>
                <c:pt idx="3">
                  <c:v>3003195511.3699999</c:v>
                </c:pt>
                <c:pt idx="4">
                  <c:v>499810329.19130003</c:v>
                </c:pt>
                <c:pt idx="5">
                  <c:v>293231355.44</c:v>
                </c:pt>
                <c:pt idx="6">
                  <c:v>594669686.30999994</c:v>
                </c:pt>
              </c:numCache>
            </c:numRef>
          </c:val>
          <c:extLst>
            <c:ext xmlns:c16="http://schemas.microsoft.com/office/drawing/2014/chart" uri="{C3380CC4-5D6E-409C-BE32-E72D297353CC}">
              <c16:uniqueId val="{00000001-3528-444D-99E5-DAB0A61F4BDB}"/>
            </c:ext>
          </c:extLst>
        </c:ser>
        <c:dLbls>
          <c:showLegendKey val="0"/>
          <c:showVal val="0"/>
          <c:showCatName val="0"/>
          <c:showSerName val="0"/>
          <c:showPercent val="0"/>
          <c:showBubbleSize val="0"/>
        </c:dLbls>
        <c:gapWidth val="40"/>
        <c:overlap val="100"/>
        <c:axId val="361251584"/>
        <c:axId val="361253120"/>
      </c:barChart>
      <c:catAx>
        <c:axId val="361251584"/>
        <c:scaling>
          <c:orientation val="minMax"/>
        </c:scaling>
        <c:delete val="0"/>
        <c:axPos val="l"/>
        <c:numFmt formatCode="General" sourceLinked="1"/>
        <c:majorTickMark val="out"/>
        <c:minorTickMark val="none"/>
        <c:tickLblPos val="nextTo"/>
        <c:txPr>
          <a:bodyPr rot="0" vert="horz"/>
          <a:lstStyle/>
          <a:p>
            <a:pPr>
              <a:defRPr sz="900"/>
            </a:pPr>
            <a:endParaRPr lang="en-US"/>
          </a:p>
        </c:txPr>
        <c:crossAx val="361253120"/>
        <c:crosses val="autoZero"/>
        <c:auto val="1"/>
        <c:lblAlgn val="ctr"/>
        <c:lblOffset val="100"/>
        <c:noMultiLvlLbl val="0"/>
      </c:catAx>
      <c:valAx>
        <c:axId val="361253120"/>
        <c:scaling>
          <c:orientation val="minMax"/>
          <c:min val="0"/>
        </c:scaling>
        <c:delete val="0"/>
        <c:axPos val="b"/>
        <c:majorGridlines>
          <c:spPr>
            <a:ln>
              <a:prstDash val="dash"/>
            </a:ln>
          </c:spPr>
        </c:majorGridlines>
        <c:numFmt formatCode="\$##,##0,," sourceLinked="0"/>
        <c:majorTickMark val="out"/>
        <c:minorTickMark val="none"/>
        <c:tickLblPos val="nextTo"/>
        <c:txPr>
          <a:bodyPr rot="0" vert="horz"/>
          <a:lstStyle/>
          <a:p>
            <a:pPr>
              <a:defRPr sz="900"/>
            </a:pPr>
            <a:endParaRPr lang="en-US"/>
          </a:p>
        </c:txPr>
        <c:crossAx val="361251584"/>
        <c:crosses val="autoZero"/>
        <c:crossBetween val="between"/>
        <c:majorUnit val="2000000000"/>
      </c:valAx>
    </c:plotArea>
    <c:legend>
      <c:legendPos val="b"/>
      <c:overlay val="0"/>
      <c:txPr>
        <a:bodyPr/>
        <a:lstStyle/>
        <a:p>
          <a:pPr>
            <a:defRPr sz="900"/>
          </a:pPr>
          <a:endParaRPr lang="en-US"/>
        </a:p>
      </c:txPr>
    </c:legend>
    <c:plotVisOnly val="1"/>
    <c:dispBlanksAs val="gap"/>
    <c:showDLblsOverMax val="0"/>
  </c:chart>
  <c:spPr>
    <a:ln>
      <a:noFill/>
    </a:ln>
  </c:spPr>
  <c:txPr>
    <a:bodyPr/>
    <a:lstStyle/>
    <a:p>
      <a:pPr>
        <a:defRPr sz="1000" b="0" i="0" u="none" strike="noStrike" baseline="0">
          <a:solidFill>
            <a:srgbClr val="000000"/>
          </a:solidFill>
          <a:latin typeface="Source Sans Pro" panose="020B0503030403020204" pitchFamily="34" charset="0"/>
          <a:ea typeface="Calibri"/>
          <a:cs typeface="Calibri"/>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860330892234803E-2"/>
          <c:y val="3.4791181910237001E-2"/>
          <c:w val="0.93965950334159942"/>
          <c:h val="0.91414845859492766"/>
        </c:manualLayout>
      </c:layout>
      <c:barChart>
        <c:barDir val="col"/>
        <c:grouping val="stacked"/>
        <c:varyColors val="0"/>
        <c:ser>
          <c:idx val="0"/>
          <c:order val="0"/>
          <c:tx>
            <c:strRef>
              <c:f>EXHIBIT_CF!$E$47</c:f>
              <c:strCache>
                <c:ptCount val="1"/>
                <c:pt idx="0">
                  <c:v>U.S. Buyouts</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EXHIBIT_CF!$E$58:$E$79</c:f>
              <c:numCache>
                <c:formatCode>[Green]#,##0.00,,;[Red]\-#,##0.00,,;[Black]0.00</c:formatCode>
                <c:ptCount val="22"/>
                <c:pt idx="0">
                  <c:v>-965678506</c:v>
                </c:pt>
                <c:pt idx="1">
                  <c:v>-727108005</c:v>
                </c:pt>
                <c:pt idx="2">
                  <c:v>-302329956</c:v>
                </c:pt>
                <c:pt idx="3">
                  <c:v>-268975210</c:v>
                </c:pt>
                <c:pt idx="4">
                  <c:v>-603139954</c:v>
                </c:pt>
                <c:pt idx="5">
                  <c:v>-410732225</c:v>
                </c:pt>
                <c:pt idx="6">
                  <c:v>-536250186</c:v>
                </c:pt>
                <c:pt idx="7">
                  <c:v>-712503253</c:v>
                </c:pt>
                <c:pt idx="8">
                  <c:v>-717074700</c:v>
                </c:pt>
                <c:pt idx="9">
                  <c:v>-544242049</c:v>
                </c:pt>
                <c:pt idx="10">
                  <c:v>-299602760</c:v>
                </c:pt>
                <c:pt idx="11">
                  <c:v>-558525083</c:v>
                </c:pt>
                <c:pt idx="12">
                  <c:v>-670594054.5</c:v>
                </c:pt>
                <c:pt idx="13">
                  <c:v>-732154465.44000006</c:v>
                </c:pt>
                <c:pt idx="14">
                  <c:v>-584670135.51000011</c:v>
                </c:pt>
                <c:pt idx="15">
                  <c:v>-1250545791.4900002</c:v>
                </c:pt>
                <c:pt idx="16">
                  <c:v>-935900514.61000001</c:v>
                </c:pt>
                <c:pt idx="17">
                  <c:v>-1057234018.5700001</c:v>
                </c:pt>
                <c:pt idx="18">
                  <c:v>-1003101017</c:v>
                </c:pt>
                <c:pt idx="19">
                  <c:v>-1100812125</c:v>
                </c:pt>
                <c:pt idx="20">
                  <c:v>-763567210.63000011</c:v>
                </c:pt>
                <c:pt idx="21">
                  <c:v>-827494283.24999988</c:v>
                </c:pt>
              </c:numCache>
            </c:numRef>
          </c:val>
          <c:extLst>
            <c:ext xmlns:c16="http://schemas.microsoft.com/office/drawing/2014/chart" uri="{C3380CC4-5D6E-409C-BE32-E72D297353CC}">
              <c16:uniqueId val="{00000000-C3AD-4DD8-9050-33FC4BFBF2BF}"/>
            </c:ext>
          </c:extLst>
        </c:ser>
        <c:ser>
          <c:idx val="1"/>
          <c:order val="1"/>
          <c:tx>
            <c:strRef>
              <c:f>EXHIBIT_CF!$F$47</c:f>
              <c:strCache>
                <c:ptCount val="1"/>
                <c:pt idx="0">
                  <c:v>Non-U.S. Buyouts</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EXHIBIT_CF!$F$58:$F$79</c:f>
              <c:numCache>
                <c:formatCode>[Green]#,##0.00,,;[Red]\-#,##0.00,,;[Black]0.00</c:formatCode>
                <c:ptCount val="22"/>
                <c:pt idx="0">
                  <c:v>0</c:v>
                </c:pt>
                <c:pt idx="1">
                  <c:v>0</c:v>
                </c:pt>
                <c:pt idx="2">
                  <c:v>0</c:v>
                </c:pt>
                <c:pt idx="3">
                  <c:v>0</c:v>
                </c:pt>
                <c:pt idx="4">
                  <c:v>0</c:v>
                </c:pt>
                <c:pt idx="5">
                  <c:v>0</c:v>
                </c:pt>
                <c:pt idx="6">
                  <c:v>0</c:v>
                </c:pt>
                <c:pt idx="7">
                  <c:v>-5027966.2028999999</c:v>
                </c:pt>
                <c:pt idx="8">
                  <c:v>-52862213.212899998</c:v>
                </c:pt>
                <c:pt idx="9">
                  <c:v>-80801091.810800001</c:v>
                </c:pt>
                <c:pt idx="10">
                  <c:v>-37282068.333100006</c:v>
                </c:pt>
                <c:pt idx="11">
                  <c:v>-117613199.40089996</c:v>
                </c:pt>
                <c:pt idx="12">
                  <c:v>-123363864.10779999</c:v>
                </c:pt>
                <c:pt idx="13">
                  <c:v>-116534976.51180002</c:v>
                </c:pt>
                <c:pt idx="14">
                  <c:v>-141518432.70069999</c:v>
                </c:pt>
                <c:pt idx="15">
                  <c:v>-187240029.72100002</c:v>
                </c:pt>
                <c:pt idx="16">
                  <c:v>-201926872.83840001</c:v>
                </c:pt>
                <c:pt idx="17">
                  <c:v>-191670844.90970004</c:v>
                </c:pt>
                <c:pt idx="18">
                  <c:v>-256387851.84079987</c:v>
                </c:pt>
                <c:pt idx="19">
                  <c:v>-238461566.86750001</c:v>
                </c:pt>
                <c:pt idx="20">
                  <c:v>-295755405.61210001</c:v>
                </c:pt>
                <c:pt idx="21">
                  <c:v>-227237481.71940002</c:v>
                </c:pt>
              </c:numCache>
            </c:numRef>
          </c:val>
          <c:extLst>
            <c:ext xmlns:c16="http://schemas.microsoft.com/office/drawing/2014/chart" uri="{C3380CC4-5D6E-409C-BE32-E72D297353CC}">
              <c16:uniqueId val="{00000001-C3AD-4DD8-9050-33FC4BFBF2BF}"/>
            </c:ext>
          </c:extLst>
        </c:ser>
        <c:ser>
          <c:idx val="2"/>
          <c:order val="2"/>
          <c:tx>
            <c:strRef>
              <c:f>EXHIBIT_CF!$G$47</c:f>
              <c:strCache>
                <c:ptCount val="1"/>
                <c:pt idx="0">
                  <c:v>U.S. Venture Capital</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EXHIBIT_CF!$G$58:$G$79</c:f>
              <c:numCache>
                <c:formatCode>[Green]#,##0.00,,;[Red]\-#,##0.00,,;[Black]0.00</c:formatCode>
                <c:ptCount val="22"/>
                <c:pt idx="0">
                  <c:v>0</c:v>
                </c:pt>
                <c:pt idx="1">
                  <c:v>0</c:v>
                </c:pt>
                <c:pt idx="2">
                  <c:v>0</c:v>
                </c:pt>
                <c:pt idx="3">
                  <c:v>0</c:v>
                </c:pt>
                <c:pt idx="4">
                  <c:v>-19200000</c:v>
                </c:pt>
                <c:pt idx="5">
                  <c:v>-23151732</c:v>
                </c:pt>
                <c:pt idx="6">
                  <c:v>-44389793</c:v>
                </c:pt>
                <c:pt idx="7">
                  <c:v>-78166574</c:v>
                </c:pt>
                <c:pt idx="8">
                  <c:v>-88651860</c:v>
                </c:pt>
                <c:pt idx="9">
                  <c:v>-105071077</c:v>
                </c:pt>
                <c:pt idx="10">
                  <c:v>-82818911</c:v>
                </c:pt>
                <c:pt idx="11">
                  <c:v>-92394944</c:v>
                </c:pt>
                <c:pt idx="12">
                  <c:v>-129755405</c:v>
                </c:pt>
                <c:pt idx="13">
                  <c:v>-202941159</c:v>
                </c:pt>
                <c:pt idx="14">
                  <c:v>-207789156.36999997</c:v>
                </c:pt>
                <c:pt idx="15">
                  <c:v>-262218986.39999998</c:v>
                </c:pt>
                <c:pt idx="16">
                  <c:v>-321685144</c:v>
                </c:pt>
                <c:pt idx="17">
                  <c:v>-205504197.61000001</c:v>
                </c:pt>
                <c:pt idx="18">
                  <c:v>-221394739</c:v>
                </c:pt>
                <c:pt idx="19">
                  <c:v>-229794017</c:v>
                </c:pt>
                <c:pt idx="20">
                  <c:v>-254413557.45999998</c:v>
                </c:pt>
                <c:pt idx="21">
                  <c:v>-252466403.78999999</c:v>
                </c:pt>
              </c:numCache>
            </c:numRef>
          </c:val>
          <c:extLst>
            <c:ext xmlns:c16="http://schemas.microsoft.com/office/drawing/2014/chart" uri="{C3380CC4-5D6E-409C-BE32-E72D297353CC}">
              <c16:uniqueId val="{00000002-C3AD-4DD8-9050-33FC4BFBF2BF}"/>
            </c:ext>
          </c:extLst>
        </c:ser>
        <c:ser>
          <c:idx val="3"/>
          <c:order val="3"/>
          <c:tx>
            <c:strRef>
              <c:f>EXHIBIT_CF!$H$47</c:f>
              <c:strCache>
                <c:ptCount val="1"/>
                <c:pt idx="0">
                  <c:v>U.S. Growth Equity</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EXHIBIT_CF!$H$58:$H$79</c:f>
              <c:numCache>
                <c:formatCode>[Green]#,##0.00,,;[Red]\-#,##0.00,,;[Black]0.00</c:formatCode>
                <c:ptCount val="22"/>
                <c:pt idx="0">
                  <c:v>0</c:v>
                </c:pt>
                <c:pt idx="1">
                  <c:v>0</c:v>
                </c:pt>
                <c:pt idx="2">
                  <c:v>0</c:v>
                </c:pt>
                <c:pt idx="3">
                  <c:v>0</c:v>
                </c:pt>
                <c:pt idx="4">
                  <c:v>0</c:v>
                </c:pt>
                <c:pt idx="5">
                  <c:v>0</c:v>
                </c:pt>
                <c:pt idx="6">
                  <c:v>-13875000</c:v>
                </c:pt>
                <c:pt idx="7">
                  <c:v>-20250000</c:v>
                </c:pt>
                <c:pt idx="8">
                  <c:v>-50175000</c:v>
                </c:pt>
                <c:pt idx="9">
                  <c:v>-34500000</c:v>
                </c:pt>
                <c:pt idx="10">
                  <c:v>-19950000</c:v>
                </c:pt>
                <c:pt idx="11">
                  <c:v>-47175000</c:v>
                </c:pt>
                <c:pt idx="12">
                  <c:v>-68110802</c:v>
                </c:pt>
                <c:pt idx="13">
                  <c:v>-81303670</c:v>
                </c:pt>
                <c:pt idx="14">
                  <c:v>-94870729</c:v>
                </c:pt>
                <c:pt idx="15">
                  <c:v>-194492578</c:v>
                </c:pt>
                <c:pt idx="16">
                  <c:v>-115068067</c:v>
                </c:pt>
                <c:pt idx="17">
                  <c:v>-108788601</c:v>
                </c:pt>
                <c:pt idx="18">
                  <c:v>-121257019</c:v>
                </c:pt>
                <c:pt idx="19">
                  <c:v>-119151156</c:v>
                </c:pt>
                <c:pt idx="20">
                  <c:v>-84455433</c:v>
                </c:pt>
                <c:pt idx="21">
                  <c:v>-55133376.460000001</c:v>
                </c:pt>
              </c:numCache>
            </c:numRef>
          </c:val>
          <c:extLst>
            <c:ext xmlns:c16="http://schemas.microsoft.com/office/drawing/2014/chart" uri="{C3380CC4-5D6E-409C-BE32-E72D297353CC}">
              <c16:uniqueId val="{00000003-C3AD-4DD8-9050-33FC4BFBF2BF}"/>
            </c:ext>
          </c:extLst>
        </c:ser>
        <c:ser>
          <c:idx val="4"/>
          <c:order val="4"/>
          <c:tx>
            <c:strRef>
              <c:f>EXHIBIT_CF!$I$47</c:f>
              <c:strCache>
                <c:ptCount val="1"/>
                <c:pt idx="0">
                  <c:v>Non-U.S. Growth Equity</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EXHIBIT_CF!$I$58:$I$79</c:f>
              <c:numCache>
                <c:formatCode>[Green]#,##0.00,,;[Red]\-#,##0.00,,;[Black]0.00</c:formatCode>
                <c:ptCount val="22"/>
                <c:pt idx="0">
                  <c:v>0</c:v>
                </c:pt>
                <c:pt idx="1">
                  <c:v>0</c:v>
                </c:pt>
                <c:pt idx="2">
                  <c:v>0</c:v>
                </c:pt>
                <c:pt idx="3">
                  <c:v>0</c:v>
                </c:pt>
                <c:pt idx="4">
                  <c:v>0</c:v>
                </c:pt>
                <c:pt idx="5">
                  <c:v>0</c:v>
                </c:pt>
                <c:pt idx="6">
                  <c:v>0</c:v>
                </c:pt>
                <c:pt idx="7">
                  <c:v>0</c:v>
                </c:pt>
                <c:pt idx="8">
                  <c:v>0</c:v>
                </c:pt>
                <c:pt idx="9">
                  <c:v>-3540032</c:v>
                </c:pt>
                <c:pt idx="10">
                  <c:v>-4746856</c:v>
                </c:pt>
                <c:pt idx="11">
                  <c:v>-33439812.7256</c:v>
                </c:pt>
                <c:pt idx="12">
                  <c:v>-20263785.971499998</c:v>
                </c:pt>
                <c:pt idx="13">
                  <c:v>-13538058.9153</c:v>
                </c:pt>
                <c:pt idx="14">
                  <c:v>-9439712</c:v>
                </c:pt>
                <c:pt idx="15">
                  <c:v>-15810102</c:v>
                </c:pt>
                <c:pt idx="16">
                  <c:v>-38913212.359200001</c:v>
                </c:pt>
                <c:pt idx="17">
                  <c:v>-39236653.796700001</c:v>
                </c:pt>
                <c:pt idx="18">
                  <c:v>-77898667.054700002</c:v>
                </c:pt>
                <c:pt idx="19">
                  <c:v>-114808533.57710001</c:v>
                </c:pt>
                <c:pt idx="20">
                  <c:v>-88220461.866400003</c:v>
                </c:pt>
                <c:pt idx="21">
                  <c:v>-126257720.66859999</c:v>
                </c:pt>
              </c:numCache>
            </c:numRef>
          </c:val>
          <c:extLst>
            <c:ext xmlns:c16="http://schemas.microsoft.com/office/drawing/2014/chart" uri="{C3380CC4-5D6E-409C-BE32-E72D297353CC}">
              <c16:uniqueId val="{00000004-C3AD-4DD8-9050-33FC4BFBF2BF}"/>
            </c:ext>
          </c:extLst>
        </c:ser>
        <c:ser>
          <c:idx val="5"/>
          <c:order val="5"/>
          <c:tx>
            <c:strRef>
              <c:f>EXHIBIT_CF!$J$47</c:f>
              <c:strCache>
                <c:ptCount val="1"/>
                <c:pt idx="0">
                  <c:v>Distressed</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EXHIBIT_CF!$J$58:$J$79</c:f>
              <c:numCache>
                <c:formatCode>[Green]#,##0.00,,;[Red]\-#,##0.00,,;[Black]0.00</c:formatCode>
                <c:ptCount val="22"/>
                <c:pt idx="0">
                  <c:v>0</c:v>
                </c:pt>
                <c:pt idx="1">
                  <c:v>0</c:v>
                </c:pt>
                <c:pt idx="2">
                  <c:v>-15231405</c:v>
                </c:pt>
                <c:pt idx="3">
                  <c:v>-18067644</c:v>
                </c:pt>
                <c:pt idx="4">
                  <c:v>-58100359</c:v>
                </c:pt>
                <c:pt idx="5">
                  <c:v>-41741239</c:v>
                </c:pt>
                <c:pt idx="6">
                  <c:v>-38080506</c:v>
                </c:pt>
                <c:pt idx="7">
                  <c:v>-113056539</c:v>
                </c:pt>
                <c:pt idx="8">
                  <c:v>-121745204</c:v>
                </c:pt>
                <c:pt idx="9">
                  <c:v>-251687660</c:v>
                </c:pt>
                <c:pt idx="10">
                  <c:v>-61820681</c:v>
                </c:pt>
                <c:pt idx="11">
                  <c:v>-106549333</c:v>
                </c:pt>
                <c:pt idx="12">
                  <c:v>-122797509</c:v>
                </c:pt>
                <c:pt idx="13">
                  <c:v>-230430158</c:v>
                </c:pt>
                <c:pt idx="14">
                  <c:v>-99053932</c:v>
                </c:pt>
                <c:pt idx="15">
                  <c:v>-201722988</c:v>
                </c:pt>
                <c:pt idx="16">
                  <c:v>-199882919</c:v>
                </c:pt>
                <c:pt idx="17">
                  <c:v>-252790770.12020001</c:v>
                </c:pt>
                <c:pt idx="18">
                  <c:v>-222255820.17540002</c:v>
                </c:pt>
                <c:pt idx="19">
                  <c:v>-216631691.02519998</c:v>
                </c:pt>
                <c:pt idx="20">
                  <c:v>-311735858.53139991</c:v>
                </c:pt>
                <c:pt idx="21">
                  <c:v>-292437192.78100002</c:v>
                </c:pt>
              </c:numCache>
            </c:numRef>
          </c:val>
          <c:extLst>
            <c:ext xmlns:c16="http://schemas.microsoft.com/office/drawing/2014/chart" uri="{C3380CC4-5D6E-409C-BE32-E72D297353CC}">
              <c16:uniqueId val="{00000005-C3AD-4DD8-9050-33FC4BFBF2BF}"/>
            </c:ext>
          </c:extLst>
        </c:ser>
        <c:ser>
          <c:idx val="6"/>
          <c:order val="6"/>
          <c:tx>
            <c:strRef>
              <c:f>EXHIBIT_CF!$K$47</c:f>
              <c:strCache>
                <c:ptCount val="1"/>
                <c:pt idx="0">
                  <c:v>Secondaries</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EXHIBIT_CF!$K$58:$K$79</c:f>
              <c:numCache>
                <c:formatCode>[Green]#,##0.00,,;[Red]\-#,##0.00,,;[Black]0.00</c:formatCode>
                <c:ptCount val="22"/>
                <c:pt idx="0">
                  <c:v>0</c:v>
                </c:pt>
                <c:pt idx="1">
                  <c:v>0</c:v>
                </c:pt>
                <c:pt idx="2">
                  <c:v>-60415842</c:v>
                </c:pt>
                <c:pt idx="3">
                  <c:v>-55399522</c:v>
                </c:pt>
                <c:pt idx="4">
                  <c:v>-49164562</c:v>
                </c:pt>
                <c:pt idx="5">
                  <c:v>-54265400</c:v>
                </c:pt>
                <c:pt idx="6">
                  <c:v>-55067451</c:v>
                </c:pt>
                <c:pt idx="7">
                  <c:v>-47691434</c:v>
                </c:pt>
                <c:pt idx="8">
                  <c:v>-55549481</c:v>
                </c:pt>
                <c:pt idx="9">
                  <c:v>-44022246</c:v>
                </c:pt>
                <c:pt idx="10">
                  <c:v>-14220824</c:v>
                </c:pt>
                <c:pt idx="11">
                  <c:v>-80294045</c:v>
                </c:pt>
                <c:pt idx="12">
                  <c:v>-51522084</c:v>
                </c:pt>
                <c:pt idx="13">
                  <c:v>-112529200</c:v>
                </c:pt>
                <c:pt idx="14">
                  <c:v>-105713974</c:v>
                </c:pt>
                <c:pt idx="15">
                  <c:v>-65604147</c:v>
                </c:pt>
                <c:pt idx="16">
                  <c:v>-105584743</c:v>
                </c:pt>
                <c:pt idx="17">
                  <c:v>-96571630</c:v>
                </c:pt>
                <c:pt idx="18">
                  <c:v>-130430399</c:v>
                </c:pt>
                <c:pt idx="19">
                  <c:v>-97223966</c:v>
                </c:pt>
                <c:pt idx="20">
                  <c:v>-110415359</c:v>
                </c:pt>
                <c:pt idx="21">
                  <c:v>-123879817</c:v>
                </c:pt>
              </c:numCache>
            </c:numRef>
          </c:val>
          <c:extLst>
            <c:ext xmlns:c16="http://schemas.microsoft.com/office/drawing/2014/chart" uri="{C3380CC4-5D6E-409C-BE32-E72D297353CC}">
              <c16:uniqueId val="{00000006-C3AD-4DD8-9050-33FC4BFBF2BF}"/>
            </c:ext>
          </c:extLst>
        </c:ser>
        <c:ser>
          <c:idx val="10"/>
          <c:order val="7"/>
          <c:tx>
            <c:strRef>
              <c:f>EXHIBIT_CF!$L$47</c:f>
              <c:strCache>
                <c:ptCount val="1"/>
                <c:pt idx="0">
                  <c:v>U.S. Buyouts</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EXHIBIT_CF!$L$58:$L$79</c:f>
              <c:numCache>
                <c:formatCode>[Green]#,##0.00,,;[Red]\-#,##0.00,,;[Black]0.00</c:formatCode>
                <c:ptCount val="22"/>
                <c:pt idx="0">
                  <c:v>346006166</c:v>
                </c:pt>
                <c:pt idx="1">
                  <c:v>309358355</c:v>
                </c:pt>
                <c:pt idx="2">
                  <c:v>441278653</c:v>
                </c:pt>
                <c:pt idx="3">
                  <c:v>562731942</c:v>
                </c:pt>
                <c:pt idx="4">
                  <c:v>365343959</c:v>
                </c:pt>
                <c:pt idx="5">
                  <c:v>779704310.66000009</c:v>
                </c:pt>
                <c:pt idx="6">
                  <c:v>783636837.02999997</c:v>
                </c:pt>
                <c:pt idx="7">
                  <c:v>995765328</c:v>
                </c:pt>
                <c:pt idx="8">
                  <c:v>645015265</c:v>
                </c:pt>
                <c:pt idx="9">
                  <c:v>690156809.86000001</c:v>
                </c:pt>
                <c:pt idx="10">
                  <c:v>340180935.80000001</c:v>
                </c:pt>
                <c:pt idx="11">
                  <c:v>411319552.16999996</c:v>
                </c:pt>
                <c:pt idx="12">
                  <c:v>719308136.39999998</c:v>
                </c:pt>
                <c:pt idx="13">
                  <c:v>829358971.70000005</c:v>
                </c:pt>
                <c:pt idx="14">
                  <c:v>1026410711.7399999</c:v>
                </c:pt>
                <c:pt idx="15">
                  <c:v>1278281658.5100005</c:v>
                </c:pt>
                <c:pt idx="16">
                  <c:v>1636394918.5699997</c:v>
                </c:pt>
                <c:pt idx="17">
                  <c:v>1052362742.8200001</c:v>
                </c:pt>
                <c:pt idx="18">
                  <c:v>1584217288</c:v>
                </c:pt>
                <c:pt idx="19">
                  <c:v>1941444323.22</c:v>
                </c:pt>
                <c:pt idx="20">
                  <c:v>1118543019.9399998</c:v>
                </c:pt>
                <c:pt idx="21">
                  <c:v>1325989714.7499993</c:v>
                </c:pt>
              </c:numCache>
            </c:numRef>
          </c:val>
          <c:extLst>
            <c:ext xmlns:c16="http://schemas.microsoft.com/office/drawing/2014/chart" uri="{C3380CC4-5D6E-409C-BE32-E72D297353CC}">
              <c16:uniqueId val="{00000007-C3AD-4DD8-9050-33FC4BFBF2BF}"/>
            </c:ext>
          </c:extLst>
        </c:ser>
        <c:ser>
          <c:idx val="11"/>
          <c:order val="8"/>
          <c:tx>
            <c:strRef>
              <c:f>EXHIBIT_CF!$M$47</c:f>
              <c:strCache>
                <c:ptCount val="1"/>
                <c:pt idx="0">
                  <c:v>Non-U.S. Buyouts</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EXHIBIT_CF!$M$58:$M$79</c:f>
              <c:numCache>
                <c:formatCode>[Green]#,##0.00,,;[Red]\-#,##0.00,,;[Black]0.00</c:formatCode>
                <c:ptCount val="22"/>
                <c:pt idx="0">
                  <c:v>0</c:v>
                </c:pt>
                <c:pt idx="1">
                  <c:v>0</c:v>
                </c:pt>
                <c:pt idx="2">
                  <c:v>0</c:v>
                </c:pt>
                <c:pt idx="3">
                  <c:v>0</c:v>
                </c:pt>
                <c:pt idx="4">
                  <c:v>0</c:v>
                </c:pt>
                <c:pt idx="5">
                  <c:v>0</c:v>
                </c:pt>
                <c:pt idx="6">
                  <c:v>0</c:v>
                </c:pt>
                <c:pt idx="7">
                  <c:v>0</c:v>
                </c:pt>
                <c:pt idx="8">
                  <c:v>2895545.4827999999</c:v>
                </c:pt>
                <c:pt idx="9">
                  <c:v>0</c:v>
                </c:pt>
                <c:pt idx="10">
                  <c:v>1138550.4949999999</c:v>
                </c:pt>
                <c:pt idx="11">
                  <c:v>5776150.5911999997</c:v>
                </c:pt>
                <c:pt idx="12">
                  <c:v>15859414.816400001</c:v>
                </c:pt>
                <c:pt idx="13">
                  <c:v>57793223.015500002</c:v>
                </c:pt>
                <c:pt idx="14">
                  <c:v>93082156.462600023</c:v>
                </c:pt>
                <c:pt idx="15">
                  <c:v>449103567.22970003</c:v>
                </c:pt>
                <c:pt idx="16">
                  <c:v>91082876.654300004</c:v>
                </c:pt>
                <c:pt idx="17">
                  <c:v>99710461.904499993</c:v>
                </c:pt>
                <c:pt idx="18">
                  <c:v>178972150.27699998</c:v>
                </c:pt>
                <c:pt idx="19">
                  <c:v>429275619.36099988</c:v>
                </c:pt>
                <c:pt idx="20">
                  <c:v>164802481.84549996</c:v>
                </c:pt>
                <c:pt idx="21">
                  <c:v>185663614.42499998</c:v>
                </c:pt>
              </c:numCache>
            </c:numRef>
          </c:val>
          <c:extLst>
            <c:ext xmlns:c16="http://schemas.microsoft.com/office/drawing/2014/chart" uri="{C3380CC4-5D6E-409C-BE32-E72D297353CC}">
              <c16:uniqueId val="{00000008-C3AD-4DD8-9050-33FC4BFBF2BF}"/>
            </c:ext>
          </c:extLst>
        </c:ser>
        <c:ser>
          <c:idx val="12"/>
          <c:order val="9"/>
          <c:tx>
            <c:strRef>
              <c:f>EXHIBIT_CF!$N$47</c:f>
              <c:strCache>
                <c:ptCount val="1"/>
                <c:pt idx="0">
                  <c:v>U.S. Venture Capital</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EXHIBIT_CF!$N$58:$N$79</c:f>
              <c:numCache>
                <c:formatCode>[Green]#,##0.00,,;[Red]\-#,##0.00,,;[Black]0.00</c:formatCode>
                <c:ptCount val="22"/>
                <c:pt idx="0">
                  <c:v>0</c:v>
                </c:pt>
                <c:pt idx="1">
                  <c:v>0</c:v>
                </c:pt>
                <c:pt idx="2">
                  <c:v>0</c:v>
                </c:pt>
                <c:pt idx="3">
                  <c:v>0</c:v>
                </c:pt>
                <c:pt idx="4">
                  <c:v>83370</c:v>
                </c:pt>
                <c:pt idx="5">
                  <c:v>1472530</c:v>
                </c:pt>
                <c:pt idx="6">
                  <c:v>4406500</c:v>
                </c:pt>
                <c:pt idx="7">
                  <c:v>5845521</c:v>
                </c:pt>
                <c:pt idx="8">
                  <c:v>12777870</c:v>
                </c:pt>
                <c:pt idx="9">
                  <c:v>13422234</c:v>
                </c:pt>
                <c:pt idx="10">
                  <c:v>4730553</c:v>
                </c:pt>
                <c:pt idx="11">
                  <c:v>19073776</c:v>
                </c:pt>
                <c:pt idx="12">
                  <c:v>34164706</c:v>
                </c:pt>
                <c:pt idx="13">
                  <c:v>99191323</c:v>
                </c:pt>
                <c:pt idx="14">
                  <c:v>109199462.23999999</c:v>
                </c:pt>
                <c:pt idx="15">
                  <c:v>167546342.05999997</c:v>
                </c:pt>
                <c:pt idx="16">
                  <c:v>163658896</c:v>
                </c:pt>
                <c:pt idx="17">
                  <c:v>179488694.82999998</c:v>
                </c:pt>
                <c:pt idx="18">
                  <c:v>245588989</c:v>
                </c:pt>
                <c:pt idx="19">
                  <c:v>477793576</c:v>
                </c:pt>
                <c:pt idx="20">
                  <c:v>281421195.95000005</c:v>
                </c:pt>
                <c:pt idx="21">
                  <c:v>624224287.96000004</c:v>
                </c:pt>
              </c:numCache>
            </c:numRef>
          </c:val>
          <c:extLst>
            <c:ext xmlns:c16="http://schemas.microsoft.com/office/drawing/2014/chart" uri="{C3380CC4-5D6E-409C-BE32-E72D297353CC}">
              <c16:uniqueId val="{00000009-C3AD-4DD8-9050-33FC4BFBF2BF}"/>
            </c:ext>
          </c:extLst>
        </c:ser>
        <c:ser>
          <c:idx val="13"/>
          <c:order val="10"/>
          <c:tx>
            <c:strRef>
              <c:f>EXHIBIT_CF!$O$47</c:f>
              <c:strCache>
                <c:ptCount val="1"/>
                <c:pt idx="0">
                  <c:v>U.S. Growth Equity</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EXHIBIT_CF!$O$58:$O$75</c:f>
              <c:numCache>
                <c:formatCode>[Green]#,##0.00,,;[Red]\-#,##0.00,,;[Black]0.00</c:formatCode>
                <c:ptCount val="18"/>
                <c:pt idx="0">
                  <c:v>0</c:v>
                </c:pt>
                <c:pt idx="1">
                  <c:v>0</c:v>
                </c:pt>
                <c:pt idx="2">
                  <c:v>0</c:v>
                </c:pt>
                <c:pt idx="3">
                  <c:v>0</c:v>
                </c:pt>
                <c:pt idx="4">
                  <c:v>0</c:v>
                </c:pt>
                <c:pt idx="5">
                  <c:v>0</c:v>
                </c:pt>
                <c:pt idx="6">
                  <c:v>0</c:v>
                </c:pt>
                <c:pt idx="7">
                  <c:v>828000</c:v>
                </c:pt>
                <c:pt idx="8">
                  <c:v>2180250</c:v>
                </c:pt>
                <c:pt idx="9">
                  <c:v>3147813</c:v>
                </c:pt>
                <c:pt idx="10">
                  <c:v>4372500</c:v>
                </c:pt>
                <c:pt idx="11">
                  <c:v>10292853</c:v>
                </c:pt>
                <c:pt idx="12">
                  <c:v>21766744</c:v>
                </c:pt>
                <c:pt idx="13">
                  <c:v>39141926</c:v>
                </c:pt>
                <c:pt idx="14">
                  <c:v>88487777</c:v>
                </c:pt>
                <c:pt idx="15">
                  <c:v>76903084</c:v>
                </c:pt>
                <c:pt idx="16">
                  <c:v>254026312.20000002</c:v>
                </c:pt>
                <c:pt idx="17">
                  <c:v>51574079</c:v>
                </c:pt>
              </c:numCache>
            </c:numRef>
          </c:val>
          <c:extLst>
            <c:ext xmlns:c16="http://schemas.microsoft.com/office/drawing/2014/chart" uri="{C3380CC4-5D6E-409C-BE32-E72D297353CC}">
              <c16:uniqueId val="{0000000A-C3AD-4DD8-9050-33FC4BFBF2BF}"/>
            </c:ext>
          </c:extLst>
        </c:ser>
        <c:ser>
          <c:idx val="14"/>
          <c:order val="11"/>
          <c:tx>
            <c:strRef>
              <c:f>EXHIBIT_CF!$P$47</c:f>
              <c:strCache>
                <c:ptCount val="1"/>
                <c:pt idx="0">
                  <c:v>Non-U.S. Growth Equity</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EXHIBIT_CF!$P$58:$P$79</c:f>
              <c:numCache>
                <c:formatCode>[Green]#,##0.00,,;[Red]\-#,##0.00,,;[Black]0.00</c:formatCode>
                <c:ptCount val="22"/>
                <c:pt idx="0">
                  <c:v>0</c:v>
                </c:pt>
                <c:pt idx="1">
                  <c:v>0</c:v>
                </c:pt>
                <c:pt idx="2">
                  <c:v>0</c:v>
                </c:pt>
                <c:pt idx="3">
                  <c:v>0</c:v>
                </c:pt>
                <c:pt idx="4">
                  <c:v>0</c:v>
                </c:pt>
                <c:pt idx="5">
                  <c:v>0</c:v>
                </c:pt>
                <c:pt idx="6">
                  <c:v>0</c:v>
                </c:pt>
                <c:pt idx="7">
                  <c:v>0</c:v>
                </c:pt>
                <c:pt idx="8">
                  <c:v>0</c:v>
                </c:pt>
                <c:pt idx="9">
                  <c:v>0</c:v>
                </c:pt>
                <c:pt idx="10">
                  <c:v>4722</c:v>
                </c:pt>
                <c:pt idx="11">
                  <c:v>335113</c:v>
                </c:pt>
                <c:pt idx="12">
                  <c:v>1424466.7693999999</c:v>
                </c:pt>
                <c:pt idx="13">
                  <c:v>5004675</c:v>
                </c:pt>
                <c:pt idx="14">
                  <c:v>9723124.4052000009</c:v>
                </c:pt>
                <c:pt idx="15">
                  <c:v>32319886.7535</c:v>
                </c:pt>
                <c:pt idx="16">
                  <c:v>1702687</c:v>
                </c:pt>
                <c:pt idx="17">
                  <c:v>14315909.511000002</c:v>
                </c:pt>
                <c:pt idx="18">
                  <c:v>32921851.1752</c:v>
                </c:pt>
                <c:pt idx="19">
                  <c:v>23363980.382599998</c:v>
                </c:pt>
                <c:pt idx="20">
                  <c:v>30527013.379700001</c:v>
                </c:pt>
                <c:pt idx="21">
                  <c:v>55845056.493199997</c:v>
                </c:pt>
              </c:numCache>
            </c:numRef>
          </c:val>
          <c:extLst>
            <c:ext xmlns:c16="http://schemas.microsoft.com/office/drawing/2014/chart" uri="{C3380CC4-5D6E-409C-BE32-E72D297353CC}">
              <c16:uniqueId val="{0000000B-C3AD-4DD8-9050-33FC4BFBF2BF}"/>
            </c:ext>
          </c:extLst>
        </c:ser>
        <c:ser>
          <c:idx val="7"/>
          <c:order val="12"/>
          <c:tx>
            <c:strRef>
              <c:f>EXHIBIT_CF!$Q$47</c:f>
              <c:strCache>
                <c:ptCount val="1"/>
                <c:pt idx="0">
                  <c:v>Distressed</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EXHIBIT_CF!$Q$58:$Q$79</c:f>
              <c:numCache>
                <c:formatCode>[Green]#,##0.00,,;[Red]\-#,##0.00,,;[Black]0.00</c:formatCode>
                <c:ptCount val="22"/>
                <c:pt idx="0">
                  <c:v>0</c:v>
                </c:pt>
                <c:pt idx="1">
                  <c:v>0</c:v>
                </c:pt>
                <c:pt idx="2">
                  <c:v>0</c:v>
                </c:pt>
                <c:pt idx="3">
                  <c:v>0</c:v>
                </c:pt>
                <c:pt idx="4">
                  <c:v>10490470</c:v>
                </c:pt>
                <c:pt idx="5">
                  <c:v>59350460</c:v>
                </c:pt>
                <c:pt idx="6">
                  <c:v>56048853</c:v>
                </c:pt>
                <c:pt idx="7">
                  <c:v>65868771</c:v>
                </c:pt>
                <c:pt idx="8">
                  <c:v>134034210</c:v>
                </c:pt>
                <c:pt idx="9">
                  <c:v>92020601</c:v>
                </c:pt>
                <c:pt idx="10">
                  <c:v>36963418</c:v>
                </c:pt>
                <c:pt idx="11">
                  <c:v>125292621</c:v>
                </c:pt>
                <c:pt idx="12">
                  <c:v>119420029</c:v>
                </c:pt>
                <c:pt idx="13">
                  <c:v>234294629</c:v>
                </c:pt>
                <c:pt idx="14">
                  <c:v>317619158</c:v>
                </c:pt>
                <c:pt idx="15">
                  <c:v>283930416</c:v>
                </c:pt>
                <c:pt idx="16">
                  <c:v>333259457</c:v>
                </c:pt>
                <c:pt idx="17">
                  <c:v>386991526</c:v>
                </c:pt>
                <c:pt idx="18">
                  <c:v>361331099</c:v>
                </c:pt>
                <c:pt idx="19">
                  <c:v>250227434.05669999</c:v>
                </c:pt>
                <c:pt idx="20">
                  <c:v>221071895.72679999</c:v>
                </c:pt>
                <c:pt idx="21">
                  <c:v>380547423.3484</c:v>
                </c:pt>
              </c:numCache>
            </c:numRef>
          </c:val>
          <c:extLst>
            <c:ext xmlns:c16="http://schemas.microsoft.com/office/drawing/2014/chart" uri="{C3380CC4-5D6E-409C-BE32-E72D297353CC}">
              <c16:uniqueId val="{0000000C-C3AD-4DD8-9050-33FC4BFBF2BF}"/>
            </c:ext>
          </c:extLst>
        </c:ser>
        <c:ser>
          <c:idx val="8"/>
          <c:order val="13"/>
          <c:tx>
            <c:strRef>
              <c:f>EXHIBIT_CF!$R$47</c:f>
              <c:strCache>
                <c:ptCount val="1"/>
                <c:pt idx="0">
                  <c:v>Secondaries</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EXHIBIT_CF!$R$58:$R$79</c:f>
              <c:numCache>
                <c:formatCode>[Green]#,##0.00,,;[Red]\-#,##0.00,,;[Black]0.00</c:formatCode>
                <c:ptCount val="22"/>
                <c:pt idx="0">
                  <c:v>0</c:v>
                </c:pt>
                <c:pt idx="1">
                  <c:v>0</c:v>
                </c:pt>
                <c:pt idx="2">
                  <c:v>13382206</c:v>
                </c:pt>
                <c:pt idx="3">
                  <c:v>26881910</c:v>
                </c:pt>
                <c:pt idx="4">
                  <c:v>15379769</c:v>
                </c:pt>
                <c:pt idx="5">
                  <c:v>64135356</c:v>
                </c:pt>
                <c:pt idx="6">
                  <c:v>71952103</c:v>
                </c:pt>
                <c:pt idx="7">
                  <c:v>70820252</c:v>
                </c:pt>
                <c:pt idx="8">
                  <c:v>134078118</c:v>
                </c:pt>
                <c:pt idx="9">
                  <c:v>27239981</c:v>
                </c:pt>
                <c:pt idx="10">
                  <c:v>8148047</c:v>
                </c:pt>
                <c:pt idx="11">
                  <c:v>41281263</c:v>
                </c:pt>
                <c:pt idx="12">
                  <c:v>67068103</c:v>
                </c:pt>
                <c:pt idx="13">
                  <c:v>78306165</c:v>
                </c:pt>
                <c:pt idx="14">
                  <c:v>90205740</c:v>
                </c:pt>
                <c:pt idx="15">
                  <c:v>120465764</c:v>
                </c:pt>
                <c:pt idx="16">
                  <c:v>118309550</c:v>
                </c:pt>
                <c:pt idx="17">
                  <c:v>114722673</c:v>
                </c:pt>
                <c:pt idx="18">
                  <c:v>182828104</c:v>
                </c:pt>
                <c:pt idx="19">
                  <c:v>114530630</c:v>
                </c:pt>
                <c:pt idx="20">
                  <c:v>169821195</c:v>
                </c:pt>
                <c:pt idx="21">
                  <c:v>167856847</c:v>
                </c:pt>
              </c:numCache>
            </c:numRef>
          </c:val>
          <c:extLst>
            <c:ext xmlns:c16="http://schemas.microsoft.com/office/drawing/2014/chart" uri="{C3380CC4-5D6E-409C-BE32-E72D297353CC}">
              <c16:uniqueId val="{0000000D-C3AD-4DD8-9050-33FC4BFBF2BF}"/>
            </c:ext>
          </c:extLst>
        </c:ser>
        <c:dLbls>
          <c:showLegendKey val="0"/>
          <c:showVal val="0"/>
          <c:showCatName val="0"/>
          <c:showSerName val="0"/>
          <c:showPercent val="0"/>
          <c:showBubbleSize val="0"/>
        </c:dLbls>
        <c:gapWidth val="150"/>
        <c:overlap val="100"/>
        <c:axId val="671898272"/>
        <c:axId val="1"/>
      </c:barChart>
      <c:lineChart>
        <c:grouping val="standard"/>
        <c:varyColors val="0"/>
        <c:ser>
          <c:idx val="20"/>
          <c:order val="14"/>
          <c:tx>
            <c:strRef>
              <c:f>EXHIBIT_CF!$S$47</c:f>
              <c:strCache>
                <c:ptCount val="1"/>
                <c:pt idx="0">
                  <c:v>Net Cash Flow</c:v>
                </c:pt>
              </c:strCache>
            </c:strRef>
          </c:tx>
          <c:spPr>
            <a:ln w="19050">
              <a:solidFill>
                <a:schemeClr val="tx1"/>
              </a:solidFill>
              <a:prstDash val="sysDash"/>
            </a:ln>
          </c:spPr>
          <c:marker>
            <c:symbol val="dash"/>
            <c:size val="8"/>
            <c:spPr>
              <a:solidFill>
                <a:schemeClr val="tx1"/>
              </a:solidFill>
              <a:ln>
                <a:solidFill>
                  <a:schemeClr val="tx1"/>
                </a:solidFill>
              </a:ln>
            </c:spPr>
          </c:marker>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EXHIBIT_CF!$S$58:$S$79</c:f>
              <c:numCache>
                <c:formatCode>[Green]#,##0.00,,;[Red]\-#,##0.00,,;[Black]0.00</c:formatCode>
                <c:ptCount val="22"/>
                <c:pt idx="0">
                  <c:v>-619672340</c:v>
                </c:pt>
                <c:pt idx="1">
                  <c:v>-417749650</c:v>
                </c:pt>
                <c:pt idx="2">
                  <c:v>76683656</c:v>
                </c:pt>
                <c:pt idx="3">
                  <c:v>247171476</c:v>
                </c:pt>
                <c:pt idx="4">
                  <c:v>-338307307</c:v>
                </c:pt>
                <c:pt idx="5">
                  <c:v>374772060.66000009</c:v>
                </c:pt>
                <c:pt idx="6">
                  <c:v>228381357.02999997</c:v>
                </c:pt>
                <c:pt idx="7">
                  <c:v>162432105.79709995</c:v>
                </c:pt>
                <c:pt idx="8">
                  <c:v>-155077199.73010015</c:v>
                </c:pt>
                <c:pt idx="9">
                  <c:v>-237876716.95079994</c:v>
                </c:pt>
                <c:pt idx="10">
                  <c:v>-124903374.0381</c:v>
                </c:pt>
                <c:pt idx="11">
                  <c:v>-422620088.36530006</c:v>
                </c:pt>
                <c:pt idx="12">
                  <c:v>-207395904.59349996</c:v>
                </c:pt>
                <c:pt idx="13">
                  <c:v>-146340775.1516</c:v>
                </c:pt>
                <c:pt idx="14">
                  <c:v>491672058.26709998</c:v>
                </c:pt>
                <c:pt idx="15">
                  <c:v>230916095.94220042</c:v>
                </c:pt>
                <c:pt idx="16">
                  <c:v>679473224.6166997</c:v>
                </c:pt>
                <c:pt idx="17">
                  <c:v>-52630628.941100001</c:v>
                </c:pt>
                <c:pt idx="18">
                  <c:v>696921842.38130021</c:v>
                </c:pt>
                <c:pt idx="19">
                  <c:v>1253953948.5504999</c:v>
                </c:pt>
                <c:pt idx="20">
                  <c:v>326316961.99209982</c:v>
                </c:pt>
                <c:pt idx="21">
                  <c:v>1039643604.8175991</c:v>
                </c:pt>
              </c:numCache>
            </c:numRef>
          </c:val>
          <c:smooth val="0"/>
          <c:extLst>
            <c:ext xmlns:c16="http://schemas.microsoft.com/office/drawing/2014/chart" uri="{C3380CC4-5D6E-409C-BE32-E72D297353CC}">
              <c16:uniqueId val="{0000000E-C3AD-4DD8-9050-33FC4BFBF2BF}"/>
            </c:ext>
          </c:extLst>
        </c:ser>
        <c:ser>
          <c:idx val="9"/>
          <c:order val="15"/>
          <c:tx>
            <c:strRef>
              <c:f>EXHIBIT_CF!$T$47</c:f>
              <c:strCache>
                <c:ptCount val="1"/>
                <c:pt idx="0">
                  <c:v>Total Contributions</c:v>
                </c:pt>
              </c:strCache>
            </c:strRef>
          </c:tx>
          <c:spPr>
            <a:ln>
              <a:noFill/>
            </a:ln>
          </c:spPr>
          <c:marker>
            <c:spPr>
              <a:noFill/>
              <a:ln>
                <a:noFill/>
              </a:ln>
            </c:spPr>
          </c:marker>
          <c:dLbls>
            <c:spPr>
              <a:noFill/>
              <a:ln w="25400">
                <a:noFill/>
              </a:ln>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EXHIBIT_CF!$T$58:$T$79</c:f>
              <c:numCache>
                <c:formatCode>#,##0.0,,</c:formatCode>
                <c:ptCount val="22"/>
                <c:pt idx="0">
                  <c:v>-965678506</c:v>
                </c:pt>
                <c:pt idx="1">
                  <c:v>-727108005</c:v>
                </c:pt>
                <c:pt idx="2">
                  <c:v>-377977203</c:v>
                </c:pt>
                <c:pt idx="3">
                  <c:v>-342442376</c:v>
                </c:pt>
                <c:pt idx="4">
                  <c:v>-729604875</c:v>
                </c:pt>
                <c:pt idx="5">
                  <c:v>-529890596</c:v>
                </c:pt>
                <c:pt idx="6">
                  <c:v>-687662936</c:v>
                </c:pt>
                <c:pt idx="7">
                  <c:v>-976695766.20290005</c:v>
                </c:pt>
                <c:pt idx="8">
                  <c:v>-1086058458.2129002</c:v>
                </c:pt>
                <c:pt idx="9">
                  <c:v>-1063864155.8108</c:v>
                </c:pt>
                <c:pt idx="10">
                  <c:v>-520442100.33310002</c:v>
                </c:pt>
                <c:pt idx="11">
                  <c:v>-1035991417.1265</c:v>
                </c:pt>
                <c:pt idx="12">
                  <c:v>-1186407504.5792999</c:v>
                </c:pt>
                <c:pt idx="13">
                  <c:v>-1489431687.8671</c:v>
                </c:pt>
                <c:pt idx="14">
                  <c:v>-1243056071.5806999</c:v>
                </c:pt>
                <c:pt idx="15">
                  <c:v>-2177634622.6110001</c:v>
                </c:pt>
                <c:pt idx="16">
                  <c:v>-1918961472.8076</c:v>
                </c:pt>
                <c:pt idx="17">
                  <c:v>-1951796716.0066001</c:v>
                </c:pt>
                <c:pt idx="18">
                  <c:v>-2032725513.0708997</c:v>
                </c:pt>
                <c:pt idx="19">
                  <c:v>-2116883055.4698</c:v>
                </c:pt>
                <c:pt idx="20">
                  <c:v>-1908563286.0999</c:v>
                </c:pt>
                <c:pt idx="21">
                  <c:v>-1904906275.6690001</c:v>
                </c:pt>
              </c:numCache>
            </c:numRef>
          </c:val>
          <c:smooth val="0"/>
          <c:extLst>
            <c:ext xmlns:c16="http://schemas.microsoft.com/office/drawing/2014/chart" uri="{C3380CC4-5D6E-409C-BE32-E72D297353CC}">
              <c16:uniqueId val="{0000000F-C3AD-4DD8-9050-33FC4BFBF2BF}"/>
            </c:ext>
          </c:extLst>
        </c:ser>
        <c:ser>
          <c:idx val="15"/>
          <c:order val="16"/>
          <c:tx>
            <c:strRef>
              <c:f>EXHIBIT_CF!$U$47</c:f>
              <c:strCache>
                <c:ptCount val="1"/>
                <c:pt idx="0">
                  <c:v>Total Distributions</c:v>
                </c:pt>
              </c:strCache>
            </c:strRef>
          </c:tx>
          <c:spPr>
            <a:ln>
              <a:noFill/>
            </a:ln>
          </c:spPr>
          <c:marker>
            <c:spPr>
              <a:ln>
                <a:noFill/>
              </a:ln>
            </c:spPr>
          </c:marker>
          <c:dLbls>
            <c:spPr>
              <a:noFill/>
              <a:ln w="25400">
                <a:noFill/>
              </a:ln>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EXHIBIT_CF!$U$58:$U$79</c:f>
              <c:numCache>
                <c:formatCode>#,##0.0,,</c:formatCode>
                <c:ptCount val="22"/>
                <c:pt idx="0">
                  <c:v>346006166</c:v>
                </c:pt>
                <c:pt idx="1">
                  <c:v>309358355</c:v>
                </c:pt>
                <c:pt idx="2">
                  <c:v>454660859</c:v>
                </c:pt>
                <c:pt idx="3">
                  <c:v>589613852</c:v>
                </c:pt>
                <c:pt idx="4">
                  <c:v>391297568</c:v>
                </c:pt>
                <c:pt idx="5">
                  <c:v>904662656.66000009</c:v>
                </c:pt>
                <c:pt idx="6">
                  <c:v>916044293.02999997</c:v>
                </c:pt>
                <c:pt idx="7">
                  <c:v>1139127872</c:v>
                </c:pt>
                <c:pt idx="8">
                  <c:v>930981258.48280001</c:v>
                </c:pt>
                <c:pt idx="9">
                  <c:v>825987438.86000001</c:v>
                </c:pt>
                <c:pt idx="10">
                  <c:v>395538726.29500002</c:v>
                </c:pt>
                <c:pt idx="11">
                  <c:v>613371328.76119995</c:v>
                </c:pt>
                <c:pt idx="12">
                  <c:v>979011599.98580003</c:v>
                </c:pt>
                <c:pt idx="13">
                  <c:v>1343090912.7154999</c:v>
                </c:pt>
                <c:pt idx="14">
                  <c:v>1734728129.8478</c:v>
                </c:pt>
                <c:pt idx="15">
                  <c:v>2408550718.5532007</c:v>
                </c:pt>
                <c:pt idx="16">
                  <c:v>2598434697.4242997</c:v>
                </c:pt>
                <c:pt idx="17">
                  <c:v>1899166087.0654998</c:v>
                </c:pt>
                <c:pt idx="18">
                  <c:v>2729647355.4521999</c:v>
                </c:pt>
                <c:pt idx="19">
                  <c:v>3370837004.0202999</c:v>
                </c:pt>
                <c:pt idx="20">
                  <c:v>2234880248.092</c:v>
                </c:pt>
                <c:pt idx="21">
                  <c:v>2944549880.4865994</c:v>
                </c:pt>
              </c:numCache>
            </c:numRef>
          </c:val>
          <c:smooth val="0"/>
          <c:extLst>
            <c:ext xmlns:c16="http://schemas.microsoft.com/office/drawing/2014/chart" uri="{C3380CC4-5D6E-409C-BE32-E72D297353CC}">
              <c16:uniqueId val="{00000010-C3AD-4DD8-9050-33FC4BFBF2BF}"/>
            </c:ext>
          </c:extLst>
        </c:ser>
        <c:dLbls>
          <c:showLegendKey val="0"/>
          <c:showVal val="0"/>
          <c:showCatName val="0"/>
          <c:showSerName val="0"/>
          <c:showPercent val="0"/>
          <c:showBubbleSize val="0"/>
        </c:dLbls>
        <c:marker val="1"/>
        <c:smooth val="0"/>
        <c:axId val="671898272"/>
        <c:axId val="1"/>
      </c:lineChart>
      <c:catAx>
        <c:axId val="671898272"/>
        <c:scaling>
          <c:orientation val="minMax"/>
        </c:scaling>
        <c:delete val="0"/>
        <c:axPos val="b"/>
        <c:numFmt formatCode="General" sourceLinked="1"/>
        <c:majorTickMark val="out"/>
        <c:minorTickMark val="none"/>
        <c:tickLblPos val="low"/>
        <c:txPr>
          <a:bodyPr rot="0" vert="horz"/>
          <a:lstStyle/>
          <a:p>
            <a:pPr>
              <a:defRPr/>
            </a:pPr>
            <a:endParaRPr lang="en-US"/>
          </a:p>
        </c:txPr>
        <c:crossAx val="1"/>
        <c:crosses val="autoZero"/>
        <c:auto val="0"/>
        <c:lblAlgn val="ctr"/>
        <c:lblOffset val="100"/>
        <c:noMultiLvlLbl val="0"/>
      </c:catAx>
      <c:valAx>
        <c:axId val="1"/>
        <c:scaling>
          <c:orientation val="minMax"/>
        </c:scaling>
        <c:delete val="0"/>
        <c:axPos val="l"/>
        <c:title>
          <c:tx>
            <c:rich>
              <a:bodyPr/>
              <a:lstStyle/>
              <a:p>
                <a:pPr>
                  <a:defRPr/>
                </a:pPr>
                <a:r>
                  <a:rPr lang="en-US"/>
                  <a:t>Cash Flow ($M)</a:t>
                </a:r>
              </a:p>
            </c:rich>
          </c:tx>
          <c:layout>
            <c:manualLayout>
              <c:xMode val="edge"/>
              <c:yMode val="edge"/>
              <c:x val="2.5687046678688746E-3"/>
              <c:y val="0.41885662111847238"/>
            </c:manualLayout>
          </c:layout>
          <c:overlay val="0"/>
        </c:title>
        <c:numFmt formatCode="#,##0,," sourceLinked="0"/>
        <c:majorTickMark val="out"/>
        <c:minorTickMark val="none"/>
        <c:tickLblPos val="nextTo"/>
        <c:txPr>
          <a:bodyPr rot="0" vert="horz"/>
          <a:lstStyle/>
          <a:p>
            <a:pPr>
              <a:defRPr/>
            </a:pPr>
            <a:endParaRPr lang="en-US"/>
          </a:p>
        </c:txPr>
        <c:crossAx val="671898272"/>
        <c:crosses val="autoZero"/>
        <c:crossBetween val="between"/>
        <c:majorUnit val="250000000"/>
      </c:valAx>
    </c:plotArea>
    <c:plotVisOnly val="1"/>
    <c:dispBlanksAs val="gap"/>
    <c:showDLblsOverMax val="0"/>
  </c:chart>
  <c:spPr>
    <a:noFill/>
    <a:ln>
      <a:noFill/>
    </a:ln>
  </c:spPr>
  <c:txPr>
    <a:bodyPr/>
    <a:lstStyle/>
    <a:p>
      <a:pPr>
        <a:defRPr sz="900" b="0" i="0" u="none" strike="noStrike" baseline="0">
          <a:solidFill>
            <a:srgbClr val="000000"/>
          </a:solidFill>
          <a:latin typeface="Source Sans Pro"/>
          <a:ea typeface="Source Sans Pro"/>
          <a:cs typeface="Source Sans Pro"/>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860330892234803E-2"/>
          <c:y val="3.4791181910237001E-2"/>
          <c:w val="0.93965950334159942"/>
          <c:h val="0.76980420414009054"/>
        </c:manualLayout>
      </c:layout>
      <c:barChart>
        <c:barDir val="col"/>
        <c:grouping val="stacked"/>
        <c:varyColors val="0"/>
        <c:ser>
          <c:idx val="0"/>
          <c:order val="0"/>
          <c:tx>
            <c:strRef>
              <c:f>EXHIBIT_CF!$E$47</c:f>
              <c:strCache>
                <c:ptCount val="1"/>
                <c:pt idx="0">
                  <c:v>U.S. Buyouts</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EXHIBIT_CF!$E$58:$E$79</c:f>
              <c:numCache>
                <c:formatCode>General</c:formatCode>
                <c:ptCount val="22"/>
              </c:numCache>
            </c:numRef>
          </c:val>
          <c:extLst>
            <c:ext xmlns:c16="http://schemas.microsoft.com/office/drawing/2014/chart" uri="{C3380CC4-5D6E-409C-BE32-E72D297353CC}">
              <c16:uniqueId val="{00000000-8BF2-4CC6-A6EA-A9D8AAFE3826}"/>
            </c:ext>
          </c:extLst>
        </c:ser>
        <c:ser>
          <c:idx val="1"/>
          <c:order val="1"/>
          <c:tx>
            <c:strRef>
              <c:f>EXHIBIT_CF!$F$47</c:f>
              <c:strCache>
                <c:ptCount val="1"/>
                <c:pt idx="0">
                  <c:v>Non-U.S. Buyouts</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EXHIBIT_CF!$F$58:$F$79</c:f>
              <c:numCache>
                <c:formatCode>General</c:formatCode>
                <c:ptCount val="22"/>
              </c:numCache>
            </c:numRef>
          </c:val>
          <c:extLst>
            <c:ext xmlns:c16="http://schemas.microsoft.com/office/drawing/2014/chart" uri="{C3380CC4-5D6E-409C-BE32-E72D297353CC}">
              <c16:uniqueId val="{00000001-8BF2-4CC6-A6EA-A9D8AAFE3826}"/>
            </c:ext>
          </c:extLst>
        </c:ser>
        <c:ser>
          <c:idx val="2"/>
          <c:order val="2"/>
          <c:tx>
            <c:strRef>
              <c:f>EXHIBIT_CF!$G$47</c:f>
              <c:strCache>
                <c:ptCount val="1"/>
                <c:pt idx="0">
                  <c:v>U.S. Venture Capital</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EXHIBIT_CF!$G$58:$G$79</c:f>
              <c:numCache>
                <c:formatCode>[Green]#,##0.00,,;[Red]\-#,##0.00,,;[Black]0.00</c:formatCode>
                <c:ptCount val="22"/>
                <c:pt idx="0">
                  <c:v>0</c:v>
                </c:pt>
                <c:pt idx="1">
                  <c:v>0</c:v>
                </c:pt>
                <c:pt idx="2">
                  <c:v>0</c:v>
                </c:pt>
                <c:pt idx="3">
                  <c:v>0</c:v>
                </c:pt>
                <c:pt idx="4">
                  <c:v>-19200000</c:v>
                </c:pt>
                <c:pt idx="5">
                  <c:v>-23151732</c:v>
                </c:pt>
                <c:pt idx="6">
                  <c:v>-44389793</c:v>
                </c:pt>
                <c:pt idx="7">
                  <c:v>-78166574</c:v>
                </c:pt>
                <c:pt idx="8">
                  <c:v>-88651860</c:v>
                </c:pt>
                <c:pt idx="9">
                  <c:v>-105071077</c:v>
                </c:pt>
                <c:pt idx="10">
                  <c:v>-82818911</c:v>
                </c:pt>
                <c:pt idx="11">
                  <c:v>-92394944</c:v>
                </c:pt>
                <c:pt idx="12">
                  <c:v>-129755405</c:v>
                </c:pt>
                <c:pt idx="13">
                  <c:v>-202941159</c:v>
                </c:pt>
                <c:pt idx="14">
                  <c:v>-207789156.36999997</c:v>
                </c:pt>
                <c:pt idx="15">
                  <c:v>-262218986.39999998</c:v>
                </c:pt>
                <c:pt idx="16">
                  <c:v>-321685144</c:v>
                </c:pt>
                <c:pt idx="17">
                  <c:v>-205504197.61000001</c:v>
                </c:pt>
                <c:pt idx="18">
                  <c:v>-221394739</c:v>
                </c:pt>
                <c:pt idx="19">
                  <c:v>-229794017</c:v>
                </c:pt>
                <c:pt idx="20">
                  <c:v>-254413557.45999998</c:v>
                </c:pt>
                <c:pt idx="21">
                  <c:v>-252466403.78999999</c:v>
                </c:pt>
              </c:numCache>
            </c:numRef>
          </c:val>
          <c:extLst>
            <c:ext xmlns:c16="http://schemas.microsoft.com/office/drawing/2014/chart" uri="{C3380CC4-5D6E-409C-BE32-E72D297353CC}">
              <c16:uniqueId val="{00000002-8BF2-4CC6-A6EA-A9D8AAFE3826}"/>
            </c:ext>
          </c:extLst>
        </c:ser>
        <c:ser>
          <c:idx val="3"/>
          <c:order val="3"/>
          <c:tx>
            <c:strRef>
              <c:f>EXHIBIT_CF!$H$47</c:f>
              <c:strCache>
                <c:ptCount val="1"/>
                <c:pt idx="0">
                  <c:v>U.S. Growth Equity</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EXHIBIT_CF!$H$58:$H$79</c:f>
              <c:numCache>
                <c:formatCode>General</c:formatCode>
                <c:ptCount val="22"/>
              </c:numCache>
            </c:numRef>
          </c:val>
          <c:extLst>
            <c:ext xmlns:c16="http://schemas.microsoft.com/office/drawing/2014/chart" uri="{C3380CC4-5D6E-409C-BE32-E72D297353CC}">
              <c16:uniqueId val="{00000003-8BF2-4CC6-A6EA-A9D8AAFE3826}"/>
            </c:ext>
          </c:extLst>
        </c:ser>
        <c:ser>
          <c:idx val="4"/>
          <c:order val="4"/>
          <c:tx>
            <c:strRef>
              <c:f>EXHIBIT_CF!$I$47</c:f>
              <c:strCache>
                <c:ptCount val="1"/>
                <c:pt idx="0">
                  <c:v>Non-U.S. Growth Equity</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EXHIBIT_CF!$I$58:$I$79</c:f>
              <c:numCache>
                <c:formatCode>General</c:formatCode>
                <c:ptCount val="22"/>
              </c:numCache>
            </c:numRef>
          </c:val>
          <c:extLst>
            <c:ext xmlns:c16="http://schemas.microsoft.com/office/drawing/2014/chart" uri="{C3380CC4-5D6E-409C-BE32-E72D297353CC}">
              <c16:uniqueId val="{00000004-8BF2-4CC6-A6EA-A9D8AAFE3826}"/>
            </c:ext>
          </c:extLst>
        </c:ser>
        <c:ser>
          <c:idx val="5"/>
          <c:order val="5"/>
          <c:tx>
            <c:strRef>
              <c:f>EXHIBIT_CF!$J$47</c:f>
              <c:strCache>
                <c:ptCount val="1"/>
                <c:pt idx="0">
                  <c:v>Distressed</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EXHIBIT_CF!$J$58:$J$79</c:f>
              <c:numCache>
                <c:formatCode>General</c:formatCode>
                <c:ptCount val="22"/>
              </c:numCache>
            </c:numRef>
          </c:val>
          <c:extLst>
            <c:ext xmlns:c16="http://schemas.microsoft.com/office/drawing/2014/chart" uri="{C3380CC4-5D6E-409C-BE32-E72D297353CC}">
              <c16:uniqueId val="{00000005-8BF2-4CC6-A6EA-A9D8AAFE3826}"/>
            </c:ext>
          </c:extLst>
        </c:ser>
        <c:ser>
          <c:idx val="6"/>
          <c:order val="6"/>
          <c:tx>
            <c:strRef>
              <c:f>EXHIBIT_CF!$K$47</c:f>
              <c:strCache>
                <c:ptCount val="1"/>
                <c:pt idx="0">
                  <c:v>Secondaries</c:v>
                </c:pt>
              </c:strCache>
            </c:strRef>
          </c:tx>
          <c:spPr>
            <a:solidFill>
              <a:schemeClr val="accent1"/>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EXHIBIT_CF!$K$58:$K$79</c:f>
              <c:numCache>
                <c:formatCode>General</c:formatCode>
                <c:ptCount val="22"/>
              </c:numCache>
            </c:numRef>
          </c:val>
          <c:extLst>
            <c:ext xmlns:c16="http://schemas.microsoft.com/office/drawing/2014/chart" uri="{C3380CC4-5D6E-409C-BE32-E72D297353CC}">
              <c16:uniqueId val="{00000006-8BF2-4CC6-A6EA-A9D8AAFE3826}"/>
            </c:ext>
          </c:extLst>
        </c:ser>
        <c:ser>
          <c:idx val="10"/>
          <c:order val="7"/>
          <c:tx>
            <c:strRef>
              <c:f>EXHIBIT_CF!$L$47</c:f>
              <c:strCache>
                <c:ptCount val="1"/>
                <c:pt idx="0">
                  <c:v>U.S. Buyouts</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EXHIBIT_CF!$L$58:$L$79</c:f>
              <c:numCache>
                <c:formatCode>General</c:formatCode>
                <c:ptCount val="22"/>
              </c:numCache>
            </c:numRef>
          </c:val>
          <c:extLst>
            <c:ext xmlns:c16="http://schemas.microsoft.com/office/drawing/2014/chart" uri="{C3380CC4-5D6E-409C-BE32-E72D297353CC}">
              <c16:uniqueId val="{00000007-8BF2-4CC6-A6EA-A9D8AAFE3826}"/>
            </c:ext>
          </c:extLst>
        </c:ser>
        <c:ser>
          <c:idx val="11"/>
          <c:order val="8"/>
          <c:tx>
            <c:strRef>
              <c:f>EXHIBIT_CF!$M$47</c:f>
              <c:strCache>
                <c:ptCount val="1"/>
                <c:pt idx="0">
                  <c:v>Non-U.S. Buyouts</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EXHIBIT_CF!$M$58:$M$79</c:f>
              <c:numCache>
                <c:formatCode>General</c:formatCode>
                <c:ptCount val="22"/>
              </c:numCache>
            </c:numRef>
          </c:val>
          <c:extLst>
            <c:ext xmlns:c16="http://schemas.microsoft.com/office/drawing/2014/chart" uri="{C3380CC4-5D6E-409C-BE32-E72D297353CC}">
              <c16:uniqueId val="{00000008-8BF2-4CC6-A6EA-A9D8AAFE3826}"/>
            </c:ext>
          </c:extLst>
        </c:ser>
        <c:ser>
          <c:idx val="12"/>
          <c:order val="9"/>
          <c:tx>
            <c:strRef>
              <c:f>EXHIBIT_CF!$N$47</c:f>
              <c:strCache>
                <c:ptCount val="1"/>
                <c:pt idx="0">
                  <c:v>U.S. Venture Capital</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EXHIBIT_CF!$N$58:$N$79</c:f>
              <c:numCache>
                <c:formatCode>[Green]#,##0.00,,;[Red]\-#,##0.00,,;[Black]0.00</c:formatCode>
                <c:ptCount val="22"/>
                <c:pt idx="0">
                  <c:v>0</c:v>
                </c:pt>
                <c:pt idx="1">
                  <c:v>0</c:v>
                </c:pt>
                <c:pt idx="2">
                  <c:v>0</c:v>
                </c:pt>
                <c:pt idx="3">
                  <c:v>0</c:v>
                </c:pt>
                <c:pt idx="4">
                  <c:v>83370</c:v>
                </c:pt>
                <c:pt idx="5">
                  <c:v>1472530</c:v>
                </c:pt>
                <c:pt idx="6">
                  <c:v>4406500</c:v>
                </c:pt>
                <c:pt idx="7">
                  <c:v>5845521</c:v>
                </c:pt>
                <c:pt idx="8">
                  <c:v>12777870</c:v>
                </c:pt>
                <c:pt idx="9">
                  <c:v>13422234</c:v>
                </c:pt>
                <c:pt idx="10">
                  <c:v>4730553</c:v>
                </c:pt>
                <c:pt idx="11">
                  <c:v>19073776</c:v>
                </c:pt>
                <c:pt idx="12">
                  <c:v>34164706</c:v>
                </c:pt>
                <c:pt idx="13">
                  <c:v>99191323</c:v>
                </c:pt>
                <c:pt idx="14">
                  <c:v>109199462.23999999</c:v>
                </c:pt>
                <c:pt idx="15">
                  <c:v>167546342.05999997</c:v>
                </c:pt>
                <c:pt idx="16">
                  <c:v>163658896</c:v>
                </c:pt>
                <c:pt idx="17">
                  <c:v>179488694.82999998</c:v>
                </c:pt>
                <c:pt idx="18">
                  <c:v>245588989</c:v>
                </c:pt>
                <c:pt idx="19">
                  <c:v>477793576</c:v>
                </c:pt>
                <c:pt idx="20">
                  <c:v>281421195.95000005</c:v>
                </c:pt>
                <c:pt idx="21">
                  <c:v>624224287.96000004</c:v>
                </c:pt>
              </c:numCache>
            </c:numRef>
          </c:val>
          <c:extLst>
            <c:ext xmlns:c16="http://schemas.microsoft.com/office/drawing/2014/chart" uri="{C3380CC4-5D6E-409C-BE32-E72D297353CC}">
              <c16:uniqueId val="{00000009-8BF2-4CC6-A6EA-A9D8AAFE3826}"/>
            </c:ext>
          </c:extLst>
        </c:ser>
        <c:ser>
          <c:idx val="13"/>
          <c:order val="10"/>
          <c:tx>
            <c:strRef>
              <c:f>EXHIBIT_CF!$O$47</c:f>
              <c:strCache>
                <c:ptCount val="1"/>
                <c:pt idx="0">
                  <c:v>U.S. Growth Equity</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EXHIBIT_CF!$O$58:$O$75</c:f>
              <c:numCache>
                <c:formatCode>General</c:formatCode>
                <c:ptCount val="18"/>
              </c:numCache>
            </c:numRef>
          </c:val>
          <c:extLst>
            <c:ext xmlns:c16="http://schemas.microsoft.com/office/drawing/2014/chart" uri="{C3380CC4-5D6E-409C-BE32-E72D297353CC}">
              <c16:uniqueId val="{0000000A-8BF2-4CC6-A6EA-A9D8AAFE3826}"/>
            </c:ext>
          </c:extLst>
        </c:ser>
        <c:ser>
          <c:idx val="14"/>
          <c:order val="11"/>
          <c:tx>
            <c:strRef>
              <c:f>EXHIBIT_CF!$P$47</c:f>
              <c:strCache>
                <c:ptCount val="1"/>
                <c:pt idx="0">
                  <c:v>Non-U.S. Growth Equity</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EXHIBIT_CF!$P$58:$P$79</c:f>
              <c:numCache>
                <c:formatCode>General</c:formatCode>
                <c:ptCount val="22"/>
              </c:numCache>
            </c:numRef>
          </c:val>
          <c:extLst>
            <c:ext xmlns:c16="http://schemas.microsoft.com/office/drawing/2014/chart" uri="{C3380CC4-5D6E-409C-BE32-E72D297353CC}">
              <c16:uniqueId val="{0000000B-8BF2-4CC6-A6EA-A9D8AAFE3826}"/>
            </c:ext>
          </c:extLst>
        </c:ser>
        <c:ser>
          <c:idx val="7"/>
          <c:order val="12"/>
          <c:tx>
            <c:strRef>
              <c:f>EXHIBIT_CF!$Q$47</c:f>
              <c:strCache>
                <c:ptCount val="1"/>
                <c:pt idx="0">
                  <c:v>Distressed</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EXHIBIT_CF!$Q$58:$Q$79</c:f>
              <c:numCache>
                <c:formatCode>General</c:formatCode>
                <c:ptCount val="22"/>
              </c:numCache>
            </c:numRef>
          </c:val>
          <c:extLst>
            <c:ext xmlns:c16="http://schemas.microsoft.com/office/drawing/2014/chart" uri="{C3380CC4-5D6E-409C-BE32-E72D297353CC}">
              <c16:uniqueId val="{0000000C-8BF2-4CC6-A6EA-A9D8AAFE3826}"/>
            </c:ext>
          </c:extLst>
        </c:ser>
        <c:ser>
          <c:idx val="8"/>
          <c:order val="13"/>
          <c:tx>
            <c:strRef>
              <c:f>EXHIBIT_CF!$R$47</c:f>
              <c:strCache>
                <c:ptCount val="1"/>
                <c:pt idx="0">
                  <c:v>Secondaries</c:v>
                </c:pt>
              </c:strCache>
            </c:strRef>
          </c:tx>
          <c:spPr>
            <a:solidFill>
              <a:schemeClr val="accent3"/>
            </a:solidFill>
          </c:spPr>
          <c:invertIfNegative val="0"/>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EXHIBIT_CF!$R$58:$R$79</c:f>
              <c:numCache>
                <c:formatCode>General</c:formatCode>
                <c:ptCount val="22"/>
              </c:numCache>
            </c:numRef>
          </c:val>
          <c:extLst>
            <c:ext xmlns:c16="http://schemas.microsoft.com/office/drawing/2014/chart" uri="{C3380CC4-5D6E-409C-BE32-E72D297353CC}">
              <c16:uniqueId val="{0000000D-8BF2-4CC6-A6EA-A9D8AAFE3826}"/>
            </c:ext>
          </c:extLst>
        </c:ser>
        <c:dLbls>
          <c:showLegendKey val="0"/>
          <c:showVal val="0"/>
          <c:showCatName val="0"/>
          <c:showSerName val="0"/>
          <c:showPercent val="0"/>
          <c:showBubbleSize val="0"/>
        </c:dLbls>
        <c:gapWidth val="150"/>
        <c:overlap val="100"/>
        <c:axId val="1729607776"/>
        <c:axId val="1"/>
      </c:barChart>
      <c:lineChart>
        <c:grouping val="standard"/>
        <c:varyColors val="0"/>
        <c:ser>
          <c:idx val="20"/>
          <c:order val="14"/>
          <c:tx>
            <c:strRef>
              <c:f>EXHIBIT_CF!$S$47</c:f>
              <c:strCache>
                <c:ptCount val="1"/>
                <c:pt idx="0">
                  <c:v>Net Cash Flow</c:v>
                </c:pt>
              </c:strCache>
            </c:strRef>
          </c:tx>
          <c:spPr>
            <a:ln w="19050">
              <a:solidFill>
                <a:schemeClr val="tx1"/>
              </a:solidFill>
              <a:prstDash val="sysDash"/>
            </a:ln>
          </c:spPr>
          <c:marker>
            <c:symbol val="dash"/>
            <c:size val="8"/>
            <c:spPr>
              <a:solidFill>
                <a:schemeClr val="tx1"/>
              </a:solidFill>
              <a:ln>
                <a:solidFill>
                  <a:schemeClr val="tx1"/>
                </a:solidFill>
              </a:ln>
            </c:spPr>
          </c:marker>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EXHIBIT_CF!$S$58:$S$79</c:f>
              <c:numCache>
                <c:formatCode>[Green]#,##0.00,,;[Red]\-#,##0.00,,;[Black]0.00</c:formatCode>
                <c:ptCount val="22"/>
                <c:pt idx="0">
                  <c:v>0</c:v>
                </c:pt>
                <c:pt idx="1">
                  <c:v>0</c:v>
                </c:pt>
                <c:pt idx="2">
                  <c:v>0</c:v>
                </c:pt>
                <c:pt idx="3">
                  <c:v>0</c:v>
                </c:pt>
                <c:pt idx="4">
                  <c:v>-19116630</c:v>
                </c:pt>
                <c:pt idx="5">
                  <c:v>-21679202</c:v>
                </c:pt>
                <c:pt idx="6">
                  <c:v>-39983293</c:v>
                </c:pt>
                <c:pt idx="7">
                  <c:v>-72321053</c:v>
                </c:pt>
                <c:pt idx="8">
                  <c:v>-75873990</c:v>
                </c:pt>
                <c:pt idx="9">
                  <c:v>-91648843</c:v>
                </c:pt>
                <c:pt idx="10">
                  <c:v>-78088358</c:v>
                </c:pt>
                <c:pt idx="11">
                  <c:v>-73321168</c:v>
                </c:pt>
                <c:pt idx="12">
                  <c:v>-95590699</c:v>
                </c:pt>
                <c:pt idx="13">
                  <c:v>-103749836</c:v>
                </c:pt>
                <c:pt idx="14">
                  <c:v>-98589694.12999998</c:v>
                </c:pt>
                <c:pt idx="15">
                  <c:v>-94672644.340000004</c:v>
                </c:pt>
                <c:pt idx="16">
                  <c:v>-158026248</c:v>
                </c:pt>
                <c:pt idx="17">
                  <c:v>-26015502.780000031</c:v>
                </c:pt>
                <c:pt idx="18">
                  <c:v>24194250</c:v>
                </c:pt>
                <c:pt idx="19">
                  <c:v>247999559</c:v>
                </c:pt>
                <c:pt idx="20">
                  <c:v>27007638.490000069</c:v>
                </c:pt>
                <c:pt idx="21">
                  <c:v>371757884.17000008</c:v>
                </c:pt>
              </c:numCache>
            </c:numRef>
          </c:val>
          <c:smooth val="0"/>
          <c:extLst>
            <c:ext xmlns:c16="http://schemas.microsoft.com/office/drawing/2014/chart" uri="{C3380CC4-5D6E-409C-BE32-E72D297353CC}">
              <c16:uniqueId val="{0000000E-8BF2-4CC6-A6EA-A9D8AAFE3826}"/>
            </c:ext>
          </c:extLst>
        </c:ser>
        <c:ser>
          <c:idx val="9"/>
          <c:order val="15"/>
          <c:tx>
            <c:strRef>
              <c:f>EXHIBIT_CF!$T$47</c:f>
              <c:strCache>
                <c:ptCount val="1"/>
                <c:pt idx="0">
                  <c:v>Total Contributions</c:v>
                </c:pt>
              </c:strCache>
            </c:strRef>
          </c:tx>
          <c:spPr>
            <a:ln>
              <a:noFill/>
            </a:ln>
          </c:spPr>
          <c:marker>
            <c:spPr>
              <a:noFill/>
              <a:ln>
                <a:noFill/>
              </a:ln>
            </c:spPr>
          </c:marker>
          <c:dLbls>
            <c:spPr>
              <a:noFill/>
              <a:ln w="25400">
                <a:noFill/>
              </a:ln>
            </c:spPr>
            <c:txPr>
              <a:bodyPr wrap="square" lIns="38100" tIns="19050" rIns="38100" bIns="19050" anchor="ctr">
                <a:spAutoFit/>
              </a:bodyPr>
              <a:lstStyle/>
              <a:p>
                <a:pPr>
                  <a:defRPr sz="1000" b="0" i="0" u="none" strike="noStrike" baseline="0">
                    <a:solidFill>
                      <a:srgbClr val="000000"/>
                    </a:solidFill>
                    <a:latin typeface="Source Sans Pro"/>
                    <a:ea typeface="Source Sans Pro"/>
                    <a:cs typeface="Source Sans Pro"/>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EXHIBIT_CF!$T$58:$T$79</c:f>
              <c:numCache>
                <c:formatCode>#,##0.0,,</c:formatCode>
                <c:ptCount val="22"/>
                <c:pt idx="0">
                  <c:v>0</c:v>
                </c:pt>
                <c:pt idx="1">
                  <c:v>0</c:v>
                </c:pt>
                <c:pt idx="2">
                  <c:v>0</c:v>
                </c:pt>
                <c:pt idx="3">
                  <c:v>0</c:v>
                </c:pt>
                <c:pt idx="4">
                  <c:v>-19200000</c:v>
                </c:pt>
                <c:pt idx="5">
                  <c:v>-23151732</c:v>
                </c:pt>
                <c:pt idx="6">
                  <c:v>-44389793</c:v>
                </c:pt>
                <c:pt idx="7">
                  <c:v>-78166574</c:v>
                </c:pt>
                <c:pt idx="8">
                  <c:v>-88651860</c:v>
                </c:pt>
                <c:pt idx="9">
                  <c:v>-105071077</c:v>
                </c:pt>
                <c:pt idx="10">
                  <c:v>-82818911</c:v>
                </c:pt>
                <c:pt idx="11">
                  <c:v>-92394944</c:v>
                </c:pt>
                <c:pt idx="12">
                  <c:v>-129755405</c:v>
                </c:pt>
                <c:pt idx="13">
                  <c:v>-202941159</c:v>
                </c:pt>
                <c:pt idx="14">
                  <c:v>-207789156.36999997</c:v>
                </c:pt>
                <c:pt idx="15">
                  <c:v>-262218986.39999998</c:v>
                </c:pt>
                <c:pt idx="16">
                  <c:v>-321685144</c:v>
                </c:pt>
                <c:pt idx="17">
                  <c:v>-205504197.61000001</c:v>
                </c:pt>
                <c:pt idx="18">
                  <c:v>-221394739</c:v>
                </c:pt>
                <c:pt idx="19">
                  <c:v>-229794017</c:v>
                </c:pt>
                <c:pt idx="20">
                  <c:v>-254413557.45999998</c:v>
                </c:pt>
                <c:pt idx="21">
                  <c:v>-252466403.78999999</c:v>
                </c:pt>
              </c:numCache>
            </c:numRef>
          </c:val>
          <c:smooth val="0"/>
          <c:extLst>
            <c:ext xmlns:c16="http://schemas.microsoft.com/office/drawing/2014/chart" uri="{C3380CC4-5D6E-409C-BE32-E72D297353CC}">
              <c16:uniqueId val="{0000000F-8BF2-4CC6-A6EA-A9D8AAFE3826}"/>
            </c:ext>
          </c:extLst>
        </c:ser>
        <c:ser>
          <c:idx val="15"/>
          <c:order val="16"/>
          <c:tx>
            <c:strRef>
              <c:f>EXHIBIT_CF!$U$47</c:f>
              <c:strCache>
                <c:ptCount val="1"/>
                <c:pt idx="0">
                  <c:v>Total Distributions</c:v>
                </c:pt>
              </c:strCache>
            </c:strRef>
          </c:tx>
          <c:spPr>
            <a:ln>
              <a:noFill/>
            </a:ln>
          </c:spPr>
          <c:marker>
            <c:spPr>
              <a:ln>
                <a:noFill/>
              </a:ln>
            </c:spPr>
          </c:marker>
          <c:dLbls>
            <c:spPr>
              <a:noFill/>
              <a:ln w="25400">
                <a:noFill/>
              </a:ln>
            </c:spPr>
            <c:txPr>
              <a:bodyPr wrap="square" lIns="38100" tIns="19050" rIns="38100" bIns="19050" anchor="ctr">
                <a:spAutoFit/>
              </a:bodyPr>
              <a:lstStyle/>
              <a:p>
                <a:pPr>
                  <a:defRPr sz="1000" b="0" i="0" u="none" strike="noStrike" baseline="0">
                    <a:solidFill>
                      <a:srgbClr val="000000"/>
                    </a:solidFill>
                    <a:latin typeface="Source Sans Pro"/>
                    <a:ea typeface="Source Sans Pro"/>
                    <a:cs typeface="Source Sans Pro"/>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EXHIBIT_CF!$D$58:$D$79</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EXHIBIT_CF!$U$58:$U$79</c:f>
              <c:numCache>
                <c:formatCode>#,##0.0,,</c:formatCode>
                <c:ptCount val="22"/>
                <c:pt idx="0">
                  <c:v>0</c:v>
                </c:pt>
                <c:pt idx="1">
                  <c:v>0</c:v>
                </c:pt>
                <c:pt idx="2">
                  <c:v>0</c:v>
                </c:pt>
                <c:pt idx="3">
                  <c:v>0</c:v>
                </c:pt>
                <c:pt idx="4">
                  <c:v>83370</c:v>
                </c:pt>
                <c:pt idx="5">
                  <c:v>1472530</c:v>
                </c:pt>
                <c:pt idx="6">
                  <c:v>4406500</c:v>
                </c:pt>
                <c:pt idx="7">
                  <c:v>5845521</c:v>
                </c:pt>
                <c:pt idx="8">
                  <c:v>12777870</c:v>
                </c:pt>
                <c:pt idx="9">
                  <c:v>13422234</c:v>
                </c:pt>
                <c:pt idx="10">
                  <c:v>4730553</c:v>
                </c:pt>
                <c:pt idx="11">
                  <c:v>19073776</c:v>
                </c:pt>
                <c:pt idx="12">
                  <c:v>34164706</c:v>
                </c:pt>
                <c:pt idx="13">
                  <c:v>99191323</c:v>
                </c:pt>
                <c:pt idx="14">
                  <c:v>109199462.23999999</c:v>
                </c:pt>
                <c:pt idx="15">
                  <c:v>167546342.05999997</c:v>
                </c:pt>
                <c:pt idx="16">
                  <c:v>163658896</c:v>
                </c:pt>
                <c:pt idx="17">
                  <c:v>179488694.82999998</c:v>
                </c:pt>
                <c:pt idx="18">
                  <c:v>245588989</c:v>
                </c:pt>
                <c:pt idx="19">
                  <c:v>477793576</c:v>
                </c:pt>
                <c:pt idx="20">
                  <c:v>281421195.95000005</c:v>
                </c:pt>
                <c:pt idx="21">
                  <c:v>624224287.96000004</c:v>
                </c:pt>
              </c:numCache>
            </c:numRef>
          </c:val>
          <c:smooth val="0"/>
          <c:extLst>
            <c:ext xmlns:c16="http://schemas.microsoft.com/office/drawing/2014/chart" uri="{C3380CC4-5D6E-409C-BE32-E72D297353CC}">
              <c16:uniqueId val="{00000010-8BF2-4CC6-A6EA-A9D8AAFE3826}"/>
            </c:ext>
          </c:extLst>
        </c:ser>
        <c:dLbls>
          <c:showLegendKey val="0"/>
          <c:showVal val="0"/>
          <c:showCatName val="0"/>
          <c:showSerName val="0"/>
          <c:showPercent val="0"/>
          <c:showBubbleSize val="0"/>
        </c:dLbls>
        <c:marker val="1"/>
        <c:smooth val="0"/>
        <c:axId val="1729607776"/>
        <c:axId val="1"/>
      </c:lineChart>
      <c:catAx>
        <c:axId val="1729607776"/>
        <c:scaling>
          <c:orientation val="minMax"/>
        </c:scaling>
        <c:delete val="0"/>
        <c:axPos val="b"/>
        <c:numFmt formatCode="General" sourceLinked="1"/>
        <c:majorTickMark val="out"/>
        <c:minorTickMark val="none"/>
        <c:tickLblPos val="low"/>
        <c:txPr>
          <a:bodyPr rot="0" vert="horz"/>
          <a:lstStyle/>
          <a:p>
            <a:pPr>
              <a:defRPr sz="1000" b="0" i="0" u="none" strike="noStrike" baseline="0">
                <a:solidFill>
                  <a:srgbClr val="000000"/>
                </a:solidFill>
                <a:latin typeface="Source Sans Pro"/>
                <a:ea typeface="Source Sans Pro"/>
                <a:cs typeface="Source Sans Pro"/>
              </a:defRPr>
            </a:pPr>
            <a:endParaRPr lang="en-US"/>
          </a:p>
        </c:txPr>
        <c:crossAx val="1"/>
        <c:crosses val="autoZero"/>
        <c:auto val="0"/>
        <c:lblAlgn val="ctr"/>
        <c:lblOffset val="100"/>
        <c:noMultiLvlLbl val="0"/>
      </c:catAx>
      <c:valAx>
        <c:axId val="1"/>
        <c:scaling>
          <c:orientation val="minMax"/>
        </c:scaling>
        <c:delete val="0"/>
        <c:axPos val="l"/>
        <c:title>
          <c:tx>
            <c:rich>
              <a:bodyPr/>
              <a:lstStyle/>
              <a:p>
                <a:pPr>
                  <a:defRPr sz="1000" b="0" i="0" u="none" strike="noStrike" baseline="0">
                    <a:solidFill>
                      <a:srgbClr val="000000"/>
                    </a:solidFill>
                    <a:latin typeface="Source Sans Pro"/>
                    <a:ea typeface="Source Sans Pro"/>
                    <a:cs typeface="Source Sans Pro"/>
                  </a:defRPr>
                </a:pPr>
                <a:r>
                  <a:rPr lang="en-US"/>
                  <a:t>Cash Flow ($M)</a:t>
                </a:r>
              </a:p>
            </c:rich>
          </c:tx>
          <c:layout>
            <c:manualLayout>
              <c:xMode val="edge"/>
              <c:yMode val="edge"/>
              <c:x val="1.4453623624915738E-3"/>
              <c:y val="0.31490432507817712"/>
            </c:manualLayout>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Source Sans Pro"/>
                <a:ea typeface="Source Sans Pro"/>
                <a:cs typeface="Source Sans Pro"/>
              </a:defRPr>
            </a:pPr>
            <a:endParaRPr lang="en-US"/>
          </a:p>
        </c:txPr>
        <c:crossAx val="1729607776"/>
        <c:crosses val="autoZero"/>
        <c:crossBetween val="between"/>
        <c:majorUnit val="250000000"/>
      </c:valAx>
    </c:plotArea>
    <c:plotVisOnly val="1"/>
    <c:dispBlanksAs val="gap"/>
    <c:showDLblsOverMax val="0"/>
  </c:chart>
  <c:spPr>
    <a:noFill/>
    <a:ln>
      <a:noFill/>
    </a:ln>
  </c:spPr>
  <c:txPr>
    <a:bodyPr/>
    <a:lstStyle/>
    <a:p>
      <a:pPr>
        <a:defRPr sz="1000" b="0" i="0" u="none" strike="noStrike" baseline="0">
          <a:solidFill>
            <a:srgbClr val="000000"/>
          </a:solidFill>
          <a:latin typeface="Source Sans Pro"/>
          <a:ea typeface="Source Sans Pro"/>
          <a:cs typeface="Source Sans Pro"/>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spPr>
    <a:noFill/>
  </c:sp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rgbClr val="000000"/>
                </a:solidFill>
                <a:latin typeface="Source Sans Pro"/>
                <a:ea typeface="+mn-ea"/>
                <a:cs typeface="+mn-cs"/>
              </a:defRPr>
            </a:pPr>
            <a:r>
              <a:rPr lang="en-US" sz="900" dirty="0">
                <a:latin typeface="+mj-lt"/>
              </a:rPr>
              <a:t>PORTFOLIO</a:t>
            </a:r>
            <a:r>
              <a:rPr lang="en-US" sz="900" baseline="0" dirty="0">
                <a:latin typeface="+mj-lt"/>
              </a:rPr>
              <a:t> EXPOSURES BY SECTOR</a:t>
            </a:r>
            <a:endParaRPr lang="en-US" sz="900" dirty="0">
              <a:latin typeface="+mj-lt"/>
            </a:endParaRPr>
          </a:p>
        </c:rich>
      </c:tx>
      <c:layout>
        <c:manualLayout>
          <c:xMode val="edge"/>
          <c:yMode val="edge"/>
          <c:x val="3.29362378765657E-4"/>
          <c:y val="0"/>
        </c:manualLayout>
      </c:layout>
      <c:overlay val="0"/>
      <c:spPr>
        <a:noFill/>
        <a:ln>
          <a:noFill/>
        </a:ln>
        <a:effectLst/>
      </c:spPr>
      <c:txPr>
        <a:bodyPr rot="0" spcFirstLastPara="1" vertOverflow="ellipsis" vert="horz" wrap="square" anchor="ctr" anchorCtr="1"/>
        <a:lstStyle/>
        <a:p>
          <a:pPr>
            <a:defRPr sz="960" b="1" i="0" u="none" strike="noStrike" kern="1200" baseline="0">
              <a:solidFill>
                <a:srgbClr val="000000"/>
              </a:solidFill>
              <a:latin typeface="Source Sans Pro"/>
              <a:ea typeface="+mn-ea"/>
              <a:cs typeface="+mn-cs"/>
            </a:defRPr>
          </a:pPr>
          <a:endParaRPr lang="en-US"/>
        </a:p>
      </c:txPr>
    </c:title>
    <c:autoTitleDeleted val="0"/>
    <c:plotArea>
      <c:layout/>
      <c:barChart>
        <c:barDir val="col"/>
        <c:grouping val="stacked"/>
        <c:varyColors val="0"/>
        <c:ser>
          <c:idx val="0"/>
          <c:order val="0"/>
          <c:tx>
            <c:strRef>
              <c:f>CONTROL!$A$27</c:f>
              <c:strCache>
                <c:ptCount val="1"/>
                <c:pt idx="0">
                  <c:v>Technology</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CONTROL!$ID$26:$II$26</c:f>
              <c:strCache>
                <c:ptCount val="4"/>
                <c:pt idx="0">
                  <c:v>FSBA NAV</c:v>
                </c:pt>
                <c:pt idx="1">
                  <c:v>FSBA NAV + Unfunded</c:v>
                </c:pt>
                <c:pt idx="2">
                  <c:v>CA PE + VC Legacy Benchmark</c:v>
                </c:pt>
                <c:pt idx="3">
                  <c:v>MSCI</c:v>
                </c:pt>
              </c:strCache>
              <c:extLst/>
            </c:strRef>
          </c:cat>
          <c:val>
            <c:numRef>
              <c:f>CONTROL!$ID$27:$II$27</c:f>
              <c:numCache>
                <c:formatCode>0.00%</c:formatCode>
                <c:ptCount val="4"/>
                <c:pt idx="0" formatCode="0.0%;;&quot;---&quot;">
                  <c:v>0.37063528938699858</c:v>
                </c:pt>
                <c:pt idx="1">
                  <c:v>0.3434433869066868</c:v>
                </c:pt>
                <c:pt idx="2" formatCode="0.0%;;&quot;---&quot;">
                  <c:v>0.29902130010972366</c:v>
                </c:pt>
                <c:pt idx="3" formatCode="0.0%;;&quot;---&quot;">
                  <c:v>0.20439927339298999</c:v>
                </c:pt>
              </c:numCache>
              <c:extLst/>
            </c:numRef>
          </c:val>
          <c:extLst>
            <c:ext xmlns:c16="http://schemas.microsoft.com/office/drawing/2014/chart" uri="{C3380CC4-5D6E-409C-BE32-E72D297353CC}">
              <c16:uniqueId val="{00000000-11EC-4E4B-8E2E-7505FBC08201}"/>
            </c:ext>
          </c:extLst>
        </c:ser>
        <c:ser>
          <c:idx val="1"/>
          <c:order val="1"/>
          <c:tx>
            <c:strRef>
              <c:f>CONTROL!$A$28</c:f>
              <c:strCache>
                <c:ptCount val="1"/>
                <c:pt idx="0">
                  <c:v>Comm. Services</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CONTROL!$ID$26:$II$26</c:f>
              <c:strCache>
                <c:ptCount val="4"/>
                <c:pt idx="0">
                  <c:v>FSBA NAV</c:v>
                </c:pt>
                <c:pt idx="1">
                  <c:v>FSBA NAV + Unfunded</c:v>
                </c:pt>
                <c:pt idx="2">
                  <c:v>CA PE + VC Legacy Benchmark</c:v>
                </c:pt>
                <c:pt idx="3">
                  <c:v>MSCI</c:v>
                </c:pt>
              </c:strCache>
              <c:extLst/>
            </c:strRef>
          </c:cat>
          <c:val>
            <c:numRef>
              <c:f>CONTROL!$ID$28:$II$28</c:f>
              <c:numCache>
                <c:formatCode>0.00%</c:formatCode>
                <c:ptCount val="4"/>
                <c:pt idx="0" formatCode="0.0%;;&quot;---&quot;">
                  <c:v>5.2203451978096234E-2</c:v>
                </c:pt>
                <c:pt idx="1">
                  <c:v>5.2464497719633435E-2</c:v>
                </c:pt>
                <c:pt idx="2" formatCode="0.0%;;&quot;---&quot;">
                  <c:v>6.6037907583914646E-2</c:v>
                </c:pt>
                <c:pt idx="3" formatCode="0.0%;;&quot;---&quot;">
                  <c:v>8.7583532497162594E-2</c:v>
                </c:pt>
              </c:numCache>
              <c:extLst/>
            </c:numRef>
          </c:val>
          <c:extLst>
            <c:ext xmlns:c16="http://schemas.microsoft.com/office/drawing/2014/chart" uri="{C3380CC4-5D6E-409C-BE32-E72D297353CC}">
              <c16:uniqueId val="{00000001-11EC-4E4B-8E2E-7505FBC08201}"/>
            </c:ext>
          </c:extLst>
        </c:ser>
        <c:ser>
          <c:idx val="2"/>
          <c:order val="2"/>
          <c:tx>
            <c:strRef>
              <c:f>CONTROL!$A$29</c:f>
              <c:strCache>
                <c:ptCount val="1"/>
                <c:pt idx="0">
                  <c:v>Consumer</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CONTROL!$ID$26:$II$26</c:f>
              <c:strCache>
                <c:ptCount val="4"/>
                <c:pt idx="0">
                  <c:v>FSBA NAV</c:v>
                </c:pt>
                <c:pt idx="1">
                  <c:v>FSBA NAV + Unfunded</c:v>
                </c:pt>
                <c:pt idx="2">
                  <c:v>CA PE + VC Legacy Benchmark</c:v>
                </c:pt>
                <c:pt idx="3">
                  <c:v>MSCI</c:v>
                </c:pt>
              </c:strCache>
              <c:extLst/>
            </c:strRef>
          </c:cat>
          <c:val>
            <c:numRef>
              <c:f>CONTROL!$ID$29:$II$29</c:f>
              <c:numCache>
                <c:formatCode>0.00%</c:formatCode>
                <c:ptCount val="4"/>
                <c:pt idx="0" formatCode="0.0%;;&quot;---&quot;">
                  <c:v>0.14897583454420457</c:v>
                </c:pt>
                <c:pt idx="1">
                  <c:v>0.16649810454758723</c:v>
                </c:pt>
                <c:pt idx="2" formatCode="0.0%;;&quot;---&quot;">
                  <c:v>0.17347429473531292</c:v>
                </c:pt>
                <c:pt idx="3" formatCode="0.0%;;&quot;---&quot;">
                  <c:v>0.19527646235391449</c:v>
                </c:pt>
              </c:numCache>
              <c:extLst/>
            </c:numRef>
          </c:val>
          <c:extLst>
            <c:ext xmlns:c16="http://schemas.microsoft.com/office/drawing/2014/chart" uri="{C3380CC4-5D6E-409C-BE32-E72D297353CC}">
              <c16:uniqueId val="{00000002-11EC-4E4B-8E2E-7505FBC08201}"/>
            </c:ext>
          </c:extLst>
        </c:ser>
        <c:ser>
          <c:idx val="3"/>
          <c:order val="3"/>
          <c:tx>
            <c:strRef>
              <c:f>CONTROL!$A$30</c:f>
              <c:strCache>
                <c:ptCount val="1"/>
                <c:pt idx="0">
                  <c:v>Healthcare</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CONTROL!$ID$26:$II$26</c:f>
              <c:strCache>
                <c:ptCount val="4"/>
                <c:pt idx="0">
                  <c:v>FSBA NAV</c:v>
                </c:pt>
                <c:pt idx="1">
                  <c:v>FSBA NAV + Unfunded</c:v>
                </c:pt>
                <c:pt idx="2">
                  <c:v>CA PE + VC Legacy Benchmark</c:v>
                </c:pt>
                <c:pt idx="3">
                  <c:v>MSCI</c:v>
                </c:pt>
              </c:strCache>
              <c:extLst/>
            </c:strRef>
          </c:cat>
          <c:val>
            <c:numRef>
              <c:f>CONTROL!$ID$30:$II$30</c:f>
              <c:numCache>
                <c:formatCode>0.00%</c:formatCode>
                <c:ptCount val="4"/>
                <c:pt idx="0" formatCode="0.0%;;&quot;---&quot;">
                  <c:v>0.13489649609992355</c:v>
                </c:pt>
                <c:pt idx="1">
                  <c:v>0.12573844952435664</c:v>
                </c:pt>
                <c:pt idx="2" formatCode="0.0%;;&quot;---&quot;">
                  <c:v>0.17585710185882214</c:v>
                </c:pt>
                <c:pt idx="3" formatCode="0.0%;;&quot;---&quot;">
                  <c:v>0.113196652314885</c:v>
                </c:pt>
              </c:numCache>
              <c:extLst/>
            </c:numRef>
          </c:val>
          <c:extLst>
            <c:ext xmlns:c16="http://schemas.microsoft.com/office/drawing/2014/chart" uri="{C3380CC4-5D6E-409C-BE32-E72D297353CC}">
              <c16:uniqueId val="{00000003-11EC-4E4B-8E2E-7505FBC08201}"/>
            </c:ext>
          </c:extLst>
        </c:ser>
        <c:ser>
          <c:idx val="4"/>
          <c:order val="4"/>
          <c:tx>
            <c:strRef>
              <c:f>CONTROL!$A$31</c:f>
              <c:strCache>
                <c:ptCount val="1"/>
                <c:pt idx="0">
                  <c:v>Financials</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CONTROL!$ID$26:$II$26</c:f>
              <c:strCache>
                <c:ptCount val="4"/>
                <c:pt idx="0">
                  <c:v>FSBA NAV</c:v>
                </c:pt>
                <c:pt idx="1">
                  <c:v>FSBA NAV + Unfunded</c:v>
                </c:pt>
                <c:pt idx="2">
                  <c:v>CA PE + VC Legacy Benchmark</c:v>
                </c:pt>
                <c:pt idx="3">
                  <c:v>MSCI</c:v>
                </c:pt>
              </c:strCache>
              <c:extLst/>
            </c:strRef>
          </c:cat>
          <c:val>
            <c:numRef>
              <c:f>CONTROL!$ID$31:$II$31</c:f>
              <c:numCache>
                <c:formatCode>0.00%</c:formatCode>
                <c:ptCount val="4"/>
                <c:pt idx="0" formatCode="0.0%;;&quot;---&quot;">
                  <c:v>7.7799649889488356E-2</c:v>
                </c:pt>
                <c:pt idx="1">
                  <c:v>7.2722691324965644E-2</c:v>
                </c:pt>
                <c:pt idx="2" formatCode="0.0%;;&quot;---&quot;">
                  <c:v>7.3977023312921289E-2</c:v>
                </c:pt>
                <c:pt idx="3" formatCode="0.0%;;&quot;---&quot;">
                  <c:v>0.141873799357637</c:v>
                </c:pt>
              </c:numCache>
              <c:extLst/>
            </c:numRef>
          </c:val>
          <c:extLst>
            <c:ext xmlns:c16="http://schemas.microsoft.com/office/drawing/2014/chart" uri="{C3380CC4-5D6E-409C-BE32-E72D297353CC}">
              <c16:uniqueId val="{00000004-11EC-4E4B-8E2E-7505FBC08201}"/>
            </c:ext>
          </c:extLst>
        </c:ser>
        <c:ser>
          <c:idx val="5"/>
          <c:order val="5"/>
          <c:tx>
            <c:strRef>
              <c:f>CONTROL!$A$32</c:f>
              <c:strCache>
                <c:ptCount val="1"/>
                <c:pt idx="0">
                  <c:v>Industrials</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CONTROL!$ID$26:$II$26</c:f>
              <c:strCache>
                <c:ptCount val="4"/>
                <c:pt idx="0">
                  <c:v>FSBA NAV</c:v>
                </c:pt>
                <c:pt idx="1">
                  <c:v>FSBA NAV + Unfunded</c:v>
                </c:pt>
                <c:pt idx="2">
                  <c:v>CA PE + VC Legacy Benchmark</c:v>
                </c:pt>
                <c:pt idx="3">
                  <c:v>MSCI</c:v>
                </c:pt>
              </c:strCache>
              <c:extLst/>
            </c:strRef>
          </c:cat>
          <c:val>
            <c:numRef>
              <c:f>CONTROL!$ID$32:$II$32</c:f>
              <c:numCache>
                <c:formatCode>0.00%</c:formatCode>
                <c:ptCount val="4"/>
                <c:pt idx="0" formatCode="0.0%;;&quot;---&quot;">
                  <c:v>0.11486759910686735</c:v>
                </c:pt>
                <c:pt idx="1">
                  <c:v>0.13200010365568052</c:v>
                </c:pt>
                <c:pt idx="2" formatCode="0.0%;;&quot;---&quot;">
                  <c:v>0.14194976784866578</c:v>
                </c:pt>
                <c:pt idx="3" formatCode="0.0%;;&quot;---&quot;">
                  <c:v>0.16318939661976128</c:v>
                </c:pt>
              </c:numCache>
              <c:extLst/>
            </c:numRef>
          </c:val>
          <c:extLst>
            <c:ext xmlns:c16="http://schemas.microsoft.com/office/drawing/2014/chart" uri="{C3380CC4-5D6E-409C-BE32-E72D297353CC}">
              <c16:uniqueId val="{00000005-11EC-4E4B-8E2E-7505FBC08201}"/>
            </c:ext>
          </c:extLst>
        </c:ser>
        <c:ser>
          <c:idx val="6"/>
          <c:order val="6"/>
          <c:tx>
            <c:strRef>
              <c:f>CONTROL!$A$33</c:f>
              <c:strCache>
                <c:ptCount val="1"/>
                <c:pt idx="0">
                  <c:v>Energy &amp; Utilities</c:v>
                </c:pt>
              </c:strCache>
            </c:strRef>
          </c:tx>
          <c:spPr>
            <a:solidFill>
              <a:schemeClr val="accent1">
                <a:lumMod val="6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CONTROL!$ID$26:$II$26</c:f>
              <c:strCache>
                <c:ptCount val="4"/>
                <c:pt idx="0">
                  <c:v>FSBA NAV</c:v>
                </c:pt>
                <c:pt idx="1">
                  <c:v>FSBA NAV + Unfunded</c:v>
                </c:pt>
                <c:pt idx="2">
                  <c:v>CA PE + VC Legacy Benchmark</c:v>
                </c:pt>
                <c:pt idx="3">
                  <c:v>MSCI</c:v>
                </c:pt>
              </c:strCache>
              <c:extLst/>
            </c:strRef>
          </c:cat>
          <c:val>
            <c:numRef>
              <c:f>CONTROL!$ID$33:$II$33</c:f>
              <c:numCache>
                <c:formatCode>0.00%</c:formatCode>
                <c:ptCount val="4"/>
                <c:pt idx="0" formatCode="0.0%;;&quot;---&quot;">
                  <c:v>4.7847959396308426E-2</c:v>
                </c:pt>
                <c:pt idx="1">
                  <c:v>5.1508087628831342E-2</c:v>
                </c:pt>
                <c:pt idx="2" formatCode="0.0%;;&quot;---&quot;">
                  <c:v>4.975446759671133E-2</c:v>
                </c:pt>
                <c:pt idx="3" formatCode="0.0%;;&quot;---&quot;">
                  <c:v>5.9782853870354494E-2</c:v>
                </c:pt>
              </c:numCache>
              <c:extLst/>
            </c:numRef>
          </c:val>
          <c:extLst>
            <c:ext xmlns:c16="http://schemas.microsoft.com/office/drawing/2014/chart" uri="{C3380CC4-5D6E-409C-BE32-E72D297353CC}">
              <c16:uniqueId val="{00000006-11EC-4E4B-8E2E-7505FBC08201}"/>
            </c:ext>
          </c:extLst>
        </c:ser>
        <c:ser>
          <c:idx val="7"/>
          <c:order val="7"/>
          <c:tx>
            <c:strRef>
              <c:f>CONTROL!$A$34</c:f>
              <c:strCache>
                <c:ptCount val="1"/>
                <c:pt idx="0">
                  <c:v>Other</c:v>
                </c:pt>
              </c:strCache>
            </c:strRef>
          </c:tx>
          <c:spPr>
            <a:solidFill>
              <a:schemeClr val="accent2">
                <a:lumMod val="6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CONTROL!$ID$26:$II$26</c:f>
              <c:strCache>
                <c:ptCount val="4"/>
                <c:pt idx="0">
                  <c:v>FSBA NAV</c:v>
                </c:pt>
                <c:pt idx="1">
                  <c:v>FSBA NAV + Unfunded</c:v>
                </c:pt>
                <c:pt idx="2">
                  <c:v>CA PE + VC Legacy Benchmark</c:v>
                </c:pt>
                <c:pt idx="3">
                  <c:v>MSCI</c:v>
                </c:pt>
              </c:strCache>
              <c:extLst/>
            </c:strRef>
          </c:cat>
          <c:val>
            <c:numRef>
              <c:f>CONTROL!$ID$34:$II$34</c:f>
              <c:numCache>
                <c:formatCode>0.00%</c:formatCode>
                <c:ptCount val="4"/>
                <c:pt idx="0" formatCode="0.0%;;&quot;---&quot;">
                  <c:v>5.2539761308336728E-2</c:v>
                </c:pt>
                <c:pt idx="1">
                  <c:v>5.5624678692258407E-2</c:v>
                </c:pt>
                <c:pt idx="2" formatCode="0.0%;;&quot;---&quot;">
                  <c:v>1.9928136953928231E-2</c:v>
                </c:pt>
                <c:pt idx="3" formatCode="0.0%;;&quot;---&quot;">
                  <c:v>3.4698016013480701E-2</c:v>
                </c:pt>
              </c:numCache>
              <c:extLst/>
            </c:numRef>
          </c:val>
          <c:extLst>
            <c:ext xmlns:c16="http://schemas.microsoft.com/office/drawing/2014/chart" uri="{C3380CC4-5D6E-409C-BE32-E72D297353CC}">
              <c16:uniqueId val="{00000007-11EC-4E4B-8E2E-7505FBC08201}"/>
            </c:ext>
          </c:extLst>
        </c:ser>
        <c:dLbls>
          <c:dLblPos val="ctr"/>
          <c:showLegendKey val="0"/>
          <c:showVal val="1"/>
          <c:showCatName val="0"/>
          <c:showSerName val="0"/>
          <c:showPercent val="0"/>
          <c:showBubbleSize val="0"/>
        </c:dLbls>
        <c:gapWidth val="50"/>
        <c:overlap val="100"/>
        <c:axId val="418768000"/>
        <c:axId val="418769536"/>
      </c:barChart>
      <c:catAx>
        <c:axId val="418768000"/>
        <c:scaling>
          <c:orientation val="minMax"/>
        </c:scaling>
        <c:delete val="0"/>
        <c:axPos val="b"/>
        <c:numFmt formatCode="General" sourceLinked="0"/>
        <c:majorTickMark val="none"/>
        <c:minorTickMark val="none"/>
        <c:tickLblPos val="low"/>
        <c:spPr>
          <a:noFill/>
          <a:ln w="9525" cap="flat" cmpd="sng" algn="ctr">
            <a:solidFill>
              <a:srgbClr val="868686"/>
            </a:solidFill>
            <a:prstDash val="solid"/>
            <a:round/>
          </a:ln>
          <a:effectLst/>
        </c:spPr>
        <c:txPr>
          <a:bodyPr rot="0" spcFirstLastPara="1" vertOverflow="ellipsis" wrap="square" anchor="ctr" anchorCtr="1"/>
          <a:lstStyle/>
          <a:p>
            <a:pPr>
              <a:defRPr sz="800" b="0" i="0" u="none" strike="noStrike" kern="1200" baseline="0">
                <a:solidFill>
                  <a:srgbClr val="000000"/>
                </a:solidFill>
                <a:latin typeface="Source Sans Pro"/>
                <a:ea typeface="+mn-ea"/>
                <a:cs typeface="+mn-cs"/>
              </a:defRPr>
            </a:pPr>
            <a:endParaRPr lang="en-US"/>
          </a:p>
        </c:txPr>
        <c:crossAx val="418769536"/>
        <c:crosses val="autoZero"/>
        <c:auto val="1"/>
        <c:lblAlgn val="ctr"/>
        <c:lblOffset val="100"/>
        <c:noMultiLvlLbl val="0"/>
      </c:catAx>
      <c:valAx>
        <c:axId val="418769536"/>
        <c:scaling>
          <c:orientation val="minMax"/>
          <c:max val="1"/>
        </c:scaling>
        <c:delete val="0"/>
        <c:axPos val="l"/>
        <c:numFmt formatCode="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Source Sans Pro"/>
                <a:ea typeface="+mn-ea"/>
                <a:cs typeface="+mn-cs"/>
              </a:defRPr>
            </a:pPr>
            <a:endParaRPr lang="en-US"/>
          </a:p>
        </c:txPr>
        <c:crossAx val="4187680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Source Sans Pro"/>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sz="800">
          <a:solidFill>
            <a:srgbClr val="000000"/>
          </a:solidFill>
          <a:latin typeface="Source Sans Pro"/>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rgbClr val="000000"/>
                </a:solidFill>
                <a:latin typeface="Source Sans Pro"/>
                <a:ea typeface="+mn-ea"/>
                <a:cs typeface="+mn-cs"/>
              </a:defRPr>
            </a:pPr>
            <a:r>
              <a:rPr lang="en-US" sz="900" dirty="0">
                <a:latin typeface="+mj-lt"/>
              </a:rPr>
              <a:t>PORTFOLIO EXPOSURES BY GEOGRAPHY</a:t>
            </a:r>
          </a:p>
        </c:rich>
      </c:tx>
      <c:layout>
        <c:manualLayout>
          <c:xMode val="edge"/>
          <c:yMode val="edge"/>
          <c:x val="0"/>
          <c:y val="1.4625225712144849E-2"/>
        </c:manualLayout>
      </c:layout>
      <c:overlay val="0"/>
      <c:spPr>
        <a:noFill/>
        <a:ln>
          <a:noFill/>
        </a:ln>
        <a:effectLst/>
      </c:spPr>
      <c:txPr>
        <a:bodyPr rot="0" spcFirstLastPara="1" vertOverflow="ellipsis" vert="horz" wrap="square" anchor="ctr" anchorCtr="1"/>
        <a:lstStyle/>
        <a:p>
          <a:pPr>
            <a:defRPr sz="960" b="1" i="0" u="none" strike="noStrike" kern="1200" baseline="0">
              <a:solidFill>
                <a:srgbClr val="000000"/>
              </a:solidFill>
              <a:latin typeface="Source Sans Pro"/>
              <a:ea typeface="+mn-ea"/>
              <a:cs typeface="+mn-cs"/>
            </a:defRPr>
          </a:pPr>
          <a:endParaRPr lang="en-US"/>
        </a:p>
      </c:txPr>
    </c:title>
    <c:autoTitleDeleted val="0"/>
    <c:plotArea>
      <c:layout/>
      <c:barChart>
        <c:barDir val="col"/>
        <c:grouping val="stacked"/>
        <c:varyColors val="0"/>
        <c:ser>
          <c:idx val="0"/>
          <c:order val="0"/>
          <c:tx>
            <c:strRef>
              <c:f>CONTROL!$A$41</c:f>
              <c:strCache>
                <c:ptCount val="1"/>
                <c:pt idx="0">
                  <c:v>North America</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CONTROL!$IF$26:$II$26</c:f>
              <c:strCache>
                <c:ptCount val="4"/>
                <c:pt idx="0">
                  <c:v>FSBA NAV</c:v>
                </c:pt>
                <c:pt idx="1">
                  <c:v>FSBA NAV + Unfunded</c:v>
                </c:pt>
                <c:pt idx="2">
                  <c:v>CA PE + VC Legacy Benchmark</c:v>
                </c:pt>
                <c:pt idx="3">
                  <c:v>MSCI</c:v>
                </c:pt>
              </c:strCache>
            </c:strRef>
          </c:cat>
          <c:val>
            <c:numRef>
              <c:f>CONTROL!$IF$41:$II$41</c:f>
              <c:numCache>
                <c:formatCode>0.00%</c:formatCode>
                <c:ptCount val="4"/>
                <c:pt idx="0" formatCode="0.0%;;&quot;---&quot;">
                  <c:v>0.68766847323793689</c:v>
                </c:pt>
                <c:pt idx="1">
                  <c:v>0.64035802061322322</c:v>
                </c:pt>
                <c:pt idx="2" formatCode="0.0%;;&quot;---&quot;">
                  <c:v>0.62389338928299143</c:v>
                </c:pt>
                <c:pt idx="3" formatCode="0.0%;;&quot;---&quot;">
                  <c:v>0.60589999999999999</c:v>
                </c:pt>
              </c:numCache>
            </c:numRef>
          </c:val>
          <c:extLst>
            <c:ext xmlns:c16="http://schemas.microsoft.com/office/drawing/2014/chart" uri="{C3380CC4-5D6E-409C-BE32-E72D297353CC}">
              <c16:uniqueId val="{00000000-91F8-44C6-9042-0282AB03D27F}"/>
            </c:ext>
          </c:extLst>
        </c:ser>
        <c:ser>
          <c:idx val="1"/>
          <c:order val="1"/>
          <c:tx>
            <c:strRef>
              <c:f>CONTROL!$A$42</c:f>
              <c:strCache>
                <c:ptCount val="1"/>
                <c:pt idx="0">
                  <c:v>Europe</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CONTROL!$IF$26:$II$26</c:f>
              <c:strCache>
                <c:ptCount val="4"/>
                <c:pt idx="0">
                  <c:v>FSBA NAV</c:v>
                </c:pt>
                <c:pt idx="1">
                  <c:v>FSBA NAV + Unfunded</c:v>
                </c:pt>
                <c:pt idx="2">
                  <c:v>CA PE + VC Legacy Benchmark</c:v>
                </c:pt>
                <c:pt idx="3">
                  <c:v>MSCI</c:v>
                </c:pt>
              </c:strCache>
            </c:strRef>
          </c:cat>
          <c:val>
            <c:numRef>
              <c:f>CONTROL!$IF$42:$II$42</c:f>
              <c:numCache>
                <c:formatCode>0.00%</c:formatCode>
                <c:ptCount val="4"/>
                <c:pt idx="0" formatCode="0.0%;;&quot;---&quot;">
                  <c:v>0.16784513075456617</c:v>
                </c:pt>
                <c:pt idx="1">
                  <c:v>0.2008444760816496</c:v>
                </c:pt>
                <c:pt idx="2" formatCode="0.0%;;&quot;---&quot;">
                  <c:v>0.20053844269168311</c:v>
                </c:pt>
                <c:pt idx="3" formatCode="0.0%;;&quot;---&quot;">
                  <c:v>0.1734</c:v>
                </c:pt>
              </c:numCache>
            </c:numRef>
          </c:val>
          <c:extLst>
            <c:ext xmlns:c16="http://schemas.microsoft.com/office/drawing/2014/chart" uri="{C3380CC4-5D6E-409C-BE32-E72D297353CC}">
              <c16:uniqueId val="{00000001-91F8-44C6-9042-0282AB03D27F}"/>
            </c:ext>
          </c:extLst>
        </c:ser>
        <c:ser>
          <c:idx val="2"/>
          <c:order val="2"/>
          <c:tx>
            <c:strRef>
              <c:f>CONTROL!$A$43</c:f>
              <c:strCache>
                <c:ptCount val="1"/>
                <c:pt idx="0">
                  <c:v>Asia</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CONTROL!$IF$26:$II$26</c:f>
              <c:strCache>
                <c:ptCount val="4"/>
                <c:pt idx="0">
                  <c:v>FSBA NAV</c:v>
                </c:pt>
                <c:pt idx="1">
                  <c:v>FSBA NAV + Unfunded</c:v>
                </c:pt>
                <c:pt idx="2">
                  <c:v>CA PE + VC Legacy Benchmark</c:v>
                </c:pt>
                <c:pt idx="3">
                  <c:v>MSCI</c:v>
                </c:pt>
              </c:strCache>
            </c:strRef>
          </c:cat>
          <c:val>
            <c:numRef>
              <c:f>CONTROL!$IF$43:$II$43</c:f>
              <c:numCache>
                <c:formatCode>0.00%</c:formatCode>
                <c:ptCount val="4"/>
                <c:pt idx="0" formatCode="0.0%;;&quot;---&quot;">
                  <c:v>0.11143463554714772</c:v>
                </c:pt>
                <c:pt idx="1">
                  <c:v>0.11996172316911531</c:v>
                </c:pt>
                <c:pt idx="2" formatCode="0.0%;;&quot;---&quot;">
                  <c:v>0.14378452891547475</c:v>
                </c:pt>
                <c:pt idx="3" formatCode="0.0%;;&quot;---&quot;">
                  <c:v>0.19799999999999998</c:v>
                </c:pt>
              </c:numCache>
            </c:numRef>
          </c:val>
          <c:extLst>
            <c:ext xmlns:c16="http://schemas.microsoft.com/office/drawing/2014/chart" uri="{C3380CC4-5D6E-409C-BE32-E72D297353CC}">
              <c16:uniqueId val="{00000002-91F8-44C6-9042-0282AB03D27F}"/>
            </c:ext>
          </c:extLst>
        </c:ser>
        <c:ser>
          <c:idx val="3"/>
          <c:order val="3"/>
          <c:tx>
            <c:strRef>
              <c:f>CONTROL!$A$44</c:f>
              <c:strCache>
                <c:ptCount val="1"/>
                <c:pt idx="0">
                  <c:v>Middle East</c:v>
                </c:pt>
              </c:strCache>
            </c:strRef>
          </c:tx>
          <c:spPr>
            <a:solidFill>
              <a:schemeClr val="accent4"/>
            </a:solidFill>
            <a:ln>
              <a:noFill/>
            </a:ln>
            <a:effectLst/>
          </c:spPr>
          <c:invertIfNegative val="0"/>
          <c:dLbls>
            <c:delete val="1"/>
          </c:dLbls>
          <c:cat>
            <c:strRef>
              <c:f>CONTROL!$IF$26:$II$26</c:f>
              <c:strCache>
                <c:ptCount val="4"/>
                <c:pt idx="0">
                  <c:v>FSBA NAV</c:v>
                </c:pt>
                <c:pt idx="1">
                  <c:v>FSBA NAV + Unfunded</c:v>
                </c:pt>
                <c:pt idx="2">
                  <c:v>CA PE + VC Legacy Benchmark</c:v>
                </c:pt>
                <c:pt idx="3">
                  <c:v>MSCI</c:v>
                </c:pt>
              </c:strCache>
            </c:strRef>
          </c:cat>
          <c:val>
            <c:numRef>
              <c:f>CONTROL!$IF$44:$II$44</c:f>
              <c:numCache>
                <c:formatCode>0.00%</c:formatCode>
                <c:ptCount val="4"/>
                <c:pt idx="0" formatCode="0.0%;;&quot;---&quot;">
                  <c:v>9.7420103778697587E-3</c:v>
                </c:pt>
                <c:pt idx="1">
                  <c:v>7.9922734740130053E-3</c:v>
                </c:pt>
                <c:pt idx="2" formatCode="0.0%;;&quot;---&quot;">
                  <c:v>8.1284261410690065E-3</c:v>
                </c:pt>
                <c:pt idx="3" formatCode="0.0%;;&quot;---&quot;">
                  <c:v>8.3999999999999995E-3</c:v>
                </c:pt>
              </c:numCache>
            </c:numRef>
          </c:val>
          <c:extLst>
            <c:ext xmlns:c16="http://schemas.microsoft.com/office/drawing/2014/chart" uri="{C3380CC4-5D6E-409C-BE32-E72D297353CC}">
              <c16:uniqueId val="{00000003-91F8-44C6-9042-0282AB03D27F}"/>
            </c:ext>
          </c:extLst>
        </c:ser>
        <c:ser>
          <c:idx val="4"/>
          <c:order val="4"/>
          <c:tx>
            <c:strRef>
              <c:f>CONTROL!$A$45</c:f>
              <c:strCache>
                <c:ptCount val="1"/>
                <c:pt idx="0">
                  <c:v>Africa</c:v>
                </c:pt>
              </c:strCache>
            </c:strRef>
          </c:tx>
          <c:spPr>
            <a:solidFill>
              <a:schemeClr val="accent5"/>
            </a:solidFill>
            <a:ln>
              <a:noFill/>
            </a:ln>
            <a:effectLst/>
          </c:spPr>
          <c:invertIfNegative val="0"/>
          <c:dLbls>
            <c:delete val="1"/>
          </c:dLbls>
          <c:cat>
            <c:strRef>
              <c:f>CONTROL!$IF$26:$II$26</c:f>
              <c:strCache>
                <c:ptCount val="4"/>
                <c:pt idx="0">
                  <c:v>FSBA NAV</c:v>
                </c:pt>
                <c:pt idx="1">
                  <c:v>FSBA NAV + Unfunded</c:v>
                </c:pt>
                <c:pt idx="2">
                  <c:v>CA PE + VC Legacy Benchmark</c:v>
                </c:pt>
                <c:pt idx="3">
                  <c:v>MSCI</c:v>
                </c:pt>
              </c:strCache>
            </c:strRef>
          </c:cat>
          <c:val>
            <c:numRef>
              <c:f>CONTROL!$IF$45:$II$45</c:f>
              <c:numCache>
                <c:formatCode>0.00%</c:formatCode>
                <c:ptCount val="4"/>
                <c:pt idx="0" formatCode="0.0%;;&quot;---&quot;">
                  <c:v>1.1452351384390951E-3</c:v>
                </c:pt>
                <c:pt idx="1">
                  <c:v>1.070409816807442E-3</c:v>
                </c:pt>
                <c:pt idx="2" formatCode="0.0%;;&quot;---&quot;">
                  <c:v>5.4474318785043196E-3</c:v>
                </c:pt>
                <c:pt idx="3" formatCode="0.0%;;&quot;---&quot;">
                  <c:v>4.5999999999999999E-3</c:v>
                </c:pt>
              </c:numCache>
            </c:numRef>
          </c:val>
          <c:extLst>
            <c:ext xmlns:c16="http://schemas.microsoft.com/office/drawing/2014/chart" uri="{C3380CC4-5D6E-409C-BE32-E72D297353CC}">
              <c16:uniqueId val="{00000004-91F8-44C6-9042-0282AB03D27F}"/>
            </c:ext>
          </c:extLst>
        </c:ser>
        <c:ser>
          <c:idx val="5"/>
          <c:order val="5"/>
          <c:tx>
            <c:strRef>
              <c:f>CONTROL!$A$46</c:f>
              <c:strCache>
                <c:ptCount val="1"/>
                <c:pt idx="0">
                  <c:v>Latin America</c:v>
                </c:pt>
              </c:strCache>
            </c:strRef>
          </c:tx>
          <c:spPr>
            <a:solidFill>
              <a:schemeClr val="accent6"/>
            </a:solidFill>
            <a:ln>
              <a:noFill/>
            </a:ln>
            <a:effectLst/>
          </c:spPr>
          <c:invertIfNegative val="0"/>
          <c:dLbls>
            <c:delete val="1"/>
          </c:dLbls>
          <c:cat>
            <c:strRef>
              <c:f>CONTROL!$IF$26:$II$26</c:f>
              <c:strCache>
                <c:ptCount val="4"/>
                <c:pt idx="0">
                  <c:v>FSBA NAV</c:v>
                </c:pt>
                <c:pt idx="1">
                  <c:v>FSBA NAV + Unfunded</c:v>
                </c:pt>
                <c:pt idx="2">
                  <c:v>CA PE + VC Legacy Benchmark</c:v>
                </c:pt>
                <c:pt idx="3">
                  <c:v>MSCI</c:v>
                </c:pt>
              </c:strCache>
            </c:strRef>
          </c:cat>
          <c:val>
            <c:numRef>
              <c:f>CONTROL!$IF$46:$II$46</c:f>
              <c:numCache>
                <c:formatCode>0.00%</c:formatCode>
                <c:ptCount val="4"/>
                <c:pt idx="0" formatCode="0.0%;;&quot;---&quot;">
                  <c:v>8.519410799593204E-3</c:v>
                </c:pt>
                <c:pt idx="1">
                  <c:v>9.2273544810929746E-3</c:v>
                </c:pt>
                <c:pt idx="2" formatCode="0.0%;;&quot;---&quot;">
                  <c:v>1.3116747445522081E-2</c:v>
                </c:pt>
                <c:pt idx="3" formatCode="0.0%;;&quot;---&quot;">
                  <c:v>9.4999999999999998E-3</c:v>
                </c:pt>
              </c:numCache>
            </c:numRef>
          </c:val>
          <c:extLst>
            <c:ext xmlns:c16="http://schemas.microsoft.com/office/drawing/2014/chart" uri="{C3380CC4-5D6E-409C-BE32-E72D297353CC}">
              <c16:uniqueId val="{00000005-91F8-44C6-9042-0282AB03D27F}"/>
            </c:ext>
          </c:extLst>
        </c:ser>
        <c:ser>
          <c:idx val="6"/>
          <c:order val="6"/>
          <c:tx>
            <c:strRef>
              <c:f>CONTROL!$A$47</c:f>
              <c:strCache>
                <c:ptCount val="1"/>
                <c:pt idx="0">
                  <c:v>Other Geo</c:v>
                </c:pt>
              </c:strCache>
            </c:strRef>
          </c:tx>
          <c:spPr>
            <a:solidFill>
              <a:schemeClr val="accent1">
                <a:lumMod val="60000"/>
              </a:schemeClr>
            </a:solidFill>
            <a:ln>
              <a:noFill/>
            </a:ln>
            <a:effectLst/>
          </c:spPr>
          <c:invertIfNegative val="0"/>
          <c:dLbls>
            <c:delete val="1"/>
          </c:dLbls>
          <c:cat>
            <c:strRef>
              <c:f>CONTROL!$IF$26:$II$26</c:f>
              <c:strCache>
                <c:ptCount val="4"/>
                <c:pt idx="0">
                  <c:v>FSBA NAV</c:v>
                </c:pt>
                <c:pt idx="1">
                  <c:v>FSBA NAV + Unfunded</c:v>
                </c:pt>
                <c:pt idx="2">
                  <c:v>CA PE + VC Legacy Benchmark</c:v>
                </c:pt>
                <c:pt idx="3">
                  <c:v>MSCI</c:v>
                </c:pt>
              </c:strCache>
            </c:strRef>
          </c:cat>
          <c:val>
            <c:numRef>
              <c:f>CONTROL!$IF$47:$II$47</c:f>
              <c:numCache>
                <c:formatCode>0.00%</c:formatCode>
                <c:ptCount val="4"/>
                <c:pt idx="0" formatCode="0.0%;;&quot;---&quot;">
                  <c:v>1.3645104144446996E-2</c:v>
                </c:pt>
                <c:pt idx="1">
                  <c:v>2.0545742364098424E-2</c:v>
                </c:pt>
                <c:pt idx="2" formatCode="0.0%;;&quot;---&quot;">
                  <c:v>5.0910336447551217E-3</c:v>
                </c:pt>
                <c:pt idx="3" formatCode="0.0%;;&quot;---&quot;">
                  <c:v>0</c:v>
                </c:pt>
              </c:numCache>
            </c:numRef>
          </c:val>
          <c:extLst>
            <c:ext xmlns:c16="http://schemas.microsoft.com/office/drawing/2014/chart" uri="{C3380CC4-5D6E-409C-BE32-E72D297353CC}">
              <c16:uniqueId val="{00000006-91F8-44C6-9042-0282AB03D27F}"/>
            </c:ext>
          </c:extLst>
        </c:ser>
        <c:dLbls>
          <c:dLblPos val="ctr"/>
          <c:showLegendKey val="0"/>
          <c:showVal val="1"/>
          <c:showCatName val="0"/>
          <c:showSerName val="0"/>
          <c:showPercent val="0"/>
          <c:showBubbleSize val="0"/>
        </c:dLbls>
        <c:gapWidth val="50"/>
        <c:overlap val="100"/>
        <c:axId val="418768000"/>
        <c:axId val="418769536"/>
      </c:barChart>
      <c:catAx>
        <c:axId val="418768000"/>
        <c:scaling>
          <c:orientation val="minMax"/>
        </c:scaling>
        <c:delete val="0"/>
        <c:axPos val="b"/>
        <c:numFmt formatCode="General" sourceLinked="0"/>
        <c:majorTickMark val="none"/>
        <c:minorTickMark val="none"/>
        <c:tickLblPos val="low"/>
        <c:spPr>
          <a:noFill/>
          <a:ln w="9525" cap="flat" cmpd="sng" algn="ctr">
            <a:solidFill>
              <a:srgbClr val="868686"/>
            </a:solidFill>
            <a:prstDash val="solid"/>
            <a:round/>
          </a:ln>
          <a:effectLst/>
        </c:spPr>
        <c:txPr>
          <a:bodyPr rot="0" spcFirstLastPara="1" vertOverflow="ellipsis" wrap="square" anchor="ctr" anchorCtr="1"/>
          <a:lstStyle/>
          <a:p>
            <a:pPr>
              <a:defRPr sz="800" b="0" i="0" u="none" strike="noStrike" kern="1200" baseline="0">
                <a:solidFill>
                  <a:srgbClr val="000000"/>
                </a:solidFill>
                <a:latin typeface="Source Sans Pro"/>
                <a:ea typeface="+mn-ea"/>
                <a:cs typeface="+mn-cs"/>
              </a:defRPr>
            </a:pPr>
            <a:endParaRPr lang="en-US"/>
          </a:p>
        </c:txPr>
        <c:crossAx val="418769536"/>
        <c:crosses val="autoZero"/>
        <c:auto val="1"/>
        <c:lblAlgn val="ctr"/>
        <c:lblOffset val="100"/>
        <c:noMultiLvlLbl val="0"/>
      </c:catAx>
      <c:valAx>
        <c:axId val="418769536"/>
        <c:scaling>
          <c:orientation val="minMax"/>
          <c:max val="1"/>
        </c:scaling>
        <c:delete val="0"/>
        <c:axPos val="l"/>
        <c:numFmt formatCode="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Source Sans Pro"/>
                <a:ea typeface="+mn-ea"/>
                <a:cs typeface="+mn-cs"/>
              </a:defRPr>
            </a:pPr>
            <a:endParaRPr lang="en-US"/>
          </a:p>
        </c:txPr>
        <c:crossAx val="4187680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Source Sans Pro"/>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sz="800">
          <a:solidFill>
            <a:srgbClr val="000000"/>
          </a:solidFill>
          <a:latin typeface="Source Sans Pro"/>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rgbClr val="000000"/>
                </a:solidFill>
                <a:latin typeface="Source Sans Pro"/>
                <a:ea typeface="+mn-ea"/>
                <a:cs typeface="+mn-cs"/>
              </a:defRPr>
            </a:pPr>
            <a:r>
              <a:rPr lang="en-US" sz="900" dirty="0">
                <a:latin typeface="+mj-lt"/>
              </a:rPr>
              <a:t>PORTFOLIO EXPOSURES BY STAGE</a:t>
            </a:r>
          </a:p>
        </c:rich>
      </c:tx>
      <c:layout>
        <c:manualLayout>
          <c:xMode val="edge"/>
          <c:yMode val="edge"/>
          <c:x val="1.4484072886946473E-3"/>
          <c:y val="1.4616321559074299E-2"/>
        </c:manualLayout>
      </c:layout>
      <c:overlay val="0"/>
      <c:spPr>
        <a:noFill/>
        <a:ln>
          <a:noFill/>
        </a:ln>
        <a:effectLst/>
      </c:spPr>
      <c:txPr>
        <a:bodyPr rot="0" spcFirstLastPara="1" vertOverflow="ellipsis" vert="horz" wrap="square" anchor="ctr" anchorCtr="1"/>
        <a:lstStyle/>
        <a:p>
          <a:pPr>
            <a:defRPr sz="960" b="1" i="0" u="none" strike="noStrike" kern="1200" baseline="0">
              <a:solidFill>
                <a:srgbClr val="000000"/>
              </a:solidFill>
              <a:latin typeface="Source Sans Pro"/>
              <a:ea typeface="+mn-ea"/>
              <a:cs typeface="+mn-cs"/>
            </a:defRPr>
          </a:pPr>
          <a:endParaRPr lang="en-US"/>
        </a:p>
      </c:txPr>
    </c:title>
    <c:autoTitleDeleted val="0"/>
    <c:plotArea>
      <c:layout/>
      <c:barChart>
        <c:barDir val="col"/>
        <c:grouping val="stacked"/>
        <c:varyColors val="0"/>
        <c:ser>
          <c:idx val="0"/>
          <c:order val="0"/>
          <c:tx>
            <c:strRef>
              <c:f>CONTROL!$A$54</c:f>
              <c:strCache>
                <c:ptCount val="1"/>
                <c:pt idx="0">
                  <c:v>Early Stage</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CONTROL!$ID$53:$IH$53</c:f>
              <c:strCache>
                <c:ptCount val="3"/>
                <c:pt idx="0">
                  <c:v>FSBA NAV</c:v>
                </c:pt>
                <c:pt idx="1">
                  <c:v>FSBA NAV + Unfunded</c:v>
                </c:pt>
                <c:pt idx="2">
                  <c:v>CA PE + VC Legacy Benchmark</c:v>
                </c:pt>
              </c:strCache>
              <c:extLst/>
            </c:strRef>
          </c:cat>
          <c:val>
            <c:numRef>
              <c:f>CONTROL!$ID$54:$IH$54</c:f>
              <c:numCache>
                <c:formatCode>0.00%</c:formatCode>
                <c:ptCount val="3"/>
                <c:pt idx="0" formatCode="0.0%;;&quot;---&quot;">
                  <c:v>0.21790257787251932</c:v>
                </c:pt>
                <c:pt idx="1">
                  <c:v>0.16862250454273878</c:v>
                </c:pt>
                <c:pt idx="2" formatCode="0%;;&quot;---&quot;">
                  <c:v>0.20926411499857991</c:v>
                </c:pt>
              </c:numCache>
              <c:extLst/>
            </c:numRef>
          </c:val>
          <c:extLst>
            <c:ext xmlns:c16="http://schemas.microsoft.com/office/drawing/2014/chart" uri="{C3380CC4-5D6E-409C-BE32-E72D297353CC}">
              <c16:uniqueId val="{00000000-0F52-488D-8750-3EE41D4CB0B9}"/>
            </c:ext>
          </c:extLst>
        </c:ser>
        <c:ser>
          <c:idx val="1"/>
          <c:order val="1"/>
          <c:tx>
            <c:strRef>
              <c:f>CONTROL!$A$55</c:f>
              <c:strCache>
                <c:ptCount val="1"/>
                <c:pt idx="0">
                  <c:v>Late Stage/Growth</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CONTROL!$ID$53:$IH$53</c:f>
              <c:strCache>
                <c:ptCount val="3"/>
                <c:pt idx="0">
                  <c:v>FSBA NAV</c:v>
                </c:pt>
                <c:pt idx="1">
                  <c:v>FSBA NAV + Unfunded</c:v>
                </c:pt>
                <c:pt idx="2">
                  <c:v>CA PE + VC Legacy Benchmark</c:v>
                </c:pt>
              </c:strCache>
              <c:extLst/>
            </c:strRef>
          </c:cat>
          <c:val>
            <c:numRef>
              <c:f>CONTROL!$ID$55:$IH$55</c:f>
              <c:numCache>
                <c:formatCode>0.00%</c:formatCode>
                <c:ptCount val="3"/>
                <c:pt idx="0" formatCode="0.0%;;&quot;---&quot;">
                  <c:v>0.22559704138213202</c:v>
                </c:pt>
                <c:pt idx="1">
                  <c:v>0.20103193725171917</c:v>
                </c:pt>
                <c:pt idx="2" formatCode="0%;;&quot;---&quot;">
                  <c:v>0.24804476407494794</c:v>
                </c:pt>
              </c:numCache>
              <c:extLst/>
            </c:numRef>
          </c:val>
          <c:extLst>
            <c:ext xmlns:c16="http://schemas.microsoft.com/office/drawing/2014/chart" uri="{C3380CC4-5D6E-409C-BE32-E72D297353CC}">
              <c16:uniqueId val="{00000001-0F52-488D-8750-3EE41D4CB0B9}"/>
            </c:ext>
          </c:extLst>
        </c:ser>
        <c:ser>
          <c:idx val="2"/>
          <c:order val="2"/>
          <c:tx>
            <c:strRef>
              <c:f>CONTROL!$A$56</c:f>
              <c:strCache>
                <c:ptCount val="1"/>
                <c:pt idx="0">
                  <c:v>Buyout</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CONTROL!$ID$53:$IH$53</c:f>
              <c:strCache>
                <c:ptCount val="3"/>
                <c:pt idx="0">
                  <c:v>FSBA NAV</c:v>
                </c:pt>
                <c:pt idx="1">
                  <c:v>FSBA NAV + Unfunded</c:v>
                </c:pt>
                <c:pt idx="2">
                  <c:v>CA PE + VC Legacy Benchmark</c:v>
                </c:pt>
              </c:strCache>
              <c:extLst/>
            </c:strRef>
          </c:cat>
          <c:val>
            <c:numRef>
              <c:f>CONTROL!$ID$56:$IH$56</c:f>
              <c:numCache>
                <c:formatCode>0.00%</c:formatCode>
                <c:ptCount val="3"/>
                <c:pt idx="0" formatCode="0.0%;;&quot;---&quot;">
                  <c:v>0.47917123309738147</c:v>
                </c:pt>
                <c:pt idx="1">
                  <c:v>0.53471734449815644</c:v>
                </c:pt>
                <c:pt idx="2" formatCode="0%;;&quot;---&quot;">
                  <c:v>0.50061394589803254</c:v>
                </c:pt>
              </c:numCache>
              <c:extLst/>
            </c:numRef>
          </c:val>
          <c:extLst>
            <c:ext xmlns:c16="http://schemas.microsoft.com/office/drawing/2014/chart" uri="{C3380CC4-5D6E-409C-BE32-E72D297353CC}">
              <c16:uniqueId val="{00000002-0F52-488D-8750-3EE41D4CB0B9}"/>
            </c:ext>
          </c:extLst>
        </c:ser>
        <c:ser>
          <c:idx val="3"/>
          <c:order val="3"/>
          <c:tx>
            <c:strRef>
              <c:f>CONTROL!$A$57</c:f>
              <c:strCache>
                <c:ptCount val="1"/>
                <c:pt idx="0">
                  <c:v>Credit/Debt</c:v>
                </c:pt>
              </c:strCache>
            </c:strRef>
          </c:tx>
          <c:spPr>
            <a:solidFill>
              <a:schemeClr val="accent4"/>
            </a:solidFill>
            <a:ln>
              <a:noFill/>
            </a:ln>
            <a:effectLst/>
          </c:spPr>
          <c:invertIfNegative val="0"/>
          <c:dLbls>
            <c:delete val="1"/>
          </c:dLbls>
          <c:cat>
            <c:strRef>
              <c:f>CONTROL!$ID$53:$IH$53</c:f>
              <c:strCache>
                <c:ptCount val="3"/>
                <c:pt idx="0">
                  <c:v>FSBA NAV</c:v>
                </c:pt>
                <c:pt idx="1">
                  <c:v>FSBA NAV + Unfunded</c:v>
                </c:pt>
                <c:pt idx="2">
                  <c:v>CA PE + VC Legacy Benchmark</c:v>
                </c:pt>
              </c:strCache>
              <c:extLst/>
            </c:strRef>
          </c:cat>
          <c:val>
            <c:numRef>
              <c:f>CONTROL!$ID$57:$IH$57</c:f>
              <c:numCache>
                <c:formatCode>0.00%</c:formatCode>
                <c:ptCount val="3"/>
                <c:pt idx="0" formatCode="0.0%;;&quot;---&quot;">
                  <c:v>7.7244169573384121E-3</c:v>
                </c:pt>
                <c:pt idx="1">
                  <c:v>6.6402654631532044E-3</c:v>
                </c:pt>
                <c:pt idx="2" formatCode="0%;;&quot;---&quot;">
                  <c:v>5.8975476956519557E-3</c:v>
                </c:pt>
              </c:numCache>
              <c:extLst/>
            </c:numRef>
          </c:val>
          <c:extLst>
            <c:ext xmlns:c16="http://schemas.microsoft.com/office/drawing/2014/chart" uri="{C3380CC4-5D6E-409C-BE32-E72D297353CC}">
              <c16:uniqueId val="{00000003-0F52-488D-8750-3EE41D4CB0B9}"/>
            </c:ext>
          </c:extLst>
        </c:ser>
        <c:ser>
          <c:idx val="4"/>
          <c:order val="4"/>
          <c:tx>
            <c:strRef>
              <c:f>CONTROL!$A$58</c:f>
              <c:strCache>
                <c:ptCount val="1"/>
                <c:pt idx="0">
                  <c:v>Secondaries</c:v>
                </c:pt>
              </c:strCache>
            </c:strRef>
          </c:tx>
          <c:spPr>
            <a:solidFill>
              <a:schemeClr val="accent5"/>
            </a:solidFill>
            <a:ln>
              <a:noFill/>
            </a:ln>
            <a:effectLst/>
          </c:spPr>
          <c:invertIfNegative val="0"/>
          <c:dLbls>
            <c:delete val="1"/>
          </c:dLbls>
          <c:cat>
            <c:strRef>
              <c:f>CONTROL!$ID$53:$IH$53</c:f>
              <c:strCache>
                <c:ptCount val="3"/>
                <c:pt idx="0">
                  <c:v>FSBA NAV</c:v>
                </c:pt>
                <c:pt idx="1">
                  <c:v>FSBA NAV + Unfunded</c:v>
                </c:pt>
                <c:pt idx="2">
                  <c:v>CA PE + VC Legacy Benchmark</c:v>
                </c:pt>
              </c:strCache>
              <c:extLst/>
            </c:strRef>
          </c:cat>
          <c:val>
            <c:numRef>
              <c:f>CONTROL!$ID$58:$IH$58</c:f>
              <c:numCache>
                <c:formatCode>0.00%</c:formatCode>
                <c:ptCount val="3"/>
                <c:pt idx="0" formatCode="0.0%;;&quot;---&quot;">
                  <c:v>5.0324696452889667E-3</c:v>
                </c:pt>
                <c:pt idx="1">
                  <c:v>1.475604535010768E-2</c:v>
                </c:pt>
                <c:pt idx="2" formatCode="0%;;&quot;---&quot;">
                  <c:v>2.2726093768870372E-4</c:v>
                </c:pt>
              </c:numCache>
              <c:extLst/>
            </c:numRef>
          </c:val>
          <c:extLst>
            <c:ext xmlns:c16="http://schemas.microsoft.com/office/drawing/2014/chart" uri="{C3380CC4-5D6E-409C-BE32-E72D297353CC}">
              <c16:uniqueId val="{00000004-0F52-488D-8750-3EE41D4CB0B9}"/>
            </c:ext>
          </c:extLst>
        </c:ser>
        <c:ser>
          <c:idx val="5"/>
          <c:order val="5"/>
          <c:tx>
            <c:strRef>
              <c:f>CONTROL!$A$59</c:f>
              <c:strCache>
                <c:ptCount val="1"/>
                <c:pt idx="0">
                  <c:v>Fund of Funds</c:v>
                </c:pt>
              </c:strCache>
            </c:strRef>
          </c:tx>
          <c:spPr>
            <a:solidFill>
              <a:schemeClr val="accent6"/>
            </a:solidFill>
            <a:ln>
              <a:noFill/>
            </a:ln>
            <a:effectLst/>
          </c:spPr>
          <c:invertIfNegative val="0"/>
          <c:dLbls>
            <c:delete val="1"/>
          </c:dLbls>
          <c:cat>
            <c:strRef>
              <c:f>CONTROL!$ID$53:$IH$53</c:f>
              <c:strCache>
                <c:ptCount val="3"/>
                <c:pt idx="0">
                  <c:v>FSBA NAV</c:v>
                </c:pt>
                <c:pt idx="1">
                  <c:v>FSBA NAV + Unfunded</c:v>
                </c:pt>
                <c:pt idx="2">
                  <c:v>CA PE + VC Legacy Benchmark</c:v>
                </c:pt>
              </c:strCache>
              <c:extLst/>
            </c:strRef>
          </c:cat>
          <c:val>
            <c:numRef>
              <c:f>CONTROL!$ID$59:$IH$59</c:f>
              <c:numCache>
                <c:formatCode>0.00%</c:formatCode>
                <c:ptCount val="3"/>
                <c:pt idx="0" formatCode="0.0%;;&quot;---&quot;">
                  <c:v>1.3897326279859953E-2</c:v>
                </c:pt>
                <c:pt idx="1">
                  <c:v>1.4133529312970867E-2</c:v>
                </c:pt>
                <c:pt idx="2" formatCode="0%;;&quot;---&quot;">
                  <c:v>3.5137319439003372E-3</c:v>
                </c:pt>
              </c:numCache>
              <c:extLst/>
            </c:numRef>
          </c:val>
          <c:extLst>
            <c:ext xmlns:c16="http://schemas.microsoft.com/office/drawing/2014/chart" uri="{C3380CC4-5D6E-409C-BE32-E72D297353CC}">
              <c16:uniqueId val="{00000005-0F52-488D-8750-3EE41D4CB0B9}"/>
            </c:ext>
          </c:extLst>
        </c:ser>
        <c:ser>
          <c:idx val="6"/>
          <c:order val="6"/>
          <c:tx>
            <c:strRef>
              <c:f>CONTROL!$A$60</c:f>
              <c:strCache>
                <c:ptCount val="1"/>
                <c:pt idx="0">
                  <c:v>Public</c:v>
                </c:pt>
              </c:strCache>
            </c:strRef>
          </c:tx>
          <c:spPr>
            <a:solidFill>
              <a:schemeClr val="accent1">
                <a:lumMod val="60000"/>
              </a:schemeClr>
            </a:solidFill>
            <a:ln>
              <a:noFill/>
            </a:ln>
            <a:effectLst/>
          </c:spPr>
          <c:invertIfNegative val="0"/>
          <c:dLbls>
            <c:delete val="1"/>
          </c:dLbls>
          <c:cat>
            <c:strRef>
              <c:f>CONTROL!$ID$53:$IH$53</c:f>
              <c:strCache>
                <c:ptCount val="3"/>
                <c:pt idx="0">
                  <c:v>FSBA NAV</c:v>
                </c:pt>
                <c:pt idx="1">
                  <c:v>FSBA NAV + Unfunded</c:v>
                </c:pt>
                <c:pt idx="2">
                  <c:v>CA PE + VC Legacy Benchmark</c:v>
                </c:pt>
              </c:strCache>
              <c:extLst/>
            </c:strRef>
          </c:cat>
          <c:val>
            <c:numRef>
              <c:f>CONTROL!$ID$60:$IH$60</c:f>
              <c:numCache>
                <c:formatCode>0.00%</c:formatCode>
                <c:ptCount val="3"/>
                <c:pt idx="0" formatCode="0.0%;;&quot;---&quot;">
                  <c:v>3.5755972587355453E-2</c:v>
                </c:pt>
                <c:pt idx="1">
                  <c:v>3.1861303349445105E-2</c:v>
                </c:pt>
                <c:pt idx="2" formatCode="0%;;&quot;---&quot;">
                  <c:v>3.2438634451198801E-2</c:v>
                </c:pt>
              </c:numCache>
              <c:extLst/>
            </c:numRef>
          </c:val>
          <c:extLst>
            <c:ext xmlns:c16="http://schemas.microsoft.com/office/drawing/2014/chart" uri="{C3380CC4-5D6E-409C-BE32-E72D297353CC}">
              <c16:uniqueId val="{00000006-0F52-488D-8750-3EE41D4CB0B9}"/>
            </c:ext>
          </c:extLst>
        </c:ser>
        <c:ser>
          <c:idx val="7"/>
          <c:order val="7"/>
          <c:tx>
            <c:strRef>
              <c:f>CONTROL!$A$61</c:f>
              <c:strCache>
                <c:ptCount val="1"/>
                <c:pt idx="0">
                  <c:v>Special Situations/Other</c:v>
                </c:pt>
              </c:strCache>
            </c:strRef>
          </c:tx>
          <c:spPr>
            <a:solidFill>
              <a:schemeClr val="accent2">
                <a:lumMod val="60000"/>
              </a:schemeClr>
            </a:solidFill>
            <a:ln>
              <a:noFill/>
            </a:ln>
            <a:effectLst/>
          </c:spPr>
          <c:invertIfNegative val="0"/>
          <c:dLbls>
            <c:delete val="1"/>
          </c:dLbls>
          <c:cat>
            <c:strRef>
              <c:f>CONTROL!$ID$53:$IH$53</c:f>
              <c:strCache>
                <c:ptCount val="3"/>
                <c:pt idx="0">
                  <c:v>FSBA NAV</c:v>
                </c:pt>
                <c:pt idx="1">
                  <c:v>FSBA NAV + Unfunded</c:v>
                </c:pt>
                <c:pt idx="2">
                  <c:v>CA PE + VC Legacy Benchmark</c:v>
                </c:pt>
              </c:strCache>
              <c:extLst/>
            </c:strRef>
          </c:cat>
          <c:val>
            <c:numRef>
              <c:f>CONTROL!$ID$61:$IH$61</c:f>
              <c:numCache>
                <c:formatCode>0.00%</c:formatCode>
                <c:ptCount val="3"/>
                <c:pt idx="0" formatCode="0.0%;;&quot;---&quot;">
                  <c:v>1.4918962178124365E-2</c:v>
                </c:pt>
                <c:pt idx="1">
                  <c:v>2.8237070231708749E-2</c:v>
                </c:pt>
                <c:pt idx="2" formatCode="0%;;&quot;---&quot;">
                  <c:v>0</c:v>
                </c:pt>
              </c:numCache>
              <c:extLst/>
            </c:numRef>
          </c:val>
          <c:extLst>
            <c:ext xmlns:c16="http://schemas.microsoft.com/office/drawing/2014/chart" uri="{C3380CC4-5D6E-409C-BE32-E72D297353CC}">
              <c16:uniqueId val="{00000007-0F52-488D-8750-3EE41D4CB0B9}"/>
            </c:ext>
          </c:extLst>
        </c:ser>
        <c:dLbls>
          <c:dLblPos val="ctr"/>
          <c:showLegendKey val="0"/>
          <c:showVal val="1"/>
          <c:showCatName val="0"/>
          <c:showSerName val="0"/>
          <c:showPercent val="0"/>
          <c:showBubbleSize val="0"/>
        </c:dLbls>
        <c:gapWidth val="50"/>
        <c:overlap val="100"/>
        <c:axId val="418768000"/>
        <c:axId val="418769536"/>
      </c:barChart>
      <c:catAx>
        <c:axId val="418768000"/>
        <c:scaling>
          <c:orientation val="minMax"/>
        </c:scaling>
        <c:delete val="0"/>
        <c:axPos val="b"/>
        <c:numFmt formatCode="General" sourceLinked="0"/>
        <c:majorTickMark val="none"/>
        <c:minorTickMark val="none"/>
        <c:tickLblPos val="low"/>
        <c:spPr>
          <a:noFill/>
          <a:ln w="9525" cap="flat" cmpd="sng" algn="ctr">
            <a:solidFill>
              <a:srgbClr val="868686"/>
            </a:solidFill>
            <a:prstDash val="solid"/>
            <a:round/>
          </a:ln>
          <a:effectLst/>
        </c:spPr>
        <c:txPr>
          <a:bodyPr rot="0" spcFirstLastPara="1" vertOverflow="ellipsis" wrap="square" anchor="ctr" anchorCtr="1"/>
          <a:lstStyle/>
          <a:p>
            <a:pPr>
              <a:defRPr sz="800" b="0" i="0" u="none" strike="noStrike" kern="1200" baseline="0">
                <a:solidFill>
                  <a:srgbClr val="000000"/>
                </a:solidFill>
                <a:latin typeface="Source Sans Pro"/>
                <a:ea typeface="+mn-ea"/>
                <a:cs typeface="+mn-cs"/>
              </a:defRPr>
            </a:pPr>
            <a:endParaRPr lang="en-US"/>
          </a:p>
        </c:txPr>
        <c:crossAx val="418769536"/>
        <c:crosses val="autoZero"/>
        <c:auto val="1"/>
        <c:lblAlgn val="ctr"/>
        <c:lblOffset val="100"/>
        <c:noMultiLvlLbl val="0"/>
      </c:catAx>
      <c:valAx>
        <c:axId val="418769536"/>
        <c:scaling>
          <c:orientation val="minMax"/>
          <c:max val="1"/>
        </c:scaling>
        <c:delete val="0"/>
        <c:axPos val="l"/>
        <c:numFmt formatCode="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Source Sans Pro"/>
                <a:ea typeface="+mn-ea"/>
                <a:cs typeface="+mn-cs"/>
              </a:defRPr>
            </a:pPr>
            <a:endParaRPr lang="en-US"/>
          </a:p>
        </c:txPr>
        <c:crossAx val="4187680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Source Sans Pro"/>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sz="800">
          <a:solidFill>
            <a:srgbClr val="000000"/>
          </a:solidFill>
          <a:latin typeface="Source Sans Pro"/>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rgbClr val="000000"/>
                </a:solidFill>
                <a:latin typeface="Source Sans Pro"/>
                <a:ea typeface="+mn-ea"/>
                <a:cs typeface="+mn-cs"/>
              </a:defRPr>
            </a:pPr>
            <a:r>
              <a:rPr lang="en-US" sz="900" dirty="0">
                <a:latin typeface="+mj-lt"/>
              </a:rPr>
              <a:t>PORTFOLIO EXPOSURES BY AGE</a:t>
            </a:r>
          </a:p>
        </c:rich>
      </c:tx>
      <c:layout>
        <c:manualLayout>
          <c:xMode val="edge"/>
          <c:yMode val="edge"/>
          <c:x val="0"/>
          <c:y val="1.4616321559074299E-2"/>
        </c:manualLayout>
      </c:layout>
      <c:overlay val="0"/>
      <c:spPr>
        <a:noFill/>
        <a:ln>
          <a:noFill/>
        </a:ln>
        <a:effectLst/>
      </c:spPr>
      <c:txPr>
        <a:bodyPr rot="0" spcFirstLastPara="1" vertOverflow="ellipsis" vert="horz" wrap="square" anchor="ctr" anchorCtr="1"/>
        <a:lstStyle/>
        <a:p>
          <a:pPr>
            <a:defRPr sz="960" b="1" i="0" u="none" strike="noStrike" kern="1200" baseline="0">
              <a:solidFill>
                <a:srgbClr val="000000"/>
              </a:solidFill>
              <a:latin typeface="Source Sans Pro"/>
              <a:ea typeface="+mn-ea"/>
              <a:cs typeface="+mn-cs"/>
            </a:defRPr>
          </a:pPr>
          <a:endParaRPr lang="en-US"/>
        </a:p>
      </c:txPr>
    </c:title>
    <c:autoTitleDeleted val="0"/>
    <c:plotArea>
      <c:layout/>
      <c:barChart>
        <c:barDir val="col"/>
        <c:grouping val="stacked"/>
        <c:varyColors val="0"/>
        <c:ser>
          <c:idx val="0"/>
          <c:order val="0"/>
          <c:tx>
            <c:strRef>
              <c:f>CONTROL!$IJ$68</c:f>
              <c:strCache>
                <c:ptCount val="1"/>
                <c:pt idx="0">
                  <c:v>&lt;1 year</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CONTROL!$ID$67:$IH$67</c:f>
              <c:strCache>
                <c:ptCount val="2"/>
                <c:pt idx="0">
                  <c:v>FSBA NAV</c:v>
                </c:pt>
                <c:pt idx="1">
                  <c:v>FSBA NAV + Unfunded</c:v>
                </c:pt>
              </c:strCache>
              <c:extLst/>
            </c:strRef>
          </c:cat>
          <c:val>
            <c:numRef>
              <c:f>CONTROL!$ID$68:$IH$68</c:f>
              <c:numCache>
                <c:formatCode>0.0%</c:formatCode>
                <c:ptCount val="2"/>
                <c:pt idx="0">
                  <c:v>7.2723396601559076E-2</c:v>
                </c:pt>
                <c:pt idx="1">
                  <c:v>0.12852627152664636</c:v>
                </c:pt>
              </c:numCache>
              <c:extLst/>
            </c:numRef>
          </c:val>
          <c:extLst>
            <c:ext xmlns:c16="http://schemas.microsoft.com/office/drawing/2014/chart" uri="{C3380CC4-5D6E-409C-BE32-E72D297353CC}">
              <c16:uniqueId val="{00000000-3D23-44D3-971F-AB758FB82FF0}"/>
            </c:ext>
          </c:extLst>
        </c:ser>
        <c:ser>
          <c:idx val="1"/>
          <c:order val="1"/>
          <c:tx>
            <c:strRef>
              <c:f>CONTROL!$IJ$69</c:f>
              <c:strCache>
                <c:ptCount val="1"/>
                <c:pt idx="0">
                  <c:v>1-3 years</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CONTROL!$ID$67:$IH$67</c:f>
              <c:strCache>
                <c:ptCount val="2"/>
                <c:pt idx="0">
                  <c:v>FSBA NAV</c:v>
                </c:pt>
                <c:pt idx="1">
                  <c:v>FSBA NAV + Unfunded</c:v>
                </c:pt>
              </c:strCache>
              <c:extLst/>
            </c:strRef>
          </c:cat>
          <c:val>
            <c:numRef>
              <c:f>CONTROL!$ID$69:$IH$69</c:f>
              <c:numCache>
                <c:formatCode>0.0%</c:formatCode>
                <c:ptCount val="2"/>
                <c:pt idx="0">
                  <c:v>0.26552844856098207</c:v>
                </c:pt>
                <c:pt idx="1">
                  <c:v>0.29779506411230527</c:v>
                </c:pt>
              </c:numCache>
              <c:extLst/>
            </c:numRef>
          </c:val>
          <c:extLst>
            <c:ext xmlns:c16="http://schemas.microsoft.com/office/drawing/2014/chart" uri="{C3380CC4-5D6E-409C-BE32-E72D297353CC}">
              <c16:uniqueId val="{00000001-3D23-44D3-971F-AB758FB82FF0}"/>
            </c:ext>
          </c:extLst>
        </c:ser>
        <c:ser>
          <c:idx val="2"/>
          <c:order val="2"/>
          <c:tx>
            <c:strRef>
              <c:f>CONTROL!$IJ$70</c:f>
              <c:strCache>
                <c:ptCount val="1"/>
                <c:pt idx="0">
                  <c:v>3-5 years</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CONTROL!$ID$67:$IH$67</c:f>
              <c:strCache>
                <c:ptCount val="2"/>
                <c:pt idx="0">
                  <c:v>FSBA NAV</c:v>
                </c:pt>
                <c:pt idx="1">
                  <c:v>FSBA NAV + Unfunded</c:v>
                </c:pt>
              </c:strCache>
              <c:extLst/>
            </c:strRef>
          </c:cat>
          <c:val>
            <c:numRef>
              <c:f>CONTROL!$ID$70:$IH$70</c:f>
              <c:numCache>
                <c:formatCode>0.0%</c:formatCode>
                <c:ptCount val="2"/>
                <c:pt idx="0">
                  <c:v>0.28206361872456159</c:v>
                </c:pt>
                <c:pt idx="1">
                  <c:v>0.24638385280482694</c:v>
                </c:pt>
              </c:numCache>
              <c:extLst/>
            </c:numRef>
          </c:val>
          <c:extLst>
            <c:ext xmlns:c16="http://schemas.microsoft.com/office/drawing/2014/chart" uri="{C3380CC4-5D6E-409C-BE32-E72D297353CC}">
              <c16:uniqueId val="{00000002-3D23-44D3-971F-AB758FB82FF0}"/>
            </c:ext>
          </c:extLst>
        </c:ser>
        <c:ser>
          <c:idx val="3"/>
          <c:order val="3"/>
          <c:tx>
            <c:strRef>
              <c:f>CONTROL!$IJ$71</c:f>
              <c:strCache>
                <c:ptCount val="1"/>
                <c:pt idx="0">
                  <c:v>5-7 years</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CONTROL!$ID$67:$IH$67</c:f>
              <c:strCache>
                <c:ptCount val="2"/>
                <c:pt idx="0">
                  <c:v>FSBA NAV</c:v>
                </c:pt>
                <c:pt idx="1">
                  <c:v>FSBA NAV + Unfunded</c:v>
                </c:pt>
              </c:strCache>
              <c:extLst/>
            </c:strRef>
          </c:cat>
          <c:val>
            <c:numRef>
              <c:f>CONTROL!$ID$71:$IH$71</c:f>
              <c:numCache>
                <c:formatCode>0.0%</c:formatCode>
                <c:ptCount val="2"/>
                <c:pt idx="0">
                  <c:v>0.22205607648747755</c:v>
                </c:pt>
                <c:pt idx="1">
                  <c:v>0.18534585550965235</c:v>
                </c:pt>
              </c:numCache>
              <c:extLst/>
            </c:numRef>
          </c:val>
          <c:extLst>
            <c:ext xmlns:c16="http://schemas.microsoft.com/office/drawing/2014/chart" uri="{C3380CC4-5D6E-409C-BE32-E72D297353CC}">
              <c16:uniqueId val="{00000003-3D23-44D3-971F-AB758FB82FF0}"/>
            </c:ext>
          </c:extLst>
        </c:ser>
        <c:ser>
          <c:idx val="4"/>
          <c:order val="4"/>
          <c:tx>
            <c:strRef>
              <c:f>CONTROL!$IJ$72</c:f>
              <c:strCache>
                <c:ptCount val="1"/>
                <c:pt idx="0">
                  <c:v>7-9 years</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CONTROL!$ID$67:$IH$67</c:f>
              <c:strCache>
                <c:ptCount val="2"/>
                <c:pt idx="0">
                  <c:v>FSBA NAV</c:v>
                </c:pt>
                <c:pt idx="1">
                  <c:v>FSBA NAV + Unfunded</c:v>
                </c:pt>
              </c:strCache>
              <c:extLst/>
            </c:strRef>
          </c:cat>
          <c:val>
            <c:numRef>
              <c:f>CONTROL!$ID$72:$IH$72</c:f>
              <c:numCache>
                <c:formatCode>0.0%</c:formatCode>
                <c:ptCount val="2"/>
                <c:pt idx="0">
                  <c:v>9.5345331568205863E-2</c:v>
                </c:pt>
                <c:pt idx="1">
                  <c:v>8.3179621004252066E-2</c:v>
                </c:pt>
              </c:numCache>
              <c:extLst/>
            </c:numRef>
          </c:val>
          <c:extLst>
            <c:ext xmlns:c16="http://schemas.microsoft.com/office/drawing/2014/chart" uri="{C3380CC4-5D6E-409C-BE32-E72D297353CC}">
              <c16:uniqueId val="{00000004-3D23-44D3-971F-AB758FB82FF0}"/>
            </c:ext>
          </c:extLst>
        </c:ser>
        <c:ser>
          <c:idx val="5"/>
          <c:order val="5"/>
          <c:tx>
            <c:strRef>
              <c:f>CONTROL!$IJ$73</c:f>
              <c:strCache>
                <c:ptCount val="1"/>
                <c:pt idx="0">
                  <c:v>9+ years</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CONTROL!$ID$67:$IH$67</c:f>
              <c:strCache>
                <c:ptCount val="2"/>
                <c:pt idx="0">
                  <c:v>FSBA NAV</c:v>
                </c:pt>
                <c:pt idx="1">
                  <c:v>FSBA NAV + Unfunded</c:v>
                </c:pt>
              </c:strCache>
              <c:extLst/>
            </c:strRef>
          </c:cat>
          <c:val>
            <c:numRef>
              <c:f>CONTROL!$ID$73:$IH$73</c:f>
              <c:numCache>
                <c:formatCode>0.0%</c:formatCode>
                <c:ptCount val="2"/>
                <c:pt idx="0">
                  <c:v>6.2283128057213914E-2</c:v>
                </c:pt>
                <c:pt idx="1">
                  <c:v>5.8769335042317142E-2</c:v>
                </c:pt>
              </c:numCache>
              <c:extLst/>
            </c:numRef>
          </c:val>
          <c:extLst>
            <c:ext xmlns:c16="http://schemas.microsoft.com/office/drawing/2014/chart" uri="{C3380CC4-5D6E-409C-BE32-E72D297353CC}">
              <c16:uniqueId val="{00000005-3D23-44D3-971F-AB758FB82FF0}"/>
            </c:ext>
          </c:extLst>
        </c:ser>
        <c:dLbls>
          <c:dLblPos val="ctr"/>
          <c:showLegendKey val="0"/>
          <c:showVal val="1"/>
          <c:showCatName val="0"/>
          <c:showSerName val="0"/>
          <c:showPercent val="0"/>
          <c:showBubbleSize val="0"/>
        </c:dLbls>
        <c:gapWidth val="50"/>
        <c:overlap val="100"/>
        <c:axId val="418768000"/>
        <c:axId val="418769536"/>
      </c:barChart>
      <c:catAx>
        <c:axId val="418768000"/>
        <c:scaling>
          <c:orientation val="minMax"/>
        </c:scaling>
        <c:delete val="0"/>
        <c:axPos val="b"/>
        <c:numFmt formatCode="General" sourceLinked="0"/>
        <c:majorTickMark val="none"/>
        <c:minorTickMark val="none"/>
        <c:tickLblPos val="low"/>
        <c:spPr>
          <a:noFill/>
          <a:ln w="9525" cap="flat" cmpd="sng" algn="ctr">
            <a:solidFill>
              <a:srgbClr val="868686"/>
            </a:solidFill>
            <a:prstDash val="solid"/>
            <a:round/>
          </a:ln>
          <a:effectLst/>
        </c:spPr>
        <c:txPr>
          <a:bodyPr rot="0" spcFirstLastPara="1" vertOverflow="ellipsis" wrap="square" anchor="ctr" anchorCtr="1"/>
          <a:lstStyle/>
          <a:p>
            <a:pPr>
              <a:defRPr sz="800" b="0" i="0" u="none" strike="noStrike" kern="1200" baseline="0">
                <a:solidFill>
                  <a:srgbClr val="000000"/>
                </a:solidFill>
                <a:latin typeface="Source Sans Pro"/>
                <a:ea typeface="+mn-ea"/>
                <a:cs typeface="+mn-cs"/>
              </a:defRPr>
            </a:pPr>
            <a:endParaRPr lang="en-US"/>
          </a:p>
        </c:txPr>
        <c:crossAx val="418769536"/>
        <c:crosses val="autoZero"/>
        <c:auto val="1"/>
        <c:lblAlgn val="ctr"/>
        <c:lblOffset val="100"/>
        <c:noMultiLvlLbl val="0"/>
      </c:catAx>
      <c:valAx>
        <c:axId val="418769536"/>
        <c:scaling>
          <c:orientation val="minMax"/>
          <c:max val="1"/>
        </c:scaling>
        <c:delete val="0"/>
        <c:axPos val="l"/>
        <c:numFmt formatCode="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Source Sans Pro"/>
                <a:ea typeface="+mn-ea"/>
                <a:cs typeface="+mn-cs"/>
              </a:defRPr>
            </a:pPr>
            <a:endParaRPr lang="en-US"/>
          </a:p>
        </c:txPr>
        <c:crossAx val="4187680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Source Sans Pro"/>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sz="800">
          <a:solidFill>
            <a:srgbClr val="000000"/>
          </a:solidFill>
          <a:latin typeface="Source Sans Pro"/>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rgbClr val="000000"/>
                </a:solidFill>
                <a:latin typeface="Source Sans Pro"/>
                <a:ea typeface="+mn-ea"/>
                <a:cs typeface="+mn-cs"/>
              </a:defRPr>
            </a:pPr>
            <a:r>
              <a:rPr lang="en-US" sz="900" dirty="0">
                <a:latin typeface="+mj-lt"/>
              </a:rPr>
              <a:t>TOTAL PORTFOLIO</a:t>
            </a:r>
          </a:p>
        </c:rich>
      </c:tx>
      <c:layout>
        <c:manualLayout>
          <c:xMode val="edge"/>
          <c:yMode val="edge"/>
          <c:x val="1.1843832020997033E-3"/>
          <c:y val="0"/>
        </c:manualLayout>
      </c:layout>
      <c:overlay val="0"/>
      <c:spPr>
        <a:noFill/>
        <a:ln>
          <a:noFill/>
        </a:ln>
        <a:effectLst/>
      </c:spPr>
      <c:txPr>
        <a:bodyPr rot="0" spcFirstLastPara="1" vertOverflow="ellipsis" vert="horz" wrap="square" anchor="ctr" anchorCtr="1"/>
        <a:lstStyle/>
        <a:p>
          <a:pPr>
            <a:defRPr sz="960" b="1" i="0" u="none" strike="noStrike" kern="1200" baseline="0">
              <a:solidFill>
                <a:srgbClr val="000000"/>
              </a:solidFill>
              <a:latin typeface="Source Sans Pro"/>
              <a:ea typeface="+mn-ea"/>
              <a:cs typeface="+mn-cs"/>
            </a:defRPr>
          </a:pPr>
          <a:endParaRPr lang="en-US"/>
        </a:p>
      </c:txPr>
    </c:title>
    <c:autoTitleDeleted val="0"/>
    <c:plotArea>
      <c:layout/>
      <c:barChart>
        <c:barDir val="col"/>
        <c:grouping val="stacked"/>
        <c:varyColors val="0"/>
        <c:ser>
          <c:idx val="0"/>
          <c:order val="0"/>
          <c:tx>
            <c:strRef>
              <c:f>'[FSBA PE - Exposure Look Through - new model vF.xlsx]CONTROL'!$A$81</c:f>
              <c:strCache>
                <c:ptCount val="1"/>
                <c:pt idx="0">
                  <c:v>IT Services</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'[FSBA PE - Exposure Look Through - new model vF.xlsx]CONTROL'!$IA$80:$IF$80</c:f>
              <c:strCache>
                <c:ptCount val="4"/>
                <c:pt idx="0">
                  <c:v>FSBA NAV</c:v>
                </c:pt>
                <c:pt idx="1">
                  <c:v>FSBA NAV + Unfunded</c:v>
                </c:pt>
                <c:pt idx="2">
                  <c:v>CA PE + VC Legacy Benchmark</c:v>
                </c:pt>
                <c:pt idx="3">
                  <c:v>CA VC Benchmark</c:v>
                </c:pt>
              </c:strCache>
              <c:extLst/>
            </c:strRef>
          </c:cat>
          <c:val>
            <c:numRef>
              <c:f>'[FSBA PE - Exposure Look Through - new model vF.xlsx]CONTROL'!$IA$81:$IF$81</c:f>
              <c:numCache>
                <c:formatCode>0.0%</c:formatCode>
                <c:ptCount val="4"/>
                <c:pt idx="0">
                  <c:v>0.21153939993535301</c:v>
                </c:pt>
                <c:pt idx="1">
                  <c:v>0.18971229361482742</c:v>
                </c:pt>
                <c:pt idx="2" formatCode="0%">
                  <c:v>0.13163204838966261</c:v>
                </c:pt>
                <c:pt idx="3">
                  <c:v>4.9482668214964769E-2</c:v>
                </c:pt>
              </c:numCache>
              <c:extLst/>
            </c:numRef>
          </c:val>
          <c:extLst>
            <c:ext xmlns:c16="http://schemas.microsoft.com/office/drawing/2014/chart" uri="{C3380CC4-5D6E-409C-BE32-E72D297353CC}">
              <c16:uniqueId val="{00000000-B3EC-41C6-9C73-6AF0867927FD}"/>
            </c:ext>
          </c:extLst>
        </c:ser>
        <c:ser>
          <c:idx val="1"/>
          <c:order val="1"/>
          <c:tx>
            <c:strRef>
              <c:f>'[FSBA PE - Exposure Look Through - new model vF.xlsx]CONTROL'!$A$82</c:f>
              <c:strCache>
                <c:ptCount val="1"/>
                <c:pt idx="0">
                  <c:v>Software - Application</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'[FSBA PE - Exposure Look Through - new model vF.xlsx]CONTROL'!$IA$80:$IF$80</c:f>
              <c:strCache>
                <c:ptCount val="4"/>
                <c:pt idx="0">
                  <c:v>FSBA NAV</c:v>
                </c:pt>
                <c:pt idx="1">
                  <c:v>FSBA NAV + Unfunded</c:v>
                </c:pt>
                <c:pt idx="2">
                  <c:v>CA PE + VC Legacy Benchmark</c:v>
                </c:pt>
                <c:pt idx="3">
                  <c:v>CA VC Benchmark</c:v>
                </c:pt>
              </c:strCache>
              <c:extLst/>
            </c:strRef>
          </c:cat>
          <c:val>
            <c:numRef>
              <c:f>'[FSBA PE - Exposure Look Through - new model vF.xlsx]CONTROL'!$IA$82:$IF$82</c:f>
              <c:numCache>
                <c:formatCode>0%</c:formatCode>
                <c:ptCount val="4"/>
                <c:pt idx="0">
                  <c:v>0.55842547552837141</c:v>
                </c:pt>
                <c:pt idx="1">
                  <c:v>0.55223754051313223</c:v>
                </c:pt>
                <c:pt idx="2">
                  <c:v>0.65093889108135738</c:v>
                </c:pt>
                <c:pt idx="3" formatCode="0.0%">
                  <c:v>0.71863003670479397</c:v>
                </c:pt>
              </c:numCache>
              <c:extLst/>
            </c:numRef>
          </c:val>
          <c:extLst>
            <c:ext xmlns:c16="http://schemas.microsoft.com/office/drawing/2014/chart" uri="{C3380CC4-5D6E-409C-BE32-E72D297353CC}">
              <c16:uniqueId val="{00000001-B3EC-41C6-9C73-6AF0867927FD}"/>
            </c:ext>
          </c:extLst>
        </c:ser>
        <c:ser>
          <c:idx val="2"/>
          <c:order val="2"/>
          <c:tx>
            <c:strRef>
              <c:f>'[FSBA PE - Exposure Look Through - new model vF.xlsx]CONTROL'!$A$83</c:f>
              <c:strCache>
                <c:ptCount val="1"/>
                <c:pt idx="0">
                  <c:v>Software - Systems</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'[FSBA PE - Exposure Look Through - new model vF.xlsx]CONTROL'!$IA$80:$IF$80</c:f>
              <c:strCache>
                <c:ptCount val="4"/>
                <c:pt idx="0">
                  <c:v>FSBA NAV</c:v>
                </c:pt>
                <c:pt idx="1">
                  <c:v>FSBA NAV + Unfunded</c:v>
                </c:pt>
                <c:pt idx="2">
                  <c:v>CA PE + VC Legacy Benchmark</c:v>
                </c:pt>
                <c:pt idx="3">
                  <c:v>CA VC Benchmark</c:v>
                </c:pt>
              </c:strCache>
              <c:extLst/>
            </c:strRef>
          </c:cat>
          <c:val>
            <c:numRef>
              <c:f>'[FSBA PE - Exposure Look Through - new model vF.xlsx]CONTROL'!$IA$83:$IF$83</c:f>
              <c:numCache>
                <c:formatCode>0%</c:formatCode>
                <c:ptCount val="4"/>
                <c:pt idx="0">
                  <c:v>0.14114631193184726</c:v>
                </c:pt>
                <c:pt idx="1">
                  <c:v>0.15243081827566465</c:v>
                </c:pt>
                <c:pt idx="2">
                  <c:v>0.15317230598709153</c:v>
                </c:pt>
                <c:pt idx="3" formatCode="0.0%">
                  <c:v>0.15057329541649248</c:v>
                </c:pt>
              </c:numCache>
              <c:extLst/>
            </c:numRef>
          </c:val>
          <c:extLst>
            <c:ext xmlns:c16="http://schemas.microsoft.com/office/drawing/2014/chart" uri="{C3380CC4-5D6E-409C-BE32-E72D297353CC}">
              <c16:uniqueId val="{00000002-B3EC-41C6-9C73-6AF0867927FD}"/>
            </c:ext>
          </c:extLst>
        </c:ser>
        <c:ser>
          <c:idx val="3"/>
          <c:order val="3"/>
          <c:tx>
            <c:strRef>
              <c:f>'[FSBA PE - Exposure Look Through - new model vF.xlsx]CONTROL'!$A$84</c:f>
              <c:strCache>
                <c:ptCount val="1"/>
                <c:pt idx="0">
                  <c:v>Hardware &amp; Equipment</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'[FSBA PE - Exposure Look Through - new model vF.xlsx]CONTROL'!$IA$80:$IF$80</c:f>
              <c:strCache>
                <c:ptCount val="4"/>
                <c:pt idx="0">
                  <c:v>FSBA NAV</c:v>
                </c:pt>
                <c:pt idx="1">
                  <c:v>FSBA NAV + Unfunded</c:v>
                </c:pt>
                <c:pt idx="2">
                  <c:v>CA PE + VC Legacy Benchmark</c:v>
                </c:pt>
                <c:pt idx="3">
                  <c:v>CA VC Benchmark</c:v>
                </c:pt>
              </c:strCache>
              <c:extLst/>
            </c:strRef>
          </c:cat>
          <c:val>
            <c:numRef>
              <c:f>'[FSBA PE - Exposure Look Through - new model vF.xlsx]CONTROL'!$IA$84:$IF$84</c:f>
              <c:numCache>
                <c:formatCode>0%</c:formatCode>
                <c:ptCount val="4"/>
                <c:pt idx="0">
                  <c:v>7.916946098396821E-2</c:v>
                </c:pt>
                <c:pt idx="1">
                  <c:v>9.3350286982187572E-2</c:v>
                </c:pt>
                <c:pt idx="2">
                  <c:v>5.5382265062142763E-2</c:v>
                </c:pt>
                <c:pt idx="3" formatCode="0.0%">
                  <c:v>5.3929609232811829E-2</c:v>
                </c:pt>
              </c:numCache>
              <c:extLst/>
            </c:numRef>
          </c:val>
          <c:extLst>
            <c:ext xmlns:c16="http://schemas.microsoft.com/office/drawing/2014/chart" uri="{C3380CC4-5D6E-409C-BE32-E72D297353CC}">
              <c16:uniqueId val="{00000003-B3EC-41C6-9C73-6AF0867927FD}"/>
            </c:ext>
          </c:extLst>
        </c:ser>
        <c:ser>
          <c:idx val="4"/>
          <c:order val="4"/>
          <c:tx>
            <c:strRef>
              <c:f>'[FSBA PE - Exposure Look Through - new model vF.xlsx]CONTROL'!$A$85</c:f>
              <c:strCache>
                <c:ptCount val="1"/>
                <c:pt idx="0">
                  <c:v>Semiconductors</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3222-49BC-906E-5FCE93DD9923}"/>
                </c:ext>
              </c:extLst>
            </c:dLbl>
            <c:dLbl>
              <c:idx val="1"/>
              <c:delete val="1"/>
              <c:extLst>
                <c:ext xmlns:c15="http://schemas.microsoft.com/office/drawing/2012/chart" uri="{CE6537A1-D6FC-4f65-9D91-7224C49458BB}"/>
                <c:ext xmlns:c16="http://schemas.microsoft.com/office/drawing/2014/chart" uri="{C3380CC4-5D6E-409C-BE32-E72D297353CC}">
                  <c16:uniqueId val="{00000001-3222-49BC-906E-5FCE93DD9923}"/>
                </c:ext>
              </c:extLst>
            </c:dLbl>
            <c:dLbl>
              <c:idx val="2"/>
              <c:delete val="1"/>
              <c:extLst>
                <c:ext xmlns:c15="http://schemas.microsoft.com/office/drawing/2012/chart" uri="{CE6537A1-D6FC-4f65-9D91-7224C49458BB}"/>
                <c:ext xmlns:c16="http://schemas.microsoft.com/office/drawing/2014/chart" uri="{C3380CC4-5D6E-409C-BE32-E72D297353CC}">
                  <c16:uniqueId val="{00000002-3222-49BC-906E-5FCE93DD992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Source Sans Pr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'[FSBA PE - Exposure Look Through - new model vF.xlsx]CONTROL'!$IA$80:$IF$80</c:f>
              <c:strCache>
                <c:ptCount val="4"/>
                <c:pt idx="0">
                  <c:v>FSBA NAV</c:v>
                </c:pt>
                <c:pt idx="1">
                  <c:v>FSBA NAV + Unfunded</c:v>
                </c:pt>
                <c:pt idx="2">
                  <c:v>CA PE + VC Legacy Benchmark</c:v>
                </c:pt>
                <c:pt idx="3">
                  <c:v>CA VC Benchmark</c:v>
                </c:pt>
              </c:strCache>
              <c:extLst/>
            </c:strRef>
          </c:cat>
          <c:val>
            <c:numRef>
              <c:f>'[FSBA PE - Exposure Look Through - new model vF.xlsx]CONTROL'!$IA$85:$IF$85</c:f>
              <c:numCache>
                <c:formatCode>0%</c:formatCode>
                <c:ptCount val="4"/>
                <c:pt idx="0">
                  <c:v>8.5288015775203084E-3</c:v>
                </c:pt>
                <c:pt idx="1">
                  <c:v>1.1243014250205983E-2</c:v>
                </c:pt>
                <c:pt idx="2">
                  <c:v>8.8744894797456921E-3</c:v>
                </c:pt>
                <c:pt idx="3" formatCode="0.0%">
                  <c:v>2.738439043093701E-2</c:v>
                </c:pt>
              </c:numCache>
              <c:extLst/>
            </c:numRef>
          </c:val>
          <c:extLst>
            <c:ext xmlns:c16="http://schemas.microsoft.com/office/drawing/2014/chart" uri="{C3380CC4-5D6E-409C-BE32-E72D297353CC}">
              <c16:uniqueId val="{00000004-B3EC-41C6-9C73-6AF0867927FD}"/>
            </c:ext>
          </c:extLst>
        </c:ser>
        <c:ser>
          <c:idx val="5"/>
          <c:order val="5"/>
          <c:tx>
            <c:strRef>
              <c:f>'[FSBA PE - Exposure Look Through - new model vF.xlsx]CONTROL'!$A$86</c:f>
              <c:strCache>
                <c:ptCount val="1"/>
                <c:pt idx="0">
                  <c:v>Other</c:v>
                </c:pt>
              </c:strCache>
            </c:strRef>
          </c:tx>
          <c:spPr>
            <a:solidFill>
              <a:schemeClr val="accent6"/>
            </a:solidFill>
            <a:ln>
              <a:noFill/>
            </a:ln>
            <a:effectLst/>
          </c:spPr>
          <c:invertIfNegative val="0"/>
          <c:dLbls>
            <c:delete val="1"/>
          </c:dLbls>
          <c:cat>
            <c:strRef>
              <c:f>'[FSBA PE - Exposure Look Through - new model vF.xlsx]CONTROL'!$IA$80:$IF$80</c:f>
              <c:strCache>
                <c:ptCount val="4"/>
                <c:pt idx="0">
                  <c:v>FSBA NAV</c:v>
                </c:pt>
                <c:pt idx="1">
                  <c:v>FSBA NAV + Unfunded</c:v>
                </c:pt>
                <c:pt idx="2">
                  <c:v>CA PE + VC Legacy Benchmark</c:v>
                </c:pt>
                <c:pt idx="3">
                  <c:v>CA VC Benchmark</c:v>
                </c:pt>
              </c:strCache>
              <c:extLst/>
            </c:strRef>
          </c:cat>
          <c:val>
            <c:numRef>
              <c:f>'[FSBA PE - Exposure Look Through - new model vF.xlsx]CONTROL'!$IA$86:$IF$86</c:f>
              <c:numCache>
                <c:formatCode>0%</c:formatCode>
                <c:ptCount val="4"/>
                <c:pt idx="0">
                  <c:v>1.1905500429399605E-3</c:v>
                </c:pt>
                <c:pt idx="1">
                  <c:v>1.0260463639822741E-3</c:v>
                </c:pt>
                <c:pt idx="2">
                  <c:v>0</c:v>
                </c:pt>
                <c:pt idx="3" formatCode="0.0%">
                  <c:v>0</c:v>
                </c:pt>
              </c:numCache>
              <c:extLst/>
            </c:numRef>
          </c:val>
          <c:extLst>
            <c:ext xmlns:c16="http://schemas.microsoft.com/office/drawing/2014/chart" uri="{C3380CC4-5D6E-409C-BE32-E72D297353CC}">
              <c16:uniqueId val="{00000005-B3EC-41C6-9C73-6AF0867927FD}"/>
            </c:ext>
          </c:extLst>
        </c:ser>
        <c:dLbls>
          <c:dLblPos val="ctr"/>
          <c:showLegendKey val="0"/>
          <c:showVal val="1"/>
          <c:showCatName val="0"/>
          <c:showSerName val="0"/>
          <c:showPercent val="0"/>
          <c:showBubbleSize val="0"/>
        </c:dLbls>
        <c:gapWidth val="50"/>
        <c:overlap val="100"/>
        <c:axId val="418768000"/>
        <c:axId val="418769536"/>
      </c:barChart>
      <c:catAx>
        <c:axId val="418768000"/>
        <c:scaling>
          <c:orientation val="minMax"/>
        </c:scaling>
        <c:delete val="0"/>
        <c:axPos val="b"/>
        <c:numFmt formatCode="General" sourceLinked="0"/>
        <c:majorTickMark val="none"/>
        <c:minorTickMark val="none"/>
        <c:tickLblPos val="low"/>
        <c:spPr>
          <a:noFill/>
          <a:ln w="9525" cap="flat" cmpd="sng" algn="ctr">
            <a:solidFill>
              <a:srgbClr val="868686"/>
            </a:solidFill>
            <a:prstDash val="solid"/>
            <a:round/>
          </a:ln>
          <a:effectLst/>
        </c:spPr>
        <c:txPr>
          <a:bodyPr rot="0" spcFirstLastPara="1" vertOverflow="ellipsis" wrap="square" anchor="ctr" anchorCtr="1"/>
          <a:lstStyle/>
          <a:p>
            <a:pPr>
              <a:defRPr sz="800" b="0" i="0" u="none" strike="noStrike" kern="1200" baseline="0">
                <a:solidFill>
                  <a:srgbClr val="000000"/>
                </a:solidFill>
                <a:latin typeface="Source Sans Pro"/>
                <a:ea typeface="+mn-ea"/>
                <a:cs typeface="+mn-cs"/>
              </a:defRPr>
            </a:pPr>
            <a:endParaRPr lang="en-US"/>
          </a:p>
        </c:txPr>
        <c:crossAx val="418769536"/>
        <c:crosses val="autoZero"/>
        <c:auto val="1"/>
        <c:lblAlgn val="ctr"/>
        <c:lblOffset val="100"/>
        <c:noMultiLvlLbl val="0"/>
      </c:catAx>
      <c:valAx>
        <c:axId val="418769536"/>
        <c:scaling>
          <c:orientation val="minMax"/>
          <c:max val="1"/>
        </c:scaling>
        <c:delete val="0"/>
        <c:axPos val="l"/>
        <c:numFmt formatCode="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Source Sans Pro"/>
                <a:ea typeface="+mn-ea"/>
                <a:cs typeface="+mn-cs"/>
              </a:defRPr>
            </a:pPr>
            <a:endParaRPr lang="en-US"/>
          </a:p>
        </c:txPr>
        <c:crossAx val="4187680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Source Sans Pro"/>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sz="800">
          <a:solidFill>
            <a:srgbClr val="000000"/>
          </a:solidFill>
          <a:latin typeface="Source Sans Pro"/>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stage!$B$70</c:f>
              <c:strCache>
                <c:ptCount val="1"/>
                <c:pt idx="0">
                  <c:v>IT Services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Source Sans Pro"/>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stage!$O$62:$S$62</c:f>
              <c:strCache>
                <c:ptCount val="5"/>
                <c:pt idx="0">
                  <c:v>Buyout Mega Cap</c:v>
                </c:pt>
                <c:pt idx="1">
                  <c:v>Buyout Large Cap</c:v>
                </c:pt>
                <c:pt idx="2">
                  <c:v>Buyout Mid Cap</c:v>
                </c:pt>
                <c:pt idx="3">
                  <c:v>Buyout Small Cap</c:v>
                </c:pt>
                <c:pt idx="4">
                  <c:v>Growth Equity</c:v>
                </c:pt>
              </c:strCache>
            </c:strRef>
          </c:cat>
          <c:val>
            <c:numRef>
              <c:f>stage!$O$70:$S$70</c:f>
              <c:numCache>
                <c:formatCode>0.0"x"</c:formatCode>
                <c:ptCount val="5"/>
                <c:pt idx="0">
                  <c:v>2.0430679581505631</c:v>
                </c:pt>
                <c:pt idx="1">
                  <c:v>1.7476194231044233</c:v>
                </c:pt>
                <c:pt idx="2">
                  <c:v>2.0387938634446856</c:v>
                </c:pt>
                <c:pt idx="3">
                  <c:v>2.4319298630431252</c:v>
                </c:pt>
                <c:pt idx="4">
                  <c:v>1.8057822969903445</c:v>
                </c:pt>
              </c:numCache>
            </c:numRef>
          </c:val>
          <c:extLst>
            <c:ext xmlns:c16="http://schemas.microsoft.com/office/drawing/2014/chart" uri="{C3380CC4-5D6E-409C-BE32-E72D297353CC}">
              <c16:uniqueId val="{00000000-3D02-42D5-935C-370EFA239863}"/>
            </c:ext>
          </c:extLst>
        </c:ser>
        <c:ser>
          <c:idx val="1"/>
          <c:order val="1"/>
          <c:tx>
            <c:strRef>
              <c:f>stage!$B$71</c:f>
              <c:strCache>
                <c:ptCount val="1"/>
                <c:pt idx="0">
                  <c:v>Software - Application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Source Sans Pro"/>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stage!$O$62:$S$62</c:f>
              <c:strCache>
                <c:ptCount val="5"/>
                <c:pt idx="0">
                  <c:v>Buyout Mega Cap</c:v>
                </c:pt>
                <c:pt idx="1">
                  <c:v>Buyout Large Cap</c:v>
                </c:pt>
                <c:pt idx="2">
                  <c:v>Buyout Mid Cap</c:v>
                </c:pt>
                <c:pt idx="3">
                  <c:v>Buyout Small Cap</c:v>
                </c:pt>
                <c:pt idx="4">
                  <c:v>Growth Equity</c:v>
                </c:pt>
              </c:strCache>
            </c:strRef>
          </c:cat>
          <c:val>
            <c:numRef>
              <c:f>stage!$O$71:$S$71</c:f>
              <c:numCache>
                <c:formatCode>0.0"x"</c:formatCode>
                <c:ptCount val="5"/>
                <c:pt idx="0">
                  <c:v>2.0749066727130914</c:v>
                </c:pt>
                <c:pt idx="1">
                  <c:v>2.7791522689014605</c:v>
                </c:pt>
                <c:pt idx="2">
                  <c:v>3.0360671503840106</c:v>
                </c:pt>
                <c:pt idx="3">
                  <c:v>1.855034628850867</c:v>
                </c:pt>
                <c:pt idx="4">
                  <c:v>2.8972624280435855</c:v>
                </c:pt>
              </c:numCache>
            </c:numRef>
          </c:val>
          <c:extLst>
            <c:ext xmlns:c16="http://schemas.microsoft.com/office/drawing/2014/chart" uri="{C3380CC4-5D6E-409C-BE32-E72D297353CC}">
              <c16:uniqueId val="{00000001-3D02-42D5-935C-370EFA239863}"/>
            </c:ext>
          </c:extLst>
        </c:ser>
        <c:ser>
          <c:idx val="2"/>
          <c:order val="2"/>
          <c:tx>
            <c:strRef>
              <c:f>stage!$B$72</c:f>
              <c:strCache>
                <c:ptCount val="1"/>
                <c:pt idx="0">
                  <c:v>Software - Systems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Source Sans Pro"/>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stage!$O$62:$S$62</c:f>
              <c:strCache>
                <c:ptCount val="5"/>
                <c:pt idx="0">
                  <c:v>Buyout Mega Cap</c:v>
                </c:pt>
                <c:pt idx="1">
                  <c:v>Buyout Large Cap</c:v>
                </c:pt>
                <c:pt idx="2">
                  <c:v>Buyout Mid Cap</c:v>
                </c:pt>
                <c:pt idx="3">
                  <c:v>Buyout Small Cap</c:v>
                </c:pt>
                <c:pt idx="4">
                  <c:v>Growth Equity</c:v>
                </c:pt>
              </c:strCache>
            </c:strRef>
          </c:cat>
          <c:val>
            <c:numRef>
              <c:f>stage!$O$72:$S$72</c:f>
              <c:numCache>
                <c:formatCode>0.0"x"</c:formatCode>
                <c:ptCount val="5"/>
                <c:pt idx="0">
                  <c:v>2.1084713119127954</c:v>
                </c:pt>
                <c:pt idx="1">
                  <c:v>2.1617300978555729</c:v>
                </c:pt>
                <c:pt idx="2">
                  <c:v>3.6113112445213176</c:v>
                </c:pt>
                <c:pt idx="3">
                  <c:v>3.4088915743973893</c:v>
                </c:pt>
                <c:pt idx="4">
                  <c:v>3.5964737550037489</c:v>
                </c:pt>
              </c:numCache>
            </c:numRef>
          </c:val>
          <c:extLst>
            <c:ext xmlns:c16="http://schemas.microsoft.com/office/drawing/2014/chart" uri="{C3380CC4-5D6E-409C-BE32-E72D297353CC}">
              <c16:uniqueId val="{00000002-3D02-42D5-935C-370EFA239863}"/>
            </c:ext>
          </c:extLst>
        </c:ser>
        <c:ser>
          <c:idx val="3"/>
          <c:order val="3"/>
          <c:tx>
            <c:strRef>
              <c:f>stage!$B$73</c:f>
              <c:strCache>
                <c:ptCount val="1"/>
                <c:pt idx="0">
                  <c:v>Hardware &amp; Equipment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Source Sans Pro"/>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stage!$O$62:$S$62</c:f>
              <c:strCache>
                <c:ptCount val="5"/>
                <c:pt idx="0">
                  <c:v>Buyout Mega Cap</c:v>
                </c:pt>
                <c:pt idx="1">
                  <c:v>Buyout Large Cap</c:v>
                </c:pt>
                <c:pt idx="2">
                  <c:v>Buyout Mid Cap</c:v>
                </c:pt>
                <c:pt idx="3">
                  <c:v>Buyout Small Cap</c:v>
                </c:pt>
                <c:pt idx="4">
                  <c:v>Growth Equity</c:v>
                </c:pt>
              </c:strCache>
            </c:strRef>
          </c:cat>
          <c:val>
            <c:numRef>
              <c:f>stage!$O$73:$S$73</c:f>
              <c:numCache>
                <c:formatCode>0.0"x"</c:formatCode>
                <c:ptCount val="5"/>
                <c:pt idx="0">
                  <c:v>2.051711307370359</c:v>
                </c:pt>
                <c:pt idx="1">
                  <c:v>1.3608527344889194</c:v>
                </c:pt>
                <c:pt idx="2">
                  <c:v>1.6097876138429745</c:v>
                </c:pt>
                <c:pt idx="3">
                  <c:v>2.6939012254196699</c:v>
                </c:pt>
                <c:pt idx="4">
                  <c:v>1.0434451299051137</c:v>
                </c:pt>
              </c:numCache>
            </c:numRef>
          </c:val>
          <c:extLst>
            <c:ext xmlns:c16="http://schemas.microsoft.com/office/drawing/2014/chart" uri="{C3380CC4-5D6E-409C-BE32-E72D297353CC}">
              <c16:uniqueId val="{00000003-3D02-42D5-935C-370EFA239863}"/>
            </c:ext>
          </c:extLst>
        </c:ser>
        <c:ser>
          <c:idx val="4"/>
          <c:order val="4"/>
          <c:tx>
            <c:strRef>
              <c:f>stage!$B$74</c:f>
              <c:strCache>
                <c:ptCount val="1"/>
                <c:pt idx="0">
                  <c:v>Semiconductors</c:v>
                </c:pt>
              </c:strCache>
            </c:strRef>
          </c:tx>
          <c:spPr>
            <a:solidFill>
              <a:schemeClr val="accent5"/>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3D02-42D5-935C-370EFA239863}"/>
                </c:ext>
              </c:extLst>
            </c:dLbl>
            <c:dLbl>
              <c:idx val="3"/>
              <c:delete val="1"/>
              <c:extLst>
                <c:ext xmlns:c15="http://schemas.microsoft.com/office/drawing/2012/chart" uri="{CE6537A1-D6FC-4f65-9D91-7224C49458BB}"/>
                <c:ext xmlns:c16="http://schemas.microsoft.com/office/drawing/2014/chart" uri="{C3380CC4-5D6E-409C-BE32-E72D297353CC}">
                  <c16:uniqueId val="{00000005-3D02-42D5-935C-370EFA23986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Source Sans Pro"/>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stage!$O$62:$S$62</c:f>
              <c:strCache>
                <c:ptCount val="5"/>
                <c:pt idx="0">
                  <c:v>Buyout Mega Cap</c:v>
                </c:pt>
                <c:pt idx="1">
                  <c:v>Buyout Large Cap</c:v>
                </c:pt>
                <c:pt idx="2">
                  <c:v>Buyout Mid Cap</c:v>
                </c:pt>
                <c:pt idx="3">
                  <c:v>Buyout Small Cap</c:v>
                </c:pt>
                <c:pt idx="4">
                  <c:v>Growth Equity</c:v>
                </c:pt>
              </c:strCache>
            </c:strRef>
          </c:cat>
          <c:val>
            <c:numRef>
              <c:f>stage!$O$74:$S$74</c:f>
              <c:numCache>
                <c:formatCode>0.0"x"</c:formatCode>
                <c:ptCount val="5"/>
                <c:pt idx="0">
                  <c:v>2.5743779822833366</c:v>
                </c:pt>
                <c:pt idx="1">
                  <c:v>1.7602833830883615</c:v>
                </c:pt>
                <c:pt idx="2">
                  <c:v>0</c:v>
                </c:pt>
                <c:pt idx="3">
                  <c:v>0</c:v>
                </c:pt>
                <c:pt idx="4">
                  <c:v>1.7802928000003675</c:v>
                </c:pt>
              </c:numCache>
            </c:numRef>
          </c:val>
          <c:extLst>
            <c:ext xmlns:c16="http://schemas.microsoft.com/office/drawing/2014/chart" uri="{C3380CC4-5D6E-409C-BE32-E72D297353CC}">
              <c16:uniqueId val="{00000006-3D02-42D5-935C-370EFA239863}"/>
            </c:ext>
          </c:extLst>
        </c:ser>
        <c:dLbls>
          <c:dLblPos val="outEnd"/>
          <c:showLegendKey val="0"/>
          <c:showVal val="1"/>
          <c:showCatName val="0"/>
          <c:showSerName val="0"/>
          <c:showPercent val="0"/>
          <c:showBubbleSize val="0"/>
        </c:dLbls>
        <c:gapWidth val="50"/>
        <c:overlap val="-10"/>
        <c:axId val="242195456"/>
        <c:axId val="247636736"/>
      </c:barChart>
      <c:catAx>
        <c:axId val="242195456"/>
        <c:scaling>
          <c:orientation val="minMax"/>
        </c:scaling>
        <c:delete val="0"/>
        <c:axPos val="b"/>
        <c:numFmt formatCode="General" sourceLinked="1"/>
        <c:majorTickMark val="none"/>
        <c:minorTickMark val="none"/>
        <c:tickLblPos val="low"/>
        <c:spPr>
          <a:noFill/>
          <a:ln w="9525" cap="flat" cmpd="sng" algn="ctr">
            <a:solidFill>
              <a:srgbClr val="868686"/>
            </a:solidFill>
            <a:prstDash val="solid"/>
            <a:round/>
          </a:ln>
          <a:effectLst/>
        </c:spPr>
        <c:txPr>
          <a:bodyPr rot="-6000000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endParaRPr lang="en-US"/>
          </a:p>
        </c:txPr>
        <c:crossAx val="247636736"/>
        <c:crosses val="autoZero"/>
        <c:auto val="1"/>
        <c:lblAlgn val="ctr"/>
        <c:lblOffset val="100"/>
        <c:noMultiLvlLbl val="0"/>
      </c:catAx>
      <c:valAx>
        <c:axId val="247636736"/>
        <c:scaling>
          <c:orientation val="minMax"/>
        </c:scaling>
        <c:delete val="0"/>
        <c:axPos val="l"/>
        <c:title>
          <c:tx>
            <c:rich>
              <a:bodyPr rot="-540000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r>
                  <a:rPr lang="en-US"/>
                  <a:t>Gross MOIC</a:t>
                </a:r>
              </a:p>
            </c:rich>
          </c:tx>
          <c:overlay val="0"/>
          <c:spPr>
            <a:noFill/>
            <a:ln>
              <a:noFill/>
            </a:ln>
            <a:effectLst/>
          </c:spPr>
          <c:txPr>
            <a:bodyPr rot="-540000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endParaRPr lang="en-US"/>
            </a:p>
          </c:txPr>
        </c:title>
        <c:numFmt formatCode="0.0&quot;x&quot;" sourceLinked="1"/>
        <c:majorTickMark val="out"/>
        <c:minorTickMark val="none"/>
        <c:tickLblPos val="nextTo"/>
        <c:spPr>
          <a:noFill/>
          <a:ln w="6350" cap="flat" cmpd="sng" algn="ctr">
            <a:solidFill>
              <a:srgbClr val="A7A9AC"/>
            </a:solidFill>
            <a:prstDash val="solid"/>
            <a:round/>
          </a:ln>
          <a:effectLst/>
        </c:spPr>
        <c:txPr>
          <a:bodyPr rot="-60000000" spcFirstLastPara="1" vertOverflow="ellipsis" vert="horz" wrap="square" anchor="ctr" anchorCtr="1"/>
          <a:lstStyle/>
          <a:p>
            <a:pPr>
              <a:defRPr sz="900" b="0" i="0" u="none" strike="noStrike" kern="1200" baseline="0">
                <a:solidFill>
                  <a:srgbClr val="000000"/>
                </a:solidFill>
                <a:latin typeface="Source Sans Pro"/>
                <a:ea typeface="+mn-ea"/>
                <a:cs typeface="+mn-cs"/>
              </a:defRPr>
            </a:pPr>
            <a:endParaRPr lang="en-US"/>
          </a:p>
        </c:txPr>
        <c:crossAx val="24219545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endParaRPr lang="en-US"/>
          </a:p>
        </c:txPr>
      </c:legendEntry>
      <c:legendEntry>
        <c:idx val="2"/>
        <c:txPr>
          <a:bodyPr rot="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endParaRPr lang="en-US"/>
          </a:p>
        </c:txPr>
      </c:legendEntry>
      <c:legendEntry>
        <c:idx val="3"/>
        <c:txPr>
          <a:bodyPr rot="0" spcFirstLastPara="1" vertOverflow="ellipsis" vert="horz" wrap="square" anchor="ctr" anchorCtr="1"/>
          <a:lstStyle/>
          <a:p>
            <a:pPr>
              <a:defRPr sz="900" b="0" i="0" u="none" strike="noStrike" kern="1200" baseline="0">
                <a:solidFill>
                  <a:srgbClr val="000000"/>
                </a:solidFill>
                <a:latin typeface="Source Sans Pro"/>
                <a:ea typeface="Source Sans Pro"/>
                <a:cs typeface="Source Sans Pro"/>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Source Sans Pro"/>
              <a:ea typeface="+mn-ea"/>
              <a:cs typeface="+mn-cs"/>
            </a:defRPr>
          </a:pPr>
          <a:endParaRPr lang="en-US"/>
        </a:p>
      </c:txPr>
    </c:legend>
    <c:plotVisOnly val="1"/>
    <c:dispBlanksAs val="gap"/>
    <c:showDLblsOverMax val="0"/>
  </c:chart>
  <c:spPr>
    <a:solidFill>
      <a:sysClr val="window" lastClr="FFFFFF"/>
    </a:solidFill>
    <a:ln w="9525" cap="flat" cmpd="sng" algn="ctr">
      <a:noFill/>
      <a:prstDash val="solid"/>
      <a:round/>
    </a:ln>
    <a:effectLst/>
  </c:spPr>
  <c:txPr>
    <a:bodyPr/>
    <a:lstStyle/>
    <a:p>
      <a:pPr>
        <a:defRPr sz="900">
          <a:solidFill>
            <a:srgbClr val="000000"/>
          </a:solidFill>
          <a:latin typeface="Source Sans Pro"/>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954331230469962E-2"/>
          <c:y val="2.6490513014211486E-2"/>
          <c:w val="0.86060107708832978"/>
          <c:h val="0.8043211333553042"/>
        </c:manualLayout>
      </c:layout>
      <c:areaChart>
        <c:grouping val="stacked"/>
        <c:varyColors val="0"/>
        <c:ser>
          <c:idx val="1"/>
          <c:order val="1"/>
          <c:tx>
            <c:strRef>
              <c:f>'NAV Area Chart'!$D$327</c:f>
              <c:strCache>
                <c:ptCount val="1"/>
                <c:pt idx="0">
                  <c:v>Distressed</c:v>
                </c:pt>
              </c:strCache>
            </c:strRef>
          </c:tx>
          <c:spPr>
            <a:solidFill>
              <a:schemeClr val="accent6"/>
            </a:solidFill>
          </c:spPr>
          <c:cat>
            <c:numRef>
              <c:f>'NAV Area Chart'!$AS$336:$EA$336</c:f>
              <c:numCache>
                <c:formatCode>General</c:formatCode>
                <c:ptCount val="87"/>
                <c:pt idx="0">
                  <c:v>1999</c:v>
                </c:pt>
                <c:pt idx="1">
                  <c:v>1999</c:v>
                </c:pt>
                <c:pt idx="2">
                  <c:v>1999</c:v>
                </c:pt>
                <c:pt idx="3">
                  <c:v>1999</c:v>
                </c:pt>
                <c:pt idx="4">
                  <c:v>2000</c:v>
                </c:pt>
                <c:pt idx="5">
                  <c:v>2000</c:v>
                </c:pt>
                <c:pt idx="6">
                  <c:v>2000</c:v>
                </c:pt>
                <c:pt idx="7">
                  <c:v>2000</c:v>
                </c:pt>
                <c:pt idx="8">
                  <c:v>2001</c:v>
                </c:pt>
                <c:pt idx="9">
                  <c:v>2001</c:v>
                </c:pt>
                <c:pt idx="10">
                  <c:v>2001</c:v>
                </c:pt>
                <c:pt idx="11">
                  <c:v>2001</c:v>
                </c:pt>
                <c:pt idx="12">
                  <c:v>2002</c:v>
                </c:pt>
                <c:pt idx="13">
                  <c:v>2002</c:v>
                </c:pt>
                <c:pt idx="14">
                  <c:v>2002</c:v>
                </c:pt>
                <c:pt idx="15">
                  <c:v>2002</c:v>
                </c:pt>
                <c:pt idx="16">
                  <c:v>2003</c:v>
                </c:pt>
                <c:pt idx="17">
                  <c:v>2003</c:v>
                </c:pt>
                <c:pt idx="18">
                  <c:v>2003</c:v>
                </c:pt>
                <c:pt idx="19">
                  <c:v>2003</c:v>
                </c:pt>
                <c:pt idx="20">
                  <c:v>2004</c:v>
                </c:pt>
                <c:pt idx="21">
                  <c:v>2004</c:v>
                </c:pt>
                <c:pt idx="22">
                  <c:v>2004</c:v>
                </c:pt>
                <c:pt idx="23">
                  <c:v>2004</c:v>
                </c:pt>
                <c:pt idx="24">
                  <c:v>2005</c:v>
                </c:pt>
                <c:pt idx="25">
                  <c:v>2005</c:v>
                </c:pt>
                <c:pt idx="26">
                  <c:v>2005</c:v>
                </c:pt>
                <c:pt idx="27">
                  <c:v>2005</c:v>
                </c:pt>
                <c:pt idx="28">
                  <c:v>2006</c:v>
                </c:pt>
                <c:pt idx="29">
                  <c:v>2006</c:v>
                </c:pt>
                <c:pt idx="30">
                  <c:v>2006</c:v>
                </c:pt>
                <c:pt idx="31">
                  <c:v>2006</c:v>
                </c:pt>
                <c:pt idx="32">
                  <c:v>2007</c:v>
                </c:pt>
                <c:pt idx="33">
                  <c:v>2007</c:v>
                </c:pt>
                <c:pt idx="34">
                  <c:v>2007</c:v>
                </c:pt>
                <c:pt idx="35">
                  <c:v>2007</c:v>
                </c:pt>
                <c:pt idx="36">
                  <c:v>2008</c:v>
                </c:pt>
                <c:pt idx="37">
                  <c:v>2008</c:v>
                </c:pt>
                <c:pt idx="38">
                  <c:v>2008</c:v>
                </c:pt>
                <c:pt idx="39">
                  <c:v>2008</c:v>
                </c:pt>
                <c:pt idx="40">
                  <c:v>2009</c:v>
                </c:pt>
                <c:pt idx="41">
                  <c:v>2009</c:v>
                </c:pt>
                <c:pt idx="42">
                  <c:v>2009</c:v>
                </c:pt>
                <c:pt idx="43">
                  <c:v>2009</c:v>
                </c:pt>
                <c:pt idx="44">
                  <c:v>2010</c:v>
                </c:pt>
                <c:pt idx="45">
                  <c:v>2010</c:v>
                </c:pt>
                <c:pt idx="46">
                  <c:v>2010</c:v>
                </c:pt>
                <c:pt idx="47">
                  <c:v>2010</c:v>
                </c:pt>
                <c:pt idx="48">
                  <c:v>2011</c:v>
                </c:pt>
                <c:pt idx="49">
                  <c:v>2011</c:v>
                </c:pt>
                <c:pt idx="50">
                  <c:v>2011</c:v>
                </c:pt>
                <c:pt idx="51">
                  <c:v>2011</c:v>
                </c:pt>
                <c:pt idx="52">
                  <c:v>2012</c:v>
                </c:pt>
                <c:pt idx="53">
                  <c:v>2012</c:v>
                </c:pt>
                <c:pt idx="54">
                  <c:v>2012</c:v>
                </c:pt>
                <c:pt idx="55">
                  <c:v>2012</c:v>
                </c:pt>
                <c:pt idx="56">
                  <c:v>2013</c:v>
                </c:pt>
                <c:pt idx="57">
                  <c:v>2013</c:v>
                </c:pt>
                <c:pt idx="58">
                  <c:v>2013</c:v>
                </c:pt>
                <c:pt idx="59">
                  <c:v>2013</c:v>
                </c:pt>
                <c:pt idx="60">
                  <c:v>2014</c:v>
                </c:pt>
                <c:pt idx="61">
                  <c:v>2014</c:v>
                </c:pt>
                <c:pt idx="62">
                  <c:v>2014</c:v>
                </c:pt>
                <c:pt idx="63">
                  <c:v>2014</c:v>
                </c:pt>
                <c:pt idx="64">
                  <c:v>2015</c:v>
                </c:pt>
                <c:pt idx="65">
                  <c:v>2015</c:v>
                </c:pt>
                <c:pt idx="66">
                  <c:v>2015</c:v>
                </c:pt>
                <c:pt idx="67">
                  <c:v>2015</c:v>
                </c:pt>
                <c:pt idx="68">
                  <c:v>2016</c:v>
                </c:pt>
                <c:pt idx="69">
                  <c:v>2016</c:v>
                </c:pt>
                <c:pt idx="70">
                  <c:v>2016</c:v>
                </c:pt>
                <c:pt idx="71">
                  <c:v>2016</c:v>
                </c:pt>
                <c:pt idx="72">
                  <c:v>2017</c:v>
                </c:pt>
                <c:pt idx="73">
                  <c:v>2017</c:v>
                </c:pt>
                <c:pt idx="74">
                  <c:v>2017</c:v>
                </c:pt>
                <c:pt idx="75">
                  <c:v>2017</c:v>
                </c:pt>
                <c:pt idx="76">
                  <c:v>2018</c:v>
                </c:pt>
                <c:pt idx="77">
                  <c:v>2018</c:v>
                </c:pt>
                <c:pt idx="78">
                  <c:v>2018</c:v>
                </c:pt>
                <c:pt idx="79">
                  <c:v>2018</c:v>
                </c:pt>
                <c:pt idx="80">
                  <c:v>2019</c:v>
                </c:pt>
                <c:pt idx="81">
                  <c:v>2019</c:v>
                </c:pt>
                <c:pt idx="82">
                  <c:v>2019</c:v>
                </c:pt>
                <c:pt idx="83">
                  <c:v>2019</c:v>
                </c:pt>
                <c:pt idx="84">
                  <c:v>2020</c:v>
                </c:pt>
                <c:pt idx="85">
                  <c:v>2020</c:v>
                </c:pt>
                <c:pt idx="86">
                  <c:v>2020</c:v>
                </c:pt>
              </c:numCache>
            </c:numRef>
          </c:cat>
          <c:val>
            <c:numRef>
              <c:f>'NAV Area Chart'!$AS$327:$EB$327</c:f>
              <c:numCache>
                <c:formatCode>0.0%</c:formatCode>
                <c:ptCount val="88"/>
                <c:pt idx="0">
                  <c:v>0</c:v>
                </c:pt>
                <c:pt idx="1">
                  <c:v>0</c:v>
                </c:pt>
                <c:pt idx="2">
                  <c:v>0</c:v>
                </c:pt>
                <c:pt idx="3">
                  <c:v>0</c:v>
                </c:pt>
                <c:pt idx="4">
                  <c:v>0</c:v>
                </c:pt>
                <c:pt idx="5">
                  <c:v>0</c:v>
                </c:pt>
                <c:pt idx="6">
                  <c:v>0</c:v>
                </c:pt>
                <c:pt idx="7">
                  <c:v>0</c:v>
                </c:pt>
                <c:pt idx="8">
                  <c:v>0</c:v>
                </c:pt>
                <c:pt idx="9">
                  <c:v>2.4232341813728037E-3</c:v>
                </c:pt>
                <c:pt idx="10">
                  <c:v>3.494666937437029E-3</c:v>
                </c:pt>
                <c:pt idx="11">
                  <c:v>6.2756717370692997E-3</c:v>
                </c:pt>
                <c:pt idx="12">
                  <c:v>8.0738570590757602E-3</c:v>
                </c:pt>
                <c:pt idx="13">
                  <c:v>9.4491929966452372E-3</c:v>
                </c:pt>
                <c:pt idx="14">
                  <c:v>1.1869157146790973E-2</c:v>
                </c:pt>
                <c:pt idx="15">
                  <c:v>1.2427777107222824E-2</c:v>
                </c:pt>
                <c:pt idx="16">
                  <c:v>1.4474636567197802E-2</c:v>
                </c:pt>
                <c:pt idx="17">
                  <c:v>2.091163024401459E-2</c:v>
                </c:pt>
                <c:pt idx="18">
                  <c:v>1.9833635621619761E-2</c:v>
                </c:pt>
                <c:pt idx="19">
                  <c:v>2.9545067165412452E-2</c:v>
                </c:pt>
                <c:pt idx="20">
                  <c:v>2.6924730245380869E-2</c:v>
                </c:pt>
                <c:pt idx="21">
                  <c:v>2.4945677854682349E-2</c:v>
                </c:pt>
                <c:pt idx="22">
                  <c:v>3.0629626158788392E-2</c:v>
                </c:pt>
                <c:pt idx="23">
                  <c:v>3.9646269761346581E-2</c:v>
                </c:pt>
                <c:pt idx="24">
                  <c:v>4.5455061572161233E-2</c:v>
                </c:pt>
                <c:pt idx="25">
                  <c:v>5.1529712229352001E-2</c:v>
                </c:pt>
                <c:pt idx="26">
                  <c:v>5.1660271981964857E-2</c:v>
                </c:pt>
                <c:pt idx="27">
                  <c:v>5.3915138584874726E-2</c:v>
                </c:pt>
                <c:pt idx="28">
                  <c:v>6.320730116163889E-2</c:v>
                </c:pt>
                <c:pt idx="29">
                  <c:v>6.68988920591779E-2</c:v>
                </c:pt>
                <c:pt idx="30">
                  <c:v>7.3746199800401938E-2</c:v>
                </c:pt>
                <c:pt idx="31">
                  <c:v>8.2008673878536414E-2</c:v>
                </c:pt>
                <c:pt idx="32">
                  <c:v>7.7635801725377318E-2</c:v>
                </c:pt>
                <c:pt idx="33">
                  <c:v>9.2398817272184658E-2</c:v>
                </c:pt>
                <c:pt idx="34">
                  <c:v>8.6153026678277983E-2</c:v>
                </c:pt>
                <c:pt idx="35">
                  <c:v>0.10907199369897615</c:v>
                </c:pt>
                <c:pt idx="36">
                  <c:v>0.10611788160046531</c:v>
                </c:pt>
                <c:pt idx="37">
                  <c:v>0.12487919637338112</c:v>
                </c:pt>
                <c:pt idx="38">
                  <c:v>0.12490377512551934</c:v>
                </c:pt>
                <c:pt idx="39">
                  <c:v>0.12864560572752529</c:v>
                </c:pt>
                <c:pt idx="40">
                  <c:v>0.13120613887553734</c:v>
                </c:pt>
                <c:pt idx="41">
                  <c:v>0.14474323205050857</c:v>
                </c:pt>
                <c:pt idx="42">
                  <c:v>0.1523376000228753</c:v>
                </c:pt>
                <c:pt idx="43">
                  <c:v>0.15840277780102011</c:v>
                </c:pt>
                <c:pt idx="44">
                  <c:v>0.15055920696940628</c:v>
                </c:pt>
                <c:pt idx="45">
                  <c:v>0.15221606113731065</c:v>
                </c:pt>
                <c:pt idx="46">
                  <c:v>0.15023406862196481</c:v>
                </c:pt>
                <c:pt idx="47">
                  <c:v>0.15013998464362338</c:v>
                </c:pt>
                <c:pt idx="48">
                  <c:v>0.14515624310868627</c:v>
                </c:pt>
                <c:pt idx="49">
                  <c:v>0.14238656517259424</c:v>
                </c:pt>
                <c:pt idx="50">
                  <c:v>0.1362267156721218</c:v>
                </c:pt>
                <c:pt idx="51">
                  <c:v>0.14384837198925632</c:v>
                </c:pt>
                <c:pt idx="52">
                  <c:v>0.15752893824362113</c:v>
                </c:pt>
                <c:pt idx="53">
                  <c:v>0.15591861456732173</c:v>
                </c:pt>
                <c:pt idx="54">
                  <c:v>0.1507811693622591</c:v>
                </c:pt>
                <c:pt idx="55">
                  <c:v>0.14720401494293739</c:v>
                </c:pt>
                <c:pt idx="56">
                  <c:v>0.14706143511193132</c:v>
                </c:pt>
                <c:pt idx="57">
                  <c:v>0.12795177152459195</c:v>
                </c:pt>
                <c:pt idx="58">
                  <c:v>0.13410679636692519</c:v>
                </c:pt>
                <c:pt idx="59">
                  <c:v>0.13094912711555615</c:v>
                </c:pt>
                <c:pt idx="60">
                  <c:v>0.12622759360254354</c:v>
                </c:pt>
                <c:pt idx="61">
                  <c:v>0.12111543340573666</c:v>
                </c:pt>
                <c:pt idx="62">
                  <c:v>0.12358328390172237</c:v>
                </c:pt>
                <c:pt idx="63">
                  <c:v>0.11872650099793328</c:v>
                </c:pt>
                <c:pt idx="64">
                  <c:v>0.1188801484353709</c:v>
                </c:pt>
                <c:pt idx="65">
                  <c:v>0.10859337366747705</c:v>
                </c:pt>
                <c:pt idx="66">
                  <c:v>0.10689498872854973</c:v>
                </c:pt>
                <c:pt idx="67">
                  <c:v>0.10840498990219644</c:v>
                </c:pt>
                <c:pt idx="68">
                  <c:v>0.11430237792593413</c:v>
                </c:pt>
                <c:pt idx="69">
                  <c:v>0.10984047205328447</c:v>
                </c:pt>
                <c:pt idx="70">
                  <c:v>0.10897578285054711</c:v>
                </c:pt>
                <c:pt idx="71">
                  <c:v>9.8147048557417904E-2</c:v>
                </c:pt>
                <c:pt idx="72">
                  <c:v>9.2435451946515854E-2</c:v>
                </c:pt>
                <c:pt idx="73">
                  <c:v>9.2030547321088202E-2</c:v>
                </c:pt>
                <c:pt idx="74">
                  <c:v>9.2818141238498589E-2</c:v>
                </c:pt>
                <c:pt idx="75">
                  <c:v>9.2662144837899738E-2</c:v>
                </c:pt>
                <c:pt idx="76">
                  <c:v>9.1239620778899466E-2</c:v>
                </c:pt>
                <c:pt idx="77">
                  <c:v>9.1424691794611435E-2</c:v>
                </c:pt>
                <c:pt idx="78">
                  <c:v>9.0011305501350461E-2</c:v>
                </c:pt>
                <c:pt idx="79">
                  <c:v>8.7360683082418109E-2</c:v>
                </c:pt>
                <c:pt idx="80">
                  <c:v>8.8659256352369889E-2</c:v>
                </c:pt>
                <c:pt idx="81">
                  <c:v>9.3217745252823114E-2</c:v>
                </c:pt>
                <c:pt idx="82">
                  <c:v>9.7948260816504207E-2</c:v>
                </c:pt>
                <c:pt idx="83">
                  <c:v>9.5532966648390505E-2</c:v>
                </c:pt>
                <c:pt idx="84">
                  <c:v>8.9183939965437664E-2</c:v>
                </c:pt>
                <c:pt idx="85">
                  <c:v>9.1111517867730002E-2</c:v>
                </c:pt>
                <c:pt idx="86">
                  <c:v>9.3824109649919149E-2</c:v>
                </c:pt>
                <c:pt idx="87">
                  <c:v>8.6980062732219615E-2</c:v>
                </c:pt>
              </c:numCache>
            </c:numRef>
          </c:val>
          <c:extLst>
            <c:ext xmlns:c16="http://schemas.microsoft.com/office/drawing/2014/chart" uri="{C3380CC4-5D6E-409C-BE32-E72D297353CC}">
              <c16:uniqueId val="{00000000-AD91-4316-B6EB-D9941203B137}"/>
            </c:ext>
          </c:extLst>
        </c:ser>
        <c:ser>
          <c:idx val="2"/>
          <c:order val="2"/>
          <c:tx>
            <c:strRef>
              <c:f>'NAV Area Chart'!$D$328</c:f>
              <c:strCache>
                <c:ptCount val="1"/>
                <c:pt idx="0">
                  <c:v>U.S. Growth Equity</c:v>
                </c:pt>
              </c:strCache>
            </c:strRef>
          </c:tx>
          <c:spPr>
            <a:solidFill>
              <a:schemeClr val="accent4"/>
            </a:solidFill>
          </c:spPr>
          <c:cat>
            <c:numRef>
              <c:f>'NAV Area Chart'!$AS$336:$EA$336</c:f>
              <c:numCache>
                <c:formatCode>General</c:formatCode>
                <c:ptCount val="87"/>
                <c:pt idx="0">
                  <c:v>1999</c:v>
                </c:pt>
                <c:pt idx="1">
                  <c:v>1999</c:v>
                </c:pt>
                <c:pt idx="2">
                  <c:v>1999</c:v>
                </c:pt>
                <c:pt idx="3">
                  <c:v>1999</c:v>
                </c:pt>
                <c:pt idx="4">
                  <c:v>2000</c:v>
                </c:pt>
                <c:pt idx="5">
                  <c:v>2000</c:v>
                </c:pt>
                <c:pt idx="6">
                  <c:v>2000</c:v>
                </c:pt>
                <c:pt idx="7">
                  <c:v>2000</c:v>
                </c:pt>
                <c:pt idx="8">
                  <c:v>2001</c:v>
                </c:pt>
                <c:pt idx="9">
                  <c:v>2001</c:v>
                </c:pt>
                <c:pt idx="10">
                  <c:v>2001</c:v>
                </c:pt>
                <c:pt idx="11">
                  <c:v>2001</c:v>
                </c:pt>
                <c:pt idx="12">
                  <c:v>2002</c:v>
                </c:pt>
                <c:pt idx="13">
                  <c:v>2002</c:v>
                </c:pt>
                <c:pt idx="14">
                  <c:v>2002</c:v>
                </c:pt>
                <c:pt idx="15">
                  <c:v>2002</c:v>
                </c:pt>
                <c:pt idx="16">
                  <c:v>2003</c:v>
                </c:pt>
                <c:pt idx="17">
                  <c:v>2003</c:v>
                </c:pt>
                <c:pt idx="18">
                  <c:v>2003</c:v>
                </c:pt>
                <c:pt idx="19">
                  <c:v>2003</c:v>
                </c:pt>
                <c:pt idx="20">
                  <c:v>2004</c:v>
                </c:pt>
                <c:pt idx="21">
                  <c:v>2004</c:v>
                </c:pt>
                <c:pt idx="22">
                  <c:v>2004</c:v>
                </c:pt>
                <c:pt idx="23">
                  <c:v>2004</c:v>
                </c:pt>
                <c:pt idx="24">
                  <c:v>2005</c:v>
                </c:pt>
                <c:pt idx="25">
                  <c:v>2005</c:v>
                </c:pt>
                <c:pt idx="26">
                  <c:v>2005</c:v>
                </c:pt>
                <c:pt idx="27">
                  <c:v>2005</c:v>
                </c:pt>
                <c:pt idx="28">
                  <c:v>2006</c:v>
                </c:pt>
                <c:pt idx="29">
                  <c:v>2006</c:v>
                </c:pt>
                <c:pt idx="30">
                  <c:v>2006</c:v>
                </c:pt>
                <c:pt idx="31">
                  <c:v>2006</c:v>
                </c:pt>
                <c:pt idx="32">
                  <c:v>2007</c:v>
                </c:pt>
                <c:pt idx="33">
                  <c:v>2007</c:v>
                </c:pt>
                <c:pt idx="34">
                  <c:v>2007</c:v>
                </c:pt>
                <c:pt idx="35">
                  <c:v>2007</c:v>
                </c:pt>
                <c:pt idx="36">
                  <c:v>2008</c:v>
                </c:pt>
                <c:pt idx="37">
                  <c:v>2008</c:v>
                </c:pt>
                <c:pt idx="38">
                  <c:v>2008</c:v>
                </c:pt>
                <c:pt idx="39">
                  <c:v>2008</c:v>
                </c:pt>
                <c:pt idx="40">
                  <c:v>2009</c:v>
                </c:pt>
                <c:pt idx="41">
                  <c:v>2009</c:v>
                </c:pt>
                <c:pt idx="42">
                  <c:v>2009</c:v>
                </c:pt>
                <c:pt idx="43">
                  <c:v>2009</c:v>
                </c:pt>
                <c:pt idx="44">
                  <c:v>2010</c:v>
                </c:pt>
                <c:pt idx="45">
                  <c:v>2010</c:v>
                </c:pt>
                <c:pt idx="46">
                  <c:v>2010</c:v>
                </c:pt>
                <c:pt idx="47">
                  <c:v>2010</c:v>
                </c:pt>
                <c:pt idx="48">
                  <c:v>2011</c:v>
                </c:pt>
                <c:pt idx="49">
                  <c:v>2011</c:v>
                </c:pt>
                <c:pt idx="50">
                  <c:v>2011</c:v>
                </c:pt>
                <c:pt idx="51">
                  <c:v>2011</c:v>
                </c:pt>
                <c:pt idx="52">
                  <c:v>2012</c:v>
                </c:pt>
                <c:pt idx="53">
                  <c:v>2012</c:v>
                </c:pt>
                <c:pt idx="54">
                  <c:v>2012</c:v>
                </c:pt>
                <c:pt idx="55">
                  <c:v>2012</c:v>
                </c:pt>
                <c:pt idx="56">
                  <c:v>2013</c:v>
                </c:pt>
                <c:pt idx="57">
                  <c:v>2013</c:v>
                </c:pt>
                <c:pt idx="58">
                  <c:v>2013</c:v>
                </c:pt>
                <c:pt idx="59">
                  <c:v>2013</c:v>
                </c:pt>
                <c:pt idx="60">
                  <c:v>2014</c:v>
                </c:pt>
                <c:pt idx="61">
                  <c:v>2014</c:v>
                </c:pt>
                <c:pt idx="62">
                  <c:v>2014</c:v>
                </c:pt>
                <c:pt idx="63">
                  <c:v>2014</c:v>
                </c:pt>
                <c:pt idx="64">
                  <c:v>2015</c:v>
                </c:pt>
                <c:pt idx="65">
                  <c:v>2015</c:v>
                </c:pt>
                <c:pt idx="66">
                  <c:v>2015</c:v>
                </c:pt>
                <c:pt idx="67">
                  <c:v>2015</c:v>
                </c:pt>
                <c:pt idx="68">
                  <c:v>2016</c:v>
                </c:pt>
                <c:pt idx="69">
                  <c:v>2016</c:v>
                </c:pt>
                <c:pt idx="70">
                  <c:v>2016</c:v>
                </c:pt>
                <c:pt idx="71">
                  <c:v>2016</c:v>
                </c:pt>
                <c:pt idx="72">
                  <c:v>2017</c:v>
                </c:pt>
                <c:pt idx="73">
                  <c:v>2017</c:v>
                </c:pt>
                <c:pt idx="74">
                  <c:v>2017</c:v>
                </c:pt>
                <c:pt idx="75">
                  <c:v>2017</c:v>
                </c:pt>
                <c:pt idx="76">
                  <c:v>2018</c:v>
                </c:pt>
                <c:pt idx="77">
                  <c:v>2018</c:v>
                </c:pt>
                <c:pt idx="78">
                  <c:v>2018</c:v>
                </c:pt>
                <c:pt idx="79">
                  <c:v>2018</c:v>
                </c:pt>
                <c:pt idx="80">
                  <c:v>2019</c:v>
                </c:pt>
                <c:pt idx="81">
                  <c:v>2019</c:v>
                </c:pt>
                <c:pt idx="82">
                  <c:v>2019</c:v>
                </c:pt>
                <c:pt idx="83">
                  <c:v>2019</c:v>
                </c:pt>
                <c:pt idx="84">
                  <c:v>2020</c:v>
                </c:pt>
                <c:pt idx="85">
                  <c:v>2020</c:v>
                </c:pt>
                <c:pt idx="86">
                  <c:v>2020</c:v>
                </c:pt>
              </c:numCache>
            </c:numRef>
          </c:cat>
          <c:val>
            <c:numRef>
              <c:f>'NAV Area Chart'!$AS$328:$EB$328</c:f>
              <c:numCache>
                <c:formatCode>0.0%</c:formatCode>
                <c:ptCount val="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1.5161647700515674E-3</c:v>
                </c:pt>
                <c:pt idx="27">
                  <c:v>4.1005677074004189E-3</c:v>
                </c:pt>
                <c:pt idx="28">
                  <c:v>5.4171503181823814E-3</c:v>
                </c:pt>
                <c:pt idx="29">
                  <c:v>6.491173433355024E-3</c:v>
                </c:pt>
                <c:pt idx="30">
                  <c:v>9.3257108975299333E-3</c:v>
                </c:pt>
                <c:pt idx="31">
                  <c:v>9.5770494075838788E-3</c:v>
                </c:pt>
                <c:pt idx="32">
                  <c:v>1.2301685494358953E-2</c:v>
                </c:pt>
                <c:pt idx="33">
                  <c:v>1.3813657726002897E-2</c:v>
                </c:pt>
                <c:pt idx="34">
                  <c:v>1.4397972219202528E-2</c:v>
                </c:pt>
                <c:pt idx="35">
                  <c:v>2.0957256166204308E-2</c:v>
                </c:pt>
                <c:pt idx="36">
                  <c:v>2.1759650160123586E-2</c:v>
                </c:pt>
                <c:pt idx="37">
                  <c:v>2.5765139530035345E-2</c:v>
                </c:pt>
                <c:pt idx="38">
                  <c:v>2.6550220315382105E-2</c:v>
                </c:pt>
                <c:pt idx="39">
                  <c:v>2.6203762803776415E-2</c:v>
                </c:pt>
                <c:pt idx="40">
                  <c:v>2.7551740185640505E-2</c:v>
                </c:pt>
                <c:pt idx="41">
                  <c:v>2.9005535630180365E-2</c:v>
                </c:pt>
                <c:pt idx="42">
                  <c:v>3.0089915762705768E-2</c:v>
                </c:pt>
                <c:pt idx="43">
                  <c:v>2.9989118740852309E-2</c:v>
                </c:pt>
                <c:pt idx="44">
                  <c:v>2.9876839906591308E-2</c:v>
                </c:pt>
                <c:pt idx="45">
                  <c:v>3.1637026208899632E-2</c:v>
                </c:pt>
                <c:pt idx="46">
                  <c:v>3.2171652145984594E-2</c:v>
                </c:pt>
                <c:pt idx="47">
                  <c:v>3.5384123643709367E-2</c:v>
                </c:pt>
                <c:pt idx="48">
                  <c:v>3.5506547943753214E-2</c:v>
                </c:pt>
                <c:pt idx="49">
                  <c:v>3.767875660691062E-2</c:v>
                </c:pt>
                <c:pt idx="50">
                  <c:v>3.9706539918385519E-2</c:v>
                </c:pt>
                <c:pt idx="51">
                  <c:v>4.3255032049770499E-2</c:v>
                </c:pt>
                <c:pt idx="52">
                  <c:v>4.1468044384128148E-2</c:v>
                </c:pt>
                <c:pt idx="53">
                  <c:v>4.4556235321208615E-2</c:v>
                </c:pt>
                <c:pt idx="54">
                  <c:v>4.9827200741586641E-2</c:v>
                </c:pt>
                <c:pt idx="55">
                  <c:v>4.8154774203360125E-2</c:v>
                </c:pt>
                <c:pt idx="56">
                  <c:v>4.6652498927900368E-2</c:v>
                </c:pt>
                <c:pt idx="57">
                  <c:v>4.5525335249030262E-2</c:v>
                </c:pt>
                <c:pt idx="58">
                  <c:v>4.7978536456724973E-2</c:v>
                </c:pt>
                <c:pt idx="59">
                  <c:v>5.282062467508232E-2</c:v>
                </c:pt>
                <c:pt idx="60">
                  <c:v>5.6764862581915834E-2</c:v>
                </c:pt>
                <c:pt idx="61">
                  <c:v>6.1427809400838342E-2</c:v>
                </c:pt>
                <c:pt idx="62">
                  <c:v>6.9450019219732456E-2</c:v>
                </c:pt>
                <c:pt idx="63">
                  <c:v>7.1920439550961154E-2</c:v>
                </c:pt>
                <c:pt idx="64">
                  <c:v>7.2617274078746852E-2</c:v>
                </c:pt>
                <c:pt idx="65">
                  <c:v>6.3288706042462839E-2</c:v>
                </c:pt>
                <c:pt idx="66">
                  <c:v>6.4611725483968221E-2</c:v>
                </c:pt>
                <c:pt idx="67">
                  <c:v>6.5319211545951758E-2</c:v>
                </c:pt>
                <c:pt idx="68">
                  <c:v>6.5028386893180981E-2</c:v>
                </c:pt>
                <c:pt idx="69">
                  <c:v>6.4560704230766361E-2</c:v>
                </c:pt>
                <c:pt idx="70">
                  <c:v>6.6959094732223848E-2</c:v>
                </c:pt>
                <c:pt idx="71">
                  <c:v>6.9195061567429147E-2</c:v>
                </c:pt>
                <c:pt idx="72">
                  <c:v>7.3858587512744933E-2</c:v>
                </c:pt>
                <c:pt idx="73">
                  <c:v>7.3324051103249757E-2</c:v>
                </c:pt>
                <c:pt idx="74">
                  <c:v>7.2870768452577367E-2</c:v>
                </c:pt>
                <c:pt idx="75">
                  <c:v>6.9652365986489023E-2</c:v>
                </c:pt>
                <c:pt idx="76">
                  <c:v>7.1734995091634821E-2</c:v>
                </c:pt>
                <c:pt idx="77">
                  <c:v>7.3239708033475237E-2</c:v>
                </c:pt>
                <c:pt idx="78">
                  <c:v>7.3235283217180105E-2</c:v>
                </c:pt>
                <c:pt idx="79">
                  <c:v>8.1440372188928981E-2</c:v>
                </c:pt>
                <c:pt idx="80">
                  <c:v>8.1643828328948037E-2</c:v>
                </c:pt>
                <c:pt idx="81">
                  <c:v>7.8489996764932929E-2</c:v>
                </c:pt>
                <c:pt idx="82">
                  <c:v>7.4836000632538882E-2</c:v>
                </c:pt>
                <c:pt idx="83">
                  <c:v>6.9683233661024385E-2</c:v>
                </c:pt>
                <c:pt idx="84">
                  <c:v>6.8943931137567985E-2</c:v>
                </c:pt>
                <c:pt idx="85">
                  <c:v>6.7106543678637443E-2</c:v>
                </c:pt>
                <c:pt idx="86">
                  <c:v>6.7677103244320427E-2</c:v>
                </c:pt>
                <c:pt idx="87">
                  <c:v>6.6973891287077925E-2</c:v>
                </c:pt>
              </c:numCache>
            </c:numRef>
          </c:val>
          <c:extLst>
            <c:ext xmlns:c16="http://schemas.microsoft.com/office/drawing/2014/chart" uri="{C3380CC4-5D6E-409C-BE32-E72D297353CC}">
              <c16:uniqueId val="{00000001-AD91-4316-B6EB-D9941203B137}"/>
            </c:ext>
          </c:extLst>
        </c:ser>
        <c:ser>
          <c:idx val="3"/>
          <c:order val="3"/>
          <c:tx>
            <c:strRef>
              <c:f>'NAV Area Chart'!$D$329</c:f>
              <c:strCache>
                <c:ptCount val="1"/>
                <c:pt idx="0">
                  <c:v>Secondaries</c:v>
                </c:pt>
              </c:strCache>
            </c:strRef>
          </c:tx>
          <c:spPr>
            <a:solidFill>
              <a:schemeClr val="accent1">
                <a:lumMod val="40000"/>
                <a:lumOff val="60000"/>
              </a:schemeClr>
            </a:solidFill>
          </c:spPr>
          <c:cat>
            <c:numRef>
              <c:f>'NAV Area Chart'!$AS$336:$EA$336</c:f>
              <c:numCache>
                <c:formatCode>General</c:formatCode>
                <c:ptCount val="87"/>
                <c:pt idx="0">
                  <c:v>1999</c:v>
                </c:pt>
                <c:pt idx="1">
                  <c:v>1999</c:v>
                </c:pt>
                <c:pt idx="2">
                  <c:v>1999</c:v>
                </c:pt>
                <c:pt idx="3">
                  <c:v>1999</c:v>
                </c:pt>
                <c:pt idx="4">
                  <c:v>2000</c:v>
                </c:pt>
                <c:pt idx="5">
                  <c:v>2000</c:v>
                </c:pt>
                <c:pt idx="6">
                  <c:v>2000</c:v>
                </c:pt>
                <c:pt idx="7">
                  <c:v>2000</c:v>
                </c:pt>
                <c:pt idx="8">
                  <c:v>2001</c:v>
                </c:pt>
                <c:pt idx="9">
                  <c:v>2001</c:v>
                </c:pt>
                <c:pt idx="10">
                  <c:v>2001</c:v>
                </c:pt>
                <c:pt idx="11">
                  <c:v>2001</c:v>
                </c:pt>
                <c:pt idx="12">
                  <c:v>2002</c:v>
                </c:pt>
                <c:pt idx="13">
                  <c:v>2002</c:v>
                </c:pt>
                <c:pt idx="14">
                  <c:v>2002</c:v>
                </c:pt>
                <c:pt idx="15">
                  <c:v>2002</c:v>
                </c:pt>
                <c:pt idx="16">
                  <c:v>2003</c:v>
                </c:pt>
                <c:pt idx="17">
                  <c:v>2003</c:v>
                </c:pt>
                <c:pt idx="18">
                  <c:v>2003</c:v>
                </c:pt>
                <c:pt idx="19">
                  <c:v>2003</c:v>
                </c:pt>
                <c:pt idx="20">
                  <c:v>2004</c:v>
                </c:pt>
                <c:pt idx="21">
                  <c:v>2004</c:v>
                </c:pt>
                <c:pt idx="22">
                  <c:v>2004</c:v>
                </c:pt>
                <c:pt idx="23">
                  <c:v>2004</c:v>
                </c:pt>
                <c:pt idx="24">
                  <c:v>2005</c:v>
                </c:pt>
                <c:pt idx="25">
                  <c:v>2005</c:v>
                </c:pt>
                <c:pt idx="26">
                  <c:v>2005</c:v>
                </c:pt>
                <c:pt idx="27">
                  <c:v>2005</c:v>
                </c:pt>
                <c:pt idx="28">
                  <c:v>2006</c:v>
                </c:pt>
                <c:pt idx="29">
                  <c:v>2006</c:v>
                </c:pt>
                <c:pt idx="30">
                  <c:v>2006</c:v>
                </c:pt>
                <c:pt idx="31">
                  <c:v>2006</c:v>
                </c:pt>
                <c:pt idx="32">
                  <c:v>2007</c:v>
                </c:pt>
                <c:pt idx="33">
                  <c:v>2007</c:v>
                </c:pt>
                <c:pt idx="34">
                  <c:v>2007</c:v>
                </c:pt>
                <c:pt idx="35">
                  <c:v>2007</c:v>
                </c:pt>
                <c:pt idx="36">
                  <c:v>2008</c:v>
                </c:pt>
                <c:pt idx="37">
                  <c:v>2008</c:v>
                </c:pt>
                <c:pt idx="38">
                  <c:v>2008</c:v>
                </c:pt>
                <c:pt idx="39">
                  <c:v>2008</c:v>
                </c:pt>
                <c:pt idx="40">
                  <c:v>2009</c:v>
                </c:pt>
                <c:pt idx="41">
                  <c:v>2009</c:v>
                </c:pt>
                <c:pt idx="42">
                  <c:v>2009</c:v>
                </c:pt>
                <c:pt idx="43">
                  <c:v>2009</c:v>
                </c:pt>
                <c:pt idx="44">
                  <c:v>2010</c:v>
                </c:pt>
                <c:pt idx="45">
                  <c:v>2010</c:v>
                </c:pt>
                <c:pt idx="46">
                  <c:v>2010</c:v>
                </c:pt>
                <c:pt idx="47">
                  <c:v>2010</c:v>
                </c:pt>
                <c:pt idx="48">
                  <c:v>2011</c:v>
                </c:pt>
                <c:pt idx="49">
                  <c:v>2011</c:v>
                </c:pt>
                <c:pt idx="50">
                  <c:v>2011</c:v>
                </c:pt>
                <c:pt idx="51">
                  <c:v>2011</c:v>
                </c:pt>
                <c:pt idx="52">
                  <c:v>2012</c:v>
                </c:pt>
                <c:pt idx="53">
                  <c:v>2012</c:v>
                </c:pt>
                <c:pt idx="54">
                  <c:v>2012</c:v>
                </c:pt>
                <c:pt idx="55">
                  <c:v>2012</c:v>
                </c:pt>
                <c:pt idx="56">
                  <c:v>2013</c:v>
                </c:pt>
                <c:pt idx="57">
                  <c:v>2013</c:v>
                </c:pt>
                <c:pt idx="58">
                  <c:v>2013</c:v>
                </c:pt>
                <c:pt idx="59">
                  <c:v>2013</c:v>
                </c:pt>
                <c:pt idx="60">
                  <c:v>2014</c:v>
                </c:pt>
                <c:pt idx="61">
                  <c:v>2014</c:v>
                </c:pt>
                <c:pt idx="62">
                  <c:v>2014</c:v>
                </c:pt>
                <c:pt idx="63">
                  <c:v>2014</c:v>
                </c:pt>
                <c:pt idx="64">
                  <c:v>2015</c:v>
                </c:pt>
                <c:pt idx="65">
                  <c:v>2015</c:v>
                </c:pt>
                <c:pt idx="66">
                  <c:v>2015</c:v>
                </c:pt>
                <c:pt idx="67">
                  <c:v>2015</c:v>
                </c:pt>
                <c:pt idx="68">
                  <c:v>2016</c:v>
                </c:pt>
                <c:pt idx="69">
                  <c:v>2016</c:v>
                </c:pt>
                <c:pt idx="70">
                  <c:v>2016</c:v>
                </c:pt>
                <c:pt idx="71">
                  <c:v>2016</c:v>
                </c:pt>
                <c:pt idx="72">
                  <c:v>2017</c:v>
                </c:pt>
                <c:pt idx="73">
                  <c:v>2017</c:v>
                </c:pt>
                <c:pt idx="74">
                  <c:v>2017</c:v>
                </c:pt>
                <c:pt idx="75">
                  <c:v>2017</c:v>
                </c:pt>
                <c:pt idx="76">
                  <c:v>2018</c:v>
                </c:pt>
                <c:pt idx="77">
                  <c:v>2018</c:v>
                </c:pt>
                <c:pt idx="78">
                  <c:v>2018</c:v>
                </c:pt>
                <c:pt idx="79">
                  <c:v>2018</c:v>
                </c:pt>
                <c:pt idx="80">
                  <c:v>2019</c:v>
                </c:pt>
                <c:pt idx="81">
                  <c:v>2019</c:v>
                </c:pt>
                <c:pt idx="82">
                  <c:v>2019</c:v>
                </c:pt>
                <c:pt idx="83">
                  <c:v>2019</c:v>
                </c:pt>
                <c:pt idx="84">
                  <c:v>2020</c:v>
                </c:pt>
                <c:pt idx="85">
                  <c:v>2020</c:v>
                </c:pt>
                <c:pt idx="86">
                  <c:v>2020</c:v>
                </c:pt>
              </c:numCache>
            </c:numRef>
          </c:cat>
          <c:val>
            <c:numRef>
              <c:f>'NAV Area Chart'!$AS$329:$EB$329</c:f>
              <c:numCache>
                <c:formatCode>0.0%</c:formatCode>
                <c:ptCount val="88"/>
                <c:pt idx="0">
                  <c:v>0</c:v>
                </c:pt>
                <c:pt idx="1">
                  <c:v>0</c:v>
                </c:pt>
                <c:pt idx="2">
                  <c:v>0</c:v>
                </c:pt>
                <c:pt idx="3">
                  <c:v>0</c:v>
                </c:pt>
                <c:pt idx="4">
                  <c:v>0</c:v>
                </c:pt>
                <c:pt idx="5">
                  <c:v>0</c:v>
                </c:pt>
                <c:pt idx="6">
                  <c:v>0</c:v>
                </c:pt>
                <c:pt idx="7">
                  <c:v>0</c:v>
                </c:pt>
                <c:pt idx="8">
                  <c:v>0</c:v>
                </c:pt>
                <c:pt idx="9">
                  <c:v>1.351180534210406E-2</c:v>
                </c:pt>
                <c:pt idx="10">
                  <c:v>1.588812235778404E-2</c:v>
                </c:pt>
                <c:pt idx="11">
                  <c:v>1.7014255362468304E-2</c:v>
                </c:pt>
                <c:pt idx="12">
                  <c:v>2.3051270969150408E-2</c:v>
                </c:pt>
                <c:pt idx="13">
                  <c:v>2.5487061445045377E-2</c:v>
                </c:pt>
                <c:pt idx="14">
                  <c:v>3.2830214337726864E-2</c:v>
                </c:pt>
                <c:pt idx="15">
                  <c:v>3.1638906356613004E-2</c:v>
                </c:pt>
                <c:pt idx="16">
                  <c:v>3.1369298017576638E-2</c:v>
                </c:pt>
                <c:pt idx="17">
                  <c:v>3.2255981644024601E-2</c:v>
                </c:pt>
                <c:pt idx="18">
                  <c:v>4.0351555824743424E-2</c:v>
                </c:pt>
                <c:pt idx="19">
                  <c:v>4.6970322442758755E-2</c:v>
                </c:pt>
                <c:pt idx="20">
                  <c:v>4.9277556264795561E-2</c:v>
                </c:pt>
                <c:pt idx="21">
                  <c:v>4.9832568895480545E-2</c:v>
                </c:pt>
                <c:pt idx="22">
                  <c:v>4.5214326648051133E-2</c:v>
                </c:pt>
                <c:pt idx="23">
                  <c:v>5.5552755760278121E-2</c:v>
                </c:pt>
                <c:pt idx="24">
                  <c:v>5.824667879743483E-2</c:v>
                </c:pt>
                <c:pt idx="25">
                  <c:v>5.7008784933491985E-2</c:v>
                </c:pt>
                <c:pt idx="26">
                  <c:v>5.7526396237789566E-2</c:v>
                </c:pt>
                <c:pt idx="27">
                  <c:v>6.1565253821088919E-2</c:v>
                </c:pt>
                <c:pt idx="28">
                  <c:v>6.1175726819347534E-2</c:v>
                </c:pt>
                <c:pt idx="29">
                  <c:v>5.8182503055603768E-2</c:v>
                </c:pt>
                <c:pt idx="30">
                  <c:v>6.0178659711597748E-2</c:v>
                </c:pt>
                <c:pt idx="31">
                  <c:v>6.3748858388240598E-2</c:v>
                </c:pt>
                <c:pt idx="32">
                  <c:v>5.6368412084219333E-2</c:v>
                </c:pt>
                <c:pt idx="33">
                  <c:v>5.3403725462079325E-2</c:v>
                </c:pt>
                <c:pt idx="34">
                  <c:v>5.9020100564956275E-2</c:v>
                </c:pt>
                <c:pt idx="35">
                  <c:v>5.1622253546953177E-2</c:v>
                </c:pt>
                <c:pt idx="36">
                  <c:v>5.0140219990454316E-2</c:v>
                </c:pt>
                <c:pt idx="37">
                  <c:v>5.3137760539827696E-2</c:v>
                </c:pt>
                <c:pt idx="38">
                  <c:v>5.2560677884151204E-2</c:v>
                </c:pt>
                <c:pt idx="39">
                  <c:v>4.9138634276464727E-2</c:v>
                </c:pt>
                <c:pt idx="40">
                  <c:v>5.0516625415241788E-2</c:v>
                </c:pt>
                <c:pt idx="41">
                  <c:v>4.866990671932029E-2</c:v>
                </c:pt>
                <c:pt idx="42">
                  <c:v>4.7016002918330545E-2</c:v>
                </c:pt>
                <c:pt idx="43">
                  <c:v>4.7862422754737698E-2</c:v>
                </c:pt>
                <c:pt idx="44">
                  <c:v>4.415677526381679E-2</c:v>
                </c:pt>
                <c:pt idx="45">
                  <c:v>4.1523382527897557E-2</c:v>
                </c:pt>
                <c:pt idx="46">
                  <c:v>4.9843286315485416E-2</c:v>
                </c:pt>
                <c:pt idx="47">
                  <c:v>5.3213621634964389E-2</c:v>
                </c:pt>
                <c:pt idx="48">
                  <c:v>5.5502146952031685E-2</c:v>
                </c:pt>
                <c:pt idx="49">
                  <c:v>5.4348199703808935E-2</c:v>
                </c:pt>
                <c:pt idx="50">
                  <c:v>5.3175238656833587E-2</c:v>
                </c:pt>
                <c:pt idx="51">
                  <c:v>4.9525665058611702E-2</c:v>
                </c:pt>
                <c:pt idx="52">
                  <c:v>4.8439517055095513E-2</c:v>
                </c:pt>
                <c:pt idx="53">
                  <c:v>5.2919248877343159E-2</c:v>
                </c:pt>
                <c:pt idx="54">
                  <c:v>5.5383723385827172E-2</c:v>
                </c:pt>
                <c:pt idx="55">
                  <c:v>5.6026059221355909E-2</c:v>
                </c:pt>
                <c:pt idx="56">
                  <c:v>5.696154076750861E-2</c:v>
                </c:pt>
                <c:pt idx="57">
                  <c:v>5.8099111417905872E-2</c:v>
                </c:pt>
                <c:pt idx="58">
                  <c:v>5.9826186534513243E-2</c:v>
                </c:pt>
                <c:pt idx="59">
                  <c:v>6.1603278745527637E-2</c:v>
                </c:pt>
                <c:pt idx="60">
                  <c:v>6.2140645682221517E-2</c:v>
                </c:pt>
                <c:pt idx="61">
                  <c:v>5.8167892311568485E-2</c:v>
                </c:pt>
                <c:pt idx="62">
                  <c:v>5.8743381696259062E-2</c:v>
                </c:pt>
                <c:pt idx="63">
                  <c:v>5.429475179314161E-2</c:v>
                </c:pt>
                <c:pt idx="64">
                  <c:v>5.3170701468444687E-2</c:v>
                </c:pt>
                <c:pt idx="65">
                  <c:v>5.7980517717615553E-2</c:v>
                </c:pt>
                <c:pt idx="66">
                  <c:v>5.9503997344882958E-2</c:v>
                </c:pt>
                <c:pt idx="67">
                  <c:v>5.56824261674903E-2</c:v>
                </c:pt>
                <c:pt idx="68">
                  <c:v>5.5855707109156758E-2</c:v>
                </c:pt>
                <c:pt idx="69">
                  <c:v>5.1692820644164368E-2</c:v>
                </c:pt>
                <c:pt idx="70">
                  <c:v>4.9493478440625072E-2</c:v>
                </c:pt>
                <c:pt idx="71">
                  <c:v>5.0873735601646847E-2</c:v>
                </c:pt>
                <c:pt idx="72">
                  <c:v>5.0868681912295668E-2</c:v>
                </c:pt>
                <c:pt idx="73">
                  <c:v>4.8065432398793129E-2</c:v>
                </c:pt>
                <c:pt idx="74">
                  <c:v>5.080253545748982E-2</c:v>
                </c:pt>
                <c:pt idx="75">
                  <c:v>5.078468787156095E-2</c:v>
                </c:pt>
                <c:pt idx="76">
                  <c:v>4.8358991578685173E-2</c:v>
                </c:pt>
                <c:pt idx="77">
                  <c:v>4.6592780553480061E-2</c:v>
                </c:pt>
                <c:pt idx="78">
                  <c:v>4.6738736869178427E-2</c:v>
                </c:pt>
                <c:pt idx="79">
                  <c:v>5.1256702515833676E-2</c:v>
                </c:pt>
                <c:pt idx="80">
                  <c:v>4.9093710753018348E-2</c:v>
                </c:pt>
                <c:pt idx="81">
                  <c:v>4.5809175089240158E-2</c:v>
                </c:pt>
                <c:pt idx="82">
                  <c:v>4.406963051634908E-2</c:v>
                </c:pt>
                <c:pt idx="83">
                  <c:v>4.4173331996815043E-2</c:v>
                </c:pt>
                <c:pt idx="84">
                  <c:v>4.5372402240464273E-2</c:v>
                </c:pt>
                <c:pt idx="85">
                  <c:v>3.7878719559117695E-2</c:v>
                </c:pt>
                <c:pt idx="86">
                  <c:v>3.7318294694692174E-2</c:v>
                </c:pt>
                <c:pt idx="87">
                  <c:v>4.0135267358986947E-2</c:v>
                </c:pt>
              </c:numCache>
            </c:numRef>
          </c:val>
          <c:extLst>
            <c:ext xmlns:c16="http://schemas.microsoft.com/office/drawing/2014/chart" uri="{C3380CC4-5D6E-409C-BE32-E72D297353CC}">
              <c16:uniqueId val="{00000002-AD91-4316-B6EB-D9941203B137}"/>
            </c:ext>
          </c:extLst>
        </c:ser>
        <c:ser>
          <c:idx val="4"/>
          <c:order val="4"/>
          <c:tx>
            <c:strRef>
              <c:f>'NAV Area Chart'!$D$330</c:f>
              <c:strCache>
                <c:ptCount val="1"/>
                <c:pt idx="0">
                  <c:v>U.S. Venture Capital</c:v>
                </c:pt>
              </c:strCache>
            </c:strRef>
          </c:tx>
          <c:spPr>
            <a:solidFill>
              <a:schemeClr val="accent3"/>
            </a:solidFill>
          </c:spPr>
          <c:cat>
            <c:numRef>
              <c:f>'NAV Area Chart'!$AS$336:$EA$336</c:f>
              <c:numCache>
                <c:formatCode>General</c:formatCode>
                <c:ptCount val="87"/>
                <c:pt idx="0">
                  <c:v>1999</c:v>
                </c:pt>
                <c:pt idx="1">
                  <c:v>1999</c:v>
                </c:pt>
                <c:pt idx="2">
                  <c:v>1999</c:v>
                </c:pt>
                <c:pt idx="3">
                  <c:v>1999</c:v>
                </c:pt>
                <c:pt idx="4">
                  <c:v>2000</c:v>
                </c:pt>
                <c:pt idx="5">
                  <c:v>2000</c:v>
                </c:pt>
                <c:pt idx="6">
                  <c:v>2000</c:v>
                </c:pt>
                <c:pt idx="7">
                  <c:v>2000</c:v>
                </c:pt>
                <c:pt idx="8">
                  <c:v>2001</c:v>
                </c:pt>
                <c:pt idx="9">
                  <c:v>2001</c:v>
                </c:pt>
                <c:pt idx="10">
                  <c:v>2001</c:v>
                </c:pt>
                <c:pt idx="11">
                  <c:v>2001</c:v>
                </c:pt>
                <c:pt idx="12">
                  <c:v>2002</c:v>
                </c:pt>
                <c:pt idx="13">
                  <c:v>2002</c:v>
                </c:pt>
                <c:pt idx="14">
                  <c:v>2002</c:v>
                </c:pt>
                <c:pt idx="15">
                  <c:v>2002</c:v>
                </c:pt>
                <c:pt idx="16">
                  <c:v>2003</c:v>
                </c:pt>
                <c:pt idx="17">
                  <c:v>2003</c:v>
                </c:pt>
                <c:pt idx="18">
                  <c:v>2003</c:v>
                </c:pt>
                <c:pt idx="19">
                  <c:v>2003</c:v>
                </c:pt>
                <c:pt idx="20">
                  <c:v>2004</c:v>
                </c:pt>
                <c:pt idx="21">
                  <c:v>2004</c:v>
                </c:pt>
                <c:pt idx="22">
                  <c:v>2004</c:v>
                </c:pt>
                <c:pt idx="23">
                  <c:v>2004</c:v>
                </c:pt>
                <c:pt idx="24">
                  <c:v>2005</c:v>
                </c:pt>
                <c:pt idx="25">
                  <c:v>2005</c:v>
                </c:pt>
                <c:pt idx="26">
                  <c:v>2005</c:v>
                </c:pt>
                <c:pt idx="27">
                  <c:v>2005</c:v>
                </c:pt>
                <c:pt idx="28">
                  <c:v>2006</c:v>
                </c:pt>
                <c:pt idx="29">
                  <c:v>2006</c:v>
                </c:pt>
                <c:pt idx="30">
                  <c:v>2006</c:v>
                </c:pt>
                <c:pt idx="31">
                  <c:v>2006</c:v>
                </c:pt>
                <c:pt idx="32">
                  <c:v>2007</c:v>
                </c:pt>
                <c:pt idx="33">
                  <c:v>2007</c:v>
                </c:pt>
                <c:pt idx="34">
                  <c:v>2007</c:v>
                </c:pt>
                <c:pt idx="35">
                  <c:v>2007</c:v>
                </c:pt>
                <c:pt idx="36">
                  <c:v>2008</c:v>
                </c:pt>
                <c:pt idx="37">
                  <c:v>2008</c:v>
                </c:pt>
                <c:pt idx="38">
                  <c:v>2008</c:v>
                </c:pt>
                <c:pt idx="39">
                  <c:v>2008</c:v>
                </c:pt>
                <c:pt idx="40">
                  <c:v>2009</c:v>
                </c:pt>
                <c:pt idx="41">
                  <c:v>2009</c:v>
                </c:pt>
                <c:pt idx="42">
                  <c:v>2009</c:v>
                </c:pt>
                <c:pt idx="43">
                  <c:v>2009</c:v>
                </c:pt>
                <c:pt idx="44">
                  <c:v>2010</c:v>
                </c:pt>
                <c:pt idx="45">
                  <c:v>2010</c:v>
                </c:pt>
                <c:pt idx="46">
                  <c:v>2010</c:v>
                </c:pt>
                <c:pt idx="47">
                  <c:v>2010</c:v>
                </c:pt>
                <c:pt idx="48">
                  <c:v>2011</c:v>
                </c:pt>
                <c:pt idx="49">
                  <c:v>2011</c:v>
                </c:pt>
                <c:pt idx="50">
                  <c:v>2011</c:v>
                </c:pt>
                <c:pt idx="51">
                  <c:v>2011</c:v>
                </c:pt>
                <c:pt idx="52">
                  <c:v>2012</c:v>
                </c:pt>
                <c:pt idx="53">
                  <c:v>2012</c:v>
                </c:pt>
                <c:pt idx="54">
                  <c:v>2012</c:v>
                </c:pt>
                <c:pt idx="55">
                  <c:v>2012</c:v>
                </c:pt>
                <c:pt idx="56">
                  <c:v>2013</c:v>
                </c:pt>
                <c:pt idx="57">
                  <c:v>2013</c:v>
                </c:pt>
                <c:pt idx="58">
                  <c:v>2013</c:v>
                </c:pt>
                <c:pt idx="59">
                  <c:v>2013</c:v>
                </c:pt>
                <c:pt idx="60">
                  <c:v>2014</c:v>
                </c:pt>
                <c:pt idx="61">
                  <c:v>2014</c:v>
                </c:pt>
                <c:pt idx="62">
                  <c:v>2014</c:v>
                </c:pt>
                <c:pt idx="63">
                  <c:v>2014</c:v>
                </c:pt>
                <c:pt idx="64">
                  <c:v>2015</c:v>
                </c:pt>
                <c:pt idx="65">
                  <c:v>2015</c:v>
                </c:pt>
                <c:pt idx="66">
                  <c:v>2015</c:v>
                </c:pt>
                <c:pt idx="67">
                  <c:v>2015</c:v>
                </c:pt>
                <c:pt idx="68">
                  <c:v>2016</c:v>
                </c:pt>
                <c:pt idx="69">
                  <c:v>2016</c:v>
                </c:pt>
                <c:pt idx="70">
                  <c:v>2016</c:v>
                </c:pt>
                <c:pt idx="71">
                  <c:v>2016</c:v>
                </c:pt>
                <c:pt idx="72">
                  <c:v>2017</c:v>
                </c:pt>
                <c:pt idx="73">
                  <c:v>2017</c:v>
                </c:pt>
                <c:pt idx="74">
                  <c:v>2017</c:v>
                </c:pt>
                <c:pt idx="75">
                  <c:v>2017</c:v>
                </c:pt>
                <c:pt idx="76">
                  <c:v>2018</c:v>
                </c:pt>
                <c:pt idx="77">
                  <c:v>2018</c:v>
                </c:pt>
                <c:pt idx="78">
                  <c:v>2018</c:v>
                </c:pt>
                <c:pt idx="79">
                  <c:v>2018</c:v>
                </c:pt>
                <c:pt idx="80">
                  <c:v>2019</c:v>
                </c:pt>
                <c:pt idx="81">
                  <c:v>2019</c:v>
                </c:pt>
                <c:pt idx="82">
                  <c:v>2019</c:v>
                </c:pt>
                <c:pt idx="83">
                  <c:v>2019</c:v>
                </c:pt>
                <c:pt idx="84">
                  <c:v>2020</c:v>
                </c:pt>
                <c:pt idx="85">
                  <c:v>2020</c:v>
                </c:pt>
                <c:pt idx="86">
                  <c:v>2020</c:v>
                </c:pt>
              </c:numCache>
            </c:numRef>
          </c:cat>
          <c:val>
            <c:numRef>
              <c:f>'NAV Area Chart'!$AS$330:$EB$330</c:f>
              <c:numCache>
                <c:formatCode>0.0%</c:formatCode>
                <c:ptCount val="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5.0508388428154756E-3</c:v>
                </c:pt>
                <c:pt idx="19">
                  <c:v>4.5454393617096094E-3</c:v>
                </c:pt>
                <c:pt idx="20">
                  <c:v>6.5243862829123984E-3</c:v>
                </c:pt>
                <c:pt idx="21">
                  <c:v>7.3407879520559034E-3</c:v>
                </c:pt>
                <c:pt idx="22">
                  <c:v>8.7987491952532804E-3</c:v>
                </c:pt>
                <c:pt idx="23">
                  <c:v>1.0223507625366611E-2</c:v>
                </c:pt>
                <c:pt idx="24">
                  <c:v>1.2893701243665559E-2</c:v>
                </c:pt>
                <c:pt idx="25">
                  <c:v>1.6293855956852083E-2</c:v>
                </c:pt>
                <c:pt idx="26">
                  <c:v>1.9973096767428474E-2</c:v>
                </c:pt>
                <c:pt idx="27">
                  <c:v>2.1908878514088178E-2</c:v>
                </c:pt>
                <c:pt idx="28">
                  <c:v>2.8160344567629135E-2</c:v>
                </c:pt>
                <c:pt idx="29">
                  <c:v>3.0799382115347076E-2</c:v>
                </c:pt>
                <c:pt idx="30">
                  <c:v>3.6541798296583869E-2</c:v>
                </c:pt>
                <c:pt idx="31">
                  <c:v>3.8860773909455165E-2</c:v>
                </c:pt>
                <c:pt idx="32">
                  <c:v>4.1718255770272314E-2</c:v>
                </c:pt>
                <c:pt idx="33">
                  <c:v>4.8744857717491E-2</c:v>
                </c:pt>
                <c:pt idx="34">
                  <c:v>5.3075256836819379E-2</c:v>
                </c:pt>
                <c:pt idx="35">
                  <c:v>5.3885489310478492E-2</c:v>
                </c:pt>
                <c:pt idx="36">
                  <c:v>5.6467761173935926E-2</c:v>
                </c:pt>
                <c:pt idx="37">
                  <c:v>6.6948485510773023E-2</c:v>
                </c:pt>
                <c:pt idx="38">
                  <c:v>7.1552308141835344E-2</c:v>
                </c:pt>
                <c:pt idx="39">
                  <c:v>8.0062795081448715E-2</c:v>
                </c:pt>
                <c:pt idx="40">
                  <c:v>8.3012888156536513E-2</c:v>
                </c:pt>
                <c:pt idx="41">
                  <c:v>8.3127531188627132E-2</c:v>
                </c:pt>
                <c:pt idx="42">
                  <c:v>8.4335162169604877E-2</c:v>
                </c:pt>
                <c:pt idx="43">
                  <c:v>8.8879344888666861E-2</c:v>
                </c:pt>
                <c:pt idx="44">
                  <c:v>8.6576640620813022E-2</c:v>
                </c:pt>
                <c:pt idx="45">
                  <c:v>9.174049522212295E-2</c:v>
                </c:pt>
                <c:pt idx="46">
                  <c:v>8.8731308391481079E-2</c:v>
                </c:pt>
                <c:pt idx="47">
                  <c:v>9.2044862927492685E-2</c:v>
                </c:pt>
                <c:pt idx="48">
                  <c:v>9.7684097579123511E-2</c:v>
                </c:pt>
                <c:pt idx="49">
                  <c:v>0.10615090945483992</c:v>
                </c:pt>
                <c:pt idx="50">
                  <c:v>0.11586399276948588</c:v>
                </c:pt>
                <c:pt idx="51">
                  <c:v>0.11262370789018439</c:v>
                </c:pt>
                <c:pt idx="52">
                  <c:v>0.11478534039734026</c:v>
                </c:pt>
                <c:pt idx="53">
                  <c:v>0.11854511158600631</c:v>
                </c:pt>
                <c:pt idx="54">
                  <c:v>0.12201568416915581</c:v>
                </c:pt>
                <c:pt idx="55">
                  <c:v>0.11988074599954682</c:v>
                </c:pt>
                <c:pt idx="56">
                  <c:v>0.12110351591800218</c:v>
                </c:pt>
                <c:pt idx="57">
                  <c:v>0.12983312573793807</c:v>
                </c:pt>
                <c:pt idx="58">
                  <c:v>0.13909815973553111</c:v>
                </c:pt>
                <c:pt idx="59">
                  <c:v>0.14783144678929819</c:v>
                </c:pt>
                <c:pt idx="60">
                  <c:v>0.15402012007955859</c:v>
                </c:pt>
                <c:pt idx="61">
                  <c:v>0.15377050963906305</c:v>
                </c:pt>
                <c:pt idx="62">
                  <c:v>0.16579623274114247</c:v>
                </c:pt>
                <c:pt idx="63">
                  <c:v>0.17876967911106706</c:v>
                </c:pt>
                <c:pt idx="64">
                  <c:v>0.18709892164278868</c:v>
                </c:pt>
                <c:pt idx="65">
                  <c:v>0.21573009913650684</c:v>
                </c:pt>
                <c:pt idx="66">
                  <c:v>0.22056623127722919</c:v>
                </c:pt>
                <c:pt idx="67">
                  <c:v>0.22184186810551948</c:v>
                </c:pt>
                <c:pt idx="68">
                  <c:v>0.21267167103337492</c:v>
                </c:pt>
                <c:pt idx="69">
                  <c:v>0.20392565011252445</c:v>
                </c:pt>
                <c:pt idx="70">
                  <c:v>0.20030133960548657</c:v>
                </c:pt>
                <c:pt idx="71">
                  <c:v>0.20102332415697344</c:v>
                </c:pt>
                <c:pt idx="72">
                  <c:v>0.21277954123020462</c:v>
                </c:pt>
                <c:pt idx="73">
                  <c:v>0.20874633992079678</c:v>
                </c:pt>
                <c:pt idx="74">
                  <c:v>0.20667592542277402</c:v>
                </c:pt>
                <c:pt idx="75">
                  <c:v>0.20236447737721178</c:v>
                </c:pt>
                <c:pt idx="76">
                  <c:v>0.20214196182050662</c:v>
                </c:pt>
                <c:pt idx="77">
                  <c:v>0.20632860505916681</c:v>
                </c:pt>
                <c:pt idx="78">
                  <c:v>0.21043283085254877</c:v>
                </c:pt>
                <c:pt idx="79">
                  <c:v>0.21805174548525444</c:v>
                </c:pt>
                <c:pt idx="80">
                  <c:v>0.21615084591473396</c:v>
                </c:pt>
                <c:pt idx="81">
                  <c:v>0.2242175375803776</c:v>
                </c:pt>
                <c:pt idx="82">
                  <c:v>0.22938504464248538</c:v>
                </c:pt>
                <c:pt idx="83">
                  <c:v>0.23051841708042134</c:v>
                </c:pt>
                <c:pt idx="84">
                  <c:v>0.24387660655590973</c:v>
                </c:pt>
                <c:pt idx="85">
                  <c:v>0.242164784786049</c:v>
                </c:pt>
                <c:pt idx="86">
                  <c:v>0.24487635287953063</c:v>
                </c:pt>
                <c:pt idx="87">
                  <c:v>0.27305952163371522</c:v>
                </c:pt>
              </c:numCache>
            </c:numRef>
          </c:val>
          <c:extLst>
            <c:ext xmlns:c16="http://schemas.microsoft.com/office/drawing/2014/chart" uri="{C3380CC4-5D6E-409C-BE32-E72D297353CC}">
              <c16:uniqueId val="{00000003-AD91-4316-B6EB-D9941203B137}"/>
            </c:ext>
          </c:extLst>
        </c:ser>
        <c:ser>
          <c:idx val="5"/>
          <c:order val="5"/>
          <c:tx>
            <c:strRef>
              <c:f>'NAV Area Chart'!$D$331</c:f>
              <c:strCache>
                <c:ptCount val="1"/>
                <c:pt idx="0">
                  <c:v>Non-U.S. Buyouts</c:v>
                </c:pt>
              </c:strCache>
            </c:strRef>
          </c:tx>
          <c:spPr>
            <a:solidFill>
              <a:schemeClr val="accent2"/>
            </a:solidFill>
          </c:spPr>
          <c:cat>
            <c:numRef>
              <c:f>'NAV Area Chart'!$AS$336:$EA$336</c:f>
              <c:numCache>
                <c:formatCode>General</c:formatCode>
                <c:ptCount val="87"/>
                <c:pt idx="0">
                  <c:v>1999</c:v>
                </c:pt>
                <c:pt idx="1">
                  <c:v>1999</c:v>
                </c:pt>
                <c:pt idx="2">
                  <c:v>1999</c:v>
                </c:pt>
                <c:pt idx="3">
                  <c:v>1999</c:v>
                </c:pt>
                <c:pt idx="4">
                  <c:v>2000</c:v>
                </c:pt>
                <c:pt idx="5">
                  <c:v>2000</c:v>
                </c:pt>
                <c:pt idx="6">
                  <c:v>2000</c:v>
                </c:pt>
                <c:pt idx="7">
                  <c:v>2000</c:v>
                </c:pt>
                <c:pt idx="8">
                  <c:v>2001</c:v>
                </c:pt>
                <c:pt idx="9">
                  <c:v>2001</c:v>
                </c:pt>
                <c:pt idx="10">
                  <c:v>2001</c:v>
                </c:pt>
                <c:pt idx="11">
                  <c:v>2001</c:v>
                </c:pt>
                <c:pt idx="12">
                  <c:v>2002</c:v>
                </c:pt>
                <c:pt idx="13">
                  <c:v>2002</c:v>
                </c:pt>
                <c:pt idx="14">
                  <c:v>2002</c:v>
                </c:pt>
                <c:pt idx="15">
                  <c:v>2002</c:v>
                </c:pt>
                <c:pt idx="16">
                  <c:v>2003</c:v>
                </c:pt>
                <c:pt idx="17">
                  <c:v>2003</c:v>
                </c:pt>
                <c:pt idx="18">
                  <c:v>2003</c:v>
                </c:pt>
                <c:pt idx="19">
                  <c:v>2003</c:v>
                </c:pt>
                <c:pt idx="20">
                  <c:v>2004</c:v>
                </c:pt>
                <c:pt idx="21">
                  <c:v>2004</c:v>
                </c:pt>
                <c:pt idx="22">
                  <c:v>2004</c:v>
                </c:pt>
                <c:pt idx="23">
                  <c:v>2004</c:v>
                </c:pt>
                <c:pt idx="24">
                  <c:v>2005</c:v>
                </c:pt>
                <c:pt idx="25">
                  <c:v>2005</c:v>
                </c:pt>
                <c:pt idx="26">
                  <c:v>2005</c:v>
                </c:pt>
                <c:pt idx="27">
                  <c:v>2005</c:v>
                </c:pt>
                <c:pt idx="28">
                  <c:v>2006</c:v>
                </c:pt>
                <c:pt idx="29">
                  <c:v>2006</c:v>
                </c:pt>
                <c:pt idx="30">
                  <c:v>2006</c:v>
                </c:pt>
                <c:pt idx="31">
                  <c:v>2006</c:v>
                </c:pt>
                <c:pt idx="32">
                  <c:v>2007</c:v>
                </c:pt>
                <c:pt idx="33">
                  <c:v>2007</c:v>
                </c:pt>
                <c:pt idx="34">
                  <c:v>2007</c:v>
                </c:pt>
                <c:pt idx="35">
                  <c:v>2007</c:v>
                </c:pt>
                <c:pt idx="36">
                  <c:v>2008</c:v>
                </c:pt>
                <c:pt idx="37">
                  <c:v>2008</c:v>
                </c:pt>
                <c:pt idx="38">
                  <c:v>2008</c:v>
                </c:pt>
                <c:pt idx="39">
                  <c:v>2008</c:v>
                </c:pt>
                <c:pt idx="40">
                  <c:v>2009</c:v>
                </c:pt>
                <c:pt idx="41">
                  <c:v>2009</c:v>
                </c:pt>
                <c:pt idx="42">
                  <c:v>2009</c:v>
                </c:pt>
                <c:pt idx="43">
                  <c:v>2009</c:v>
                </c:pt>
                <c:pt idx="44">
                  <c:v>2010</c:v>
                </c:pt>
                <c:pt idx="45">
                  <c:v>2010</c:v>
                </c:pt>
                <c:pt idx="46">
                  <c:v>2010</c:v>
                </c:pt>
                <c:pt idx="47">
                  <c:v>2010</c:v>
                </c:pt>
                <c:pt idx="48">
                  <c:v>2011</c:v>
                </c:pt>
                <c:pt idx="49">
                  <c:v>2011</c:v>
                </c:pt>
                <c:pt idx="50">
                  <c:v>2011</c:v>
                </c:pt>
                <c:pt idx="51">
                  <c:v>2011</c:v>
                </c:pt>
                <c:pt idx="52">
                  <c:v>2012</c:v>
                </c:pt>
                <c:pt idx="53">
                  <c:v>2012</c:v>
                </c:pt>
                <c:pt idx="54">
                  <c:v>2012</c:v>
                </c:pt>
                <c:pt idx="55">
                  <c:v>2012</c:v>
                </c:pt>
                <c:pt idx="56">
                  <c:v>2013</c:v>
                </c:pt>
                <c:pt idx="57">
                  <c:v>2013</c:v>
                </c:pt>
                <c:pt idx="58">
                  <c:v>2013</c:v>
                </c:pt>
                <c:pt idx="59">
                  <c:v>2013</c:v>
                </c:pt>
                <c:pt idx="60">
                  <c:v>2014</c:v>
                </c:pt>
                <c:pt idx="61">
                  <c:v>2014</c:v>
                </c:pt>
                <c:pt idx="62">
                  <c:v>2014</c:v>
                </c:pt>
                <c:pt idx="63">
                  <c:v>2014</c:v>
                </c:pt>
                <c:pt idx="64">
                  <c:v>2015</c:v>
                </c:pt>
                <c:pt idx="65">
                  <c:v>2015</c:v>
                </c:pt>
                <c:pt idx="66">
                  <c:v>2015</c:v>
                </c:pt>
                <c:pt idx="67">
                  <c:v>2015</c:v>
                </c:pt>
                <c:pt idx="68">
                  <c:v>2016</c:v>
                </c:pt>
                <c:pt idx="69">
                  <c:v>2016</c:v>
                </c:pt>
                <c:pt idx="70">
                  <c:v>2016</c:v>
                </c:pt>
                <c:pt idx="71">
                  <c:v>2016</c:v>
                </c:pt>
                <c:pt idx="72">
                  <c:v>2017</c:v>
                </c:pt>
                <c:pt idx="73">
                  <c:v>2017</c:v>
                </c:pt>
                <c:pt idx="74">
                  <c:v>2017</c:v>
                </c:pt>
                <c:pt idx="75">
                  <c:v>2017</c:v>
                </c:pt>
                <c:pt idx="76">
                  <c:v>2018</c:v>
                </c:pt>
                <c:pt idx="77">
                  <c:v>2018</c:v>
                </c:pt>
                <c:pt idx="78">
                  <c:v>2018</c:v>
                </c:pt>
                <c:pt idx="79">
                  <c:v>2018</c:v>
                </c:pt>
                <c:pt idx="80">
                  <c:v>2019</c:v>
                </c:pt>
                <c:pt idx="81">
                  <c:v>2019</c:v>
                </c:pt>
                <c:pt idx="82">
                  <c:v>2019</c:v>
                </c:pt>
                <c:pt idx="83">
                  <c:v>2019</c:v>
                </c:pt>
                <c:pt idx="84">
                  <c:v>2020</c:v>
                </c:pt>
                <c:pt idx="85">
                  <c:v>2020</c:v>
                </c:pt>
                <c:pt idx="86">
                  <c:v>2020</c:v>
                </c:pt>
              </c:numCache>
            </c:numRef>
          </c:cat>
          <c:val>
            <c:numRef>
              <c:f>'NAV Area Chart'!$AS$331:$EB$331</c:f>
              <c:numCache>
                <c:formatCode>0.0%</c:formatCode>
                <c:ptCount val="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1.2525851895395853E-3</c:v>
                </c:pt>
                <c:pt idx="32">
                  <c:v>4.7374954762913644E-3</c:v>
                </c:pt>
                <c:pt idx="33">
                  <c:v>7.3228895835870363E-3</c:v>
                </c:pt>
                <c:pt idx="34">
                  <c:v>1.0804705772439796E-2</c:v>
                </c:pt>
                <c:pt idx="35">
                  <c:v>1.2743910069436683E-2</c:v>
                </c:pt>
                <c:pt idx="36">
                  <c:v>1.6011634826686855E-2</c:v>
                </c:pt>
                <c:pt idx="37">
                  <c:v>2.0011121904479415E-2</c:v>
                </c:pt>
                <c:pt idx="38">
                  <c:v>2.4891118029485553E-2</c:v>
                </c:pt>
                <c:pt idx="39">
                  <c:v>2.1457078605501251E-2</c:v>
                </c:pt>
                <c:pt idx="40">
                  <c:v>2.1346152000111241E-2</c:v>
                </c:pt>
                <c:pt idx="41">
                  <c:v>2.3108913036550157E-2</c:v>
                </c:pt>
                <c:pt idx="42">
                  <c:v>2.4359742869262485E-2</c:v>
                </c:pt>
                <c:pt idx="43">
                  <c:v>2.8246463598469249E-2</c:v>
                </c:pt>
                <c:pt idx="44">
                  <c:v>3.0524543392689115E-2</c:v>
                </c:pt>
                <c:pt idx="45">
                  <c:v>3.3856159068585114E-2</c:v>
                </c:pt>
                <c:pt idx="46">
                  <c:v>4.0288794936818174E-2</c:v>
                </c:pt>
                <c:pt idx="47">
                  <c:v>4.5988047755360056E-2</c:v>
                </c:pt>
                <c:pt idx="48">
                  <c:v>5.2317363549211439E-2</c:v>
                </c:pt>
                <c:pt idx="49">
                  <c:v>5.6851599238100785E-2</c:v>
                </c:pt>
                <c:pt idx="50">
                  <c:v>6.2590710330405752E-2</c:v>
                </c:pt>
                <c:pt idx="51">
                  <c:v>6.074768724129985E-2</c:v>
                </c:pt>
                <c:pt idx="52">
                  <c:v>6.3185598739335574E-2</c:v>
                </c:pt>
                <c:pt idx="53">
                  <c:v>6.4086156620555931E-2</c:v>
                </c:pt>
                <c:pt idx="54">
                  <c:v>6.5147597663387347E-2</c:v>
                </c:pt>
                <c:pt idx="55">
                  <c:v>7.2194910799476666E-2</c:v>
                </c:pt>
                <c:pt idx="56">
                  <c:v>7.4461024997084541E-2</c:v>
                </c:pt>
                <c:pt idx="57">
                  <c:v>7.7853756616318742E-2</c:v>
                </c:pt>
                <c:pt idx="58">
                  <c:v>8.7232042336428783E-2</c:v>
                </c:pt>
                <c:pt idx="59">
                  <c:v>8.8205541228404613E-2</c:v>
                </c:pt>
                <c:pt idx="60">
                  <c:v>9.32396248609388E-2</c:v>
                </c:pt>
                <c:pt idx="61">
                  <c:v>9.357400482631073E-2</c:v>
                </c:pt>
                <c:pt idx="62">
                  <c:v>5.8159870317205292E-2</c:v>
                </c:pt>
                <c:pt idx="63">
                  <c:v>5.2569992911326233E-2</c:v>
                </c:pt>
                <c:pt idx="64">
                  <c:v>4.923317789124191E-2</c:v>
                </c:pt>
                <c:pt idx="65">
                  <c:v>5.9524871877702987E-2</c:v>
                </c:pt>
                <c:pt idx="66">
                  <c:v>6.3412017173485644E-2</c:v>
                </c:pt>
                <c:pt idx="67">
                  <c:v>7.0828059823857176E-2</c:v>
                </c:pt>
                <c:pt idx="68">
                  <c:v>7.1647426172284187E-2</c:v>
                </c:pt>
                <c:pt idx="69">
                  <c:v>7.3008681964604277E-2</c:v>
                </c:pt>
                <c:pt idx="70">
                  <c:v>7.4899260890698802E-2</c:v>
                </c:pt>
                <c:pt idx="71">
                  <c:v>7.913562463301646E-2</c:v>
                </c:pt>
                <c:pt idx="72">
                  <c:v>8.1901096209738997E-2</c:v>
                </c:pt>
                <c:pt idx="73">
                  <c:v>8.9329157377436255E-2</c:v>
                </c:pt>
                <c:pt idx="74">
                  <c:v>9.4946227349986423E-2</c:v>
                </c:pt>
                <c:pt idx="75">
                  <c:v>9.7611737822726558E-2</c:v>
                </c:pt>
                <c:pt idx="76">
                  <c:v>9.6006770414540935E-2</c:v>
                </c:pt>
                <c:pt idx="77">
                  <c:v>9.3469866738693799E-2</c:v>
                </c:pt>
                <c:pt idx="78">
                  <c:v>9.3402617081183789E-2</c:v>
                </c:pt>
                <c:pt idx="79">
                  <c:v>8.9581516876091533E-2</c:v>
                </c:pt>
                <c:pt idx="80">
                  <c:v>9.1237663917530201E-2</c:v>
                </c:pt>
                <c:pt idx="81">
                  <c:v>9.3044832472457414E-2</c:v>
                </c:pt>
                <c:pt idx="82">
                  <c:v>9.2906799354182001E-2</c:v>
                </c:pt>
                <c:pt idx="83">
                  <c:v>0.10171524047713795</c:v>
                </c:pt>
                <c:pt idx="84">
                  <c:v>0.1011227350699245</c:v>
                </c:pt>
                <c:pt idx="85">
                  <c:v>0.10155506935893313</c:v>
                </c:pt>
                <c:pt idx="86">
                  <c:v>0.10322124894245556</c:v>
                </c:pt>
                <c:pt idx="87">
                  <c:v>0.10849661302052398</c:v>
                </c:pt>
              </c:numCache>
            </c:numRef>
          </c:val>
          <c:extLst>
            <c:ext xmlns:c16="http://schemas.microsoft.com/office/drawing/2014/chart" uri="{C3380CC4-5D6E-409C-BE32-E72D297353CC}">
              <c16:uniqueId val="{00000004-AD91-4316-B6EB-D9941203B137}"/>
            </c:ext>
          </c:extLst>
        </c:ser>
        <c:ser>
          <c:idx val="6"/>
          <c:order val="6"/>
          <c:tx>
            <c:strRef>
              <c:f>'NAV Area Chart'!$D$332</c:f>
              <c:strCache>
                <c:ptCount val="1"/>
                <c:pt idx="0">
                  <c:v>Non-U.S. Growth Equity</c:v>
                </c:pt>
              </c:strCache>
            </c:strRef>
          </c:tx>
          <c:spPr>
            <a:solidFill>
              <a:schemeClr val="accent5"/>
            </a:solidFill>
          </c:spPr>
          <c:cat>
            <c:numRef>
              <c:f>'NAV Area Chart'!$AS$336:$EA$336</c:f>
              <c:numCache>
                <c:formatCode>General</c:formatCode>
                <c:ptCount val="87"/>
                <c:pt idx="0">
                  <c:v>1999</c:v>
                </c:pt>
                <c:pt idx="1">
                  <c:v>1999</c:v>
                </c:pt>
                <c:pt idx="2">
                  <c:v>1999</c:v>
                </c:pt>
                <c:pt idx="3">
                  <c:v>1999</c:v>
                </c:pt>
                <c:pt idx="4">
                  <c:v>2000</c:v>
                </c:pt>
                <c:pt idx="5">
                  <c:v>2000</c:v>
                </c:pt>
                <c:pt idx="6">
                  <c:v>2000</c:v>
                </c:pt>
                <c:pt idx="7">
                  <c:v>2000</c:v>
                </c:pt>
                <c:pt idx="8">
                  <c:v>2001</c:v>
                </c:pt>
                <c:pt idx="9">
                  <c:v>2001</c:v>
                </c:pt>
                <c:pt idx="10">
                  <c:v>2001</c:v>
                </c:pt>
                <c:pt idx="11">
                  <c:v>2001</c:v>
                </c:pt>
                <c:pt idx="12">
                  <c:v>2002</c:v>
                </c:pt>
                <c:pt idx="13">
                  <c:v>2002</c:v>
                </c:pt>
                <c:pt idx="14">
                  <c:v>2002</c:v>
                </c:pt>
                <c:pt idx="15">
                  <c:v>2002</c:v>
                </c:pt>
                <c:pt idx="16">
                  <c:v>2003</c:v>
                </c:pt>
                <c:pt idx="17">
                  <c:v>2003</c:v>
                </c:pt>
                <c:pt idx="18">
                  <c:v>2003</c:v>
                </c:pt>
                <c:pt idx="19">
                  <c:v>2003</c:v>
                </c:pt>
                <c:pt idx="20">
                  <c:v>2004</c:v>
                </c:pt>
                <c:pt idx="21">
                  <c:v>2004</c:v>
                </c:pt>
                <c:pt idx="22">
                  <c:v>2004</c:v>
                </c:pt>
                <c:pt idx="23">
                  <c:v>2004</c:v>
                </c:pt>
                <c:pt idx="24">
                  <c:v>2005</c:v>
                </c:pt>
                <c:pt idx="25">
                  <c:v>2005</c:v>
                </c:pt>
                <c:pt idx="26">
                  <c:v>2005</c:v>
                </c:pt>
                <c:pt idx="27">
                  <c:v>2005</c:v>
                </c:pt>
                <c:pt idx="28">
                  <c:v>2006</c:v>
                </c:pt>
                <c:pt idx="29">
                  <c:v>2006</c:v>
                </c:pt>
                <c:pt idx="30">
                  <c:v>2006</c:v>
                </c:pt>
                <c:pt idx="31">
                  <c:v>2006</c:v>
                </c:pt>
                <c:pt idx="32">
                  <c:v>2007</c:v>
                </c:pt>
                <c:pt idx="33">
                  <c:v>2007</c:v>
                </c:pt>
                <c:pt idx="34">
                  <c:v>2007</c:v>
                </c:pt>
                <c:pt idx="35">
                  <c:v>2007</c:v>
                </c:pt>
                <c:pt idx="36">
                  <c:v>2008</c:v>
                </c:pt>
                <c:pt idx="37">
                  <c:v>2008</c:v>
                </c:pt>
                <c:pt idx="38">
                  <c:v>2008</c:v>
                </c:pt>
                <c:pt idx="39">
                  <c:v>2008</c:v>
                </c:pt>
                <c:pt idx="40">
                  <c:v>2009</c:v>
                </c:pt>
                <c:pt idx="41">
                  <c:v>2009</c:v>
                </c:pt>
                <c:pt idx="42">
                  <c:v>2009</c:v>
                </c:pt>
                <c:pt idx="43">
                  <c:v>2009</c:v>
                </c:pt>
                <c:pt idx="44">
                  <c:v>2010</c:v>
                </c:pt>
                <c:pt idx="45">
                  <c:v>2010</c:v>
                </c:pt>
                <c:pt idx="46">
                  <c:v>2010</c:v>
                </c:pt>
                <c:pt idx="47">
                  <c:v>2010</c:v>
                </c:pt>
                <c:pt idx="48">
                  <c:v>2011</c:v>
                </c:pt>
                <c:pt idx="49">
                  <c:v>2011</c:v>
                </c:pt>
                <c:pt idx="50">
                  <c:v>2011</c:v>
                </c:pt>
                <c:pt idx="51">
                  <c:v>2011</c:v>
                </c:pt>
                <c:pt idx="52">
                  <c:v>2012</c:v>
                </c:pt>
                <c:pt idx="53">
                  <c:v>2012</c:v>
                </c:pt>
                <c:pt idx="54">
                  <c:v>2012</c:v>
                </c:pt>
                <c:pt idx="55">
                  <c:v>2012</c:v>
                </c:pt>
                <c:pt idx="56">
                  <c:v>2013</c:v>
                </c:pt>
                <c:pt idx="57">
                  <c:v>2013</c:v>
                </c:pt>
                <c:pt idx="58">
                  <c:v>2013</c:v>
                </c:pt>
                <c:pt idx="59">
                  <c:v>2013</c:v>
                </c:pt>
                <c:pt idx="60">
                  <c:v>2014</c:v>
                </c:pt>
                <c:pt idx="61">
                  <c:v>2014</c:v>
                </c:pt>
                <c:pt idx="62">
                  <c:v>2014</c:v>
                </c:pt>
                <c:pt idx="63">
                  <c:v>2014</c:v>
                </c:pt>
                <c:pt idx="64">
                  <c:v>2015</c:v>
                </c:pt>
                <c:pt idx="65">
                  <c:v>2015</c:v>
                </c:pt>
                <c:pt idx="66">
                  <c:v>2015</c:v>
                </c:pt>
                <c:pt idx="67">
                  <c:v>2015</c:v>
                </c:pt>
                <c:pt idx="68">
                  <c:v>2016</c:v>
                </c:pt>
                <c:pt idx="69">
                  <c:v>2016</c:v>
                </c:pt>
                <c:pt idx="70">
                  <c:v>2016</c:v>
                </c:pt>
                <c:pt idx="71">
                  <c:v>2016</c:v>
                </c:pt>
                <c:pt idx="72">
                  <c:v>2017</c:v>
                </c:pt>
                <c:pt idx="73">
                  <c:v>2017</c:v>
                </c:pt>
                <c:pt idx="74">
                  <c:v>2017</c:v>
                </c:pt>
                <c:pt idx="75">
                  <c:v>2017</c:v>
                </c:pt>
                <c:pt idx="76">
                  <c:v>2018</c:v>
                </c:pt>
                <c:pt idx="77">
                  <c:v>2018</c:v>
                </c:pt>
                <c:pt idx="78">
                  <c:v>2018</c:v>
                </c:pt>
                <c:pt idx="79">
                  <c:v>2018</c:v>
                </c:pt>
                <c:pt idx="80">
                  <c:v>2019</c:v>
                </c:pt>
                <c:pt idx="81">
                  <c:v>2019</c:v>
                </c:pt>
                <c:pt idx="82">
                  <c:v>2019</c:v>
                </c:pt>
                <c:pt idx="83">
                  <c:v>2019</c:v>
                </c:pt>
                <c:pt idx="84">
                  <c:v>2020</c:v>
                </c:pt>
                <c:pt idx="85">
                  <c:v>2020</c:v>
                </c:pt>
                <c:pt idx="86">
                  <c:v>2020</c:v>
                </c:pt>
              </c:numCache>
            </c:numRef>
          </c:cat>
          <c:val>
            <c:numRef>
              <c:f>'NAV Area Chart'!$AS$332:$EB$332</c:f>
              <c:numCache>
                <c:formatCode>0.0%</c:formatCode>
                <c:ptCount val="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7.0470463054155442E-4</c:v>
                </c:pt>
                <c:pt idx="40">
                  <c:v>6.2031919412141581E-4</c:v>
                </c:pt>
                <c:pt idx="41">
                  <c:v>4.8206747998366363E-4</c:v>
                </c:pt>
                <c:pt idx="42">
                  <c:v>5.1524043475632993E-4</c:v>
                </c:pt>
                <c:pt idx="43">
                  <c:v>2.678852755115705E-3</c:v>
                </c:pt>
                <c:pt idx="44">
                  <c:v>8.230093231677206E-3</c:v>
                </c:pt>
                <c:pt idx="45">
                  <c:v>9.3691956298710116E-3</c:v>
                </c:pt>
                <c:pt idx="46">
                  <c:v>9.9563890989879719E-3</c:v>
                </c:pt>
                <c:pt idx="47">
                  <c:v>9.7210683235666711E-3</c:v>
                </c:pt>
                <c:pt idx="48">
                  <c:v>9.9904123125075621E-3</c:v>
                </c:pt>
                <c:pt idx="49">
                  <c:v>9.9898541833343471E-3</c:v>
                </c:pt>
                <c:pt idx="50">
                  <c:v>1.0502125269149832E-2</c:v>
                </c:pt>
                <c:pt idx="51">
                  <c:v>8.9079929475104746E-3</c:v>
                </c:pt>
                <c:pt idx="52">
                  <c:v>9.075628091200957E-3</c:v>
                </c:pt>
                <c:pt idx="53">
                  <c:v>9.6965241894875868E-3</c:v>
                </c:pt>
                <c:pt idx="54">
                  <c:v>9.7459327206095778E-3</c:v>
                </c:pt>
                <c:pt idx="55">
                  <c:v>9.4151756123570934E-3</c:v>
                </c:pt>
                <c:pt idx="56">
                  <c:v>9.5425806467201082E-3</c:v>
                </c:pt>
                <c:pt idx="57">
                  <c:v>9.8360723738682831E-3</c:v>
                </c:pt>
                <c:pt idx="58">
                  <c:v>1.0779749660141611E-2</c:v>
                </c:pt>
                <c:pt idx="59">
                  <c:v>1.0883452299404687E-2</c:v>
                </c:pt>
                <c:pt idx="60">
                  <c:v>1.0788488652667195E-2</c:v>
                </c:pt>
                <c:pt idx="61">
                  <c:v>1.0310074420542777E-2</c:v>
                </c:pt>
                <c:pt idx="62">
                  <c:v>7.2312412427116167E-3</c:v>
                </c:pt>
                <c:pt idx="63">
                  <c:v>7.4745229766346863E-3</c:v>
                </c:pt>
                <c:pt idx="64">
                  <c:v>7.4784716712693955E-3</c:v>
                </c:pt>
                <c:pt idx="65">
                  <c:v>9.8569655335757293E-3</c:v>
                </c:pt>
                <c:pt idx="66">
                  <c:v>1.1449198536498584E-2</c:v>
                </c:pt>
                <c:pt idx="67">
                  <c:v>1.2607117860219253E-2</c:v>
                </c:pt>
                <c:pt idx="68">
                  <c:v>1.2741186164176955E-2</c:v>
                </c:pt>
                <c:pt idx="69">
                  <c:v>1.2144676954516927E-2</c:v>
                </c:pt>
                <c:pt idx="70">
                  <c:v>1.2617581426814345E-2</c:v>
                </c:pt>
                <c:pt idx="71">
                  <c:v>1.3975178088049338E-2</c:v>
                </c:pt>
                <c:pt idx="72">
                  <c:v>1.5872578132496987E-2</c:v>
                </c:pt>
                <c:pt idx="73">
                  <c:v>1.6345164160909566E-2</c:v>
                </c:pt>
                <c:pt idx="74">
                  <c:v>1.8351025994576244E-2</c:v>
                </c:pt>
                <c:pt idx="75">
                  <c:v>1.9075833859824795E-2</c:v>
                </c:pt>
                <c:pt idx="76">
                  <c:v>2.0246919370237954E-2</c:v>
                </c:pt>
                <c:pt idx="77">
                  <c:v>2.296530646429186E-2</c:v>
                </c:pt>
                <c:pt idx="78">
                  <c:v>2.2966303256317863E-2</c:v>
                </c:pt>
                <c:pt idx="79">
                  <c:v>2.8977719453578618E-2</c:v>
                </c:pt>
                <c:pt idx="80">
                  <c:v>2.9144393183551512E-2</c:v>
                </c:pt>
                <c:pt idx="81">
                  <c:v>2.9079797155460947E-2</c:v>
                </c:pt>
                <c:pt idx="82">
                  <c:v>3.0116610873400944E-2</c:v>
                </c:pt>
                <c:pt idx="83">
                  <c:v>3.2218451288459772E-2</c:v>
                </c:pt>
                <c:pt idx="84">
                  <c:v>3.6053700835164057E-2</c:v>
                </c:pt>
                <c:pt idx="85">
                  <c:v>3.5511555430879999E-2</c:v>
                </c:pt>
                <c:pt idx="86">
                  <c:v>3.4988369437351854E-2</c:v>
                </c:pt>
                <c:pt idx="87">
                  <c:v>3.6536418924926213E-2</c:v>
                </c:pt>
              </c:numCache>
            </c:numRef>
          </c:val>
          <c:extLst>
            <c:ext xmlns:c16="http://schemas.microsoft.com/office/drawing/2014/chart" uri="{C3380CC4-5D6E-409C-BE32-E72D297353CC}">
              <c16:uniqueId val="{00000005-AD91-4316-B6EB-D9941203B137}"/>
            </c:ext>
          </c:extLst>
        </c:ser>
        <c:ser>
          <c:idx val="7"/>
          <c:order val="7"/>
          <c:tx>
            <c:strRef>
              <c:f>'NAV Area Chart'!$D$333</c:f>
              <c:strCache>
                <c:ptCount val="1"/>
                <c:pt idx="0">
                  <c:v>U.S. Buyouts</c:v>
                </c:pt>
              </c:strCache>
            </c:strRef>
          </c:tx>
          <c:spPr>
            <a:solidFill>
              <a:schemeClr val="accent1"/>
            </a:solidFill>
          </c:spPr>
          <c:cat>
            <c:numRef>
              <c:f>'NAV Area Chart'!$AS$336:$EA$336</c:f>
              <c:numCache>
                <c:formatCode>General</c:formatCode>
                <c:ptCount val="87"/>
                <c:pt idx="0">
                  <c:v>1999</c:v>
                </c:pt>
                <c:pt idx="1">
                  <c:v>1999</c:v>
                </c:pt>
                <c:pt idx="2">
                  <c:v>1999</c:v>
                </c:pt>
                <c:pt idx="3">
                  <c:v>1999</c:v>
                </c:pt>
                <c:pt idx="4">
                  <c:v>2000</c:v>
                </c:pt>
                <c:pt idx="5">
                  <c:v>2000</c:v>
                </c:pt>
                <c:pt idx="6">
                  <c:v>2000</c:v>
                </c:pt>
                <c:pt idx="7">
                  <c:v>2000</c:v>
                </c:pt>
                <c:pt idx="8">
                  <c:v>2001</c:v>
                </c:pt>
                <c:pt idx="9">
                  <c:v>2001</c:v>
                </c:pt>
                <c:pt idx="10">
                  <c:v>2001</c:v>
                </c:pt>
                <c:pt idx="11">
                  <c:v>2001</c:v>
                </c:pt>
                <c:pt idx="12">
                  <c:v>2002</c:v>
                </c:pt>
                <c:pt idx="13">
                  <c:v>2002</c:v>
                </c:pt>
                <c:pt idx="14">
                  <c:v>2002</c:v>
                </c:pt>
                <c:pt idx="15">
                  <c:v>2002</c:v>
                </c:pt>
                <c:pt idx="16">
                  <c:v>2003</c:v>
                </c:pt>
                <c:pt idx="17">
                  <c:v>2003</c:v>
                </c:pt>
                <c:pt idx="18">
                  <c:v>2003</c:v>
                </c:pt>
                <c:pt idx="19">
                  <c:v>2003</c:v>
                </c:pt>
                <c:pt idx="20">
                  <c:v>2004</c:v>
                </c:pt>
                <c:pt idx="21">
                  <c:v>2004</c:v>
                </c:pt>
                <c:pt idx="22">
                  <c:v>2004</c:v>
                </c:pt>
                <c:pt idx="23">
                  <c:v>2004</c:v>
                </c:pt>
                <c:pt idx="24">
                  <c:v>2005</c:v>
                </c:pt>
                <c:pt idx="25">
                  <c:v>2005</c:v>
                </c:pt>
                <c:pt idx="26">
                  <c:v>2005</c:v>
                </c:pt>
                <c:pt idx="27">
                  <c:v>2005</c:v>
                </c:pt>
                <c:pt idx="28">
                  <c:v>2006</c:v>
                </c:pt>
                <c:pt idx="29">
                  <c:v>2006</c:v>
                </c:pt>
                <c:pt idx="30">
                  <c:v>2006</c:v>
                </c:pt>
                <c:pt idx="31">
                  <c:v>2006</c:v>
                </c:pt>
                <c:pt idx="32">
                  <c:v>2007</c:v>
                </c:pt>
                <c:pt idx="33">
                  <c:v>2007</c:v>
                </c:pt>
                <c:pt idx="34">
                  <c:v>2007</c:v>
                </c:pt>
                <c:pt idx="35">
                  <c:v>2007</c:v>
                </c:pt>
                <c:pt idx="36">
                  <c:v>2008</c:v>
                </c:pt>
                <c:pt idx="37">
                  <c:v>2008</c:v>
                </c:pt>
                <c:pt idx="38">
                  <c:v>2008</c:v>
                </c:pt>
                <c:pt idx="39">
                  <c:v>2008</c:v>
                </c:pt>
                <c:pt idx="40">
                  <c:v>2009</c:v>
                </c:pt>
                <c:pt idx="41">
                  <c:v>2009</c:v>
                </c:pt>
                <c:pt idx="42">
                  <c:v>2009</c:v>
                </c:pt>
                <c:pt idx="43">
                  <c:v>2009</c:v>
                </c:pt>
                <c:pt idx="44">
                  <c:v>2010</c:v>
                </c:pt>
                <c:pt idx="45">
                  <c:v>2010</c:v>
                </c:pt>
                <c:pt idx="46">
                  <c:v>2010</c:v>
                </c:pt>
                <c:pt idx="47">
                  <c:v>2010</c:v>
                </c:pt>
                <c:pt idx="48">
                  <c:v>2011</c:v>
                </c:pt>
                <c:pt idx="49">
                  <c:v>2011</c:v>
                </c:pt>
                <c:pt idx="50">
                  <c:v>2011</c:v>
                </c:pt>
                <c:pt idx="51">
                  <c:v>2011</c:v>
                </c:pt>
                <c:pt idx="52">
                  <c:v>2012</c:v>
                </c:pt>
                <c:pt idx="53">
                  <c:v>2012</c:v>
                </c:pt>
                <c:pt idx="54">
                  <c:v>2012</c:v>
                </c:pt>
                <c:pt idx="55">
                  <c:v>2012</c:v>
                </c:pt>
                <c:pt idx="56">
                  <c:v>2013</c:v>
                </c:pt>
                <c:pt idx="57">
                  <c:v>2013</c:v>
                </c:pt>
                <c:pt idx="58">
                  <c:v>2013</c:v>
                </c:pt>
                <c:pt idx="59">
                  <c:v>2013</c:v>
                </c:pt>
                <c:pt idx="60">
                  <c:v>2014</c:v>
                </c:pt>
                <c:pt idx="61">
                  <c:v>2014</c:v>
                </c:pt>
                <c:pt idx="62">
                  <c:v>2014</c:v>
                </c:pt>
                <c:pt idx="63">
                  <c:v>2014</c:v>
                </c:pt>
                <c:pt idx="64">
                  <c:v>2015</c:v>
                </c:pt>
                <c:pt idx="65">
                  <c:v>2015</c:v>
                </c:pt>
                <c:pt idx="66">
                  <c:v>2015</c:v>
                </c:pt>
                <c:pt idx="67">
                  <c:v>2015</c:v>
                </c:pt>
                <c:pt idx="68">
                  <c:v>2016</c:v>
                </c:pt>
                <c:pt idx="69">
                  <c:v>2016</c:v>
                </c:pt>
                <c:pt idx="70">
                  <c:v>2016</c:v>
                </c:pt>
                <c:pt idx="71">
                  <c:v>2016</c:v>
                </c:pt>
                <c:pt idx="72">
                  <c:v>2017</c:v>
                </c:pt>
                <c:pt idx="73">
                  <c:v>2017</c:v>
                </c:pt>
                <c:pt idx="74">
                  <c:v>2017</c:v>
                </c:pt>
                <c:pt idx="75">
                  <c:v>2017</c:v>
                </c:pt>
                <c:pt idx="76">
                  <c:v>2018</c:v>
                </c:pt>
                <c:pt idx="77">
                  <c:v>2018</c:v>
                </c:pt>
                <c:pt idx="78">
                  <c:v>2018</c:v>
                </c:pt>
                <c:pt idx="79">
                  <c:v>2018</c:v>
                </c:pt>
                <c:pt idx="80">
                  <c:v>2019</c:v>
                </c:pt>
                <c:pt idx="81">
                  <c:v>2019</c:v>
                </c:pt>
                <c:pt idx="82">
                  <c:v>2019</c:v>
                </c:pt>
                <c:pt idx="83">
                  <c:v>2019</c:v>
                </c:pt>
                <c:pt idx="84">
                  <c:v>2020</c:v>
                </c:pt>
                <c:pt idx="85">
                  <c:v>2020</c:v>
                </c:pt>
                <c:pt idx="86">
                  <c:v>2020</c:v>
                </c:pt>
              </c:numCache>
            </c:numRef>
          </c:cat>
          <c:val>
            <c:numRef>
              <c:f>'NAV Area Chart'!$AS$333:$EB$333</c:f>
              <c:numCache>
                <c:formatCode>0.0%</c:formatCode>
                <c:ptCount val="88"/>
                <c:pt idx="0">
                  <c:v>1</c:v>
                </c:pt>
                <c:pt idx="1">
                  <c:v>1</c:v>
                </c:pt>
                <c:pt idx="2">
                  <c:v>1</c:v>
                </c:pt>
                <c:pt idx="3">
                  <c:v>1</c:v>
                </c:pt>
                <c:pt idx="4">
                  <c:v>1</c:v>
                </c:pt>
                <c:pt idx="5">
                  <c:v>1</c:v>
                </c:pt>
                <c:pt idx="6">
                  <c:v>1</c:v>
                </c:pt>
                <c:pt idx="7">
                  <c:v>1</c:v>
                </c:pt>
                <c:pt idx="8">
                  <c:v>1</c:v>
                </c:pt>
                <c:pt idx="9">
                  <c:v>0.98406496047652314</c:v>
                </c:pt>
                <c:pt idx="10">
                  <c:v>0.98061721070477892</c:v>
                </c:pt>
                <c:pt idx="11">
                  <c:v>0.97671007290046241</c:v>
                </c:pt>
                <c:pt idx="12">
                  <c:v>0.9688748719717738</c:v>
                </c:pt>
                <c:pt idx="13">
                  <c:v>0.96506374555830943</c:v>
                </c:pt>
                <c:pt idx="14">
                  <c:v>0.95530062851548214</c:v>
                </c:pt>
                <c:pt idx="15">
                  <c:v>0.9559333165361642</c:v>
                </c:pt>
                <c:pt idx="16">
                  <c:v>0.95415606541522557</c:v>
                </c:pt>
                <c:pt idx="17">
                  <c:v>0.9468323881119608</c:v>
                </c:pt>
                <c:pt idx="18">
                  <c:v>0.93476396971082132</c:v>
                </c:pt>
                <c:pt idx="19">
                  <c:v>0.91893917103011924</c:v>
                </c:pt>
                <c:pt idx="20">
                  <c:v>0.91727332720691113</c:v>
                </c:pt>
                <c:pt idx="21">
                  <c:v>0.91788096529778118</c:v>
                </c:pt>
                <c:pt idx="22">
                  <c:v>0.91535729799790722</c:v>
                </c:pt>
                <c:pt idx="23">
                  <c:v>0.89457746685300865</c:v>
                </c:pt>
                <c:pt idx="24">
                  <c:v>0.88340455838673837</c:v>
                </c:pt>
                <c:pt idx="25">
                  <c:v>0.87516764688030391</c:v>
                </c:pt>
                <c:pt idx="26">
                  <c:v>0.86932407024276559</c:v>
                </c:pt>
                <c:pt idx="27">
                  <c:v>0.85851016137254776</c:v>
                </c:pt>
                <c:pt idx="28">
                  <c:v>0.84203947713320204</c:v>
                </c:pt>
                <c:pt idx="29">
                  <c:v>0.83762804933651624</c:v>
                </c:pt>
                <c:pt idx="30">
                  <c:v>0.82020763129388652</c:v>
                </c:pt>
                <c:pt idx="31">
                  <c:v>0.8045520592266443</c:v>
                </c:pt>
                <c:pt idx="32">
                  <c:v>0.80723834944948081</c:v>
                </c:pt>
                <c:pt idx="33">
                  <c:v>0.78431605223865508</c:v>
                </c:pt>
                <c:pt idx="34">
                  <c:v>0.77654893792830404</c:v>
                </c:pt>
                <c:pt idx="35">
                  <c:v>0.75171909720795116</c:v>
                </c:pt>
                <c:pt idx="36">
                  <c:v>0.74950285224833402</c:v>
                </c:pt>
                <c:pt idx="37">
                  <c:v>0.70925829614150337</c:v>
                </c:pt>
                <c:pt idx="38">
                  <c:v>0.69954190050362652</c:v>
                </c:pt>
                <c:pt idx="39">
                  <c:v>0.69378741887474193</c:v>
                </c:pt>
                <c:pt idx="40">
                  <c:v>0.68574613617281099</c:v>
                </c:pt>
                <c:pt idx="41">
                  <c:v>0.6708628138948296</c:v>
                </c:pt>
                <c:pt idx="42">
                  <c:v>0.66134633582246471</c:v>
                </c:pt>
                <c:pt idx="43">
                  <c:v>0.64394101946113813</c:v>
                </c:pt>
                <c:pt idx="44">
                  <c:v>0.65007590061500631</c:v>
                </c:pt>
                <c:pt idx="45">
                  <c:v>0.63965768020531288</c:v>
                </c:pt>
                <c:pt idx="46">
                  <c:v>0.62877450048927785</c:v>
                </c:pt>
                <c:pt idx="47">
                  <c:v>0.61350829107128346</c:v>
                </c:pt>
                <c:pt idx="48">
                  <c:v>0.60384318855468644</c:v>
                </c:pt>
                <c:pt idx="49">
                  <c:v>0.5925941156404112</c:v>
                </c:pt>
                <c:pt idx="50">
                  <c:v>0.58193467738361748</c:v>
                </c:pt>
                <c:pt idx="51">
                  <c:v>0.58109154282336684</c:v>
                </c:pt>
                <c:pt idx="52">
                  <c:v>0.56551693308927842</c:v>
                </c:pt>
                <c:pt idx="53">
                  <c:v>0.55427810883807671</c:v>
                </c:pt>
                <c:pt idx="54">
                  <c:v>0.54709869195717431</c:v>
                </c:pt>
                <c:pt idx="55">
                  <c:v>0.54712431922096594</c:v>
                </c:pt>
                <c:pt idx="56">
                  <c:v>0.54421740363085269</c:v>
                </c:pt>
                <c:pt idx="57">
                  <c:v>0.55090082708034671</c:v>
                </c:pt>
                <c:pt idx="58">
                  <c:v>0.52097852890973506</c:v>
                </c:pt>
                <c:pt idx="59">
                  <c:v>0.50770652914672643</c:v>
                </c:pt>
                <c:pt idx="60">
                  <c:v>0.49681866454015428</c:v>
                </c:pt>
                <c:pt idx="61">
                  <c:v>0.5016342759959399</c:v>
                </c:pt>
                <c:pt idx="62">
                  <c:v>0.51703597088122666</c:v>
                </c:pt>
                <c:pt idx="63">
                  <c:v>0.51624411265893622</c:v>
                </c:pt>
                <c:pt idx="64">
                  <c:v>0.51152130481213753</c:v>
                </c:pt>
                <c:pt idx="65">
                  <c:v>0.48502546602465901</c:v>
                </c:pt>
                <c:pt idx="66">
                  <c:v>0.47356184145538582</c:v>
                </c:pt>
                <c:pt idx="67">
                  <c:v>0.46531632659476563</c:v>
                </c:pt>
                <c:pt idx="68">
                  <c:v>0.46775324470189211</c:v>
                </c:pt>
                <c:pt idx="69">
                  <c:v>0.48482699404013907</c:v>
                </c:pt>
                <c:pt idx="70">
                  <c:v>0.48675346205360448</c:v>
                </c:pt>
                <c:pt idx="71">
                  <c:v>0.48765002739546648</c:v>
                </c:pt>
                <c:pt idx="72">
                  <c:v>0.47228406305600351</c:v>
                </c:pt>
                <c:pt idx="73">
                  <c:v>0.47215930771772613</c:v>
                </c:pt>
                <c:pt idx="74">
                  <c:v>0.46353537608409745</c:v>
                </c:pt>
                <c:pt idx="75">
                  <c:v>0.46784875224428718</c:v>
                </c:pt>
                <c:pt idx="76">
                  <c:v>0.47027074094549504</c:v>
                </c:pt>
                <c:pt idx="77">
                  <c:v>0.46597904135628115</c:v>
                </c:pt>
                <c:pt idx="78">
                  <c:v>0.46321292322224072</c:v>
                </c:pt>
                <c:pt idx="79">
                  <c:v>0.44333126039789483</c:v>
                </c:pt>
                <c:pt idx="80">
                  <c:v>0.44407030154984795</c:v>
                </c:pt>
                <c:pt idx="81">
                  <c:v>0.43614091568470792</c:v>
                </c:pt>
                <c:pt idx="82">
                  <c:v>0.43073765316453977</c:v>
                </c:pt>
                <c:pt idx="83">
                  <c:v>0.42615835884775127</c:v>
                </c:pt>
                <c:pt idx="84">
                  <c:v>0.41544668419553205</c:v>
                </c:pt>
                <c:pt idx="85">
                  <c:v>0.4246718093186525</c:v>
                </c:pt>
                <c:pt idx="86">
                  <c:v>0.41809452115173001</c:v>
                </c:pt>
                <c:pt idx="87">
                  <c:v>0.38781822504254998</c:v>
                </c:pt>
              </c:numCache>
            </c:numRef>
          </c:val>
          <c:extLst>
            <c:ext xmlns:c16="http://schemas.microsoft.com/office/drawing/2014/chart" uri="{C3380CC4-5D6E-409C-BE32-E72D297353CC}">
              <c16:uniqueId val="{00000006-AD91-4316-B6EB-D9941203B137}"/>
            </c:ext>
          </c:extLst>
        </c:ser>
        <c:dLbls>
          <c:showLegendKey val="0"/>
          <c:showVal val="0"/>
          <c:showCatName val="0"/>
          <c:showSerName val="0"/>
          <c:showPercent val="0"/>
          <c:showBubbleSize val="0"/>
        </c:dLbls>
        <c:axId val="92619520"/>
        <c:axId val="92621056"/>
      </c:areaChart>
      <c:lineChart>
        <c:grouping val="standard"/>
        <c:varyColors val="0"/>
        <c:ser>
          <c:idx val="0"/>
          <c:order val="0"/>
          <c:tx>
            <c:strRef>
              <c:f>'NAV Area Chart'!$D$326</c:f>
              <c:strCache>
                <c:ptCount val="1"/>
                <c:pt idx="0">
                  <c:v>Total NAV</c:v>
                </c:pt>
              </c:strCache>
            </c:strRef>
          </c:tx>
          <c:spPr>
            <a:ln>
              <a:solidFill>
                <a:srgbClr val="FF0000"/>
              </a:solidFill>
            </a:ln>
          </c:spPr>
          <c:marker>
            <c:symbol val="none"/>
          </c:marker>
          <c:cat>
            <c:numRef>
              <c:f>'NAV Area Chart'!$AS$336:$EA$336</c:f>
              <c:numCache>
                <c:formatCode>General</c:formatCode>
                <c:ptCount val="87"/>
                <c:pt idx="0">
                  <c:v>1999</c:v>
                </c:pt>
                <c:pt idx="1">
                  <c:v>1999</c:v>
                </c:pt>
                <c:pt idx="2">
                  <c:v>1999</c:v>
                </c:pt>
                <c:pt idx="3">
                  <c:v>1999</c:v>
                </c:pt>
                <c:pt idx="4">
                  <c:v>2000</c:v>
                </c:pt>
                <c:pt idx="5">
                  <c:v>2000</c:v>
                </c:pt>
                <c:pt idx="6">
                  <c:v>2000</c:v>
                </c:pt>
                <c:pt idx="7">
                  <c:v>2000</c:v>
                </c:pt>
                <c:pt idx="8">
                  <c:v>2001</c:v>
                </c:pt>
                <c:pt idx="9">
                  <c:v>2001</c:v>
                </c:pt>
                <c:pt idx="10">
                  <c:v>2001</c:v>
                </c:pt>
                <c:pt idx="11">
                  <c:v>2001</c:v>
                </c:pt>
                <c:pt idx="12">
                  <c:v>2002</c:v>
                </c:pt>
                <c:pt idx="13">
                  <c:v>2002</c:v>
                </c:pt>
                <c:pt idx="14">
                  <c:v>2002</c:v>
                </c:pt>
                <c:pt idx="15">
                  <c:v>2002</c:v>
                </c:pt>
                <c:pt idx="16">
                  <c:v>2003</c:v>
                </c:pt>
                <c:pt idx="17">
                  <c:v>2003</c:v>
                </c:pt>
                <c:pt idx="18">
                  <c:v>2003</c:v>
                </c:pt>
                <c:pt idx="19">
                  <c:v>2003</c:v>
                </c:pt>
                <c:pt idx="20">
                  <c:v>2004</c:v>
                </c:pt>
                <c:pt idx="21">
                  <c:v>2004</c:v>
                </c:pt>
                <c:pt idx="22">
                  <c:v>2004</c:v>
                </c:pt>
                <c:pt idx="23">
                  <c:v>2004</c:v>
                </c:pt>
                <c:pt idx="24">
                  <c:v>2005</c:v>
                </c:pt>
                <c:pt idx="25">
                  <c:v>2005</c:v>
                </c:pt>
                <c:pt idx="26">
                  <c:v>2005</c:v>
                </c:pt>
                <c:pt idx="27">
                  <c:v>2005</c:v>
                </c:pt>
                <c:pt idx="28">
                  <c:v>2006</c:v>
                </c:pt>
                <c:pt idx="29">
                  <c:v>2006</c:v>
                </c:pt>
                <c:pt idx="30">
                  <c:v>2006</c:v>
                </c:pt>
                <c:pt idx="31">
                  <c:v>2006</c:v>
                </c:pt>
                <c:pt idx="32">
                  <c:v>2007</c:v>
                </c:pt>
                <c:pt idx="33">
                  <c:v>2007</c:v>
                </c:pt>
                <c:pt idx="34">
                  <c:v>2007</c:v>
                </c:pt>
                <c:pt idx="35">
                  <c:v>2007</c:v>
                </c:pt>
                <c:pt idx="36">
                  <c:v>2008</c:v>
                </c:pt>
                <c:pt idx="37">
                  <c:v>2008</c:v>
                </c:pt>
                <c:pt idx="38">
                  <c:v>2008</c:v>
                </c:pt>
                <c:pt idx="39">
                  <c:v>2008</c:v>
                </c:pt>
                <c:pt idx="40">
                  <c:v>2009</c:v>
                </c:pt>
                <c:pt idx="41">
                  <c:v>2009</c:v>
                </c:pt>
                <c:pt idx="42">
                  <c:v>2009</c:v>
                </c:pt>
                <c:pt idx="43">
                  <c:v>2009</c:v>
                </c:pt>
                <c:pt idx="44">
                  <c:v>2010</c:v>
                </c:pt>
                <c:pt idx="45">
                  <c:v>2010</c:v>
                </c:pt>
                <c:pt idx="46">
                  <c:v>2010</c:v>
                </c:pt>
                <c:pt idx="47">
                  <c:v>2010</c:v>
                </c:pt>
                <c:pt idx="48">
                  <c:v>2011</c:v>
                </c:pt>
                <c:pt idx="49">
                  <c:v>2011</c:v>
                </c:pt>
                <c:pt idx="50">
                  <c:v>2011</c:v>
                </c:pt>
                <c:pt idx="51">
                  <c:v>2011</c:v>
                </c:pt>
                <c:pt idx="52">
                  <c:v>2012</c:v>
                </c:pt>
                <c:pt idx="53">
                  <c:v>2012</c:v>
                </c:pt>
                <c:pt idx="54">
                  <c:v>2012</c:v>
                </c:pt>
                <c:pt idx="55">
                  <c:v>2012</c:v>
                </c:pt>
                <c:pt idx="56">
                  <c:v>2013</c:v>
                </c:pt>
                <c:pt idx="57">
                  <c:v>2013</c:v>
                </c:pt>
                <c:pt idx="58">
                  <c:v>2013</c:v>
                </c:pt>
                <c:pt idx="59">
                  <c:v>2013</c:v>
                </c:pt>
                <c:pt idx="60">
                  <c:v>2014</c:v>
                </c:pt>
                <c:pt idx="61">
                  <c:v>2014</c:v>
                </c:pt>
                <c:pt idx="62">
                  <c:v>2014</c:v>
                </c:pt>
                <c:pt idx="63">
                  <c:v>2014</c:v>
                </c:pt>
                <c:pt idx="64">
                  <c:v>2015</c:v>
                </c:pt>
                <c:pt idx="65">
                  <c:v>2015</c:v>
                </c:pt>
                <c:pt idx="66">
                  <c:v>2015</c:v>
                </c:pt>
                <c:pt idx="67">
                  <c:v>2015</c:v>
                </c:pt>
                <c:pt idx="68">
                  <c:v>2016</c:v>
                </c:pt>
                <c:pt idx="69">
                  <c:v>2016</c:v>
                </c:pt>
                <c:pt idx="70">
                  <c:v>2016</c:v>
                </c:pt>
                <c:pt idx="71">
                  <c:v>2016</c:v>
                </c:pt>
                <c:pt idx="72">
                  <c:v>2017</c:v>
                </c:pt>
                <c:pt idx="73">
                  <c:v>2017</c:v>
                </c:pt>
                <c:pt idx="74">
                  <c:v>2017</c:v>
                </c:pt>
                <c:pt idx="75">
                  <c:v>2017</c:v>
                </c:pt>
                <c:pt idx="76">
                  <c:v>2018</c:v>
                </c:pt>
                <c:pt idx="77">
                  <c:v>2018</c:v>
                </c:pt>
                <c:pt idx="78">
                  <c:v>2018</c:v>
                </c:pt>
                <c:pt idx="79">
                  <c:v>2018</c:v>
                </c:pt>
                <c:pt idx="80">
                  <c:v>2019</c:v>
                </c:pt>
                <c:pt idx="81">
                  <c:v>2019</c:v>
                </c:pt>
                <c:pt idx="82">
                  <c:v>2019</c:v>
                </c:pt>
                <c:pt idx="83">
                  <c:v>2019</c:v>
                </c:pt>
                <c:pt idx="84">
                  <c:v>2020</c:v>
                </c:pt>
                <c:pt idx="85">
                  <c:v>2020</c:v>
                </c:pt>
                <c:pt idx="86">
                  <c:v>2020</c:v>
                </c:pt>
              </c:numCache>
            </c:numRef>
          </c:cat>
          <c:val>
            <c:numRef>
              <c:f>'NAV Area Chart'!$AS$326:$EB$326</c:f>
              <c:numCache>
                <c:formatCode>"$"#,###.0,,,</c:formatCode>
                <c:ptCount val="88"/>
                <c:pt idx="0">
                  <c:v>1806646389</c:v>
                </c:pt>
                <c:pt idx="1">
                  <c:v>2172514919</c:v>
                </c:pt>
                <c:pt idx="2">
                  <c:v>2305433918</c:v>
                </c:pt>
                <c:pt idx="3">
                  <c:v>2852205171</c:v>
                </c:pt>
                <c:pt idx="4">
                  <c:v>3192429476</c:v>
                </c:pt>
                <c:pt idx="5">
                  <c:v>3508058485</c:v>
                </c:pt>
                <c:pt idx="6">
                  <c:v>3525951587</c:v>
                </c:pt>
                <c:pt idx="7">
                  <c:v>3355385807</c:v>
                </c:pt>
                <c:pt idx="8">
                  <c:v>3229089788</c:v>
                </c:pt>
                <c:pt idx="9">
                  <c:v>3504403357</c:v>
                </c:pt>
                <c:pt idx="10">
                  <c:v>3007522659</c:v>
                </c:pt>
                <c:pt idx="11">
                  <c:v>3057847957</c:v>
                </c:pt>
                <c:pt idx="12">
                  <c:v>2952461237</c:v>
                </c:pt>
                <c:pt idx="13">
                  <c:v>2941888266</c:v>
                </c:pt>
                <c:pt idx="14">
                  <c:v>2699934764</c:v>
                </c:pt>
                <c:pt idx="15">
                  <c:v>2764318969</c:v>
                </c:pt>
                <c:pt idx="16">
                  <c:v>2818947461</c:v>
                </c:pt>
                <c:pt idx="17">
                  <c:v>3005434405</c:v>
                </c:pt>
                <c:pt idx="18">
                  <c:v>3043445748</c:v>
                </c:pt>
                <c:pt idx="19">
                  <c:v>3481294709</c:v>
                </c:pt>
                <c:pt idx="20">
                  <c:v>3343168239</c:v>
                </c:pt>
                <c:pt idx="21">
                  <c:v>3368816694</c:v>
                </c:pt>
                <c:pt idx="22">
                  <c:v>3465495643</c:v>
                </c:pt>
                <c:pt idx="23">
                  <c:v>3319548265</c:v>
                </c:pt>
                <c:pt idx="24">
                  <c:v>3253486738</c:v>
                </c:pt>
                <c:pt idx="25">
                  <c:v>3177275050</c:v>
                </c:pt>
                <c:pt idx="26">
                  <c:v>3167187429</c:v>
                </c:pt>
                <c:pt idx="27">
                  <c:v>3321553495</c:v>
                </c:pt>
                <c:pt idx="28">
                  <c:v>3205151229</c:v>
                </c:pt>
                <c:pt idx="29">
                  <c:v>3348837344</c:v>
                </c:pt>
                <c:pt idx="30">
                  <c:v>3459160739</c:v>
                </c:pt>
                <c:pt idx="31">
                  <c:v>3798045770.8818002</c:v>
                </c:pt>
                <c:pt idx="32">
                  <c:v>3892681537.1729999</c:v>
                </c:pt>
                <c:pt idx="33">
                  <c:v>3884617677.9802999</c:v>
                </c:pt>
                <c:pt idx="34">
                  <c:v>3960879221.8629999</c:v>
                </c:pt>
                <c:pt idx="35">
                  <c:v>4344242503.7881002</c:v>
                </c:pt>
                <c:pt idx="36">
                  <c:v>4447108629.4087</c:v>
                </c:pt>
                <c:pt idx="37">
                  <c:v>4152997769.5352001</c:v>
                </c:pt>
                <c:pt idx="38">
                  <c:v>4070401326.8540998</c:v>
                </c:pt>
                <c:pt idx="39">
                  <c:v>3631981243.0253005</c:v>
                </c:pt>
                <c:pt idx="40">
                  <c:v>3486717838.9722009</c:v>
                </c:pt>
                <c:pt idx="41">
                  <c:v>3716637347.2459006</c:v>
                </c:pt>
                <c:pt idx="42">
                  <c:v>3959337936.9861999</c:v>
                </c:pt>
                <c:pt idx="43">
                  <c:v>4172813148.7081995</c:v>
                </c:pt>
                <c:pt idx="44">
                  <c:v>4421190742.1594</c:v>
                </c:pt>
                <c:pt idx="45">
                  <c:v>4501827322.8201008</c:v>
                </c:pt>
                <c:pt idx="46">
                  <c:v>4978199138.5851002</c:v>
                </c:pt>
                <c:pt idx="47">
                  <c:v>5440136343.0184002</c:v>
                </c:pt>
                <c:pt idx="48">
                  <c:v>5593968000.3429995</c:v>
                </c:pt>
                <c:pt idx="49">
                  <c:v>5766982102.5927</c:v>
                </c:pt>
                <c:pt idx="50">
                  <c:v>5531530509.8720007</c:v>
                </c:pt>
                <c:pt idx="51">
                  <c:v>5923598454.5145998</c:v>
                </c:pt>
                <c:pt idx="52">
                  <c:v>6422343902.5240002</c:v>
                </c:pt>
                <c:pt idx="53">
                  <c:v>6430736078.4498997</c:v>
                </c:pt>
                <c:pt idx="54">
                  <c:v>6557002523.4694004</c:v>
                </c:pt>
                <c:pt idx="55">
                  <c:v>6810320916.7808008</c:v>
                </c:pt>
                <c:pt idx="56">
                  <c:v>6949744031.955801</c:v>
                </c:pt>
                <c:pt idx="57">
                  <c:v>6997149131.5220003</c:v>
                </c:pt>
                <c:pt idx="58">
                  <c:v>7052580507.6443005</c:v>
                </c:pt>
                <c:pt idx="59">
                  <c:v>7554347178.8631992</c:v>
                </c:pt>
                <c:pt idx="60">
                  <c:v>7762586254.2012014</c:v>
                </c:pt>
                <c:pt idx="61">
                  <c:v>8414097735.8855009</c:v>
                </c:pt>
                <c:pt idx="62">
                  <c:v>8193170993.9445</c:v>
                </c:pt>
                <c:pt idx="63">
                  <c:v>8461838995.9751978</c:v>
                </c:pt>
                <c:pt idx="64">
                  <c:v>8853870270.6299</c:v>
                </c:pt>
                <c:pt idx="65">
                  <c:v>8401296904.1151991</c:v>
                </c:pt>
                <c:pt idx="66">
                  <c:v>8360664093.1456995</c:v>
                </c:pt>
                <c:pt idx="67">
                  <c:v>8661208952.1625996</c:v>
                </c:pt>
                <c:pt idx="68">
                  <c:v>8896160888.7866001</c:v>
                </c:pt>
                <c:pt idx="69">
                  <c:v>9449109236.3160019</c:v>
                </c:pt>
                <c:pt idx="70">
                  <c:v>9830587328.4636974</c:v>
                </c:pt>
                <c:pt idx="71">
                  <c:v>9931082198.4074039</c:v>
                </c:pt>
                <c:pt idx="72">
                  <c:v>9798074104.9931965</c:v>
                </c:pt>
                <c:pt idx="73">
                  <c:v>10152980003.405802</c:v>
                </c:pt>
                <c:pt idx="74">
                  <c:v>10503626387.830801</c:v>
                </c:pt>
                <c:pt idx="75">
                  <c:v>11048885530.597498</c:v>
                </c:pt>
                <c:pt idx="76">
                  <c:v>11443945374.6576</c:v>
                </c:pt>
                <c:pt idx="77">
                  <c:v>11965681085.722597</c:v>
                </c:pt>
                <c:pt idx="78">
                  <c:v>12432615126.6444</c:v>
                </c:pt>
                <c:pt idx="79">
                  <c:v>11107971388.212498</c:v>
                </c:pt>
                <c:pt idx="80">
                  <c:v>11788884545.958202</c:v>
                </c:pt>
                <c:pt idx="81">
                  <c:v>12359340348.239201</c:v>
                </c:pt>
                <c:pt idx="82">
                  <c:v>12455817522.598898</c:v>
                </c:pt>
                <c:pt idx="83">
                  <c:v>12909629933.307196</c:v>
                </c:pt>
                <c:pt idx="84">
                  <c:v>11719679469.070995</c:v>
                </c:pt>
                <c:pt idx="85">
                  <c:v>12959099745.541502</c:v>
                </c:pt>
                <c:pt idx="86">
                  <c:v>14260166370.241201</c:v>
                </c:pt>
                <c:pt idx="87">
                  <c:v>16012155151.524103</c:v>
                </c:pt>
              </c:numCache>
            </c:numRef>
          </c:val>
          <c:smooth val="0"/>
          <c:extLst>
            <c:ext xmlns:c16="http://schemas.microsoft.com/office/drawing/2014/chart" uri="{C3380CC4-5D6E-409C-BE32-E72D297353CC}">
              <c16:uniqueId val="{00000007-AD91-4316-B6EB-D9941203B137}"/>
            </c:ext>
          </c:extLst>
        </c:ser>
        <c:dLbls>
          <c:showLegendKey val="0"/>
          <c:showVal val="0"/>
          <c:showCatName val="0"/>
          <c:showSerName val="0"/>
          <c:showPercent val="0"/>
          <c:showBubbleSize val="0"/>
        </c:dLbls>
        <c:marker val="1"/>
        <c:smooth val="0"/>
        <c:axId val="94850048"/>
        <c:axId val="94848128"/>
      </c:lineChart>
      <c:catAx>
        <c:axId val="92619520"/>
        <c:scaling>
          <c:orientation val="minMax"/>
        </c:scaling>
        <c:delete val="0"/>
        <c:axPos val="b"/>
        <c:numFmt formatCode="General" sourceLinked="0"/>
        <c:majorTickMark val="out"/>
        <c:minorTickMark val="none"/>
        <c:tickLblPos val="nextTo"/>
        <c:spPr>
          <a:ln/>
        </c:spPr>
        <c:crossAx val="92621056"/>
        <c:crosses val="autoZero"/>
        <c:auto val="0"/>
        <c:lblAlgn val="ctr"/>
        <c:lblOffset val="100"/>
        <c:tickLblSkip val="4"/>
        <c:noMultiLvlLbl val="0"/>
      </c:catAx>
      <c:valAx>
        <c:axId val="92621056"/>
        <c:scaling>
          <c:orientation val="minMax"/>
          <c:max val="1"/>
        </c:scaling>
        <c:delete val="0"/>
        <c:axPos val="l"/>
        <c:title>
          <c:tx>
            <c:rich>
              <a:bodyPr rot="-5400000" vert="horz"/>
              <a:lstStyle/>
              <a:p>
                <a:pPr>
                  <a:defRPr/>
                </a:pPr>
                <a:r>
                  <a:rPr lang="en-US"/>
                  <a:t>NAV (%)</a:t>
                </a:r>
              </a:p>
            </c:rich>
          </c:tx>
          <c:overlay val="0"/>
        </c:title>
        <c:numFmt formatCode="0%" sourceLinked="0"/>
        <c:majorTickMark val="out"/>
        <c:minorTickMark val="none"/>
        <c:tickLblPos val="nextTo"/>
        <c:crossAx val="92619520"/>
        <c:crosses val="autoZero"/>
        <c:crossBetween val="midCat"/>
      </c:valAx>
      <c:valAx>
        <c:axId val="94848128"/>
        <c:scaling>
          <c:orientation val="minMax"/>
        </c:scaling>
        <c:delete val="0"/>
        <c:axPos val="r"/>
        <c:title>
          <c:tx>
            <c:rich>
              <a:bodyPr rot="-5400000" vert="horz"/>
              <a:lstStyle/>
              <a:p>
                <a:pPr>
                  <a:defRPr/>
                </a:pPr>
                <a:r>
                  <a:rPr lang="en-US"/>
                  <a:t>NAV ($B)</a:t>
                </a:r>
              </a:p>
            </c:rich>
          </c:tx>
          <c:overlay val="0"/>
        </c:title>
        <c:numFmt formatCode="&quot;$&quot;#,###.0,,," sourceLinked="1"/>
        <c:majorTickMark val="out"/>
        <c:minorTickMark val="none"/>
        <c:tickLblPos val="nextTo"/>
        <c:crossAx val="94850048"/>
        <c:crosses val="max"/>
        <c:crossBetween val="between"/>
      </c:valAx>
      <c:catAx>
        <c:axId val="94850048"/>
        <c:scaling>
          <c:orientation val="minMax"/>
        </c:scaling>
        <c:delete val="1"/>
        <c:axPos val="t"/>
        <c:numFmt formatCode="General" sourceLinked="1"/>
        <c:majorTickMark val="out"/>
        <c:minorTickMark val="none"/>
        <c:tickLblPos val="nextTo"/>
        <c:crossAx val="94848128"/>
        <c:crosses val="max"/>
        <c:auto val="1"/>
        <c:lblAlgn val="ctr"/>
        <c:lblOffset val="100"/>
        <c:noMultiLvlLbl val="0"/>
      </c:catAx>
    </c:plotArea>
    <c:legend>
      <c:legendPos val="b"/>
      <c:layout>
        <c:manualLayout>
          <c:xMode val="edge"/>
          <c:yMode val="edge"/>
          <c:x val="9.7122614715290087E-2"/>
          <c:y val="0.89921724335905406"/>
          <c:w val="0.80043656196703006"/>
          <c:h val="5.5763845153324908E-2"/>
        </c:manualLayout>
      </c:layout>
      <c:overlay val="0"/>
    </c:legend>
    <c:plotVisOnly val="1"/>
    <c:dispBlanksAs val="zero"/>
    <c:showDLblsOverMax val="0"/>
  </c:chart>
  <c:spPr>
    <a:ln>
      <a:noFill/>
    </a:ln>
  </c:spPr>
  <c:txPr>
    <a:bodyPr/>
    <a:lstStyle/>
    <a:p>
      <a:pPr>
        <a:defRPr sz="900">
          <a:latin typeface="Source Sans Pro" panose="020B0503030403020204" pitchFamily="34" charset="0"/>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Summary!$A$3</c:f>
              <c:strCache>
                <c:ptCount val="1"/>
                <c:pt idx="0">
                  <c:v>1st Qtr</c:v>
                </c:pt>
              </c:strCache>
            </c:strRef>
          </c:tx>
          <c:spPr>
            <a:solidFill>
              <a:srgbClr val="83A1C2"/>
            </a:solidFill>
            <a:ln>
              <a:noFill/>
              <a:round/>
            </a:ln>
            <a:effectLst/>
            <a:extLst>
              <a:ext uri="{91240B29-F687-4F45-9708-019B960494DF}">
                <a14:hiddenLine xmlns:a14="http://schemas.microsoft.com/office/drawing/2010/main">
                  <a:noFill/>
                  <a:round/>
                </a14:hiddenLine>
              </a:ext>
            </a:ex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Summary!$C$1:$H$1</c:f>
              <c:strCache>
                <c:ptCount val="6"/>
                <c:pt idx="0">
                  <c:v>China VC</c:v>
                </c:pt>
                <c:pt idx="1">
                  <c:v>Developed Europe VC</c:v>
                </c:pt>
                <c:pt idx="2">
                  <c:v>USVC</c:v>
                </c:pt>
                <c:pt idx="3">
                  <c:v>Developed Europe PE</c:v>
                </c:pt>
                <c:pt idx="4">
                  <c:v>USPE</c:v>
                </c:pt>
                <c:pt idx="5">
                  <c:v>China PE</c:v>
                </c:pt>
              </c:strCache>
            </c:strRef>
          </c:cat>
          <c:val>
            <c:numRef>
              <c:f>Summary!$C$3:$H$3</c:f>
              <c:numCache>
                <c:formatCode>0%</c:formatCode>
                <c:ptCount val="6"/>
                <c:pt idx="0">
                  <c:v>2.2533097976000001E-2</c:v>
                </c:pt>
                <c:pt idx="1">
                  <c:v>-5.5035458876999996E-2</c:v>
                </c:pt>
                <c:pt idx="2">
                  <c:v>-2.8437682749999998E-2</c:v>
                </c:pt>
                <c:pt idx="3">
                  <c:v>-0.10954227896400001</c:v>
                </c:pt>
                <c:pt idx="4">
                  <c:v>-7.8942267127000004E-2</c:v>
                </c:pt>
                <c:pt idx="5">
                  <c:v>-2.4393646144000001E-2</c:v>
                </c:pt>
              </c:numCache>
            </c:numRef>
          </c:val>
          <c:extLst>
            <c:ext xmlns:c16="http://schemas.microsoft.com/office/drawing/2014/chart" uri="{C3380CC4-5D6E-409C-BE32-E72D297353CC}">
              <c16:uniqueId val="{00000000-736C-49D4-8591-0EE04F0244B0}"/>
            </c:ext>
          </c:extLst>
        </c:ser>
        <c:ser>
          <c:idx val="1"/>
          <c:order val="1"/>
          <c:tx>
            <c:strRef>
              <c:f>Summary!$A$4</c:f>
              <c:strCache>
                <c:ptCount val="1"/>
                <c:pt idx="0">
                  <c:v>2nd Qtr</c:v>
                </c:pt>
              </c:strCache>
            </c:strRef>
          </c:tx>
          <c:spPr>
            <a:solidFill>
              <a:srgbClr val="E78024"/>
            </a:solidFill>
            <a:ln>
              <a:noFill/>
              <a:round/>
            </a:ln>
            <a:effectLst/>
            <a:extLst>
              <a:ext uri="{91240B29-F687-4F45-9708-019B960494DF}">
                <a14:hiddenLine xmlns:a14="http://schemas.microsoft.com/office/drawing/2010/main">
                  <a:noFill/>
                  <a:round/>
                </a14:hiddenLine>
              </a:ext>
            </a:ex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Summary!$C$1:$H$1</c:f>
              <c:strCache>
                <c:ptCount val="6"/>
                <c:pt idx="0">
                  <c:v>China VC</c:v>
                </c:pt>
                <c:pt idx="1">
                  <c:v>Developed Europe VC</c:v>
                </c:pt>
                <c:pt idx="2">
                  <c:v>USVC</c:v>
                </c:pt>
                <c:pt idx="3">
                  <c:v>Developed Europe PE</c:v>
                </c:pt>
                <c:pt idx="4">
                  <c:v>USPE</c:v>
                </c:pt>
                <c:pt idx="5">
                  <c:v>China PE</c:v>
                </c:pt>
              </c:strCache>
            </c:strRef>
          </c:cat>
          <c:val>
            <c:numRef>
              <c:f>Summary!$C$4:$H$4</c:f>
              <c:numCache>
                <c:formatCode>0%</c:formatCode>
                <c:ptCount val="6"/>
                <c:pt idx="0">
                  <c:v>0.18099501052299999</c:v>
                </c:pt>
                <c:pt idx="1">
                  <c:v>0.15680106363000001</c:v>
                </c:pt>
                <c:pt idx="2">
                  <c:v>9.430124497499999E-2</c:v>
                </c:pt>
                <c:pt idx="3">
                  <c:v>7.3535008449000003E-2</c:v>
                </c:pt>
                <c:pt idx="4">
                  <c:v>0.10459500055099999</c:v>
                </c:pt>
                <c:pt idx="5">
                  <c:v>9.6990102134E-2</c:v>
                </c:pt>
              </c:numCache>
            </c:numRef>
          </c:val>
          <c:extLst>
            <c:ext xmlns:c16="http://schemas.microsoft.com/office/drawing/2014/chart" uri="{C3380CC4-5D6E-409C-BE32-E72D297353CC}">
              <c16:uniqueId val="{00000001-736C-49D4-8591-0EE04F0244B0}"/>
            </c:ext>
          </c:extLst>
        </c:ser>
        <c:ser>
          <c:idx val="2"/>
          <c:order val="2"/>
          <c:tx>
            <c:strRef>
              <c:f>Summary!$A$5</c:f>
              <c:strCache>
                <c:ptCount val="1"/>
                <c:pt idx="0">
                  <c:v>3rd Qtr</c:v>
                </c:pt>
              </c:strCache>
            </c:strRef>
          </c:tx>
          <c:spPr>
            <a:solidFill>
              <a:srgbClr val="63AB64"/>
            </a:solidFill>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6C-49D4-8591-0EE04F0244B0}"/>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6C-49D4-8591-0EE04F0244B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6C-49D4-8591-0EE04F0244B0}"/>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36C-49D4-8591-0EE04F0244B0}"/>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6C-49D4-8591-0EE04F0244B0}"/>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6C-49D4-8591-0EE04F0244B0}"/>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36C-49D4-8591-0EE04F0244B0}"/>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36C-49D4-8591-0EE04F0244B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Summary!$C$1:$H$1</c:f>
              <c:strCache>
                <c:ptCount val="6"/>
                <c:pt idx="0">
                  <c:v>China VC</c:v>
                </c:pt>
                <c:pt idx="1">
                  <c:v>Developed Europe VC</c:v>
                </c:pt>
                <c:pt idx="2">
                  <c:v>USVC</c:v>
                </c:pt>
                <c:pt idx="3">
                  <c:v>Developed Europe PE</c:v>
                </c:pt>
                <c:pt idx="4">
                  <c:v>USPE</c:v>
                </c:pt>
                <c:pt idx="5">
                  <c:v>China PE</c:v>
                </c:pt>
              </c:strCache>
            </c:strRef>
          </c:cat>
          <c:val>
            <c:numRef>
              <c:f>Summary!$C$5:$H$5</c:f>
              <c:numCache>
                <c:formatCode>0%</c:formatCode>
                <c:ptCount val="6"/>
                <c:pt idx="0">
                  <c:v>3.6557565340999999E-2</c:v>
                </c:pt>
                <c:pt idx="1">
                  <c:v>0.14698778351899999</c:v>
                </c:pt>
                <c:pt idx="2">
                  <c:v>0.12230472140900001</c:v>
                </c:pt>
                <c:pt idx="3">
                  <c:v>0.119349603759</c:v>
                </c:pt>
                <c:pt idx="4">
                  <c:v>0.11976953074500001</c:v>
                </c:pt>
                <c:pt idx="5">
                  <c:v>8.2634925322000008E-2</c:v>
                </c:pt>
              </c:numCache>
            </c:numRef>
          </c:val>
          <c:extLst>
            <c:ext xmlns:c16="http://schemas.microsoft.com/office/drawing/2014/chart" uri="{C3380CC4-5D6E-409C-BE32-E72D297353CC}">
              <c16:uniqueId val="{0000000A-736C-49D4-8591-0EE04F0244B0}"/>
            </c:ext>
          </c:extLst>
        </c:ser>
        <c:ser>
          <c:idx val="4"/>
          <c:order val="3"/>
          <c:tx>
            <c:strRef>
              <c:f>Summary!$A$6</c:f>
              <c:strCache>
                <c:ptCount val="1"/>
                <c:pt idx="0">
                  <c:v>4th Qtr</c:v>
                </c:pt>
              </c:strCache>
            </c:strRef>
          </c:tx>
          <c:spPr>
            <a:solidFill>
              <a:srgbClr val="B55F99"/>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Summary!$C$1:$H$1</c:f>
              <c:strCache>
                <c:ptCount val="6"/>
                <c:pt idx="0">
                  <c:v>China VC</c:v>
                </c:pt>
                <c:pt idx="1">
                  <c:v>Developed Europe VC</c:v>
                </c:pt>
                <c:pt idx="2">
                  <c:v>USVC</c:v>
                </c:pt>
                <c:pt idx="3">
                  <c:v>Developed Europe PE</c:v>
                </c:pt>
                <c:pt idx="4">
                  <c:v>USPE</c:v>
                </c:pt>
                <c:pt idx="5">
                  <c:v>China PE</c:v>
                </c:pt>
              </c:strCache>
            </c:strRef>
          </c:cat>
          <c:val>
            <c:numRef>
              <c:f>Summary!$C$6:$H$6</c:f>
              <c:numCache>
                <c:formatCode>0%</c:formatCode>
                <c:ptCount val="6"/>
                <c:pt idx="0">
                  <c:v>0.24502602179499999</c:v>
                </c:pt>
                <c:pt idx="1">
                  <c:v>0.22531378941300001</c:v>
                </c:pt>
                <c:pt idx="2">
                  <c:v>0.26542092320399996</c:v>
                </c:pt>
                <c:pt idx="3">
                  <c:v>0.19217671685500001</c:v>
                </c:pt>
                <c:pt idx="4">
                  <c:v>0.12206611543099999</c:v>
                </c:pt>
                <c:pt idx="5">
                  <c:v>0.10379865300300001</c:v>
                </c:pt>
              </c:numCache>
            </c:numRef>
          </c:val>
          <c:extLst>
            <c:ext xmlns:c16="http://schemas.microsoft.com/office/drawing/2014/chart" uri="{C3380CC4-5D6E-409C-BE32-E72D297353CC}">
              <c16:uniqueId val="{0000000B-736C-49D4-8591-0EE04F0244B0}"/>
            </c:ext>
          </c:extLst>
        </c:ser>
        <c:dLbls>
          <c:showLegendKey val="0"/>
          <c:showVal val="0"/>
          <c:showCatName val="0"/>
          <c:showSerName val="0"/>
          <c:showPercent val="0"/>
          <c:showBubbleSize val="0"/>
        </c:dLbls>
        <c:gapWidth val="150"/>
        <c:axId val="242195456"/>
        <c:axId val="247636736"/>
      </c:barChart>
      <c:lineChart>
        <c:grouping val="standard"/>
        <c:varyColors val="0"/>
        <c:ser>
          <c:idx val="3"/>
          <c:order val="4"/>
          <c:tx>
            <c:strRef>
              <c:f>Summary!$A$7</c:f>
              <c:strCache>
                <c:ptCount val="1"/>
                <c:pt idx="0">
                  <c:v>Full Year 2020</c:v>
                </c:pt>
              </c:strCache>
            </c:strRef>
          </c:tx>
          <c:spPr>
            <a:ln w="25400">
              <a:solidFill>
                <a:srgbClr val="E7E6E6">
                  <a:lumMod val="10000"/>
                </a:srgbClr>
              </a:solidFill>
            </a:ln>
            <a:effectLst/>
          </c:spPr>
          <c:marker>
            <c:symbol val="circle"/>
            <c:size val="7"/>
            <c:spPr>
              <a:solidFill>
                <a:sysClr val="windowText" lastClr="000000"/>
              </a:solidFill>
              <a:ln>
                <a:solidFill>
                  <a:srgbClr val="E7E6E6">
                    <a:lumMod val="10000"/>
                  </a:srgbClr>
                </a:solidFill>
              </a:ln>
            </c:spPr>
          </c:marker>
          <c:dLbls>
            <c:numFmt formatCode="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Summary!$C$1:$H$1</c:f>
              <c:strCache>
                <c:ptCount val="6"/>
                <c:pt idx="0">
                  <c:v>China VC</c:v>
                </c:pt>
                <c:pt idx="1">
                  <c:v>Developed Europe VC</c:v>
                </c:pt>
                <c:pt idx="2">
                  <c:v>USVC</c:v>
                </c:pt>
                <c:pt idx="3">
                  <c:v>Developed Europe PE</c:v>
                </c:pt>
                <c:pt idx="4">
                  <c:v>USPE</c:v>
                </c:pt>
                <c:pt idx="5">
                  <c:v>China PE</c:v>
                </c:pt>
              </c:strCache>
            </c:strRef>
          </c:cat>
          <c:val>
            <c:numRef>
              <c:f>Summary!$C$7:$H$7</c:f>
              <c:numCache>
                <c:formatCode>0%</c:formatCode>
                <c:ptCount val="6"/>
                <c:pt idx="0">
                  <c:v>0.553624079145</c:v>
                </c:pt>
                <c:pt idx="1">
                  <c:v>0.52870406450999996</c:v>
                </c:pt>
                <c:pt idx="2">
                  <c:v>0.50099429262900008</c:v>
                </c:pt>
                <c:pt idx="3">
                  <c:v>0.28075336527200001</c:v>
                </c:pt>
                <c:pt idx="4">
                  <c:v>0.27846926549399997</c:v>
                </c:pt>
                <c:pt idx="5">
                  <c:v>0.27726113777</c:v>
                </c:pt>
              </c:numCache>
            </c:numRef>
          </c:val>
          <c:smooth val="0"/>
          <c:extLst>
            <c:ext xmlns:c16="http://schemas.microsoft.com/office/drawing/2014/chart" uri="{C3380CC4-5D6E-409C-BE32-E72D297353CC}">
              <c16:uniqueId val="{0000000C-736C-49D4-8591-0EE04F0244B0}"/>
            </c:ext>
          </c:extLst>
        </c:ser>
        <c:dLbls>
          <c:showLegendKey val="0"/>
          <c:showVal val="0"/>
          <c:showCatName val="0"/>
          <c:showSerName val="0"/>
          <c:showPercent val="0"/>
          <c:showBubbleSize val="0"/>
        </c:dLbls>
        <c:marker val="1"/>
        <c:smooth val="0"/>
        <c:axId val="1823725680"/>
        <c:axId val="1817262224"/>
      </c:lineChart>
      <c:catAx>
        <c:axId val="242195456"/>
        <c:scaling>
          <c:orientation val="minMax"/>
        </c:scaling>
        <c:delete val="0"/>
        <c:axPos val="b"/>
        <c:numFmt formatCode="General" sourceLinked="1"/>
        <c:majorTickMark val="none"/>
        <c:minorTickMark val="none"/>
        <c:tickLblPos val="low"/>
        <c:spPr>
          <a:ln w="9525" cmpd="sng">
            <a:solidFill>
              <a:srgbClr val="868686"/>
            </a:solidFill>
          </a:ln>
        </c:spPr>
        <c:crossAx val="247636736"/>
        <c:crosses val="autoZero"/>
        <c:auto val="1"/>
        <c:lblAlgn val="ctr"/>
        <c:lblOffset val="100"/>
        <c:noMultiLvlLbl val="0"/>
      </c:catAx>
      <c:valAx>
        <c:axId val="247636736"/>
        <c:scaling>
          <c:orientation val="minMax"/>
          <c:max val="0.70000000000000007"/>
        </c:scaling>
        <c:delete val="0"/>
        <c:axPos val="l"/>
        <c:majorGridlines>
          <c:spPr>
            <a:ln w="3175" cmpd="sng">
              <a:noFill/>
              <a:prstDash val="solid"/>
            </a:ln>
          </c:spPr>
        </c:majorGridlines>
        <c:title>
          <c:tx>
            <c:rich>
              <a:bodyPr rot="-5400000" vert="horz"/>
              <a:lstStyle/>
              <a:p>
                <a:pPr>
                  <a:defRPr/>
                </a:pPr>
                <a:r>
                  <a:rPr lang="en-US" dirty="0"/>
                  <a:t>Net to LP IRR (%)</a:t>
                </a:r>
              </a:p>
            </c:rich>
          </c:tx>
          <c:overlay val="0"/>
        </c:title>
        <c:numFmt formatCode="0%" sourceLinked="1"/>
        <c:majorTickMark val="out"/>
        <c:minorTickMark val="none"/>
        <c:tickLblPos val="nextTo"/>
        <c:crossAx val="242195456"/>
        <c:crosses val="autoZero"/>
        <c:crossBetween val="between"/>
      </c:valAx>
      <c:valAx>
        <c:axId val="1817262224"/>
        <c:scaling>
          <c:orientation val="minMax"/>
        </c:scaling>
        <c:delete val="1"/>
        <c:axPos val="r"/>
        <c:numFmt formatCode="0%" sourceLinked="1"/>
        <c:majorTickMark val="out"/>
        <c:minorTickMark val="none"/>
        <c:tickLblPos val="nextTo"/>
        <c:crossAx val="1823725680"/>
        <c:crosses val="max"/>
        <c:crossBetween val="between"/>
      </c:valAx>
      <c:catAx>
        <c:axId val="1823725680"/>
        <c:scaling>
          <c:orientation val="minMax"/>
        </c:scaling>
        <c:delete val="1"/>
        <c:axPos val="b"/>
        <c:numFmt formatCode="General" sourceLinked="1"/>
        <c:majorTickMark val="out"/>
        <c:minorTickMark val="none"/>
        <c:tickLblPos val="nextTo"/>
        <c:crossAx val="1817262224"/>
        <c:crosses val="autoZero"/>
        <c:auto val="1"/>
        <c:lblAlgn val="ctr"/>
        <c:lblOffset val="100"/>
        <c:noMultiLvlLbl val="0"/>
      </c:catAx>
      <c:spPr>
        <a:noFill/>
      </c:spPr>
    </c:plotArea>
    <c:legend>
      <c:legendPos val="b"/>
      <c:overlay val="0"/>
    </c:legend>
    <c:plotVisOnly val="1"/>
    <c:dispBlanksAs val="gap"/>
    <c:showDLblsOverMax val="0"/>
  </c:chart>
  <c:spPr>
    <a:noFill/>
    <a:ln>
      <a:noFill/>
    </a:ln>
  </c:spPr>
  <c:txPr>
    <a:bodyPr/>
    <a:lstStyle/>
    <a:p>
      <a:pPr>
        <a:defRPr sz="1000">
          <a:solidFill>
            <a:srgbClr val="000000"/>
          </a:solidFill>
          <a:latin typeface="Source Sans Pro"/>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'USPE Pivots'!$C$31</c:f>
              <c:strCache>
                <c:ptCount val="1"/>
                <c:pt idx="0">
                  <c:v>Index Weight at 12/31/2020
(Percentage of NAV)</c:v>
                </c:pt>
              </c:strCache>
            </c:strRef>
          </c:tx>
          <c:spPr>
            <a:solidFill>
              <a:srgbClr val="4472C4"/>
            </a:solidFill>
            <a:ln>
              <a:noFill/>
              <a:round/>
            </a:ln>
            <a:effectLst/>
            <a:extLst>
              <a:ext uri="{91240B29-F687-4F45-9708-019B960494DF}">
                <a14:hiddenLine xmlns:a14="http://schemas.microsoft.com/office/drawing/2010/main">
                  <a:noFill/>
                  <a:round/>
                </a14:hiddenLine>
              </a:ext>
            </a:ex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'USPE Pivots'!$E$29:$Q$29</c:f>
              <c:numCache>
                <c:formatCode>General</c:formatCode>
                <c:ptCount val="9"/>
                <c:pt idx="0">
                  <c:v>2007</c:v>
                </c:pt>
                <c:pt idx="1">
                  <c:v>2011</c:v>
                </c:pt>
                <c:pt idx="2">
                  <c:v>2012</c:v>
                </c:pt>
                <c:pt idx="3">
                  <c:v>2013</c:v>
                </c:pt>
                <c:pt idx="4">
                  <c:v>2014</c:v>
                </c:pt>
                <c:pt idx="5">
                  <c:v>2015</c:v>
                </c:pt>
                <c:pt idx="6">
                  <c:v>2016</c:v>
                </c:pt>
                <c:pt idx="7">
                  <c:v>2017</c:v>
                </c:pt>
                <c:pt idx="8">
                  <c:v>2018</c:v>
                </c:pt>
              </c:numCache>
            </c:numRef>
          </c:cat>
          <c:val>
            <c:numRef>
              <c:f>'USPE Pivots'!$E$31:$Q$31</c:f>
              <c:numCache>
                <c:formatCode>0%</c:formatCode>
                <c:ptCount val="9"/>
                <c:pt idx="0">
                  <c:v>5.7457309709340515E-2</c:v>
                </c:pt>
                <c:pt idx="1">
                  <c:v>6.4897678741804063E-2</c:v>
                </c:pt>
                <c:pt idx="2">
                  <c:v>0.10200908911740601</c:v>
                </c:pt>
                <c:pt idx="3">
                  <c:v>5.5993949846626791E-2</c:v>
                </c:pt>
                <c:pt idx="4">
                  <c:v>0.14937327017708033</c:v>
                </c:pt>
                <c:pt idx="5">
                  <c:v>0.13175122319017149</c:v>
                </c:pt>
                <c:pt idx="6">
                  <c:v>0.1471218200488415</c:v>
                </c:pt>
                <c:pt idx="7">
                  <c:v>9.6869303080226399E-2</c:v>
                </c:pt>
                <c:pt idx="8">
                  <c:v>7.8705838807208703E-2</c:v>
                </c:pt>
              </c:numCache>
            </c:numRef>
          </c:val>
          <c:extLst>
            <c:ext xmlns:c16="http://schemas.microsoft.com/office/drawing/2014/chart" uri="{C3380CC4-5D6E-409C-BE32-E72D297353CC}">
              <c16:uniqueId val="{00000000-E8BD-4B42-BF9E-FED8E5B32F81}"/>
            </c:ext>
          </c:extLst>
        </c:ser>
        <c:dLbls>
          <c:showLegendKey val="0"/>
          <c:showVal val="0"/>
          <c:showCatName val="0"/>
          <c:showSerName val="0"/>
          <c:showPercent val="0"/>
          <c:showBubbleSize val="0"/>
        </c:dLbls>
        <c:gapWidth val="50"/>
        <c:axId val="42210432"/>
        <c:axId val="42211968"/>
      </c:barChart>
      <c:lineChart>
        <c:grouping val="standard"/>
        <c:varyColors val="0"/>
        <c:ser>
          <c:idx val="0"/>
          <c:order val="0"/>
          <c:tx>
            <c:strRef>
              <c:f>'USPE Pivots'!$C$30</c:f>
              <c:strCache>
                <c:ptCount val="1"/>
                <c:pt idx="0">
                  <c:v>Net to LP IRR</c:v>
                </c:pt>
              </c:strCache>
            </c:strRef>
          </c:tx>
          <c:spPr>
            <a:ln w="31750">
              <a:solidFill>
                <a:sysClr val="windowText" lastClr="000000"/>
              </a:solidFill>
              <a:round/>
            </a:ln>
            <a:effectLst/>
          </c:spPr>
          <c:marker>
            <c:symbol val="circle"/>
            <c:size val="7"/>
            <c:spPr>
              <a:solidFill>
                <a:sysClr val="windowText" lastClr="000000"/>
              </a:solidFill>
              <a:ln>
                <a:solidFill>
                  <a:sysClr val="windowText" lastClr="000000"/>
                </a:solidFill>
              </a:ln>
            </c:spPr>
          </c:marker>
          <c:dLbls>
            <c:numFmt formatCode="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'USPE Pivots'!$E$29:$Q$29</c:f>
              <c:numCache>
                <c:formatCode>General</c:formatCode>
                <c:ptCount val="9"/>
                <c:pt idx="0">
                  <c:v>2007</c:v>
                </c:pt>
                <c:pt idx="1">
                  <c:v>2011</c:v>
                </c:pt>
                <c:pt idx="2">
                  <c:v>2012</c:v>
                </c:pt>
                <c:pt idx="3">
                  <c:v>2013</c:v>
                </c:pt>
                <c:pt idx="4">
                  <c:v>2014</c:v>
                </c:pt>
                <c:pt idx="5">
                  <c:v>2015</c:v>
                </c:pt>
                <c:pt idx="6">
                  <c:v>2016</c:v>
                </c:pt>
                <c:pt idx="7">
                  <c:v>2017</c:v>
                </c:pt>
                <c:pt idx="8">
                  <c:v>2018</c:v>
                </c:pt>
              </c:numCache>
            </c:numRef>
          </c:cat>
          <c:val>
            <c:numRef>
              <c:f>'USPE Pivots'!$E$30:$Q$30</c:f>
              <c:numCache>
                <c:formatCode>0.0%</c:formatCode>
                <c:ptCount val="9"/>
                <c:pt idx="0">
                  <c:v>0.1025275448</c:v>
                </c:pt>
                <c:pt idx="1">
                  <c:v>0.14675341280000001</c:v>
                </c:pt>
                <c:pt idx="2">
                  <c:v>0.24840693999999999</c:v>
                </c:pt>
                <c:pt idx="3">
                  <c:v>0.29584975140000003</c:v>
                </c:pt>
                <c:pt idx="4">
                  <c:v>0.29020811019999998</c:v>
                </c:pt>
                <c:pt idx="5">
                  <c:v>0.33867260310000002</c:v>
                </c:pt>
                <c:pt idx="6">
                  <c:v>0.40446848639999999</c:v>
                </c:pt>
                <c:pt idx="7">
                  <c:v>0.29682305180000002</c:v>
                </c:pt>
                <c:pt idx="8">
                  <c:v>0.4346252571</c:v>
                </c:pt>
              </c:numCache>
            </c:numRef>
          </c:val>
          <c:smooth val="0"/>
          <c:extLst>
            <c:ext xmlns:c16="http://schemas.microsoft.com/office/drawing/2014/chart" uri="{C3380CC4-5D6E-409C-BE32-E72D297353CC}">
              <c16:uniqueId val="{00000001-E8BD-4B42-BF9E-FED8E5B32F81}"/>
            </c:ext>
          </c:extLst>
        </c:ser>
        <c:dLbls>
          <c:showLegendKey val="0"/>
          <c:showVal val="0"/>
          <c:showCatName val="0"/>
          <c:showSerName val="0"/>
          <c:showPercent val="0"/>
          <c:showBubbleSize val="0"/>
        </c:dLbls>
        <c:marker val="1"/>
        <c:smooth val="0"/>
        <c:axId val="42210432"/>
        <c:axId val="42211968"/>
      </c:lineChart>
      <c:catAx>
        <c:axId val="42210432"/>
        <c:scaling>
          <c:orientation val="minMax"/>
        </c:scaling>
        <c:delete val="0"/>
        <c:axPos val="b"/>
        <c:title>
          <c:tx>
            <c:rich>
              <a:bodyPr/>
              <a:lstStyle/>
              <a:p>
                <a:pPr>
                  <a:defRPr/>
                </a:pPr>
                <a:r>
                  <a:rPr lang="en-US"/>
                  <a:t>Vintage Year</a:t>
                </a:r>
              </a:p>
            </c:rich>
          </c:tx>
          <c:overlay val="0"/>
        </c:title>
        <c:numFmt formatCode="General" sourceLinked="1"/>
        <c:majorTickMark val="none"/>
        <c:minorTickMark val="none"/>
        <c:tickLblPos val="low"/>
        <c:spPr>
          <a:ln w="9525" cmpd="sng">
            <a:solidFill>
              <a:srgbClr val="868686"/>
            </a:solidFill>
          </a:ln>
        </c:spPr>
        <c:crossAx val="42211968"/>
        <c:crosses val="autoZero"/>
        <c:auto val="1"/>
        <c:lblAlgn val="ctr"/>
        <c:lblOffset val="100"/>
        <c:noMultiLvlLbl val="0"/>
      </c:catAx>
      <c:valAx>
        <c:axId val="42211968"/>
        <c:scaling>
          <c:orientation val="minMax"/>
          <c:max val="1"/>
        </c:scaling>
        <c:delete val="0"/>
        <c:axPos val="l"/>
        <c:title>
          <c:tx>
            <c:rich>
              <a:bodyPr/>
              <a:lstStyle/>
              <a:p>
                <a:pPr>
                  <a:defRPr/>
                </a:pPr>
                <a:r>
                  <a:rPr lang="en-US" dirty="0"/>
                  <a:t>Net to LP IRR and % of NAV</a:t>
                </a:r>
              </a:p>
            </c:rich>
          </c:tx>
          <c:overlay val="0"/>
        </c:title>
        <c:numFmt formatCode="0%" sourceLinked="1"/>
        <c:majorTickMark val="out"/>
        <c:minorTickMark val="none"/>
        <c:tickLblPos val="nextTo"/>
        <c:crossAx val="42210432"/>
        <c:crosses val="autoZero"/>
        <c:crossBetween val="between"/>
      </c:valAx>
      <c:spPr>
        <a:noFill/>
      </c:spPr>
    </c:plotArea>
    <c:legend>
      <c:legendPos val="b"/>
      <c:overlay val="0"/>
    </c:legend>
    <c:plotVisOnly val="1"/>
    <c:dispBlanksAs val="gap"/>
    <c:showDLblsOverMax val="0"/>
  </c:chart>
  <c:spPr>
    <a:noFill/>
    <a:ln>
      <a:noFill/>
    </a:ln>
  </c:spPr>
  <c:txPr>
    <a:bodyPr/>
    <a:lstStyle/>
    <a:p>
      <a:pPr>
        <a:defRPr sz="1000">
          <a:solidFill>
            <a:srgbClr val="000000"/>
          </a:solidFill>
          <a:latin typeface="Source Sans Pro"/>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2"/>
          <c:tx>
            <c:strRef>
              <c:f>'USVC Pivots'!$C$32</c:f>
              <c:strCache>
                <c:ptCount val="1"/>
                <c:pt idx="0">
                  <c:v>Index Weight at 12/31/2020
(Percentage of NAV)</c:v>
                </c:pt>
              </c:strCache>
            </c:strRef>
          </c:tx>
          <c:spPr>
            <a:solidFill>
              <a:srgbClr val="63AB64"/>
            </a:solidFill>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'USVC Pivots'!$D$29:$R$29</c:f>
              <c:numCache>
                <c:formatCode>General</c:formatCode>
                <c:ptCount val="11"/>
                <c:pt idx="0">
                  <c:v>2006</c:v>
                </c:pt>
                <c:pt idx="1">
                  <c:v>2007</c:v>
                </c:pt>
                <c:pt idx="2">
                  <c:v>2010</c:v>
                </c:pt>
                <c:pt idx="3">
                  <c:v>2011</c:v>
                </c:pt>
                <c:pt idx="4">
                  <c:v>2012</c:v>
                </c:pt>
                <c:pt idx="5">
                  <c:v>2013</c:v>
                </c:pt>
                <c:pt idx="6">
                  <c:v>2014</c:v>
                </c:pt>
                <c:pt idx="7">
                  <c:v>2015</c:v>
                </c:pt>
                <c:pt idx="8">
                  <c:v>2016</c:v>
                </c:pt>
                <c:pt idx="9">
                  <c:v>2017</c:v>
                </c:pt>
                <c:pt idx="10">
                  <c:v>2018</c:v>
                </c:pt>
              </c:numCache>
            </c:numRef>
          </c:cat>
          <c:val>
            <c:numRef>
              <c:f>'USVC Pivots'!$D$32:$R$32</c:f>
              <c:numCache>
                <c:formatCode>0%</c:formatCode>
                <c:ptCount val="11"/>
                <c:pt idx="0">
                  <c:v>4.3597798334443674E-2</c:v>
                </c:pt>
                <c:pt idx="1">
                  <c:v>5.1977822103816247E-2</c:v>
                </c:pt>
                <c:pt idx="2">
                  <c:v>6.8930843567570024E-2</c:v>
                </c:pt>
                <c:pt idx="3">
                  <c:v>5.9671634963963022E-2</c:v>
                </c:pt>
                <c:pt idx="4">
                  <c:v>7.2117372762155546E-2</c:v>
                </c:pt>
                <c:pt idx="5">
                  <c:v>6.3988587148521167E-2</c:v>
                </c:pt>
                <c:pt idx="6">
                  <c:v>0.13562059400616791</c:v>
                </c:pt>
                <c:pt idx="7">
                  <c:v>9.4186013822996253E-2</c:v>
                </c:pt>
                <c:pt idx="8">
                  <c:v>0.10676038498466722</c:v>
                </c:pt>
                <c:pt idx="9">
                  <c:v>7.4682838334260954E-2</c:v>
                </c:pt>
                <c:pt idx="10">
                  <c:v>8.6888895899759594E-2</c:v>
                </c:pt>
              </c:numCache>
            </c:numRef>
          </c:val>
          <c:extLst>
            <c:ext xmlns:c16="http://schemas.microsoft.com/office/drawing/2014/chart" uri="{C3380CC4-5D6E-409C-BE32-E72D297353CC}">
              <c16:uniqueId val="{00000000-1FC7-4D73-AA07-3D23D853A526}"/>
            </c:ext>
          </c:extLst>
        </c:ser>
        <c:dLbls>
          <c:showLegendKey val="0"/>
          <c:showVal val="0"/>
          <c:showCatName val="0"/>
          <c:showSerName val="0"/>
          <c:showPercent val="0"/>
          <c:showBubbleSize val="0"/>
        </c:dLbls>
        <c:gapWidth val="50"/>
        <c:axId val="42210432"/>
        <c:axId val="42211968"/>
        <c:extLst>
          <c:ext xmlns:c15="http://schemas.microsoft.com/office/drawing/2012/chart" uri="{02D57815-91ED-43cb-92C2-25804820EDAC}">
            <c15:filteredBarSeries>
              <c15:ser>
                <c:idx val="1"/>
                <c:order val="1"/>
                <c:tx>
                  <c:strRef>
                    <c:extLst>
                      <c:ext uri="{02D57815-91ED-43cb-92C2-25804820EDAC}">
                        <c15:formulaRef>
                          <c15:sqref>'USVC Pivots'!$C$31</c15:sqref>
                        </c15:formulaRef>
                      </c:ext>
                    </c:extLst>
                    <c:strCache>
                      <c:ptCount val="1"/>
                      <c:pt idx="0">
                        <c:v>12/31/19 % of NAV</c:v>
                      </c:pt>
                    </c:strCache>
                  </c:strRef>
                </c:tx>
                <c:spPr>
                  <a:solidFill>
                    <a:srgbClr val="E78024"/>
                  </a:solidFill>
                  <a:ln>
                    <a:noFill/>
                    <a:round/>
                  </a:ln>
                  <a:effectLst/>
                  <a:extLst>
                    <a:ext uri="{91240B29-F687-4F45-9708-019B960494DF}">
                      <a14:hiddenLine xmlns:a14="http://schemas.microsoft.com/office/drawing/2010/main">
                        <a:noFill/>
                        <a:round/>
                      </a14:hiddenLine>
                    </a:ext>
                  </a:extLst>
                </c:spPr>
                <c:invertIfNegative val="0"/>
                <c:dLbls>
                  <c:spPr>
                    <a:noFill/>
                    <a:ln>
                      <a:noFill/>
                    </a:ln>
                    <a:effectLst/>
                  </c:spPr>
                  <c:dLblPos val="outEnd"/>
                  <c:showLegendKey val="0"/>
                  <c:showVal val="1"/>
                  <c:showCatName val="0"/>
                  <c:showSerName val="0"/>
                  <c:showPercent val="0"/>
                  <c:showBubbleSize val="0"/>
                  <c:showLeaderLines val="0"/>
                  <c:extLst>
                    <c:ext uri="{CE6537A1-D6FC-4f65-9D91-7224C49458BB}">
                      <c15:showLeaderLines val="0"/>
                    </c:ext>
                  </c:extLst>
                </c:dLbls>
                <c:cat>
                  <c:numRef>
                    <c:extLst>
                      <c:ext uri="{02D57815-91ED-43cb-92C2-25804820EDAC}">
                        <c15:formulaRef>
                          <c15:sqref>'USVC Pivots'!$D$29:$R$29</c15:sqref>
                        </c15:formulaRef>
                      </c:ext>
                    </c:extLst>
                    <c:numCache>
                      <c:formatCode>General</c:formatCode>
                      <c:ptCount val="11"/>
                      <c:pt idx="0">
                        <c:v>2006</c:v>
                      </c:pt>
                      <c:pt idx="1">
                        <c:v>2007</c:v>
                      </c:pt>
                      <c:pt idx="2">
                        <c:v>2010</c:v>
                      </c:pt>
                      <c:pt idx="3">
                        <c:v>2011</c:v>
                      </c:pt>
                      <c:pt idx="4">
                        <c:v>2012</c:v>
                      </c:pt>
                      <c:pt idx="5">
                        <c:v>2013</c:v>
                      </c:pt>
                      <c:pt idx="6">
                        <c:v>2014</c:v>
                      </c:pt>
                      <c:pt idx="7">
                        <c:v>2015</c:v>
                      </c:pt>
                      <c:pt idx="8">
                        <c:v>2016</c:v>
                      </c:pt>
                      <c:pt idx="9">
                        <c:v>2017</c:v>
                      </c:pt>
                      <c:pt idx="10">
                        <c:v>2018</c:v>
                      </c:pt>
                    </c:numCache>
                  </c:numRef>
                </c:cat>
                <c:val>
                  <c:numRef>
                    <c:extLst>
                      <c:ext uri="{02D57815-91ED-43cb-92C2-25804820EDAC}">
                        <c15:formulaRef>
                          <c15:sqref>'USVC Pivots'!$D$31:$R$31</c15:sqref>
                        </c15:formulaRef>
                      </c:ext>
                    </c:extLst>
                    <c:numCache>
                      <c:formatCode>0%</c:formatCode>
                      <c:ptCount val="11"/>
                      <c:pt idx="0">
                        <c:v>3.6887414019623463E-2</c:v>
                      </c:pt>
                      <c:pt idx="1">
                        <c:v>5.8242429582386533E-2</c:v>
                      </c:pt>
                      <c:pt idx="2">
                        <c:v>7.8862096607990081E-2</c:v>
                      </c:pt>
                      <c:pt idx="3">
                        <c:v>6.4869017139717974E-2</c:v>
                      </c:pt>
                      <c:pt idx="4">
                        <c:v>8.0993839594826519E-2</c:v>
                      </c:pt>
                      <c:pt idx="5">
                        <c:v>7.1829133759649069E-2</c:v>
                      </c:pt>
                      <c:pt idx="6">
                        <c:v>0.145941077291348</c:v>
                      </c:pt>
                      <c:pt idx="7">
                        <c:v>9.8462353002808298E-2</c:v>
                      </c:pt>
                      <c:pt idx="8">
                        <c:v>0.10725271461421926</c:v>
                      </c:pt>
                      <c:pt idx="9">
                        <c:v>6.1168679305809381E-2</c:v>
                      </c:pt>
                      <c:pt idx="10">
                        <c:v>5.8713629293538919E-2</c:v>
                      </c:pt>
                    </c:numCache>
                  </c:numRef>
                </c:val>
                <c:extLst>
                  <c:ext xmlns:c16="http://schemas.microsoft.com/office/drawing/2014/chart" uri="{C3380CC4-5D6E-409C-BE32-E72D297353CC}">
                    <c16:uniqueId val="{00000005-1FC7-4D73-AA07-3D23D853A526}"/>
                  </c:ext>
                </c:extLst>
              </c15:ser>
            </c15:filteredBarSeries>
          </c:ext>
        </c:extLst>
      </c:barChart>
      <c:lineChart>
        <c:grouping val="standard"/>
        <c:varyColors val="0"/>
        <c:ser>
          <c:idx val="0"/>
          <c:order val="0"/>
          <c:tx>
            <c:strRef>
              <c:f>'USVC Pivots'!$C$30</c:f>
              <c:strCache>
                <c:ptCount val="1"/>
                <c:pt idx="0">
                  <c:v>Net to LP IRR</c:v>
                </c:pt>
              </c:strCache>
            </c:strRef>
          </c:tx>
          <c:spPr>
            <a:ln w="31750">
              <a:solidFill>
                <a:sysClr val="windowText" lastClr="000000"/>
              </a:solidFill>
              <a:round/>
            </a:ln>
            <a:effectLst/>
          </c:spPr>
          <c:marker>
            <c:symbol val="circle"/>
            <c:size val="7"/>
            <c:spPr>
              <a:solidFill>
                <a:sysClr val="windowText" lastClr="000000"/>
              </a:solidFill>
              <a:ln>
                <a:solidFill>
                  <a:sysClr val="windowText" lastClr="000000"/>
                </a:solidFill>
              </a:ln>
            </c:spPr>
          </c:marker>
          <c:dLbls>
            <c:dLbl>
              <c:idx val="1"/>
              <c:layout>
                <c:manualLayout>
                  <c:x val="-2.1697151137357831E-2"/>
                  <c:y val="-4.16894842957989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C7-4D73-AA07-3D23D853A526}"/>
                </c:ext>
              </c:extLst>
            </c:dLbl>
            <c:dLbl>
              <c:idx val="2"/>
              <c:layout>
                <c:manualLayout>
                  <c:x val="-4.0794373359580055E-2"/>
                  <c:y val="-3.64504535164931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C7-4D73-AA07-3D23D853A526}"/>
                </c:ext>
              </c:extLst>
            </c:dLbl>
            <c:dLbl>
              <c:idx val="4"/>
              <c:layout>
                <c:manualLayout>
                  <c:x val="-2.1697151137357831E-2"/>
                  <c:y val="-4.16894842957990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C7-4D73-AA07-3D23D853A526}"/>
                </c:ext>
              </c:extLst>
            </c:dLbl>
            <c:numFmt formatCode="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'USVC Pivots'!$D$29:$R$29</c:f>
              <c:numCache>
                <c:formatCode>General</c:formatCode>
                <c:ptCount val="11"/>
                <c:pt idx="0">
                  <c:v>2006</c:v>
                </c:pt>
                <c:pt idx="1">
                  <c:v>2007</c:v>
                </c:pt>
                <c:pt idx="2">
                  <c:v>2010</c:v>
                </c:pt>
                <c:pt idx="3">
                  <c:v>2011</c:v>
                </c:pt>
                <c:pt idx="4">
                  <c:v>2012</c:v>
                </c:pt>
                <c:pt idx="5">
                  <c:v>2013</c:v>
                </c:pt>
                <c:pt idx="6">
                  <c:v>2014</c:v>
                </c:pt>
                <c:pt idx="7">
                  <c:v>2015</c:v>
                </c:pt>
                <c:pt idx="8">
                  <c:v>2016</c:v>
                </c:pt>
                <c:pt idx="9">
                  <c:v>2017</c:v>
                </c:pt>
                <c:pt idx="10">
                  <c:v>2018</c:v>
                </c:pt>
              </c:numCache>
            </c:numRef>
          </c:cat>
          <c:val>
            <c:numRef>
              <c:f>'USVC Pivots'!$D$30:$R$30</c:f>
              <c:numCache>
                <c:formatCode>0.0%</c:formatCode>
                <c:ptCount val="11"/>
                <c:pt idx="0">
                  <c:v>0.97106712419999996</c:v>
                </c:pt>
                <c:pt idx="1">
                  <c:v>0.5715157273</c:v>
                </c:pt>
                <c:pt idx="2">
                  <c:v>0.64610224439999997</c:v>
                </c:pt>
                <c:pt idx="3">
                  <c:v>0.85808187479999998</c:v>
                </c:pt>
                <c:pt idx="4">
                  <c:v>0.46470026650000001</c:v>
                </c:pt>
                <c:pt idx="5">
                  <c:v>0.45811436630000002</c:v>
                </c:pt>
                <c:pt idx="6">
                  <c:v>0.48886375199999998</c:v>
                </c:pt>
                <c:pt idx="7">
                  <c:v>0.37666490899999999</c:v>
                </c:pt>
                <c:pt idx="8">
                  <c:v>0.41539611100000001</c:v>
                </c:pt>
                <c:pt idx="9">
                  <c:v>0.48576514380000002</c:v>
                </c:pt>
                <c:pt idx="10">
                  <c:v>0.46020655579999997</c:v>
                </c:pt>
              </c:numCache>
            </c:numRef>
          </c:val>
          <c:smooth val="0"/>
          <c:extLst>
            <c:ext xmlns:c16="http://schemas.microsoft.com/office/drawing/2014/chart" uri="{C3380CC4-5D6E-409C-BE32-E72D297353CC}">
              <c16:uniqueId val="{00000004-1FC7-4D73-AA07-3D23D853A526}"/>
            </c:ext>
          </c:extLst>
        </c:ser>
        <c:dLbls>
          <c:showLegendKey val="0"/>
          <c:showVal val="0"/>
          <c:showCatName val="0"/>
          <c:showSerName val="0"/>
          <c:showPercent val="0"/>
          <c:showBubbleSize val="0"/>
        </c:dLbls>
        <c:marker val="1"/>
        <c:smooth val="0"/>
        <c:axId val="42210432"/>
        <c:axId val="42211968"/>
      </c:lineChart>
      <c:catAx>
        <c:axId val="42210432"/>
        <c:scaling>
          <c:orientation val="minMax"/>
        </c:scaling>
        <c:delete val="0"/>
        <c:axPos val="b"/>
        <c:title>
          <c:tx>
            <c:rich>
              <a:bodyPr/>
              <a:lstStyle/>
              <a:p>
                <a:pPr>
                  <a:defRPr/>
                </a:pPr>
                <a:r>
                  <a:rPr lang="en-US"/>
                  <a:t>Vintage Year</a:t>
                </a:r>
              </a:p>
            </c:rich>
          </c:tx>
          <c:overlay val="0"/>
        </c:title>
        <c:numFmt formatCode="General" sourceLinked="1"/>
        <c:majorTickMark val="none"/>
        <c:minorTickMark val="none"/>
        <c:tickLblPos val="low"/>
        <c:spPr>
          <a:ln w="9525" cmpd="sng">
            <a:solidFill>
              <a:srgbClr val="868686"/>
            </a:solidFill>
          </a:ln>
        </c:spPr>
        <c:crossAx val="42211968"/>
        <c:crosses val="autoZero"/>
        <c:auto val="1"/>
        <c:lblAlgn val="ctr"/>
        <c:lblOffset val="100"/>
        <c:noMultiLvlLbl val="0"/>
      </c:catAx>
      <c:valAx>
        <c:axId val="42211968"/>
        <c:scaling>
          <c:orientation val="minMax"/>
          <c:max val="1"/>
        </c:scaling>
        <c:delete val="0"/>
        <c:axPos val="l"/>
        <c:title>
          <c:tx>
            <c:rich>
              <a:bodyPr/>
              <a:lstStyle/>
              <a:p>
                <a:pPr>
                  <a:defRPr/>
                </a:pPr>
                <a:r>
                  <a:rPr lang="en-US"/>
                  <a:t>Net to LP IRR and % of NAV</a:t>
                </a:r>
              </a:p>
            </c:rich>
          </c:tx>
          <c:overlay val="0"/>
        </c:title>
        <c:numFmt formatCode="0%" sourceLinked="1"/>
        <c:majorTickMark val="out"/>
        <c:minorTickMark val="none"/>
        <c:tickLblPos val="nextTo"/>
        <c:crossAx val="42210432"/>
        <c:crosses val="autoZero"/>
        <c:crossBetween val="between"/>
      </c:valAx>
      <c:spPr>
        <a:noFill/>
      </c:spPr>
    </c:plotArea>
    <c:legend>
      <c:legendPos val="b"/>
      <c:overlay val="0"/>
    </c:legend>
    <c:plotVisOnly val="1"/>
    <c:dispBlanksAs val="gap"/>
    <c:showDLblsOverMax val="0"/>
  </c:chart>
  <c:spPr>
    <a:noFill/>
    <a:ln>
      <a:noFill/>
    </a:ln>
  </c:spPr>
  <c:txPr>
    <a:bodyPr/>
    <a:lstStyle/>
    <a:p>
      <a:pPr>
        <a:defRPr sz="1000">
          <a:solidFill>
            <a:srgbClr val="000000"/>
          </a:solidFill>
          <a:latin typeface="Source Sans Pro"/>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Lbls>
            <c:dLbl>
              <c:idx val="0"/>
              <c:layout>
                <c:manualLayout>
                  <c:x val="0.13333333333333333"/>
                  <c:y val="-0.1018518518518518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3F-4244-BC74-33C02030CF0C}"/>
                </c:ext>
              </c:extLst>
            </c:dLbl>
            <c:dLbl>
              <c:idx val="1"/>
              <c:layout>
                <c:manualLayout>
                  <c:x val="0.32777777777777778"/>
                  <c:y val="2.7777777777777776E-2"/>
                </c:manualLayout>
              </c:layout>
              <c:tx>
                <c:rich>
                  <a:bodyPr/>
                  <a:lstStyle/>
                  <a:p>
                    <a:fld id="{33E73EFC-230D-4A15-8E68-B23D8F168945}" type="CATEGORYNAME">
                      <a:rPr lang="en-US"/>
                      <a:pPr/>
                      <a:t>[CATEGORY NAME]</a:t>
                    </a:fld>
                    <a:r>
                      <a:rPr lang="en-US" baseline="0" dirty="0"/>
                      <a:t>, </a:t>
                    </a:r>
                    <a:r>
                      <a:rPr lang="en-US" baseline="0" dirty="0" smtClean="0"/>
                      <a:t>60%</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33F-4244-BC74-33C02030CF0C}"/>
                </c:ext>
              </c:extLst>
            </c:dLbl>
            <c:dLbl>
              <c:idx val="2"/>
              <c:layout>
                <c:manualLayout>
                  <c:x val="-0.10658436213991769"/>
                  <c:y val="-9.3268300011438307E-2"/>
                </c:manualLayout>
              </c:layout>
              <c:tx>
                <c:rich>
                  <a:bodyPr/>
                  <a:lstStyle/>
                  <a:p>
                    <a:fld id="{6414373B-C476-472E-8570-6053D3703681}" type="CATEGORYNAME">
                      <a:rPr lang="en-US"/>
                      <a:pPr/>
                      <a:t>[CATEGORY NAME]</a:t>
                    </a:fld>
                    <a:r>
                      <a:rPr lang="en-US" baseline="0"/>
                      <a:t>, 9%</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33F-4244-BC74-33C02030CF0C}"/>
                </c:ext>
              </c:extLst>
            </c:dLbl>
            <c:dLbl>
              <c:idx val="3"/>
              <c:layout>
                <c:manualLayout>
                  <c:x val="-8.3333333333333332E-3"/>
                  <c:y val="-0.1574074074074073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3F-4244-BC74-33C02030CF0C}"/>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'Allocations graph'!$A$2:$A$5</c:f>
              <c:strCache>
                <c:ptCount val="4"/>
                <c:pt idx="0">
                  <c:v>Venture Capital</c:v>
                </c:pt>
                <c:pt idx="1">
                  <c:v>Buyouts (incl. co-inv.)</c:v>
                </c:pt>
                <c:pt idx="2">
                  <c:v>Distressed</c:v>
                </c:pt>
                <c:pt idx="3">
                  <c:v>Secondary</c:v>
                </c:pt>
              </c:strCache>
            </c:strRef>
          </c:cat>
          <c:val>
            <c:numRef>
              <c:f>'Allocations graph'!$C$2:$C$5</c:f>
              <c:numCache>
                <c:formatCode>0%</c:formatCode>
                <c:ptCount val="4"/>
                <c:pt idx="0">
                  <c:v>0.27</c:v>
                </c:pt>
                <c:pt idx="1">
                  <c:v>0.6</c:v>
                </c:pt>
                <c:pt idx="2">
                  <c:v>0.09</c:v>
                </c:pt>
                <c:pt idx="3">
                  <c:v>0.04</c:v>
                </c:pt>
              </c:numCache>
            </c:numRef>
          </c:val>
          <c:extLst>
            <c:ext xmlns:c16="http://schemas.microsoft.com/office/drawing/2014/chart" uri="{C3380CC4-5D6E-409C-BE32-E72D297353CC}">
              <c16:uniqueId val="{00000004-F33F-4244-BC74-33C02030CF0C}"/>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noFill/>
  </c:sp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Sheet3!$M$7</c:f>
              <c:strCache>
                <c:ptCount val="1"/>
                <c:pt idx="0">
                  <c:v>1st Qtr</c:v>
                </c:pt>
              </c:strCache>
            </c:strRef>
          </c:tx>
          <c:spPr>
            <a:solidFill>
              <a:srgbClr val="83A1C2"/>
            </a:solidFill>
            <a:ln>
              <a:noFill/>
              <a:round/>
            </a:ln>
            <a:effectLst/>
            <a:extLst>
              <a:ext uri="{91240B29-F687-4F45-9708-019B960494DF}">
                <a14:hiddenLine xmlns:a14="http://schemas.microsoft.com/office/drawing/2010/main">
                  <a:noFill/>
                  <a:round/>
                </a14:hiddenLine>
              </a:ext>
            </a:extLst>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Sheet3!$N$6:$T$6</c:f>
              <c:strCache>
                <c:ptCount val="7"/>
                <c:pt idx="0">
                  <c:v>Information Technology</c:v>
                </c:pt>
                <c:pt idx="1">
                  <c:v>Consumer Staples</c:v>
                </c:pt>
                <c:pt idx="2">
                  <c:v>Healthcare</c:v>
                </c:pt>
                <c:pt idx="3">
                  <c:v>Communication Services</c:v>
                </c:pt>
                <c:pt idx="4">
                  <c:v>Consumer Discretionary</c:v>
                </c:pt>
                <c:pt idx="5">
                  <c:v>Industrials</c:v>
                </c:pt>
                <c:pt idx="6">
                  <c:v>Financials</c:v>
                </c:pt>
              </c:strCache>
            </c:strRef>
          </c:cat>
          <c:val>
            <c:numRef>
              <c:f>Sheet3!$N$7:$T$7</c:f>
              <c:numCache>
                <c:formatCode>0.0%</c:formatCode>
                <c:ptCount val="7"/>
                <c:pt idx="0">
                  <c:v>-5.6024133099999998E-2</c:v>
                </c:pt>
                <c:pt idx="1">
                  <c:v>-3.7467642600000003E-2</c:v>
                </c:pt>
                <c:pt idx="2">
                  <c:v>-8.4870794499999999E-2</c:v>
                </c:pt>
                <c:pt idx="3">
                  <c:v>-0.1021677042</c:v>
                </c:pt>
                <c:pt idx="4">
                  <c:v>-0.141527929</c:v>
                </c:pt>
                <c:pt idx="5">
                  <c:v>-0.1008777644</c:v>
                </c:pt>
                <c:pt idx="6">
                  <c:v>-9.0766821400000003E-2</c:v>
                </c:pt>
              </c:numCache>
            </c:numRef>
          </c:val>
          <c:extLst>
            <c:ext xmlns:c16="http://schemas.microsoft.com/office/drawing/2014/chart" uri="{C3380CC4-5D6E-409C-BE32-E72D297353CC}">
              <c16:uniqueId val="{00000000-DA51-4948-ADCD-2DD57CD9DF93}"/>
            </c:ext>
          </c:extLst>
        </c:ser>
        <c:ser>
          <c:idx val="1"/>
          <c:order val="1"/>
          <c:tx>
            <c:strRef>
              <c:f>Sheet3!$M$8</c:f>
              <c:strCache>
                <c:ptCount val="1"/>
                <c:pt idx="0">
                  <c:v>2nd Qtr</c:v>
                </c:pt>
              </c:strCache>
            </c:strRef>
          </c:tx>
          <c:spPr>
            <a:solidFill>
              <a:srgbClr val="E78024"/>
            </a:solidFill>
            <a:ln>
              <a:noFill/>
              <a:round/>
            </a:ln>
            <a:effectLst/>
            <a:extLst>
              <a:ext uri="{91240B29-F687-4F45-9708-019B960494DF}">
                <a14:hiddenLine xmlns:a14="http://schemas.microsoft.com/office/drawing/2010/main">
                  <a:noFill/>
                  <a:round/>
                </a14:hiddenLine>
              </a:ext>
            </a:extLst>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Sheet3!$N$6:$T$6</c:f>
              <c:strCache>
                <c:ptCount val="7"/>
                <c:pt idx="0">
                  <c:v>Information Technology</c:v>
                </c:pt>
                <c:pt idx="1">
                  <c:v>Consumer Staples</c:v>
                </c:pt>
                <c:pt idx="2">
                  <c:v>Healthcare</c:v>
                </c:pt>
                <c:pt idx="3">
                  <c:v>Communication Services</c:v>
                </c:pt>
                <c:pt idx="4">
                  <c:v>Consumer Discretionary</c:v>
                </c:pt>
                <c:pt idx="5">
                  <c:v>Industrials</c:v>
                </c:pt>
                <c:pt idx="6">
                  <c:v>Financials</c:v>
                </c:pt>
              </c:strCache>
            </c:strRef>
          </c:cat>
          <c:val>
            <c:numRef>
              <c:f>Sheet3!$N$8:$T$8</c:f>
              <c:numCache>
                <c:formatCode>0.0%</c:formatCode>
                <c:ptCount val="7"/>
                <c:pt idx="0">
                  <c:v>0.18530778440000001</c:v>
                </c:pt>
                <c:pt idx="1">
                  <c:v>0.1354104199</c:v>
                </c:pt>
                <c:pt idx="2">
                  <c:v>0.12574917820000001</c:v>
                </c:pt>
                <c:pt idx="3">
                  <c:v>6.3941781899999994E-2</c:v>
                </c:pt>
                <c:pt idx="4">
                  <c:v>0.11699101939999999</c:v>
                </c:pt>
                <c:pt idx="5">
                  <c:v>7.4665430699999993E-2</c:v>
                </c:pt>
                <c:pt idx="6">
                  <c:v>8.3004191500000005E-2</c:v>
                </c:pt>
              </c:numCache>
            </c:numRef>
          </c:val>
          <c:extLst>
            <c:ext xmlns:c16="http://schemas.microsoft.com/office/drawing/2014/chart" uri="{C3380CC4-5D6E-409C-BE32-E72D297353CC}">
              <c16:uniqueId val="{00000001-DA51-4948-ADCD-2DD57CD9DF93}"/>
            </c:ext>
          </c:extLst>
        </c:ser>
        <c:ser>
          <c:idx val="2"/>
          <c:order val="2"/>
          <c:tx>
            <c:strRef>
              <c:f>Sheet3!$M$9</c:f>
              <c:strCache>
                <c:ptCount val="1"/>
                <c:pt idx="0">
                  <c:v>3rd Qtr</c:v>
                </c:pt>
              </c:strCache>
            </c:strRef>
          </c:tx>
          <c:spPr>
            <a:solidFill>
              <a:srgbClr val="63AB64"/>
            </a:solidFill>
            <a:ln>
              <a:noFill/>
              <a:round/>
            </a:ln>
            <a:effectLst/>
            <a:extLst>
              <a:ext uri="{91240B29-F687-4F45-9708-019B960494DF}">
                <a14:hiddenLine xmlns:a14="http://schemas.microsoft.com/office/drawing/2010/main">
                  <a:noFill/>
                  <a:round/>
                </a14:hiddenLine>
              </a:ext>
            </a:extLst>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Sheet3!$N$6:$T$6</c:f>
              <c:strCache>
                <c:ptCount val="7"/>
                <c:pt idx="0">
                  <c:v>Information Technology</c:v>
                </c:pt>
                <c:pt idx="1">
                  <c:v>Consumer Staples</c:v>
                </c:pt>
                <c:pt idx="2">
                  <c:v>Healthcare</c:v>
                </c:pt>
                <c:pt idx="3">
                  <c:v>Communication Services</c:v>
                </c:pt>
                <c:pt idx="4">
                  <c:v>Consumer Discretionary</c:v>
                </c:pt>
                <c:pt idx="5">
                  <c:v>Industrials</c:v>
                </c:pt>
                <c:pt idx="6">
                  <c:v>Financials</c:v>
                </c:pt>
              </c:strCache>
            </c:strRef>
          </c:cat>
          <c:val>
            <c:numRef>
              <c:f>Sheet3!$N$9:$T$9</c:f>
              <c:numCache>
                <c:formatCode>0.0%</c:formatCode>
                <c:ptCount val="7"/>
                <c:pt idx="0">
                  <c:v>0.14287296199999999</c:v>
                </c:pt>
                <c:pt idx="1">
                  <c:v>0.12750923880000001</c:v>
                </c:pt>
                <c:pt idx="2">
                  <c:v>0.14763409629999999</c:v>
                </c:pt>
                <c:pt idx="3">
                  <c:v>0.32487284</c:v>
                </c:pt>
                <c:pt idx="4">
                  <c:v>0.13302542389999999</c:v>
                </c:pt>
                <c:pt idx="5">
                  <c:v>9.6360424200000003E-2</c:v>
                </c:pt>
                <c:pt idx="6">
                  <c:v>6.9749992900000002E-2</c:v>
                </c:pt>
              </c:numCache>
            </c:numRef>
          </c:val>
          <c:extLst>
            <c:ext xmlns:c16="http://schemas.microsoft.com/office/drawing/2014/chart" uri="{C3380CC4-5D6E-409C-BE32-E72D297353CC}">
              <c16:uniqueId val="{00000002-DA51-4948-ADCD-2DD57CD9DF93}"/>
            </c:ext>
          </c:extLst>
        </c:ser>
        <c:ser>
          <c:idx val="3"/>
          <c:order val="3"/>
          <c:tx>
            <c:strRef>
              <c:f>Sheet3!$M$10</c:f>
              <c:strCache>
                <c:ptCount val="1"/>
                <c:pt idx="0">
                  <c:v>4th Qtr</c:v>
                </c:pt>
              </c:strCache>
            </c:strRef>
          </c:tx>
          <c:spPr>
            <a:solidFill>
              <a:srgbClr val="B55F99"/>
            </a:solidFill>
            <a:effectLst/>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Sheet3!$N$6:$T$6</c:f>
              <c:strCache>
                <c:ptCount val="7"/>
                <c:pt idx="0">
                  <c:v>Information Technology</c:v>
                </c:pt>
                <c:pt idx="1">
                  <c:v>Consumer Staples</c:v>
                </c:pt>
                <c:pt idx="2">
                  <c:v>Healthcare</c:v>
                </c:pt>
                <c:pt idx="3">
                  <c:v>Communication Services</c:v>
                </c:pt>
                <c:pt idx="4">
                  <c:v>Consumer Discretionary</c:v>
                </c:pt>
                <c:pt idx="5">
                  <c:v>Industrials</c:v>
                </c:pt>
                <c:pt idx="6">
                  <c:v>Financials</c:v>
                </c:pt>
              </c:strCache>
            </c:strRef>
          </c:cat>
          <c:val>
            <c:numRef>
              <c:f>Sheet3!$N$10:$T$10</c:f>
              <c:numCache>
                <c:formatCode>0.0%</c:formatCode>
                <c:ptCount val="7"/>
                <c:pt idx="0">
                  <c:v>0.1543065307</c:v>
                </c:pt>
                <c:pt idx="1">
                  <c:v>9.7163220499999994E-2</c:v>
                </c:pt>
                <c:pt idx="2">
                  <c:v>0.14193434390000001</c:v>
                </c:pt>
                <c:pt idx="3">
                  <c:v>5.6542987599999997E-2</c:v>
                </c:pt>
                <c:pt idx="4">
                  <c:v>0.1298164691</c:v>
                </c:pt>
                <c:pt idx="5">
                  <c:v>0.1230950354</c:v>
                </c:pt>
                <c:pt idx="6">
                  <c:v>0.1152816723</c:v>
                </c:pt>
              </c:numCache>
            </c:numRef>
          </c:val>
          <c:extLst>
            <c:ext xmlns:c16="http://schemas.microsoft.com/office/drawing/2014/chart" uri="{C3380CC4-5D6E-409C-BE32-E72D297353CC}">
              <c16:uniqueId val="{00000003-DA51-4948-ADCD-2DD57CD9DF93}"/>
            </c:ext>
          </c:extLst>
        </c:ser>
        <c:dLbls>
          <c:showLegendKey val="0"/>
          <c:showVal val="0"/>
          <c:showCatName val="0"/>
          <c:showSerName val="0"/>
          <c:showPercent val="0"/>
          <c:showBubbleSize val="0"/>
        </c:dLbls>
        <c:gapWidth val="50"/>
        <c:axId val="42210432"/>
        <c:axId val="42211968"/>
      </c:barChart>
      <c:lineChart>
        <c:grouping val="standard"/>
        <c:varyColors val="0"/>
        <c:ser>
          <c:idx val="4"/>
          <c:order val="4"/>
          <c:tx>
            <c:strRef>
              <c:f>Sheet3!$M$16</c:f>
              <c:strCache>
                <c:ptCount val="1"/>
                <c:pt idx="0">
                  <c:v>Full Year 2020</c:v>
                </c:pt>
              </c:strCache>
            </c:strRef>
          </c:tx>
          <c:spPr>
            <a:ln w="31750">
              <a:solidFill>
                <a:sysClr val="windowText" lastClr="000000"/>
              </a:solidFill>
            </a:ln>
          </c:spPr>
          <c:marker>
            <c:symbol val="circle"/>
            <c:size val="7"/>
            <c:spPr>
              <a:solidFill>
                <a:sysClr val="windowText" lastClr="000000"/>
              </a:solidFill>
              <a:ln>
                <a:solidFill>
                  <a:sysClr val="windowText" lastClr="000000"/>
                </a:solidFill>
              </a:ln>
            </c:spPr>
          </c:marker>
          <c:dLbls>
            <c:numFmt formatCode="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Sheet3!$N$6:$T$6</c:f>
              <c:strCache>
                <c:ptCount val="7"/>
                <c:pt idx="0">
                  <c:v>Information Technology</c:v>
                </c:pt>
                <c:pt idx="1">
                  <c:v>Consumer Staples</c:v>
                </c:pt>
                <c:pt idx="2">
                  <c:v>Healthcare</c:v>
                </c:pt>
                <c:pt idx="3">
                  <c:v>Communication Services</c:v>
                </c:pt>
                <c:pt idx="4">
                  <c:v>Consumer Discretionary</c:v>
                </c:pt>
                <c:pt idx="5">
                  <c:v>Industrials</c:v>
                </c:pt>
                <c:pt idx="6">
                  <c:v>Financials</c:v>
                </c:pt>
              </c:strCache>
            </c:strRef>
          </c:cat>
          <c:val>
            <c:numRef>
              <c:f>Sheet3!$N$16:$T$16</c:f>
              <c:numCache>
                <c:formatCode>0.0%</c:formatCode>
                <c:ptCount val="7"/>
                <c:pt idx="0">
                  <c:v>0.46796620500000002</c:v>
                </c:pt>
                <c:pt idx="1">
                  <c:v>0.35188585900000002</c:v>
                </c:pt>
                <c:pt idx="2">
                  <c:v>0.3431362959</c:v>
                </c:pt>
                <c:pt idx="3">
                  <c:v>0.33987621289999997</c:v>
                </c:pt>
                <c:pt idx="4">
                  <c:v>0.2231527509</c:v>
                </c:pt>
                <c:pt idx="5">
                  <c:v>0.1852559684</c:v>
                </c:pt>
                <c:pt idx="6">
                  <c:v>0.17689111029999999</c:v>
                </c:pt>
              </c:numCache>
            </c:numRef>
          </c:val>
          <c:smooth val="0"/>
          <c:extLst>
            <c:ext xmlns:c16="http://schemas.microsoft.com/office/drawing/2014/chart" uri="{C3380CC4-5D6E-409C-BE32-E72D297353CC}">
              <c16:uniqueId val="{00000004-DA51-4948-ADCD-2DD57CD9DF93}"/>
            </c:ext>
          </c:extLst>
        </c:ser>
        <c:dLbls>
          <c:showLegendKey val="0"/>
          <c:showVal val="0"/>
          <c:showCatName val="0"/>
          <c:showSerName val="0"/>
          <c:showPercent val="0"/>
          <c:showBubbleSize val="0"/>
        </c:dLbls>
        <c:marker val="1"/>
        <c:smooth val="0"/>
        <c:axId val="42210432"/>
        <c:axId val="42211968"/>
      </c:lineChart>
      <c:catAx>
        <c:axId val="42210432"/>
        <c:scaling>
          <c:orientation val="minMax"/>
        </c:scaling>
        <c:delete val="0"/>
        <c:axPos val="b"/>
        <c:numFmt formatCode="General" sourceLinked="1"/>
        <c:majorTickMark val="none"/>
        <c:minorTickMark val="none"/>
        <c:tickLblPos val="low"/>
        <c:spPr>
          <a:ln w="9525" cmpd="sng">
            <a:solidFill>
              <a:srgbClr val="868686"/>
            </a:solidFill>
          </a:ln>
        </c:spPr>
        <c:crossAx val="42211968"/>
        <c:crosses val="autoZero"/>
        <c:auto val="1"/>
        <c:lblAlgn val="ctr"/>
        <c:lblOffset val="100"/>
        <c:noMultiLvlLbl val="0"/>
      </c:catAx>
      <c:valAx>
        <c:axId val="42211968"/>
        <c:scaling>
          <c:orientation val="minMax"/>
          <c:max val="0.70000000000000007"/>
        </c:scaling>
        <c:delete val="0"/>
        <c:axPos val="l"/>
        <c:title>
          <c:tx>
            <c:rich>
              <a:bodyPr/>
              <a:lstStyle/>
              <a:p>
                <a:pPr>
                  <a:defRPr/>
                </a:pPr>
                <a:r>
                  <a:rPr lang="en-US"/>
                  <a:t>Gross Return (%)</a:t>
                </a:r>
              </a:p>
            </c:rich>
          </c:tx>
          <c:overlay val="0"/>
        </c:title>
        <c:numFmt formatCode="0%" sourceLinked="0"/>
        <c:majorTickMark val="out"/>
        <c:minorTickMark val="none"/>
        <c:tickLblPos val="nextTo"/>
        <c:crossAx val="42210432"/>
        <c:crosses val="autoZero"/>
        <c:crossBetween val="between"/>
      </c:valAx>
      <c:spPr>
        <a:noFill/>
      </c:spPr>
    </c:plotArea>
    <c:legend>
      <c:legendPos val="b"/>
      <c:overlay val="0"/>
    </c:legend>
    <c:plotVisOnly val="1"/>
    <c:dispBlanksAs val="gap"/>
    <c:showDLblsOverMax val="0"/>
  </c:chart>
  <c:spPr>
    <a:noFill/>
    <a:ln>
      <a:noFill/>
    </a:ln>
  </c:spPr>
  <c:txPr>
    <a:bodyPr/>
    <a:lstStyle/>
    <a:p>
      <a:pPr>
        <a:defRPr sz="1000">
          <a:solidFill>
            <a:srgbClr val="000000"/>
          </a:solidFill>
          <a:latin typeface="Source Sans Pro"/>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Sheet1!$J$7</c:f>
              <c:strCache>
                <c:ptCount val="1"/>
                <c:pt idx="0">
                  <c:v>1st Qtr</c:v>
                </c:pt>
              </c:strCache>
            </c:strRef>
          </c:tx>
          <c:spPr>
            <a:solidFill>
              <a:srgbClr val="83A1C2"/>
            </a:solidFill>
            <a:ln>
              <a:noFill/>
              <a:round/>
            </a:ln>
            <a:effectLst/>
            <a:extLst>
              <a:ext uri="{91240B29-F687-4F45-9708-019B960494DF}">
                <a14:hiddenLine xmlns:a14="http://schemas.microsoft.com/office/drawing/2010/main">
                  <a:noFill/>
                  <a:round/>
                </a14:hiddenLine>
              </a:ext>
            </a:extLst>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Sheet1!$K$6:$N$6</c:f>
              <c:strCache>
                <c:ptCount val="4"/>
                <c:pt idx="0">
                  <c:v>Information Technology</c:v>
                </c:pt>
                <c:pt idx="1">
                  <c:v>Healthcare</c:v>
                </c:pt>
                <c:pt idx="2">
                  <c:v>Consumer Discretionary</c:v>
                </c:pt>
                <c:pt idx="3">
                  <c:v>Communication Services</c:v>
                </c:pt>
              </c:strCache>
            </c:strRef>
          </c:cat>
          <c:val>
            <c:numRef>
              <c:f>Sheet1!$K$7:$N$7</c:f>
              <c:numCache>
                <c:formatCode>0.0%</c:formatCode>
                <c:ptCount val="4"/>
                <c:pt idx="0">
                  <c:v>1.35895944E-2</c:v>
                </c:pt>
                <c:pt idx="1">
                  <c:v>-3.6914418300000001E-2</c:v>
                </c:pt>
                <c:pt idx="2">
                  <c:v>-0.1508836321</c:v>
                </c:pt>
                <c:pt idx="3">
                  <c:v>-4.2149691000000003E-2</c:v>
                </c:pt>
              </c:numCache>
            </c:numRef>
          </c:val>
          <c:extLst>
            <c:ext xmlns:c16="http://schemas.microsoft.com/office/drawing/2014/chart" uri="{C3380CC4-5D6E-409C-BE32-E72D297353CC}">
              <c16:uniqueId val="{00000000-D744-482D-AAEB-240B7B59D88C}"/>
            </c:ext>
          </c:extLst>
        </c:ser>
        <c:ser>
          <c:idx val="1"/>
          <c:order val="1"/>
          <c:tx>
            <c:strRef>
              <c:f>Sheet1!$J$8</c:f>
              <c:strCache>
                <c:ptCount val="1"/>
                <c:pt idx="0">
                  <c:v>2nd Qtr</c:v>
                </c:pt>
              </c:strCache>
            </c:strRef>
          </c:tx>
          <c:spPr>
            <a:solidFill>
              <a:srgbClr val="E78024"/>
            </a:solidFill>
            <a:ln>
              <a:noFill/>
              <a:round/>
            </a:ln>
            <a:effectLst/>
            <a:extLst>
              <a:ext uri="{91240B29-F687-4F45-9708-019B960494DF}">
                <a14:hiddenLine xmlns:a14="http://schemas.microsoft.com/office/drawing/2010/main">
                  <a:noFill/>
                  <a:round/>
                </a14:hiddenLine>
              </a:ext>
            </a:extLst>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Sheet1!$K$6:$N$6</c:f>
              <c:strCache>
                <c:ptCount val="4"/>
                <c:pt idx="0">
                  <c:v>Information Technology</c:v>
                </c:pt>
                <c:pt idx="1">
                  <c:v>Healthcare</c:v>
                </c:pt>
                <c:pt idx="2">
                  <c:v>Consumer Discretionary</c:v>
                </c:pt>
                <c:pt idx="3">
                  <c:v>Communication Services</c:v>
                </c:pt>
              </c:strCache>
            </c:strRef>
          </c:cat>
          <c:val>
            <c:numRef>
              <c:f>Sheet1!$K$8:$N$8</c:f>
              <c:numCache>
                <c:formatCode>0.0%</c:formatCode>
                <c:ptCount val="4"/>
                <c:pt idx="0">
                  <c:v>9.6121508800000005E-2</c:v>
                </c:pt>
                <c:pt idx="1">
                  <c:v>0.20045856770000001</c:v>
                </c:pt>
                <c:pt idx="2">
                  <c:v>0.17893165489999999</c:v>
                </c:pt>
                <c:pt idx="3">
                  <c:v>2.48523854E-2</c:v>
                </c:pt>
              </c:numCache>
            </c:numRef>
          </c:val>
          <c:extLst>
            <c:ext xmlns:c16="http://schemas.microsoft.com/office/drawing/2014/chart" uri="{C3380CC4-5D6E-409C-BE32-E72D297353CC}">
              <c16:uniqueId val="{00000001-D744-482D-AAEB-240B7B59D88C}"/>
            </c:ext>
          </c:extLst>
        </c:ser>
        <c:ser>
          <c:idx val="2"/>
          <c:order val="2"/>
          <c:tx>
            <c:strRef>
              <c:f>Sheet1!$J$9</c:f>
              <c:strCache>
                <c:ptCount val="1"/>
                <c:pt idx="0">
                  <c:v>3rd Qtr</c:v>
                </c:pt>
              </c:strCache>
            </c:strRef>
          </c:tx>
          <c:spPr>
            <a:solidFill>
              <a:srgbClr val="63AB64"/>
            </a:solidFill>
            <a:ln>
              <a:noFill/>
              <a:round/>
            </a:ln>
            <a:effectLst/>
            <a:extLst>
              <a:ext uri="{91240B29-F687-4F45-9708-019B960494DF}">
                <a14:hiddenLine xmlns:a14="http://schemas.microsoft.com/office/drawing/2010/main">
                  <a:noFill/>
                  <a:round/>
                </a14:hiddenLine>
              </a:ext>
            </a:extLst>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Sheet1!$K$6:$N$6</c:f>
              <c:strCache>
                <c:ptCount val="4"/>
                <c:pt idx="0">
                  <c:v>Information Technology</c:v>
                </c:pt>
                <c:pt idx="1">
                  <c:v>Healthcare</c:v>
                </c:pt>
                <c:pt idx="2">
                  <c:v>Consumer Discretionary</c:v>
                </c:pt>
                <c:pt idx="3">
                  <c:v>Communication Services</c:v>
                </c:pt>
              </c:strCache>
            </c:strRef>
          </c:cat>
          <c:val>
            <c:numRef>
              <c:f>Sheet1!$K$9:$N$9</c:f>
              <c:numCache>
                <c:formatCode>0.0%</c:formatCode>
                <c:ptCount val="4"/>
                <c:pt idx="0">
                  <c:v>0.19835747309999999</c:v>
                </c:pt>
                <c:pt idx="1">
                  <c:v>8.8435406899999999E-2</c:v>
                </c:pt>
                <c:pt idx="2">
                  <c:v>0.1592057784</c:v>
                </c:pt>
                <c:pt idx="3">
                  <c:v>9.4146179199999999E-2</c:v>
                </c:pt>
              </c:numCache>
            </c:numRef>
          </c:val>
          <c:extLst>
            <c:ext xmlns:c16="http://schemas.microsoft.com/office/drawing/2014/chart" uri="{C3380CC4-5D6E-409C-BE32-E72D297353CC}">
              <c16:uniqueId val="{00000002-D744-482D-AAEB-240B7B59D88C}"/>
            </c:ext>
          </c:extLst>
        </c:ser>
        <c:ser>
          <c:idx val="3"/>
          <c:order val="3"/>
          <c:tx>
            <c:strRef>
              <c:f>Sheet1!$J$10</c:f>
              <c:strCache>
                <c:ptCount val="1"/>
                <c:pt idx="0">
                  <c:v>4th Qtr</c:v>
                </c:pt>
              </c:strCache>
            </c:strRef>
          </c:tx>
          <c:spPr>
            <a:solidFill>
              <a:srgbClr val="B55F99"/>
            </a:solidFill>
            <a:effectLst/>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Sheet1!$K$6:$N$6</c:f>
              <c:strCache>
                <c:ptCount val="4"/>
                <c:pt idx="0">
                  <c:v>Information Technology</c:v>
                </c:pt>
                <c:pt idx="1">
                  <c:v>Healthcare</c:v>
                </c:pt>
                <c:pt idx="2">
                  <c:v>Consumer Discretionary</c:v>
                </c:pt>
                <c:pt idx="3">
                  <c:v>Communication Services</c:v>
                </c:pt>
              </c:strCache>
            </c:strRef>
          </c:cat>
          <c:val>
            <c:numRef>
              <c:f>Sheet1!$K$10:$N$10</c:f>
              <c:numCache>
                <c:formatCode>0.0%</c:formatCode>
                <c:ptCount val="4"/>
                <c:pt idx="0">
                  <c:v>0.23753322469999999</c:v>
                </c:pt>
                <c:pt idx="1">
                  <c:v>0.244930653</c:v>
                </c:pt>
                <c:pt idx="2">
                  <c:v>0.34716958110000001</c:v>
                </c:pt>
                <c:pt idx="3">
                  <c:v>0.2079600633</c:v>
                </c:pt>
              </c:numCache>
            </c:numRef>
          </c:val>
          <c:extLst>
            <c:ext xmlns:c16="http://schemas.microsoft.com/office/drawing/2014/chart" uri="{C3380CC4-5D6E-409C-BE32-E72D297353CC}">
              <c16:uniqueId val="{00000003-D744-482D-AAEB-240B7B59D88C}"/>
            </c:ext>
          </c:extLst>
        </c:ser>
        <c:dLbls>
          <c:showLegendKey val="0"/>
          <c:showVal val="0"/>
          <c:showCatName val="0"/>
          <c:showSerName val="0"/>
          <c:showPercent val="0"/>
          <c:showBubbleSize val="0"/>
        </c:dLbls>
        <c:gapWidth val="50"/>
        <c:axId val="42210432"/>
        <c:axId val="42211968"/>
      </c:barChart>
      <c:lineChart>
        <c:grouping val="standard"/>
        <c:varyColors val="0"/>
        <c:ser>
          <c:idx val="4"/>
          <c:order val="4"/>
          <c:tx>
            <c:strRef>
              <c:f>Sheet1!$J$16</c:f>
              <c:strCache>
                <c:ptCount val="1"/>
                <c:pt idx="0">
                  <c:v>Full Year 2020</c:v>
                </c:pt>
              </c:strCache>
            </c:strRef>
          </c:tx>
          <c:spPr>
            <a:ln w="31750">
              <a:solidFill>
                <a:sysClr val="windowText" lastClr="000000"/>
              </a:solidFill>
            </a:ln>
          </c:spPr>
          <c:marker>
            <c:symbol val="circle"/>
            <c:size val="7"/>
            <c:spPr>
              <a:solidFill>
                <a:sysClr val="windowText" lastClr="000000"/>
              </a:solidFill>
              <a:ln>
                <a:solidFill>
                  <a:sysClr val="windowText" lastClr="000000"/>
                </a:solidFill>
              </a:ln>
            </c:spPr>
          </c:marker>
          <c:dLbls>
            <c:numFmt formatCode="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Sheet1!$K$6:$N$6</c:f>
              <c:strCache>
                <c:ptCount val="4"/>
                <c:pt idx="0">
                  <c:v>Information Technology</c:v>
                </c:pt>
                <c:pt idx="1">
                  <c:v>Healthcare</c:v>
                </c:pt>
                <c:pt idx="2">
                  <c:v>Consumer Discretionary</c:v>
                </c:pt>
                <c:pt idx="3">
                  <c:v>Communication Services</c:v>
                </c:pt>
              </c:strCache>
            </c:strRef>
          </c:cat>
          <c:val>
            <c:numRef>
              <c:f>Sheet1!$K$16:$N$16</c:f>
              <c:numCache>
                <c:formatCode>0.0%</c:formatCode>
                <c:ptCount val="4"/>
                <c:pt idx="0">
                  <c:v>0.62868593100000003</c:v>
                </c:pt>
                <c:pt idx="1">
                  <c:v>0.55842702769999997</c:v>
                </c:pt>
                <c:pt idx="2">
                  <c:v>0.53396487719999997</c:v>
                </c:pt>
                <c:pt idx="3">
                  <c:v>0.28932722020000001</c:v>
                </c:pt>
              </c:numCache>
            </c:numRef>
          </c:val>
          <c:smooth val="0"/>
          <c:extLst>
            <c:ext xmlns:c16="http://schemas.microsoft.com/office/drawing/2014/chart" uri="{C3380CC4-5D6E-409C-BE32-E72D297353CC}">
              <c16:uniqueId val="{00000004-D744-482D-AAEB-240B7B59D88C}"/>
            </c:ext>
          </c:extLst>
        </c:ser>
        <c:dLbls>
          <c:showLegendKey val="0"/>
          <c:showVal val="0"/>
          <c:showCatName val="0"/>
          <c:showSerName val="0"/>
          <c:showPercent val="0"/>
          <c:showBubbleSize val="0"/>
        </c:dLbls>
        <c:marker val="1"/>
        <c:smooth val="0"/>
        <c:axId val="42210432"/>
        <c:axId val="42211968"/>
      </c:lineChart>
      <c:catAx>
        <c:axId val="42210432"/>
        <c:scaling>
          <c:orientation val="minMax"/>
        </c:scaling>
        <c:delete val="0"/>
        <c:axPos val="b"/>
        <c:numFmt formatCode="General" sourceLinked="1"/>
        <c:majorTickMark val="none"/>
        <c:minorTickMark val="none"/>
        <c:tickLblPos val="low"/>
        <c:spPr>
          <a:ln w="9525" cmpd="sng">
            <a:solidFill>
              <a:srgbClr val="868686"/>
            </a:solidFill>
          </a:ln>
        </c:spPr>
        <c:crossAx val="42211968"/>
        <c:crosses val="autoZero"/>
        <c:auto val="1"/>
        <c:lblAlgn val="ctr"/>
        <c:lblOffset val="100"/>
        <c:noMultiLvlLbl val="0"/>
      </c:catAx>
      <c:valAx>
        <c:axId val="42211968"/>
        <c:scaling>
          <c:orientation val="minMax"/>
        </c:scaling>
        <c:delete val="0"/>
        <c:axPos val="l"/>
        <c:title>
          <c:tx>
            <c:rich>
              <a:bodyPr/>
              <a:lstStyle/>
              <a:p>
                <a:pPr>
                  <a:defRPr/>
                </a:pPr>
                <a:r>
                  <a:rPr lang="en-US" dirty="0"/>
                  <a:t>Gross Return (%)</a:t>
                </a:r>
              </a:p>
            </c:rich>
          </c:tx>
          <c:overlay val="0"/>
        </c:title>
        <c:numFmt formatCode="0%" sourceLinked="0"/>
        <c:majorTickMark val="out"/>
        <c:minorTickMark val="none"/>
        <c:tickLblPos val="nextTo"/>
        <c:crossAx val="42210432"/>
        <c:crosses val="autoZero"/>
        <c:crossBetween val="between"/>
      </c:valAx>
      <c:spPr>
        <a:noFill/>
      </c:spPr>
    </c:plotArea>
    <c:legend>
      <c:legendPos val="b"/>
      <c:overlay val="0"/>
    </c:legend>
    <c:plotVisOnly val="1"/>
    <c:dispBlanksAs val="gap"/>
    <c:showDLblsOverMax val="0"/>
  </c:chart>
  <c:spPr>
    <a:noFill/>
    <a:ln>
      <a:noFill/>
    </a:ln>
  </c:spPr>
  <c:txPr>
    <a:bodyPr/>
    <a:lstStyle/>
    <a:p>
      <a:pPr>
        <a:defRPr sz="1000">
          <a:solidFill>
            <a:srgbClr val="000000"/>
          </a:solidFill>
          <a:latin typeface="Source Sans Pro"/>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'All VC Cash Flow'!$V$4</c:f>
              <c:strCache>
                <c:ptCount val="1"/>
                <c:pt idx="0">
                  <c:v>Private Net Appreciation Change</c:v>
                </c:pt>
              </c:strCache>
            </c:strRef>
          </c:tx>
          <c:spPr>
            <a:solidFill>
              <a:schemeClr val="accent6"/>
            </a:solidFill>
            <a:ln>
              <a:noFill/>
            </a:ln>
            <a:effectLst/>
          </c:spPr>
          <c:invertIfNegative val="0"/>
          <c:dPt>
            <c:idx val="0"/>
            <c:invertIfNegative val="0"/>
            <c:bubble3D val="0"/>
            <c:spPr>
              <a:solidFill>
                <a:srgbClr val="70AD47"/>
              </a:solidFill>
              <a:ln>
                <a:noFill/>
              </a:ln>
              <a:effectLst/>
            </c:spPr>
            <c:extLst>
              <c:ext xmlns:c16="http://schemas.microsoft.com/office/drawing/2014/chart" uri="{C3380CC4-5D6E-409C-BE32-E72D297353CC}">
                <c16:uniqueId val="{00000002-4DCA-42E8-B79F-86F2D268355E}"/>
              </c:ext>
            </c:extLst>
          </c:dPt>
          <c:dPt>
            <c:idx val="1"/>
            <c:invertIfNegative val="0"/>
            <c:bubble3D val="0"/>
            <c:spPr>
              <a:solidFill>
                <a:srgbClr val="203864"/>
              </a:solidFill>
              <a:ln>
                <a:noFill/>
              </a:ln>
              <a:effectLst/>
            </c:spPr>
            <c:extLst>
              <c:ext xmlns:c16="http://schemas.microsoft.com/office/drawing/2014/chart" uri="{C3380CC4-5D6E-409C-BE32-E72D297353CC}">
                <c16:uniqueId val="{00000003-4DCA-42E8-B79F-86F2D268355E}"/>
              </c:ext>
            </c:extLst>
          </c:dPt>
          <c:dLbls>
            <c:dLbl>
              <c:idx val="0"/>
              <c:tx>
                <c:rich>
                  <a:bodyPr/>
                  <a:lstStyle/>
                  <a:p>
                    <a:r>
                      <a:rPr lang="en-US" dirty="0"/>
                      <a:t>Private Co.</a:t>
                    </a:r>
                    <a:r>
                      <a:rPr lang="en-US" baseline="0" dirty="0"/>
                      <a:t> Appreciation</a:t>
                    </a:r>
                  </a:p>
                  <a:p>
                    <a:fld id="{8811E0D1-D061-4D2C-B67F-C507F28D865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DCA-42E8-B79F-86F2D268355E}"/>
                </c:ext>
              </c:extLst>
            </c:dLbl>
            <c:dLbl>
              <c:idx val="1"/>
              <c:tx>
                <c:rich>
                  <a:bodyPr/>
                  <a:lstStyle/>
                  <a:p>
                    <a:r>
                      <a:rPr lang="en-US" dirty="0"/>
                      <a:t>Private Co.</a:t>
                    </a:r>
                    <a:r>
                      <a:rPr lang="en-US" baseline="0" dirty="0"/>
                      <a:t> Appreciation</a:t>
                    </a:r>
                  </a:p>
                  <a:p>
                    <a:fld id="{58DAAAED-6FB2-4A47-9133-10BAD6D4B09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DCA-42E8-B79F-86F2D268355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Source Sans Pro" panose="020B0503030403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VC Cash Flow'!$W$6:$W$7</c:f>
              <c:strCache>
                <c:ptCount val="2"/>
                <c:pt idx="0">
                  <c:v>US Venture Capital</c:v>
                </c:pt>
                <c:pt idx="1">
                  <c:v>US Private Equity</c:v>
                </c:pt>
              </c:strCache>
            </c:strRef>
          </c:cat>
          <c:val>
            <c:numRef>
              <c:f>'All VC Cash Flow'!$V$6:$V$7</c:f>
              <c:numCache>
                <c:formatCode>0%</c:formatCode>
                <c:ptCount val="2"/>
                <c:pt idx="0">
                  <c:v>0.54876607977497216</c:v>
                </c:pt>
                <c:pt idx="1">
                  <c:v>0.73</c:v>
                </c:pt>
              </c:numCache>
            </c:numRef>
          </c:val>
          <c:extLst>
            <c:ext xmlns:c16="http://schemas.microsoft.com/office/drawing/2014/chart" uri="{C3380CC4-5D6E-409C-BE32-E72D297353CC}">
              <c16:uniqueId val="{00000000-4DCA-42E8-B79F-86F2D268355E}"/>
            </c:ext>
          </c:extLst>
        </c:ser>
        <c:ser>
          <c:idx val="1"/>
          <c:order val="1"/>
          <c:tx>
            <c:strRef>
              <c:f>'All VC Cash Flow'!$U$4</c:f>
              <c:strCache>
                <c:ptCount val="1"/>
                <c:pt idx="0">
                  <c:v>Public Net Appreciation Change</c:v>
                </c:pt>
              </c:strCache>
            </c:strRef>
          </c:tx>
          <c:spPr>
            <a:solidFill>
              <a:srgbClr val="70AD47">
                <a:alpha val="50000"/>
              </a:srgbClr>
            </a:solidFill>
            <a:ln>
              <a:noFill/>
            </a:ln>
            <a:effectLst/>
          </c:spPr>
          <c:invertIfNegative val="0"/>
          <c:dPt>
            <c:idx val="1"/>
            <c:invertIfNegative val="0"/>
            <c:bubble3D val="0"/>
            <c:spPr>
              <a:solidFill>
                <a:srgbClr val="203864">
                  <a:alpha val="50000"/>
                </a:srgbClr>
              </a:solidFill>
              <a:ln>
                <a:noFill/>
              </a:ln>
              <a:effectLst/>
            </c:spPr>
            <c:extLst>
              <c:ext xmlns:c16="http://schemas.microsoft.com/office/drawing/2014/chart" uri="{C3380CC4-5D6E-409C-BE32-E72D297353CC}">
                <c16:uniqueId val="{00000004-4DCA-42E8-B79F-86F2D268355E}"/>
              </c:ext>
            </c:extLst>
          </c:dPt>
          <c:dLbls>
            <c:dLbl>
              <c:idx val="0"/>
              <c:tx>
                <c:rich>
                  <a:bodyPr rot="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mn-ea"/>
                        <a:cs typeface="+mn-cs"/>
                      </a:defRPr>
                    </a:pPr>
                    <a:r>
                      <a:rPr lang="en-US" dirty="0">
                        <a:solidFill>
                          <a:schemeClr val="tx1"/>
                        </a:solidFill>
                      </a:rPr>
                      <a:t>Public Co.</a:t>
                    </a:r>
                    <a:r>
                      <a:rPr lang="en-US" baseline="0" dirty="0">
                        <a:solidFill>
                          <a:schemeClr val="tx1"/>
                        </a:solidFill>
                      </a:rPr>
                      <a:t> </a:t>
                    </a:r>
                    <a:r>
                      <a:rPr lang="en-US" dirty="0">
                        <a:solidFill>
                          <a:schemeClr val="tx1"/>
                        </a:solidFill>
                      </a:rPr>
                      <a:t>Appreciation </a:t>
                    </a:r>
                  </a:p>
                  <a:p>
                    <a:pPr>
                      <a:defRPr/>
                    </a:pPr>
                    <a:fld id="{2A4F8B90-12E2-4CAA-88FA-748BD3F2A005}" type="VALUE">
                      <a:rPr lang="en-US" smtClean="0">
                        <a:solidFill>
                          <a:schemeClr val="tx1"/>
                        </a:solidFill>
                      </a:rPr>
                      <a:pPr>
                        <a:defRPr/>
                      </a:pPr>
                      <a:t>[VALUE]</a:t>
                    </a:fld>
                    <a:endParaRPr lang="en-US"/>
                  </a:p>
                </c:rich>
              </c:tx>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DCA-42E8-B79F-86F2D268355E}"/>
                </c:ext>
              </c:extLst>
            </c:dLbl>
            <c:dLbl>
              <c:idx val="1"/>
              <c:tx>
                <c:rich>
                  <a:bodyPr rot="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mn-ea"/>
                        <a:cs typeface="+mn-cs"/>
                      </a:defRPr>
                    </a:pPr>
                    <a:r>
                      <a:rPr lang="en-US" dirty="0">
                        <a:solidFill>
                          <a:schemeClr val="tx1"/>
                        </a:solidFill>
                      </a:rPr>
                      <a:t>Public Co. Appreciation</a:t>
                    </a:r>
                  </a:p>
                  <a:p>
                    <a:pPr>
                      <a:defRPr/>
                    </a:pPr>
                    <a:fld id="{A26C8A2E-90F2-47AA-BE71-BCB2B50ED67F}" type="VALUE">
                      <a:rPr lang="en-US" smtClean="0">
                        <a:solidFill>
                          <a:schemeClr val="tx1"/>
                        </a:solidFill>
                      </a:rPr>
                      <a:pPr>
                        <a:defRPr/>
                      </a:pPr>
                      <a:t>[VALUE]</a:t>
                    </a:fld>
                    <a:endParaRPr lang="en-US"/>
                  </a:p>
                </c:rich>
              </c:tx>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DCA-42E8-B79F-86F2D268355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Source Sans Pro" panose="020B0503030403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VC Cash Flow'!$W$6:$W$7</c:f>
              <c:strCache>
                <c:ptCount val="2"/>
                <c:pt idx="0">
                  <c:v>US Venture Capital</c:v>
                </c:pt>
                <c:pt idx="1">
                  <c:v>US Private Equity</c:v>
                </c:pt>
              </c:strCache>
            </c:strRef>
          </c:cat>
          <c:val>
            <c:numRef>
              <c:f>'All VC Cash Flow'!$U$6:$U$7</c:f>
              <c:numCache>
                <c:formatCode>0%</c:formatCode>
                <c:ptCount val="2"/>
                <c:pt idx="0">
                  <c:v>0.45123392022502778</c:v>
                </c:pt>
                <c:pt idx="1">
                  <c:v>0.27</c:v>
                </c:pt>
              </c:numCache>
            </c:numRef>
          </c:val>
          <c:extLst>
            <c:ext xmlns:c16="http://schemas.microsoft.com/office/drawing/2014/chart" uri="{C3380CC4-5D6E-409C-BE32-E72D297353CC}">
              <c16:uniqueId val="{00000001-4DCA-42E8-B79F-86F2D268355E}"/>
            </c:ext>
          </c:extLst>
        </c:ser>
        <c:dLbls>
          <c:showLegendKey val="0"/>
          <c:showVal val="0"/>
          <c:showCatName val="0"/>
          <c:showSerName val="0"/>
          <c:showPercent val="0"/>
          <c:showBubbleSize val="0"/>
        </c:dLbls>
        <c:gapWidth val="50"/>
        <c:overlap val="100"/>
        <c:axId val="610402751"/>
        <c:axId val="1397215535"/>
      </c:barChart>
      <c:catAx>
        <c:axId val="610402751"/>
        <c:scaling>
          <c:orientation val="minMax"/>
        </c:scaling>
        <c:delete val="0"/>
        <c:axPos val="b"/>
        <c:numFmt formatCode="General" sourceLinked="1"/>
        <c:majorTickMark val="none"/>
        <c:minorTickMark val="none"/>
        <c:tickLblPos val="nextTo"/>
        <c:spPr>
          <a:noFill/>
          <a:ln w="9525" cap="flat" cmpd="sng" algn="ctr">
            <a:solidFill>
              <a:srgbClr val="203864"/>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mn-ea"/>
                <a:cs typeface="+mn-cs"/>
              </a:defRPr>
            </a:pPr>
            <a:endParaRPr lang="en-US"/>
          </a:p>
        </c:txPr>
        <c:crossAx val="1397215535"/>
        <c:crosses val="autoZero"/>
        <c:auto val="1"/>
        <c:lblAlgn val="ctr"/>
        <c:lblOffset val="100"/>
        <c:noMultiLvlLbl val="0"/>
      </c:catAx>
      <c:valAx>
        <c:axId val="1397215535"/>
        <c:scaling>
          <c:orientation val="minMax"/>
          <c:max val="1"/>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Source Sans Pro" panose="020B0503030403020204" pitchFamily="34" charset="0"/>
                    <a:ea typeface="+mn-ea"/>
                    <a:cs typeface="+mn-cs"/>
                  </a:defRPr>
                </a:pPr>
                <a:r>
                  <a:rPr lang="en-US" b="1" dirty="0"/>
                  <a:t>Valuation Change Attribution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Source Sans Pro" panose="020B0503030403020204" pitchFamily="34" charset="0"/>
                  <a:ea typeface="+mn-ea"/>
                  <a:cs typeface="+mn-cs"/>
                </a:defRPr>
              </a:pPr>
              <a:endParaRPr lang="en-US"/>
            </a:p>
          </c:txPr>
        </c:title>
        <c:numFmt formatCode="0%" sourceLinked="1"/>
        <c:majorTickMark val="out"/>
        <c:minorTickMark val="none"/>
        <c:tickLblPos val="nextTo"/>
        <c:spPr>
          <a:noFill/>
          <a:ln>
            <a:solidFill>
              <a:srgbClr val="203864"/>
            </a:solidFill>
          </a:ln>
          <a:effectLst/>
        </c:spPr>
        <c:txPr>
          <a:bodyPr rot="-600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mn-ea"/>
                <a:cs typeface="+mn-cs"/>
              </a:defRPr>
            </a:pPr>
            <a:endParaRPr lang="en-US"/>
          </a:p>
        </c:txPr>
        <c:crossAx val="610402751"/>
        <c:crosses val="autoZero"/>
        <c:crossBetween val="between"/>
      </c:valAx>
      <c:spPr>
        <a:noFill/>
        <a:ln>
          <a:noFill/>
        </a:ln>
        <a:effectLst/>
      </c:spPr>
    </c:plotArea>
    <c:plotVisOnly val="1"/>
    <c:dispBlanksAs val="gap"/>
    <c:showDLblsOverMax val="0"/>
  </c:chart>
  <c:spPr>
    <a:noFill/>
    <a:ln>
      <a:noFill/>
    </a:ln>
    <a:effectLst/>
  </c:spPr>
  <c:txPr>
    <a:bodyPr/>
    <a:lstStyle/>
    <a:p>
      <a:pPr>
        <a:defRPr sz="1000">
          <a:solidFill>
            <a:schemeClr val="tx1"/>
          </a:solidFill>
          <a:latin typeface="Source Sans Pro" panose="020B0503030403020204" pitchFamily="34" charset="0"/>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manualLayout>
          <c:layoutTarget val="inner"/>
          <c:xMode val="edge"/>
          <c:yMode val="edge"/>
          <c:x val="0"/>
          <c:y val="0.12558454410696684"/>
          <c:w val="0.95949822966760023"/>
          <c:h val="0.70078743462993398"/>
        </c:manualLayout>
      </c:layout>
      <c:barChart>
        <c:barDir val="col"/>
        <c:grouping val="clustered"/>
        <c:varyColors val="0"/>
        <c:ser>
          <c:idx val="2"/>
          <c:order val="0"/>
          <c:tx>
            <c:strRef>
              <c:f>'New Hire Plan Choice'!$D$3</c:f>
              <c:strCache>
                <c:ptCount val="1"/>
                <c:pt idx="0">
                  <c:v>Pension Plan Defaults</c:v>
                </c:pt>
              </c:strCache>
            </c:strRef>
          </c:tx>
          <c:invertIfNegative val="0"/>
          <c:dLbls>
            <c:dLbl>
              <c:idx val="4"/>
              <c:layout>
                <c:manualLayout>
                  <c:x val="1.0429159931167544E-3"/>
                  <c:y val="-8.4180979826834635E-3"/>
                </c:manualLayout>
              </c:layout>
              <c:tx>
                <c:rich>
                  <a:bodyPr/>
                  <a:lstStyle/>
                  <a:p>
                    <a:fld id="{016E605D-511B-4251-B3F4-9A55B0A90D8C}" type="VALUE">
                      <a:rPr lang="en-US" sz="14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1EC-4080-9437-C803EA92A565}"/>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Hire Plan Choice'!$C$5:$C$11</c:f>
              <c:strCache>
                <c:ptCount val="7"/>
                <c:pt idx="0">
                  <c:v>FY 14-15     </c:v>
                </c:pt>
                <c:pt idx="1">
                  <c:v>FY 15-16      </c:v>
                </c:pt>
                <c:pt idx="2">
                  <c:v>FY 16-17      </c:v>
                </c:pt>
                <c:pt idx="3">
                  <c:v>FY 17-18     </c:v>
                </c:pt>
                <c:pt idx="4">
                  <c:v>*FY 18-19</c:v>
                </c:pt>
                <c:pt idx="5">
                  <c:v>FY 19-20</c:v>
                </c:pt>
                <c:pt idx="6">
                  <c:v>FY 20-21                 (thru 3/2021)</c:v>
                </c:pt>
              </c:strCache>
            </c:strRef>
          </c:cat>
          <c:val>
            <c:numRef>
              <c:f>'New Hire Plan Choice'!$D$5:$D$11</c:f>
              <c:numCache>
                <c:formatCode>0%</c:formatCode>
                <c:ptCount val="7"/>
                <c:pt idx="0">
                  <c:v>0.59299999999999997</c:v>
                </c:pt>
                <c:pt idx="1">
                  <c:v>0.56999999999999995</c:v>
                </c:pt>
                <c:pt idx="2">
                  <c:v>0.56000000000000005</c:v>
                </c:pt>
                <c:pt idx="3">
                  <c:v>0.54</c:v>
                </c:pt>
                <c:pt idx="4">
                  <c:v>0.06</c:v>
                </c:pt>
                <c:pt idx="5">
                  <c:v>0.06</c:v>
                </c:pt>
                <c:pt idx="6">
                  <c:v>0.1</c:v>
                </c:pt>
              </c:numCache>
            </c:numRef>
          </c:val>
          <c:extLst>
            <c:ext xmlns:c16="http://schemas.microsoft.com/office/drawing/2014/chart" uri="{C3380CC4-5D6E-409C-BE32-E72D297353CC}">
              <c16:uniqueId val="{00000002-20CE-42EA-B26F-B45ACD9930A6}"/>
            </c:ext>
          </c:extLst>
        </c:ser>
        <c:ser>
          <c:idx val="1"/>
          <c:order val="1"/>
          <c:tx>
            <c:strRef>
              <c:f>'New Hire Plan Choice'!$E$3</c:f>
              <c:strCache>
                <c:ptCount val="1"/>
                <c:pt idx="0">
                  <c:v>Active Enrollments-Pension Plan</c:v>
                </c:pt>
              </c:strCache>
            </c:strRef>
          </c:tx>
          <c:invertIfNegative val="0"/>
          <c:dLbls>
            <c:dLbl>
              <c:idx val="4"/>
              <c:layout>
                <c:manualLayout>
                  <c:x val="1.3123359580052493E-3"/>
                  <c:y val="5.612065321788976E-3"/>
                </c:manualLayout>
              </c:layout>
              <c:tx>
                <c:rich>
                  <a:bodyPr/>
                  <a:lstStyle/>
                  <a:p>
                    <a:fld id="{93A0DDA2-EDB5-48E6-9D87-0642DF1B2BAE}" type="VALUE">
                      <a:rPr lang="en-US" sz="14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1EC-4080-9437-C803EA92A565}"/>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Hire Plan Choice'!$C$5:$C$11</c:f>
              <c:strCache>
                <c:ptCount val="7"/>
                <c:pt idx="0">
                  <c:v>FY 14-15     </c:v>
                </c:pt>
                <c:pt idx="1">
                  <c:v>FY 15-16      </c:v>
                </c:pt>
                <c:pt idx="2">
                  <c:v>FY 16-17      </c:v>
                </c:pt>
                <c:pt idx="3">
                  <c:v>FY 17-18     </c:v>
                </c:pt>
                <c:pt idx="4">
                  <c:v>*FY 18-19</c:v>
                </c:pt>
                <c:pt idx="5">
                  <c:v>FY 19-20</c:v>
                </c:pt>
                <c:pt idx="6">
                  <c:v>FY 20-21                 (thru 3/2021)</c:v>
                </c:pt>
              </c:strCache>
            </c:strRef>
          </c:cat>
          <c:val>
            <c:numRef>
              <c:f>'New Hire Plan Choice'!$E$5:$E$11</c:f>
              <c:numCache>
                <c:formatCode>0%</c:formatCode>
                <c:ptCount val="7"/>
                <c:pt idx="0">
                  <c:v>0.16750000000000001</c:v>
                </c:pt>
                <c:pt idx="1">
                  <c:v>0.17519999999999999</c:v>
                </c:pt>
                <c:pt idx="2">
                  <c:v>0.2</c:v>
                </c:pt>
                <c:pt idx="3">
                  <c:v>0.21</c:v>
                </c:pt>
                <c:pt idx="4">
                  <c:v>0.249</c:v>
                </c:pt>
                <c:pt idx="5">
                  <c:v>0.27410000000000001</c:v>
                </c:pt>
                <c:pt idx="6">
                  <c:v>0.27410000000000001</c:v>
                </c:pt>
              </c:numCache>
            </c:numRef>
          </c:val>
          <c:extLst>
            <c:ext xmlns:c16="http://schemas.microsoft.com/office/drawing/2014/chart" uri="{C3380CC4-5D6E-409C-BE32-E72D297353CC}">
              <c16:uniqueId val="{00000001-20CE-42EA-B26F-B45ACD9930A6}"/>
            </c:ext>
          </c:extLst>
        </c:ser>
        <c:ser>
          <c:idx val="0"/>
          <c:order val="2"/>
          <c:tx>
            <c:strRef>
              <c:f>'New Hire Plan Choice'!$F$3</c:f>
              <c:strCache>
                <c:ptCount val="1"/>
                <c:pt idx="0">
                  <c:v>Active Enrollments-Inv. Plan</c:v>
                </c:pt>
              </c:strCache>
            </c:strRef>
          </c:tx>
          <c:invertIfNegative val="0"/>
          <c:dLbls>
            <c:dLbl>
              <c:idx val="4"/>
              <c:tx>
                <c:rich>
                  <a:bodyPr/>
                  <a:lstStyle/>
                  <a:p>
                    <a:fld id="{17FBF9E9-75BF-47D1-96B9-6D339F13A424}" type="VALUE">
                      <a:rPr lang="en-US" sz="14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0B2-4756-B6F8-2369DB6E0DC7}"/>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Hire Plan Choice'!$C$5:$C$11</c:f>
              <c:strCache>
                <c:ptCount val="7"/>
                <c:pt idx="0">
                  <c:v>FY 14-15     </c:v>
                </c:pt>
                <c:pt idx="1">
                  <c:v>FY 15-16      </c:v>
                </c:pt>
                <c:pt idx="2">
                  <c:v>FY 16-17      </c:v>
                </c:pt>
                <c:pt idx="3">
                  <c:v>FY 17-18     </c:v>
                </c:pt>
                <c:pt idx="4">
                  <c:v>*FY 18-19</c:v>
                </c:pt>
                <c:pt idx="5">
                  <c:v>FY 19-20</c:v>
                </c:pt>
                <c:pt idx="6">
                  <c:v>FY 20-21                 (thru 3/2021)</c:v>
                </c:pt>
              </c:strCache>
            </c:strRef>
          </c:cat>
          <c:val>
            <c:numRef>
              <c:f>'New Hire Plan Choice'!$F$5:$F$11</c:f>
              <c:numCache>
                <c:formatCode>0%</c:formatCode>
                <c:ptCount val="7"/>
                <c:pt idx="0">
                  <c:v>0.2455</c:v>
                </c:pt>
                <c:pt idx="1">
                  <c:v>0.23180000000000001</c:v>
                </c:pt>
                <c:pt idx="2">
                  <c:v>0.23</c:v>
                </c:pt>
                <c:pt idx="3">
                  <c:v>0.25</c:v>
                </c:pt>
                <c:pt idx="4">
                  <c:v>0.2</c:v>
                </c:pt>
                <c:pt idx="5">
                  <c:v>0.17150000000000001</c:v>
                </c:pt>
                <c:pt idx="6">
                  <c:v>0.16</c:v>
                </c:pt>
              </c:numCache>
            </c:numRef>
          </c:val>
          <c:extLst>
            <c:ext xmlns:c16="http://schemas.microsoft.com/office/drawing/2014/chart" uri="{C3380CC4-5D6E-409C-BE32-E72D297353CC}">
              <c16:uniqueId val="{00000000-20CE-42EA-B26F-B45ACD9930A6}"/>
            </c:ext>
          </c:extLst>
        </c:ser>
        <c:ser>
          <c:idx val="3"/>
          <c:order val="3"/>
          <c:tx>
            <c:strRef>
              <c:f>'New Hire Plan Choice'!$G$3</c:f>
              <c:strCache>
                <c:ptCount val="1"/>
                <c:pt idx="0">
                  <c:v>Investment Plan Defaults</c:v>
                </c:pt>
              </c:strCache>
            </c:strRef>
          </c:tx>
          <c:spPr>
            <a:solidFill>
              <a:srgbClr val="9DA78C"/>
            </a:solidFill>
            <a:ln>
              <a:solidFill>
                <a:srgbClr val="9CA68B"/>
              </a:solidFill>
            </a:ln>
          </c:spPr>
          <c:invertIfNegative val="0"/>
          <c:dLbls>
            <c:dLbl>
              <c:idx val="4"/>
              <c:spPr/>
              <c:txPr>
                <a:bodyPr lIns="38100" tIns="19050" rIns="38100" bIns="19050">
                  <a:spAutoFit/>
                </a:bodyPr>
                <a:lstStyle/>
                <a:p>
                  <a:pPr>
                    <a:defRPr sz="1400" b="1"/>
                  </a:pPr>
                  <a:endParaRPr lang="en-US"/>
                </a:p>
              </c:txPr>
              <c:showLegendKey val="0"/>
              <c:showVal val="1"/>
              <c:showCatName val="0"/>
              <c:showSerName val="0"/>
              <c:showPercent val="0"/>
              <c:showBubbleSize val="0"/>
              <c:extLst>
                <c:ext xmlns:c16="http://schemas.microsoft.com/office/drawing/2014/chart" uri="{C3380CC4-5D6E-409C-BE32-E72D297353CC}">
                  <c16:uniqueId val="{00000001-F0B2-4756-B6F8-2369DB6E0DC7}"/>
                </c:ext>
              </c:extLst>
            </c:dLbl>
            <c:dLbl>
              <c:idx val="5"/>
              <c:tx>
                <c:rich>
                  <a:bodyPr/>
                  <a:lstStyle/>
                  <a:p>
                    <a:fld id="{E3504F7E-C3EA-4AEF-947C-AEF17CCDCE5B}" type="VALUE">
                      <a:rPr lang="en-US" sz="1400"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4D7-42E9-91AA-F285F9E26194}"/>
                </c:ext>
              </c:extLst>
            </c:dLbl>
            <c:spPr>
              <a:noFill/>
              <a:ln>
                <a:noFill/>
              </a:ln>
              <a:effectLst/>
            </c:spPr>
            <c:txPr>
              <a:bodyPr wrap="square" lIns="38100" tIns="19050" rIns="38100" bIns="19050" anchor="ctr">
                <a:spAutoFit/>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'New Hire Plan Choice'!$C$5:$C$11</c:f>
              <c:strCache>
                <c:ptCount val="7"/>
                <c:pt idx="0">
                  <c:v>FY 14-15     </c:v>
                </c:pt>
                <c:pt idx="1">
                  <c:v>FY 15-16      </c:v>
                </c:pt>
                <c:pt idx="2">
                  <c:v>FY 16-17      </c:v>
                </c:pt>
                <c:pt idx="3">
                  <c:v>FY 17-18     </c:v>
                </c:pt>
                <c:pt idx="4">
                  <c:v>*FY 18-19</c:v>
                </c:pt>
                <c:pt idx="5">
                  <c:v>FY 19-20</c:v>
                </c:pt>
                <c:pt idx="6">
                  <c:v>FY 20-21                 (thru 3/2021)</c:v>
                </c:pt>
              </c:strCache>
            </c:strRef>
          </c:cat>
          <c:val>
            <c:numRef>
              <c:f>'New Hire Plan Choice'!$G$5:$G$11</c:f>
              <c:numCache>
                <c:formatCode>General</c:formatCode>
                <c:ptCount val="7"/>
                <c:pt idx="4" formatCode="0%">
                  <c:v>0.49</c:v>
                </c:pt>
                <c:pt idx="5" formatCode="0%">
                  <c:v>0.49</c:v>
                </c:pt>
                <c:pt idx="6" formatCode="0%">
                  <c:v>0.46</c:v>
                </c:pt>
              </c:numCache>
            </c:numRef>
          </c:val>
          <c:extLst>
            <c:ext xmlns:c16="http://schemas.microsoft.com/office/drawing/2014/chart" uri="{C3380CC4-5D6E-409C-BE32-E72D297353CC}">
              <c16:uniqueId val="{00000000-43B4-4F50-A6BC-B7C643887844}"/>
            </c:ext>
          </c:extLst>
        </c:ser>
        <c:dLbls>
          <c:showLegendKey val="0"/>
          <c:showVal val="0"/>
          <c:showCatName val="0"/>
          <c:showSerName val="0"/>
          <c:showPercent val="0"/>
          <c:showBubbleSize val="0"/>
        </c:dLbls>
        <c:gapWidth val="150"/>
        <c:overlap val="-22"/>
        <c:axId val="-90655376"/>
        <c:axId val="-90646624"/>
      </c:barChart>
      <c:catAx>
        <c:axId val="-90655376"/>
        <c:scaling>
          <c:orientation val="minMax"/>
        </c:scaling>
        <c:delete val="0"/>
        <c:axPos val="b"/>
        <c:numFmt formatCode="General" sourceLinked="1"/>
        <c:majorTickMark val="none"/>
        <c:minorTickMark val="none"/>
        <c:tickLblPos val="nextTo"/>
        <c:txPr>
          <a:bodyPr rot="0" vert="horz" anchor="t" anchorCtr="0"/>
          <a:lstStyle/>
          <a:p>
            <a:pPr algn="just">
              <a:defRPr sz="1600" b="1"/>
            </a:pPr>
            <a:endParaRPr lang="en-US"/>
          </a:p>
        </c:txPr>
        <c:crossAx val="-90646624"/>
        <c:crosses val="autoZero"/>
        <c:auto val="0"/>
        <c:lblAlgn val="ctr"/>
        <c:lblOffset val="100"/>
        <c:tickLblSkip val="1"/>
        <c:tickMarkSkip val="1"/>
        <c:noMultiLvlLbl val="0"/>
      </c:catAx>
      <c:valAx>
        <c:axId val="-90646624"/>
        <c:scaling>
          <c:orientation val="minMax"/>
        </c:scaling>
        <c:delete val="1"/>
        <c:axPos val="l"/>
        <c:numFmt formatCode="0%" sourceLinked="1"/>
        <c:majorTickMark val="none"/>
        <c:minorTickMark val="none"/>
        <c:tickLblPos val="nextTo"/>
        <c:crossAx val="-90655376"/>
        <c:crosses val="autoZero"/>
        <c:crossBetween val="between"/>
      </c:valAx>
    </c:plotArea>
    <c:legend>
      <c:legendPos val="t"/>
      <c:layout>
        <c:manualLayout>
          <c:xMode val="edge"/>
          <c:yMode val="edge"/>
          <c:x val="0"/>
          <c:y val="1.6836195965366927E-2"/>
          <c:w val="0.93741963043210208"/>
          <c:h val="0.14313683076949593"/>
        </c:manualLayout>
      </c:layout>
      <c:overlay val="0"/>
      <c:txPr>
        <a:bodyPr/>
        <a:lstStyle/>
        <a:p>
          <a:pPr>
            <a:defRPr b="1"/>
          </a:pPr>
          <a:endParaRPr lang="en-US"/>
        </a:p>
      </c:txPr>
    </c:legend>
    <c:plotVisOnly val="0"/>
    <c:dispBlanksAs val="gap"/>
    <c:showDLblsOverMax val="0"/>
  </c:chart>
  <c:txPr>
    <a:bodyPr/>
    <a:lstStyle/>
    <a:p>
      <a:pPr>
        <a:defRPr sz="1800"/>
      </a:pPr>
      <a:endParaRPr lang="en-US"/>
    </a:p>
  </c:txPr>
  <c:externalData r:id="rId1">
    <c:autoUpdate val="0"/>
  </c:externalData>
  <c:userShapes r:id="rId2"/>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manualLayout>
          <c:layoutTarget val="inner"/>
          <c:xMode val="edge"/>
          <c:yMode val="edge"/>
          <c:x val="0.1389768082268405"/>
          <c:y val="2.4834317585301836E-2"/>
          <c:w val="0.85146035024310485"/>
          <c:h val="0.92102200005898138"/>
        </c:manualLayout>
      </c:layout>
      <c:barChart>
        <c:barDir val="col"/>
        <c:grouping val="clustered"/>
        <c:varyColors val="0"/>
        <c:ser>
          <c:idx val="0"/>
          <c:order val="0"/>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6F28-49CD-B812-ECA159D5E48E}"/>
                </c:ext>
              </c:extLst>
            </c:dLbl>
            <c:dLbl>
              <c:idx val="1"/>
              <c:layout>
                <c:manualLayout>
                  <c:x val="-0.14227642276422764"/>
                  <c:y val="0.16830769230769241"/>
                </c:manualLayout>
              </c:layout>
              <c:tx>
                <c:rich>
                  <a:bodyPr/>
                  <a:lstStyle/>
                  <a:p>
                    <a:r>
                      <a:rPr lang="en-US" sz="1050" b="1" dirty="0"/>
                      <a:t>169,576</a:t>
                    </a:r>
                  </a:p>
                  <a:p>
                    <a:r>
                      <a:rPr lang="en-US" sz="1050" b="1" dirty="0"/>
                      <a:t>4%  </a:t>
                    </a:r>
                    <a:endParaRPr lang="en-US" sz="1050"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28-49CD-B812-ECA159D5E48E}"/>
                </c:ext>
              </c:extLst>
            </c:dLbl>
            <c:dLbl>
              <c:idx val="2"/>
              <c:layout>
                <c:manualLayout>
                  <c:x val="-0.13821138211382109"/>
                  <c:y val="0.21702564102564104"/>
                </c:manualLayout>
              </c:layout>
              <c:tx>
                <c:rich>
                  <a:bodyPr/>
                  <a:lstStyle/>
                  <a:p>
                    <a:r>
                      <a:rPr lang="en-US" sz="1050" b="1" dirty="0"/>
                      <a:t>177,218</a:t>
                    </a:r>
                  </a:p>
                  <a:p>
                    <a:r>
                      <a:rPr lang="en-US" sz="1050" b="1" dirty="0"/>
                      <a:t>4% </a:t>
                    </a:r>
                    <a:endParaRPr lang="en-US" sz="1050"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28-49CD-B812-ECA159D5E48E}"/>
                </c:ext>
              </c:extLst>
            </c:dLbl>
            <c:dLbl>
              <c:idx val="3"/>
              <c:layout>
                <c:manualLayout>
                  <c:x val="-0.14227642276422764"/>
                  <c:y val="0.28838461538461541"/>
                </c:manualLayout>
              </c:layout>
              <c:tx>
                <c:rich>
                  <a:bodyPr/>
                  <a:lstStyle/>
                  <a:p>
                    <a:r>
                      <a:rPr lang="en-US" sz="1200" b="1" dirty="0"/>
                      <a:t> </a:t>
                    </a:r>
                    <a:r>
                      <a:rPr lang="en-US" sz="1050" b="1" dirty="0"/>
                      <a:t>190,664</a:t>
                    </a:r>
                  </a:p>
                  <a:p>
                    <a:r>
                      <a:rPr lang="en-US" sz="1050" b="1" dirty="0"/>
                      <a:t>7% </a:t>
                    </a:r>
                    <a:endParaRPr lang="en-US" sz="1050"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28-49CD-B812-ECA159D5E48E}"/>
                </c:ext>
              </c:extLst>
            </c:dLbl>
            <c:dLbl>
              <c:idx val="4"/>
              <c:layout>
                <c:manualLayout>
                  <c:x val="-0.14400785267695207"/>
                  <c:y val="0.26682051282051283"/>
                </c:manualLayout>
              </c:layout>
              <c:tx>
                <c:rich>
                  <a:bodyPr/>
                  <a:lstStyle/>
                  <a:p>
                    <a:r>
                      <a:rPr lang="en-US" sz="1200" b="1" dirty="0"/>
                      <a:t> </a:t>
                    </a:r>
                    <a:r>
                      <a:rPr lang="en-US" sz="1050" b="1" dirty="0"/>
                      <a:t>213,213</a:t>
                    </a:r>
                  </a:p>
                  <a:p>
                    <a:r>
                      <a:rPr lang="en-US" sz="1050" b="1" dirty="0"/>
                      <a:t>11% </a:t>
                    </a:r>
                    <a:endParaRPr lang="en-US" sz="1050"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28-49CD-B812-ECA159D5E48E}"/>
                </c:ext>
              </c:extLst>
            </c:dLbl>
            <c:dLbl>
              <c:idx val="5"/>
              <c:layout>
                <c:manualLayout>
                  <c:x val="-0.13496278129168279"/>
                  <c:y val="0.31688326459192601"/>
                </c:manualLayout>
              </c:layout>
              <c:tx>
                <c:rich>
                  <a:bodyPr anchorCtr="0"/>
                  <a:lstStyle/>
                  <a:p>
                    <a:pPr algn="ctr">
                      <a:defRPr sz="1200" b="1"/>
                    </a:pPr>
                    <a:r>
                      <a:rPr lang="en-US" sz="1050" b="1" dirty="0"/>
                      <a:t>229,118 </a:t>
                    </a:r>
                  </a:p>
                  <a:p>
                    <a:pPr algn="ctr">
                      <a:defRPr sz="1200" b="1"/>
                    </a:pPr>
                    <a:r>
                      <a:rPr lang="en-US" sz="1050" b="1" dirty="0"/>
                      <a:t>7%</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layout>
                    <c:manualLayout>
                      <c:w val="9.4411026490541144E-2"/>
                      <c:h val="0.11006424196975377"/>
                    </c:manualLayout>
                  </c15:layout>
                </c:ext>
                <c:ext xmlns:c16="http://schemas.microsoft.com/office/drawing/2014/chart" uri="{C3380CC4-5D6E-409C-BE32-E72D297353CC}">
                  <c16:uniqueId val="{00000005-6F28-49CD-B812-ECA159D5E48E}"/>
                </c:ext>
              </c:extLst>
            </c:dLbl>
            <c:spPr>
              <a:noFill/>
              <a:ln>
                <a:noFill/>
              </a:ln>
              <a:effectLst/>
            </c:spPr>
            <c:txPr>
              <a:bodyPr/>
              <a:lstStyle/>
              <a:p>
                <a:pPr>
                  <a:defRPr sz="1200"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Hire Plan Choice'!$A$2:$A$7</c:f>
              <c:strCache>
                <c:ptCount val="6"/>
                <c:pt idx="0">
                  <c:v>FY 15-16</c:v>
                </c:pt>
                <c:pt idx="1">
                  <c:v>FY 16-17</c:v>
                </c:pt>
                <c:pt idx="2">
                  <c:v>FY 17-18</c:v>
                </c:pt>
                <c:pt idx="3">
                  <c:v>FY 18-19</c:v>
                </c:pt>
                <c:pt idx="4">
                  <c:v>FY 19-20</c:v>
                </c:pt>
                <c:pt idx="5">
                  <c:v>FY 20-21 (thru 3/2021)</c:v>
                </c:pt>
              </c:strCache>
            </c:strRef>
          </c:cat>
          <c:val>
            <c:numRef>
              <c:f>'New Hire Plan Choice'!$B$2:$B$7</c:f>
              <c:numCache>
                <c:formatCode>_(* #,##0_);_(* \(#,##0\);_(* "-"??_);_(@_)</c:formatCode>
                <c:ptCount val="6"/>
                <c:pt idx="0">
                  <c:v>169576</c:v>
                </c:pt>
                <c:pt idx="1">
                  <c:v>177218</c:v>
                </c:pt>
                <c:pt idx="2">
                  <c:v>190664</c:v>
                </c:pt>
                <c:pt idx="3">
                  <c:v>213213</c:v>
                </c:pt>
                <c:pt idx="4">
                  <c:v>229118</c:v>
                </c:pt>
                <c:pt idx="5">
                  <c:v>253310</c:v>
                </c:pt>
              </c:numCache>
            </c:numRef>
          </c:val>
          <c:extLst>
            <c:ext xmlns:c16="http://schemas.microsoft.com/office/drawing/2014/chart" uri="{C3380CC4-5D6E-409C-BE32-E72D297353CC}">
              <c16:uniqueId val="{00000006-6F28-49CD-B812-ECA159D5E48E}"/>
            </c:ext>
          </c:extLst>
        </c:ser>
        <c:ser>
          <c:idx val="1"/>
          <c:order val="1"/>
          <c:invertIfNegative val="0"/>
          <c:cat>
            <c:strRef>
              <c:f>'New Hire Plan Choice'!$A$2:$A$7</c:f>
              <c:strCache>
                <c:ptCount val="6"/>
                <c:pt idx="0">
                  <c:v>FY 15-16</c:v>
                </c:pt>
                <c:pt idx="1">
                  <c:v>FY 16-17</c:v>
                </c:pt>
                <c:pt idx="2">
                  <c:v>FY 17-18</c:v>
                </c:pt>
                <c:pt idx="3">
                  <c:v>FY 18-19</c:v>
                </c:pt>
                <c:pt idx="4">
                  <c:v>FY 19-20</c:v>
                </c:pt>
                <c:pt idx="5">
                  <c:v>FY 20-21 (thru 3/2021)</c:v>
                </c:pt>
              </c:strCache>
            </c:strRef>
          </c:cat>
          <c:val>
            <c:numRef>
              <c:f>'New Hire Plan Choice'!$C$2:$C$7</c:f>
              <c:numCache>
                <c:formatCode>0.00%</c:formatCode>
                <c:ptCount val="6"/>
                <c:pt idx="0">
                  <c:v>3.6090012737651556E-2</c:v>
                </c:pt>
                <c:pt idx="1">
                  <c:v>4.3122030493516463E-2</c:v>
                </c:pt>
                <c:pt idx="2">
                  <c:v>7.0521965342172616E-2</c:v>
                </c:pt>
                <c:pt idx="3">
                  <c:v>0.10575809167358463</c:v>
                </c:pt>
                <c:pt idx="4">
                  <c:v>6.9418378302883235E-2</c:v>
                </c:pt>
                <c:pt idx="5">
                  <c:v>9.5503533220165013E-2</c:v>
                </c:pt>
              </c:numCache>
            </c:numRef>
          </c:val>
          <c:extLst>
            <c:ext xmlns:c16="http://schemas.microsoft.com/office/drawing/2014/chart" uri="{C3380CC4-5D6E-409C-BE32-E72D297353CC}">
              <c16:uniqueId val="{00000000-74A4-4AEF-97CB-845ACEC455FA}"/>
            </c:ext>
          </c:extLst>
        </c:ser>
        <c:dLbls>
          <c:showLegendKey val="0"/>
          <c:showVal val="0"/>
          <c:showCatName val="0"/>
          <c:showSerName val="0"/>
          <c:showPercent val="0"/>
          <c:showBubbleSize val="0"/>
        </c:dLbls>
        <c:gapWidth val="69"/>
        <c:overlap val="89"/>
        <c:axId val="-90588496"/>
        <c:axId val="-90589584"/>
      </c:barChart>
      <c:catAx>
        <c:axId val="-90588496"/>
        <c:scaling>
          <c:orientation val="minMax"/>
        </c:scaling>
        <c:delete val="0"/>
        <c:axPos val="b"/>
        <c:numFmt formatCode="General" sourceLinked="1"/>
        <c:majorTickMark val="none"/>
        <c:minorTickMark val="none"/>
        <c:tickLblPos val="nextTo"/>
        <c:txPr>
          <a:bodyPr rot="0" vert="horz"/>
          <a:lstStyle/>
          <a:p>
            <a:pPr>
              <a:defRPr sz="1800" b="1"/>
            </a:pPr>
            <a:endParaRPr lang="en-US"/>
          </a:p>
        </c:txPr>
        <c:crossAx val="-90589584"/>
        <c:crosses val="autoZero"/>
        <c:auto val="1"/>
        <c:lblAlgn val="ctr"/>
        <c:lblOffset val="100"/>
        <c:tickLblSkip val="1"/>
        <c:tickMarkSkip val="1"/>
        <c:noMultiLvlLbl val="0"/>
      </c:catAx>
      <c:valAx>
        <c:axId val="-90589584"/>
        <c:scaling>
          <c:orientation val="minMax"/>
          <c:max val="270000"/>
          <c:min val="150000"/>
        </c:scaling>
        <c:delete val="0"/>
        <c:axPos val="l"/>
        <c:majorGridlines/>
        <c:numFmt formatCode="_(* #,##0_);_(* \(#,##0\);_(* &quot;-&quot;??_);_(@_)" sourceLinked="1"/>
        <c:majorTickMark val="none"/>
        <c:minorTickMark val="none"/>
        <c:tickLblPos val="nextTo"/>
        <c:txPr>
          <a:bodyPr rot="0" vert="horz"/>
          <a:lstStyle/>
          <a:p>
            <a:pPr>
              <a:defRPr sz="2000" b="1"/>
            </a:pPr>
            <a:endParaRPr lang="en-US"/>
          </a:p>
        </c:txPr>
        <c:crossAx val="-90588496"/>
        <c:crosses val="autoZero"/>
        <c:crossBetween val="between"/>
        <c:majorUnit val="20000"/>
      </c:valAx>
    </c:plotArea>
    <c:plotVisOnly val="1"/>
    <c:dispBlanksAs val="gap"/>
    <c:showDLblsOverMax val="0"/>
  </c:chart>
  <c:spPr>
    <a:noFill/>
    <a:ln>
      <a:noFill/>
    </a:ln>
  </c:spPr>
  <c:txPr>
    <a:bodyPr/>
    <a:lstStyle/>
    <a:p>
      <a:pPr>
        <a:defRPr sz="1800"/>
      </a:pPr>
      <a:endParaRPr lang="en-US"/>
    </a:p>
  </c:txPr>
  <c:externalData r:id="rId1">
    <c:autoUpdate val="0"/>
  </c:externalData>
  <c:userShapes r:id="rId2"/>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5222341338788051"/>
          <c:y val="4.1045996909960712E-2"/>
          <c:w val="0.82909516592116128"/>
          <c:h val="0.75147774613279728"/>
        </c:manualLayout>
      </c:layout>
      <c:pieChart>
        <c:varyColors val="1"/>
        <c:ser>
          <c:idx val="0"/>
          <c:order val="0"/>
          <c:spPr>
            <a:scene3d>
              <a:camera prst="orthographicFront"/>
              <a:lightRig rig="threePt" dir="t"/>
            </a:scene3d>
            <a:sp3d>
              <a:bevelT w="101600" h="101600"/>
            </a:sp3d>
          </c:spPr>
          <c:explosion val="4"/>
          <c:dPt>
            <c:idx val="0"/>
            <c:bubble3D val="0"/>
            <c:extLst>
              <c:ext xmlns:c16="http://schemas.microsoft.com/office/drawing/2014/chart" uri="{C3380CC4-5D6E-409C-BE32-E72D297353CC}">
                <c16:uniqueId val="{00000000-1547-4FA1-88F9-001193F96F37}"/>
              </c:ext>
            </c:extLst>
          </c:dPt>
          <c:dPt>
            <c:idx val="1"/>
            <c:bubble3D val="0"/>
            <c:spPr>
              <a:solidFill>
                <a:schemeClr val="accent5">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2-1547-4FA1-88F9-001193F96F37}"/>
              </c:ext>
            </c:extLst>
          </c:dPt>
          <c:dPt>
            <c:idx val="2"/>
            <c:bubble3D val="0"/>
            <c:spPr>
              <a:solidFill>
                <a:schemeClr val="accent6">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4-1547-4FA1-88F9-001193F96F37}"/>
              </c:ext>
            </c:extLst>
          </c:dPt>
          <c:dPt>
            <c:idx val="3"/>
            <c:bubble3D val="0"/>
            <c:extLst>
              <c:ext xmlns:c16="http://schemas.microsoft.com/office/drawing/2014/chart" uri="{C3380CC4-5D6E-409C-BE32-E72D297353CC}">
                <c16:uniqueId val="{00000005-1547-4FA1-88F9-001193F96F37}"/>
              </c:ext>
            </c:extLst>
          </c:dPt>
          <c:dPt>
            <c:idx val="4"/>
            <c:bubble3D val="0"/>
            <c:spPr>
              <a:solidFill>
                <a:schemeClr val="accent3">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7-1547-4FA1-88F9-001193F96F37}"/>
              </c:ext>
            </c:extLst>
          </c:dPt>
          <c:dPt>
            <c:idx val="5"/>
            <c:bubble3D val="0"/>
            <c:spPr>
              <a:solidFill>
                <a:schemeClr val="accent2">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9-1547-4FA1-88F9-001193F96F37}"/>
              </c:ext>
            </c:extLst>
          </c:dPt>
          <c:dPt>
            <c:idx val="6"/>
            <c:bubble3D val="0"/>
            <c:extLst>
              <c:ext xmlns:c16="http://schemas.microsoft.com/office/drawing/2014/chart" uri="{C3380CC4-5D6E-409C-BE32-E72D297353CC}">
                <c16:uniqueId val="{0000000A-1547-4FA1-88F9-001193F96F37}"/>
              </c:ext>
            </c:extLst>
          </c:dPt>
          <c:dLbls>
            <c:dLbl>
              <c:idx val="0"/>
              <c:layout>
                <c:manualLayout>
                  <c:x val="0"/>
                  <c:y val="0.34988179669030733"/>
                </c:manualLayout>
              </c:layout>
              <c:tx>
                <c:rich>
                  <a:bodyPr/>
                  <a:lstStyle/>
                  <a:p>
                    <a:pPr>
                      <a:defRPr sz="1100" b="1" i="0" u="none" strike="noStrike" baseline="0">
                        <a:solidFill>
                          <a:srgbClr val="333333"/>
                        </a:solidFill>
                        <a:latin typeface="Calibri"/>
                        <a:ea typeface="Calibri"/>
                        <a:cs typeface="Calibri"/>
                      </a:defRPr>
                    </a:pPr>
                    <a:r>
                      <a:rPr lang="en-US" dirty="0"/>
                      <a:t>Retirement Date Funds, $6,369, 46%</a:t>
                    </a:r>
                  </a:p>
                </c:rich>
              </c:tx>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47-4FA1-88F9-001193F96F37}"/>
                </c:ext>
              </c:extLst>
            </c:dLbl>
            <c:dLbl>
              <c:idx val="1"/>
              <c:tx>
                <c:rich>
                  <a:bodyPr/>
                  <a:lstStyle/>
                  <a:p>
                    <a:pPr>
                      <a:defRPr sz="1100" b="1" i="0" u="none" strike="noStrike" baseline="0">
                        <a:solidFill>
                          <a:srgbClr val="333333"/>
                        </a:solidFill>
                        <a:latin typeface="Calibri"/>
                        <a:ea typeface="Calibri"/>
                        <a:cs typeface="Calibri"/>
                      </a:defRPr>
                    </a:pPr>
                    <a:r>
                      <a:rPr lang="en-US" dirty="0"/>
                      <a:t>Domestic Stock Funds, $3,593, 26%</a:t>
                    </a:r>
                  </a:p>
                </c:rich>
              </c:tx>
              <c:spPr/>
              <c:dLblPos val="outEnd"/>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47-4FA1-88F9-001193F96F37}"/>
                </c:ext>
              </c:extLst>
            </c:dLbl>
            <c:dLbl>
              <c:idx val="2"/>
              <c:layout>
                <c:manualLayout>
                  <c:x val="0"/>
                  <c:y val="4.5390070921985819E-2"/>
                </c:manualLayout>
              </c:layout>
              <c:tx>
                <c:rich>
                  <a:bodyPr/>
                  <a:lstStyle/>
                  <a:p>
                    <a:pPr>
                      <a:defRPr sz="1100" b="1" i="0" u="none" strike="noStrike" baseline="0">
                        <a:solidFill>
                          <a:srgbClr val="333333"/>
                        </a:solidFill>
                        <a:latin typeface="Calibri"/>
                        <a:ea typeface="Calibri"/>
                        <a:cs typeface="Calibri"/>
                      </a:defRPr>
                    </a:pPr>
                    <a:r>
                      <a:rPr lang="en-US" dirty="0"/>
                      <a:t>International/ Global Equities Funds, $888, 6%</a:t>
                    </a:r>
                  </a:p>
                </c:rich>
              </c:tx>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47-4FA1-88F9-001193F96F37}"/>
                </c:ext>
              </c:extLst>
            </c:dLbl>
            <c:dLbl>
              <c:idx val="3"/>
              <c:layout>
                <c:manualLayout>
                  <c:x val="4.0404040404040404E-3"/>
                  <c:y val="0"/>
                </c:manualLayout>
              </c:layout>
              <c:tx>
                <c:rich>
                  <a:bodyPr/>
                  <a:lstStyle/>
                  <a:p>
                    <a:pPr>
                      <a:defRPr sz="1100" b="1" i="0" u="none" strike="noStrike" baseline="0">
                        <a:solidFill>
                          <a:srgbClr val="333333"/>
                        </a:solidFill>
                        <a:latin typeface="Calibri"/>
                        <a:ea typeface="Calibri"/>
                        <a:cs typeface="Calibri"/>
                      </a:defRPr>
                    </a:pPr>
                    <a:r>
                      <a:rPr lang="en-US" dirty="0"/>
                      <a:t>Fixed Income Funds, $735, 5%</a:t>
                    </a:r>
                  </a:p>
                </c:rich>
              </c:tx>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47-4FA1-88F9-001193F96F37}"/>
                </c:ext>
              </c:extLst>
            </c:dLbl>
            <c:dLbl>
              <c:idx val="4"/>
              <c:tx>
                <c:rich>
                  <a:bodyPr/>
                  <a:lstStyle/>
                  <a:p>
                    <a:pPr>
                      <a:defRPr sz="1100" b="1" i="0" u="none" strike="noStrike" baseline="0">
                        <a:solidFill>
                          <a:srgbClr val="333333"/>
                        </a:solidFill>
                        <a:latin typeface="Calibri"/>
                        <a:ea typeface="Calibri"/>
                        <a:cs typeface="Calibri"/>
                      </a:defRPr>
                    </a:pPr>
                    <a:r>
                      <a:rPr lang="en-US" dirty="0"/>
                      <a:t>Real Assets Fund, $133, 1%</a:t>
                    </a:r>
                  </a:p>
                </c:rich>
              </c:tx>
              <c:spPr/>
              <c:dLblPos val="outEnd"/>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47-4FA1-88F9-001193F96F37}"/>
                </c:ext>
              </c:extLst>
            </c:dLbl>
            <c:dLbl>
              <c:idx val="5"/>
              <c:layout>
                <c:manualLayout>
                  <c:x val="1.9020446980503867E-3"/>
                  <c:y val="-4.4218817046668574E-18"/>
                </c:manualLayout>
              </c:layout>
              <c:tx>
                <c:rich>
                  <a:bodyPr/>
                  <a:lstStyle/>
                  <a:p>
                    <a:pPr>
                      <a:defRPr sz="1100" b="1" i="0" u="none" strike="noStrike" baseline="0">
                        <a:solidFill>
                          <a:srgbClr val="333333"/>
                        </a:solidFill>
                        <a:latin typeface="Calibri"/>
                        <a:ea typeface="Calibri"/>
                        <a:cs typeface="Calibri"/>
                      </a:defRPr>
                    </a:pPr>
                    <a:r>
                      <a:rPr lang="en-US" dirty="0"/>
                      <a:t>Money Market Fund, $1,134, </a:t>
                    </a:r>
                    <a:r>
                      <a:rPr lang="en-US" baseline="0" dirty="0"/>
                      <a:t> 8</a:t>
                    </a:r>
                    <a:r>
                      <a:rPr lang="en-US" dirty="0"/>
                      <a:t>%</a:t>
                    </a:r>
                  </a:p>
                </c:rich>
              </c:tx>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547-4FA1-88F9-001193F96F37}"/>
                </c:ext>
              </c:extLst>
            </c:dLbl>
            <c:dLbl>
              <c:idx val="6"/>
              <c:layout>
                <c:manualLayout>
                  <c:x val="0.28808661225490112"/>
                  <c:y val="1.1406458698739901E-2"/>
                </c:manualLayout>
              </c:layout>
              <c:tx>
                <c:rich>
                  <a:bodyPr/>
                  <a:lstStyle/>
                  <a:p>
                    <a:pPr>
                      <a:defRPr sz="1100" b="1" i="0" u="none" strike="noStrike" baseline="0">
                        <a:solidFill>
                          <a:srgbClr val="333333"/>
                        </a:solidFill>
                        <a:latin typeface="Calibri"/>
                        <a:ea typeface="Calibri"/>
                        <a:cs typeface="Calibri"/>
                      </a:defRPr>
                    </a:pPr>
                    <a:r>
                      <a:rPr lang="en-US" dirty="0"/>
                      <a:t>Self-Directed Brokerage Accounts, $1,135,</a:t>
                    </a:r>
                    <a:r>
                      <a:rPr lang="en-US" baseline="0" dirty="0"/>
                      <a:t> 8</a:t>
                    </a:r>
                    <a:r>
                      <a:rPr lang="en-US" dirty="0"/>
                      <a:t>%</a:t>
                    </a:r>
                  </a:p>
                </c:rich>
              </c:tx>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547-4FA1-88F9-001193F96F37}"/>
                </c:ext>
              </c:extLst>
            </c:dLbl>
            <c:spPr>
              <a:noFill/>
              <a:ln w="25400">
                <a:noFill/>
              </a:ln>
            </c:spPr>
            <c:txPr>
              <a:bodyPr wrap="square" lIns="38100" tIns="19050" rIns="38100" bIns="19050" anchor="ctr">
                <a:spAutoFit/>
              </a:bodyPr>
              <a:lstStyle/>
              <a:p>
                <a:pPr>
                  <a:defRPr sz="1100" b="1" i="0" u="none" strike="noStrike" baseline="0">
                    <a:solidFill>
                      <a:srgbClr val="333333"/>
                    </a:solidFill>
                    <a:latin typeface="Calibri"/>
                    <a:ea typeface="Calibri"/>
                    <a:cs typeface="Calibri"/>
                  </a:defRPr>
                </a:pPr>
                <a:endParaRPr lang="en-US"/>
              </a:p>
            </c:txPr>
            <c:dLblPos val="outEnd"/>
            <c:showLegendKey val="0"/>
            <c:showVal val="1"/>
            <c:showCatName val="1"/>
            <c:showSerName val="0"/>
            <c:showPercent val="1"/>
            <c:showBubbleSize val="0"/>
            <c:showLeaderLines val="1"/>
            <c:extLst>
              <c:ext xmlns:c15="http://schemas.microsoft.com/office/drawing/2012/chart" uri="{CE6537A1-D6FC-4f65-9D91-7224C49458BB}"/>
            </c:extLst>
          </c:dLbls>
          <c:cat>
            <c:strRef>
              <c:f>'Data for chart'!$B$15:$B$21</c:f>
              <c:strCache>
                <c:ptCount val="7"/>
                <c:pt idx="0">
                  <c:v>Retirement Date Funds</c:v>
                </c:pt>
                <c:pt idx="1">
                  <c:v>Domestic Stock Funds</c:v>
                </c:pt>
                <c:pt idx="2">
                  <c:v>International/Global Equities Funds</c:v>
                </c:pt>
                <c:pt idx="3">
                  <c:v>Fixed Income Funds</c:v>
                </c:pt>
                <c:pt idx="4">
                  <c:v>Inflation Adjusted Multi-Assets Fund</c:v>
                </c:pt>
                <c:pt idx="5">
                  <c:v>Money Market Fund</c:v>
                </c:pt>
                <c:pt idx="6">
                  <c:v>Self-Directed Brokerage Accounts</c:v>
                </c:pt>
              </c:strCache>
            </c:strRef>
          </c:cat>
          <c:val>
            <c:numRef>
              <c:f>'Data for chart'!$D$15:$D$21</c:f>
              <c:numCache>
                <c:formatCode>0%</c:formatCode>
                <c:ptCount val="7"/>
                <c:pt idx="0">
                  <c:v>0.45396823578267159</c:v>
                </c:pt>
                <c:pt idx="1">
                  <c:v>0.2339946081636248</c:v>
                </c:pt>
                <c:pt idx="2">
                  <c:v>5.7201276891190034E-2</c:v>
                </c:pt>
                <c:pt idx="3">
                  <c:v>6.7949823788703526E-2</c:v>
                </c:pt>
                <c:pt idx="4">
                  <c:v>9.9763958016948987E-3</c:v>
                </c:pt>
                <c:pt idx="5">
                  <c:v>0.11029978703203097</c:v>
                </c:pt>
                <c:pt idx="6">
                  <c:v>6.6609872540084145E-2</c:v>
                </c:pt>
              </c:numCache>
            </c:numRef>
          </c:val>
          <c:extLst>
            <c:ext xmlns:c16="http://schemas.microsoft.com/office/drawing/2014/chart" uri="{C3380CC4-5D6E-409C-BE32-E72D297353CC}">
              <c16:uniqueId val="{0000000B-1547-4FA1-88F9-001193F96F37}"/>
            </c:ext>
          </c:extLst>
        </c:ser>
        <c:ser>
          <c:idx val="1"/>
          <c:order val="1"/>
          <c:dPt>
            <c:idx val="0"/>
            <c:bubble3D val="0"/>
            <c:extLst xmlns:c15="http://schemas.microsoft.com/office/drawing/2012/chart">
              <c:ext xmlns:c16="http://schemas.microsoft.com/office/drawing/2014/chart" uri="{C3380CC4-5D6E-409C-BE32-E72D297353CC}">
                <c16:uniqueId val="{0000000C-1547-4FA1-88F9-001193F96F37}"/>
              </c:ext>
            </c:extLst>
          </c:dPt>
          <c:dPt>
            <c:idx val="1"/>
            <c:bubble3D val="0"/>
            <c:extLst xmlns:c15="http://schemas.microsoft.com/office/drawing/2012/chart">
              <c:ext xmlns:c16="http://schemas.microsoft.com/office/drawing/2014/chart" uri="{C3380CC4-5D6E-409C-BE32-E72D297353CC}">
                <c16:uniqueId val="{0000000D-1547-4FA1-88F9-001193F96F37}"/>
              </c:ext>
            </c:extLst>
          </c:dPt>
          <c:dPt>
            <c:idx val="2"/>
            <c:bubble3D val="0"/>
            <c:extLst xmlns:c15="http://schemas.microsoft.com/office/drawing/2012/chart">
              <c:ext xmlns:c16="http://schemas.microsoft.com/office/drawing/2014/chart" uri="{C3380CC4-5D6E-409C-BE32-E72D297353CC}">
                <c16:uniqueId val="{0000000E-1547-4FA1-88F9-001193F96F37}"/>
              </c:ext>
            </c:extLst>
          </c:dPt>
          <c:dPt>
            <c:idx val="3"/>
            <c:bubble3D val="0"/>
            <c:extLst xmlns:c15="http://schemas.microsoft.com/office/drawing/2012/chart">
              <c:ext xmlns:c16="http://schemas.microsoft.com/office/drawing/2014/chart" uri="{C3380CC4-5D6E-409C-BE32-E72D297353CC}">
                <c16:uniqueId val="{0000000F-1547-4FA1-88F9-001193F96F37}"/>
              </c:ext>
            </c:extLst>
          </c:dPt>
          <c:dPt>
            <c:idx val="4"/>
            <c:bubble3D val="0"/>
            <c:extLst xmlns:c15="http://schemas.microsoft.com/office/drawing/2012/chart">
              <c:ext xmlns:c16="http://schemas.microsoft.com/office/drawing/2014/chart" uri="{C3380CC4-5D6E-409C-BE32-E72D297353CC}">
                <c16:uniqueId val="{00000010-1547-4FA1-88F9-001193F96F37}"/>
              </c:ext>
            </c:extLst>
          </c:dPt>
          <c:dPt>
            <c:idx val="5"/>
            <c:bubble3D val="0"/>
            <c:extLst xmlns:c15="http://schemas.microsoft.com/office/drawing/2012/chart">
              <c:ext xmlns:c16="http://schemas.microsoft.com/office/drawing/2014/chart" uri="{C3380CC4-5D6E-409C-BE32-E72D297353CC}">
                <c16:uniqueId val="{00000011-1547-4FA1-88F9-001193F96F37}"/>
              </c:ext>
            </c:extLst>
          </c:dPt>
          <c:dPt>
            <c:idx val="6"/>
            <c:bubble3D val="0"/>
            <c:extLst xmlns:c15="http://schemas.microsoft.com/office/drawing/2012/chart">
              <c:ext xmlns:c16="http://schemas.microsoft.com/office/drawing/2014/chart" uri="{C3380CC4-5D6E-409C-BE32-E72D297353CC}">
                <c16:uniqueId val="{00000012-1547-4FA1-88F9-001193F96F37}"/>
              </c:ext>
            </c:extLst>
          </c:dPt>
          <c:cat>
            <c:strRef>
              <c:f>'Data for chart'!$B$15:$B$21</c:f>
              <c:strCache>
                <c:ptCount val="7"/>
                <c:pt idx="0">
                  <c:v>Retirement Date Funds</c:v>
                </c:pt>
                <c:pt idx="1">
                  <c:v>Domestic Stock Funds</c:v>
                </c:pt>
                <c:pt idx="2">
                  <c:v>International/Global Equities Funds</c:v>
                </c:pt>
                <c:pt idx="3">
                  <c:v>Fixed Income Funds</c:v>
                </c:pt>
                <c:pt idx="4">
                  <c:v>Inflation Adjusted Multi-Assets Fund</c:v>
                </c:pt>
                <c:pt idx="5">
                  <c:v>Money Market Fund</c:v>
                </c:pt>
                <c:pt idx="6">
                  <c:v>Self-Directed Brokerage Accounts</c:v>
                </c:pt>
              </c:strCache>
              <c:extLst xmlns:c15="http://schemas.microsoft.com/office/drawing/2012/chart"/>
            </c:strRef>
          </c:cat>
          <c:val>
            <c:numRef>
              <c:f>'Data for chart'!$E$15:$E$21</c:f>
              <c:numCache>
                <c:formatCode>"$"#,##0.0</c:formatCode>
                <c:ptCount val="7"/>
                <c:pt idx="0">
                  <c:v>4538</c:v>
                </c:pt>
                <c:pt idx="1">
                  <c:v>2339.1</c:v>
                </c:pt>
                <c:pt idx="2">
                  <c:v>571.79999999999995</c:v>
                </c:pt>
                <c:pt idx="3">
                  <c:v>679.2</c:v>
                </c:pt>
                <c:pt idx="4">
                  <c:v>99.7</c:v>
                </c:pt>
                <c:pt idx="5">
                  <c:v>1102.5999999999999</c:v>
                </c:pt>
                <c:pt idx="6">
                  <c:v>665.9</c:v>
                </c:pt>
              </c:numCache>
              <c:extLst xmlns:c15="http://schemas.microsoft.com/office/drawing/2012/chart"/>
            </c:numRef>
          </c:val>
          <c:extLst xmlns:c15="http://schemas.microsoft.com/office/drawing/2012/chart">
            <c:ext xmlns:c16="http://schemas.microsoft.com/office/drawing/2014/chart" uri="{C3380CC4-5D6E-409C-BE32-E72D297353CC}">
              <c16:uniqueId val="{00000013-1547-4FA1-88F9-001193F96F37}"/>
            </c:ext>
          </c:extLst>
        </c:ser>
        <c:dLbls>
          <c:showLegendKey val="0"/>
          <c:showVal val="0"/>
          <c:showCatName val="0"/>
          <c:showSerName val="0"/>
          <c:showPercent val="0"/>
          <c:showBubbleSize val="0"/>
          <c:showLeaderLines val="1"/>
        </c:dLbls>
        <c:firstSliceAng val="10"/>
        <c:extLst/>
      </c:pieChart>
      <c:spPr>
        <a:noFill/>
        <a:ln w="25400">
          <a:noFill/>
        </a:ln>
      </c:spPr>
    </c:plotArea>
    <c:plotVisOnly val="1"/>
    <c:dispBlanksAs val="zero"/>
    <c:showDLblsOverMax val="0"/>
  </c:chart>
  <c:spPr>
    <a:solidFill>
      <a:schemeClr val="bg2"/>
    </a:solidFill>
  </c:spPr>
  <c:txPr>
    <a:bodyPr/>
    <a:lstStyle/>
    <a:p>
      <a:pPr>
        <a:defRPr sz="1000" b="0" i="0" u="none" strike="noStrike" baseline="0">
          <a:solidFill>
            <a:srgbClr val="333333"/>
          </a:solidFill>
          <a:latin typeface="Calibri"/>
          <a:ea typeface="Calibri"/>
          <a:cs typeface="Calibri"/>
        </a:defRPr>
      </a:pPr>
      <a:endParaRPr lang="en-US"/>
    </a:p>
  </c:txPr>
  <c:externalData r:id="rId1">
    <c:autoUpdate val="0"/>
  </c:externalData>
  <c:userShapes r:id="rId2"/>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ideWall>
    <c:backWall>
      <c:thickness val="0"/>
    </c:backWall>
    <c:plotArea>
      <c:layout>
        <c:manualLayout>
          <c:layoutTarget val="inner"/>
          <c:xMode val="edge"/>
          <c:yMode val="edge"/>
          <c:x val="1.8090037658336187E-2"/>
          <c:y val="4.4559456109652958E-2"/>
          <c:w val="0.97172619047619047"/>
          <c:h val="0.94684259576248619"/>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0797101449275363"/>
          <c:y val="8.9460767048639991E-2"/>
          <c:w val="0.53478272281182249"/>
          <c:h val="0.90441178315350801"/>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222341338788051"/>
          <c:y val="4.1045996909960712E-2"/>
          <c:w val="0.82909516592116128"/>
          <c:h val="0.75147774613279728"/>
        </c:manualLayout>
      </c:layout>
      <c:pieChart>
        <c:varyColors val="1"/>
        <c:ser>
          <c:idx val="0"/>
          <c:order val="0"/>
          <c:spPr>
            <a:scene3d>
              <a:camera prst="orthographicFront"/>
              <a:lightRig rig="threePt" dir="t"/>
            </a:scene3d>
            <a:sp3d>
              <a:bevelT w="101600" h="101600"/>
            </a:sp3d>
          </c:spPr>
          <c:explosion val="4"/>
          <c:dPt>
            <c:idx val="0"/>
            <c:bubble3D val="0"/>
            <c:extLst>
              <c:ext xmlns:c16="http://schemas.microsoft.com/office/drawing/2014/chart" uri="{C3380CC4-5D6E-409C-BE32-E72D297353CC}">
                <c16:uniqueId val="{00000000-B2CF-4345-97D4-DBE154FCD493}"/>
              </c:ext>
            </c:extLst>
          </c:dPt>
          <c:dPt>
            <c:idx val="1"/>
            <c:bubble3D val="0"/>
            <c:spPr>
              <a:solidFill>
                <a:schemeClr val="accent5">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2-B2CF-4345-97D4-DBE154FCD493}"/>
              </c:ext>
            </c:extLst>
          </c:dPt>
          <c:dPt>
            <c:idx val="2"/>
            <c:bubble3D val="0"/>
            <c:spPr>
              <a:solidFill>
                <a:schemeClr val="accent6">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4-B2CF-4345-97D4-DBE154FCD493}"/>
              </c:ext>
            </c:extLst>
          </c:dPt>
          <c:dPt>
            <c:idx val="3"/>
            <c:bubble3D val="0"/>
            <c:extLst>
              <c:ext xmlns:c16="http://schemas.microsoft.com/office/drawing/2014/chart" uri="{C3380CC4-5D6E-409C-BE32-E72D297353CC}">
                <c16:uniqueId val="{00000005-B2CF-4345-97D4-DBE154FCD493}"/>
              </c:ext>
            </c:extLst>
          </c:dPt>
          <c:dPt>
            <c:idx val="4"/>
            <c:bubble3D val="0"/>
            <c:spPr>
              <a:solidFill>
                <a:schemeClr val="accent3">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7-B2CF-4345-97D4-DBE154FCD493}"/>
              </c:ext>
            </c:extLst>
          </c:dPt>
          <c:dPt>
            <c:idx val="5"/>
            <c:bubble3D val="0"/>
            <c:spPr>
              <a:solidFill>
                <a:schemeClr val="accent2">
                  <a:lumMod val="75000"/>
                </a:schemeClr>
              </a:solidFill>
              <a:scene3d>
                <a:camera prst="orthographicFront"/>
                <a:lightRig rig="threePt" dir="t"/>
              </a:scene3d>
              <a:sp3d>
                <a:bevelT w="101600" h="101600"/>
              </a:sp3d>
            </c:spPr>
            <c:extLst>
              <c:ext xmlns:c16="http://schemas.microsoft.com/office/drawing/2014/chart" uri="{C3380CC4-5D6E-409C-BE32-E72D297353CC}">
                <c16:uniqueId val="{00000009-B2CF-4345-97D4-DBE154FCD493}"/>
              </c:ext>
            </c:extLst>
          </c:dPt>
          <c:dPt>
            <c:idx val="6"/>
            <c:bubble3D val="0"/>
            <c:extLst>
              <c:ext xmlns:c16="http://schemas.microsoft.com/office/drawing/2014/chart" uri="{C3380CC4-5D6E-409C-BE32-E72D297353CC}">
                <c16:uniqueId val="{0000000A-B2CF-4345-97D4-DBE154FCD493}"/>
              </c:ext>
            </c:extLst>
          </c:dPt>
          <c:dLbls>
            <c:dLbl>
              <c:idx val="0"/>
              <c:layout>
                <c:manualLayout>
                  <c:x val="3.7708562434498587E-3"/>
                  <c:y val="6.4826130823753408E-2"/>
                </c:manualLayout>
              </c:layout>
              <c:tx>
                <c:rich>
                  <a:bodyPr wrap="square" lIns="38100" tIns="19050" rIns="38100" bIns="19050" anchor="ctr">
                    <a:noAutofit/>
                  </a:bodyPr>
                  <a:lstStyle/>
                  <a:p>
                    <a:pPr>
                      <a:defRPr b="1"/>
                    </a:pPr>
                    <a:r>
                      <a:rPr lang="en-US" b="1"/>
                      <a:t>Retirement Fund, $726, </a:t>
                    </a:r>
                    <a:fld id="{FD36E847-94A6-4CAA-9517-C8C88FD8B535}" type="VALUE">
                      <a:rPr lang="en-US" b="1"/>
                      <a:pPr>
                        <a:defRPr b="1"/>
                      </a:pPr>
                      <a:t>[VALUE]</a:t>
                    </a:fld>
                    <a:endParaRPr lang="en-US" b="1"/>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25697019098144552"/>
                      <c:h val="0.11783885468767603"/>
                    </c:manualLayout>
                  </c15:layout>
                  <c15:dlblFieldTable/>
                  <c15:showDataLabelsRange val="0"/>
                </c:ext>
                <c:ext xmlns:c16="http://schemas.microsoft.com/office/drawing/2014/chart" uri="{C3380CC4-5D6E-409C-BE32-E72D297353CC}">
                  <c16:uniqueId val="{00000000-B2CF-4345-97D4-DBE154FCD493}"/>
                </c:ext>
              </c:extLst>
            </c:dLbl>
            <c:dLbl>
              <c:idx val="1"/>
              <c:tx>
                <c:rich>
                  <a:bodyPr wrap="square" lIns="38100" tIns="19050" rIns="38100" bIns="19050" anchor="ctr">
                    <a:noAutofit/>
                  </a:bodyPr>
                  <a:lstStyle/>
                  <a:p>
                    <a:pPr>
                      <a:defRPr b="1"/>
                    </a:pPr>
                    <a:r>
                      <a:rPr lang="en-US" b="1" dirty="0"/>
                      <a:t>2020 RDF, $595, </a:t>
                    </a:r>
                    <a:fld id="{9C328DEE-5AC7-4353-9253-3EC9B3E933C3}" type="VALUE">
                      <a:rPr lang="en-US" b="1" smtClean="0"/>
                      <a:pPr>
                        <a:defRPr b="1"/>
                      </a:pPr>
                      <a:t>[VALUE]</a:t>
                    </a:fld>
                    <a:endParaRPr lang="en-US" b="1" dirty="0"/>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B2CF-4345-97D4-DBE154FCD493}"/>
                </c:ext>
              </c:extLst>
            </c:dLbl>
            <c:dLbl>
              <c:idx val="2"/>
              <c:tx>
                <c:rich>
                  <a:bodyPr wrap="square" lIns="38100" tIns="19050" rIns="38100" bIns="19050" anchor="ctr">
                    <a:noAutofit/>
                  </a:bodyPr>
                  <a:lstStyle/>
                  <a:p>
                    <a:pPr>
                      <a:defRPr b="1"/>
                    </a:pPr>
                    <a:r>
                      <a:rPr lang="en-US" dirty="0"/>
                      <a:t>2025 RDF, $902, </a:t>
                    </a:r>
                    <a:fld id="{671B8628-1868-492A-B2BD-6AFEADF35B0A}" type="VALUE">
                      <a:rPr lang="en-US" smtClean="0"/>
                      <a:pPr>
                        <a:defRPr b="1"/>
                      </a:pPr>
                      <a:t>[VALUE]</a:t>
                    </a:fld>
                    <a:endParaRPr lang="en-US" dirty="0"/>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B2CF-4345-97D4-DBE154FCD493}"/>
                </c:ext>
              </c:extLst>
            </c:dLbl>
            <c:dLbl>
              <c:idx val="3"/>
              <c:tx>
                <c:rich>
                  <a:bodyPr wrap="square" lIns="38100" tIns="19050" rIns="38100" bIns="19050" anchor="ctr">
                    <a:noAutofit/>
                  </a:bodyPr>
                  <a:lstStyle/>
                  <a:p>
                    <a:pPr>
                      <a:defRPr b="1"/>
                    </a:pPr>
                    <a:r>
                      <a:rPr lang="en-US"/>
                      <a:t>2030 RDF,$872, </a:t>
                    </a:r>
                    <a:fld id="{BBDD53A9-F785-45C9-9E5A-052A68BFD5EE}" type="VALUE">
                      <a:rPr lang="en-US"/>
                      <a:pPr>
                        <a:defRPr b="1"/>
                      </a:pPr>
                      <a:t>[VALUE]</a:t>
                    </a:fld>
                    <a:endParaRPr lang="en-US"/>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B2CF-4345-97D4-DBE154FCD493}"/>
                </c:ext>
              </c:extLst>
            </c:dLbl>
            <c:dLbl>
              <c:idx val="4"/>
              <c:tx>
                <c:rich>
                  <a:bodyPr wrap="square" lIns="38100" tIns="19050" rIns="38100" bIns="19050" anchor="ctr">
                    <a:noAutofit/>
                  </a:bodyPr>
                  <a:lstStyle/>
                  <a:p>
                    <a:pPr>
                      <a:defRPr b="1"/>
                    </a:pPr>
                    <a:r>
                      <a:rPr lang="en-US"/>
                      <a:t>2035 RDF, $832, </a:t>
                    </a:r>
                    <a:fld id="{0FB65221-179E-48FD-8139-9056DA26B9A9}" type="VALUE">
                      <a:rPr lang="en-US"/>
                      <a:pPr>
                        <a:defRPr b="1"/>
                      </a:pPr>
                      <a:t>[VALUE]</a:t>
                    </a:fld>
                    <a:endParaRPr lang="en-US"/>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B2CF-4345-97D4-DBE154FCD493}"/>
                </c:ext>
              </c:extLst>
            </c:dLbl>
            <c:dLbl>
              <c:idx val="5"/>
              <c:tx>
                <c:rich>
                  <a:bodyPr wrap="square" lIns="38100" tIns="19050" rIns="38100" bIns="19050" anchor="ctr">
                    <a:noAutofit/>
                  </a:bodyPr>
                  <a:lstStyle/>
                  <a:p>
                    <a:pPr>
                      <a:defRPr b="1"/>
                    </a:pPr>
                    <a:r>
                      <a:rPr lang="en-US"/>
                      <a:t>2040 RDF, $762, 12%</a:t>
                    </a:r>
                  </a:p>
                  <a:p>
                    <a:pPr>
                      <a:defRPr b="1"/>
                    </a:pPr>
                    <a:endParaRPr lang="en-US"/>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B2CF-4345-97D4-DBE154FCD493}"/>
                </c:ext>
              </c:extLst>
            </c:dLbl>
            <c:dLbl>
              <c:idx val="6"/>
              <c:tx>
                <c:rich>
                  <a:bodyPr wrap="square" lIns="38100" tIns="19050" rIns="38100" bIns="19050" anchor="ctr">
                    <a:noAutofit/>
                  </a:bodyPr>
                  <a:lstStyle/>
                  <a:p>
                    <a:pPr>
                      <a:defRPr b="1"/>
                    </a:pPr>
                    <a:r>
                      <a:rPr lang="en-US"/>
                      <a:t>2045 RDF, $756, </a:t>
                    </a:r>
                    <a:fld id="{D1B03D6F-FB01-4542-B7F7-29E40F0DEBF8}" type="VALUE">
                      <a:rPr lang="en-US"/>
                      <a:pPr>
                        <a:defRPr b="1"/>
                      </a:pPr>
                      <a:t>[VALUE]</a:t>
                    </a:fld>
                    <a:endParaRPr lang="en-US"/>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A-B2CF-4345-97D4-DBE154FCD493}"/>
                </c:ext>
              </c:extLst>
            </c:dLbl>
            <c:dLbl>
              <c:idx val="7"/>
              <c:layout>
                <c:manualLayout>
                  <c:x val="5.056890012642163E-3"/>
                  <c:y val="2.1704372396139926E-2"/>
                </c:manualLayout>
              </c:layout>
              <c:tx>
                <c:rich>
                  <a:bodyPr wrap="square" lIns="38100" tIns="19050" rIns="38100" bIns="19050" anchor="ctr">
                    <a:noAutofit/>
                  </a:bodyPr>
                  <a:lstStyle/>
                  <a:p>
                    <a:pPr>
                      <a:defRPr b="1"/>
                    </a:pPr>
                    <a:r>
                      <a:rPr lang="en-US"/>
                      <a:t>2050 RDF, $491, </a:t>
                    </a:r>
                    <a:fld id="{0C890CE5-A5DD-442D-B257-1700C17768CF}" type="VALUE">
                      <a:rPr lang="en-US"/>
                      <a:pPr>
                        <a:defRPr b="1"/>
                      </a:pPr>
                      <a:t>[VALUE]</a:t>
                    </a:fld>
                    <a:endParaRPr lang="en-US"/>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B-B2CF-4345-97D4-DBE154FCD493}"/>
                </c:ext>
              </c:extLst>
            </c:dLbl>
            <c:dLbl>
              <c:idx val="8"/>
              <c:tx>
                <c:rich>
                  <a:bodyPr wrap="square" lIns="38100" tIns="19050" rIns="38100" bIns="19050" anchor="ctr">
                    <a:noAutofit/>
                  </a:bodyPr>
                  <a:lstStyle/>
                  <a:p>
                    <a:pPr>
                      <a:defRPr b="1"/>
                    </a:pPr>
                    <a:r>
                      <a:rPr lang="en-US"/>
                      <a:t>2055 RDF, $306, </a:t>
                    </a:r>
                    <a:fld id="{A346CA72-8550-471B-A6A4-2831F7B58F68}" type="VALUE">
                      <a:rPr lang="en-US"/>
                      <a:pPr>
                        <a:defRPr b="1"/>
                      </a:pPr>
                      <a:t>[VALUE]</a:t>
                    </a:fld>
                    <a:endParaRPr lang="en-US"/>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C-B2CF-4345-97D4-DBE154FCD493}"/>
                </c:ext>
              </c:extLst>
            </c:dLbl>
            <c:dLbl>
              <c:idx val="9"/>
              <c:layout>
                <c:manualLayout>
                  <c:x val="8.5387294968097785E-2"/>
                  <c:y val="0"/>
                </c:manualLayout>
              </c:layout>
              <c:tx>
                <c:rich>
                  <a:bodyPr wrap="square" lIns="38100" tIns="19050" rIns="38100" bIns="19050" anchor="ctr">
                    <a:noAutofit/>
                  </a:bodyPr>
                  <a:lstStyle/>
                  <a:p>
                    <a:pPr>
                      <a:defRPr b="1"/>
                    </a:pPr>
                    <a:r>
                      <a:rPr lang="en-US" dirty="0"/>
                      <a:t>2060 RDF, $126, 2%</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28473150080715576"/>
                      <c:h val="7.0364195444423766E-2"/>
                    </c:manualLayout>
                  </c15:layout>
                </c:ext>
                <c:ext xmlns:c16="http://schemas.microsoft.com/office/drawing/2014/chart" uri="{C3380CC4-5D6E-409C-BE32-E72D297353CC}">
                  <c16:uniqueId val="{0000000D-B2CF-4345-97D4-DBE154FCD493}"/>
                </c:ext>
              </c:extLst>
            </c:dLbl>
            <c:spPr>
              <a:noFill/>
              <a:ln>
                <a:noFill/>
              </a:ln>
              <a:effectLst/>
            </c:spPr>
            <c:txPr>
              <a:bodyPr wrap="square" lIns="38100" tIns="19050" rIns="38100" bIns="19050" anchor="ctr">
                <a:spAutoFit/>
              </a:bodyPr>
              <a:lstStyle/>
              <a:p>
                <a:pPr>
                  <a:defRPr b="1"/>
                </a:pPr>
                <a:endParaRPr lang="en-US"/>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'Data for chart'!$N$42:$N$51</c:f>
              <c:strCache>
                <c:ptCount val="10"/>
                <c:pt idx="0">
                  <c:v>Retirement  Fund</c:v>
                </c:pt>
                <c:pt idx="1">
                  <c:v>2020 RDF</c:v>
                </c:pt>
                <c:pt idx="2">
                  <c:v>2025 RDF</c:v>
                </c:pt>
                <c:pt idx="3">
                  <c:v>2030 RDF</c:v>
                </c:pt>
                <c:pt idx="4">
                  <c:v>2035 RDF</c:v>
                </c:pt>
                <c:pt idx="5">
                  <c:v>2040 RDF</c:v>
                </c:pt>
                <c:pt idx="6">
                  <c:v>2045 RDF</c:v>
                </c:pt>
                <c:pt idx="7">
                  <c:v>2050 RDF</c:v>
                </c:pt>
                <c:pt idx="8">
                  <c:v>2055 RDF</c:v>
                </c:pt>
                <c:pt idx="9">
                  <c:v>2060 RDF</c:v>
                </c:pt>
              </c:strCache>
            </c:strRef>
          </c:cat>
          <c:val>
            <c:numRef>
              <c:f>'Data for chart'!$P$42:$P$51</c:f>
              <c:numCache>
                <c:formatCode>0%</c:formatCode>
                <c:ptCount val="10"/>
                <c:pt idx="0">
                  <c:v>0.11403396527009012</c:v>
                </c:pt>
                <c:pt idx="1">
                  <c:v>9.3405902532422563E-2</c:v>
                </c:pt>
                <c:pt idx="2">
                  <c:v>0.14160597992470625</c:v>
                </c:pt>
                <c:pt idx="3">
                  <c:v>0.13695817978123476</c:v>
                </c:pt>
                <c:pt idx="4">
                  <c:v>0.13069065429218554</c:v>
                </c:pt>
                <c:pt idx="5">
                  <c:v>0.1197127959381869</c:v>
                </c:pt>
                <c:pt idx="6">
                  <c:v>0.11866831743422891</c:v>
                </c:pt>
                <c:pt idx="7">
                  <c:v>7.7096367475363858E-2</c:v>
                </c:pt>
                <c:pt idx="8">
                  <c:v>4.8117190925080898E-2</c:v>
                </c:pt>
                <c:pt idx="9">
                  <c:v>1.9710646426500139E-2</c:v>
                </c:pt>
              </c:numCache>
            </c:numRef>
          </c:val>
          <c:extLst>
            <c:ext xmlns:c16="http://schemas.microsoft.com/office/drawing/2014/chart" uri="{C3380CC4-5D6E-409C-BE32-E72D297353CC}">
              <c16:uniqueId val="{0000000E-B2CF-4345-97D4-DBE154FCD493}"/>
            </c:ext>
          </c:extLst>
        </c:ser>
        <c:ser>
          <c:idx val="1"/>
          <c:order val="1"/>
          <c:dPt>
            <c:idx val="0"/>
            <c:bubble3D val="0"/>
            <c:extLst xmlns:c15="http://schemas.microsoft.com/office/drawing/2012/chart">
              <c:ext xmlns:c16="http://schemas.microsoft.com/office/drawing/2014/chart" uri="{C3380CC4-5D6E-409C-BE32-E72D297353CC}">
                <c16:uniqueId val="{0000000F-B2CF-4345-97D4-DBE154FCD493}"/>
              </c:ext>
            </c:extLst>
          </c:dPt>
          <c:dPt>
            <c:idx val="1"/>
            <c:bubble3D val="0"/>
            <c:extLst xmlns:c15="http://schemas.microsoft.com/office/drawing/2012/chart">
              <c:ext xmlns:c16="http://schemas.microsoft.com/office/drawing/2014/chart" uri="{C3380CC4-5D6E-409C-BE32-E72D297353CC}">
                <c16:uniqueId val="{00000010-B2CF-4345-97D4-DBE154FCD493}"/>
              </c:ext>
            </c:extLst>
          </c:dPt>
          <c:dPt>
            <c:idx val="2"/>
            <c:bubble3D val="0"/>
            <c:extLst xmlns:c15="http://schemas.microsoft.com/office/drawing/2012/chart">
              <c:ext xmlns:c16="http://schemas.microsoft.com/office/drawing/2014/chart" uri="{C3380CC4-5D6E-409C-BE32-E72D297353CC}">
                <c16:uniqueId val="{00000011-B2CF-4345-97D4-DBE154FCD493}"/>
              </c:ext>
            </c:extLst>
          </c:dPt>
          <c:dPt>
            <c:idx val="3"/>
            <c:bubble3D val="0"/>
            <c:extLst xmlns:c15="http://schemas.microsoft.com/office/drawing/2012/chart">
              <c:ext xmlns:c16="http://schemas.microsoft.com/office/drawing/2014/chart" uri="{C3380CC4-5D6E-409C-BE32-E72D297353CC}">
                <c16:uniqueId val="{00000012-B2CF-4345-97D4-DBE154FCD493}"/>
              </c:ext>
            </c:extLst>
          </c:dPt>
          <c:dPt>
            <c:idx val="4"/>
            <c:bubble3D val="0"/>
            <c:extLst xmlns:c15="http://schemas.microsoft.com/office/drawing/2012/chart">
              <c:ext xmlns:c16="http://schemas.microsoft.com/office/drawing/2014/chart" uri="{C3380CC4-5D6E-409C-BE32-E72D297353CC}">
                <c16:uniqueId val="{00000013-B2CF-4345-97D4-DBE154FCD493}"/>
              </c:ext>
            </c:extLst>
          </c:dPt>
          <c:dPt>
            <c:idx val="5"/>
            <c:bubble3D val="0"/>
            <c:extLst xmlns:c15="http://schemas.microsoft.com/office/drawing/2012/chart">
              <c:ext xmlns:c16="http://schemas.microsoft.com/office/drawing/2014/chart" uri="{C3380CC4-5D6E-409C-BE32-E72D297353CC}">
                <c16:uniqueId val="{00000014-B2CF-4345-97D4-DBE154FCD493}"/>
              </c:ext>
            </c:extLst>
          </c:dPt>
          <c:dPt>
            <c:idx val="6"/>
            <c:bubble3D val="0"/>
            <c:extLst xmlns:c15="http://schemas.microsoft.com/office/drawing/2012/chart">
              <c:ext xmlns:c16="http://schemas.microsoft.com/office/drawing/2014/chart" uri="{C3380CC4-5D6E-409C-BE32-E72D297353CC}">
                <c16:uniqueId val="{00000015-B2CF-4345-97D4-DBE154FCD493}"/>
              </c:ext>
            </c:extLst>
          </c:dPt>
          <c:cat>
            <c:strRef>
              <c:f>'Data for chart'!$N$42:$N$51</c:f>
              <c:strCache>
                <c:ptCount val="10"/>
                <c:pt idx="0">
                  <c:v>Retirement  Fund</c:v>
                </c:pt>
                <c:pt idx="1">
                  <c:v>2020 RDF</c:v>
                </c:pt>
                <c:pt idx="2">
                  <c:v>2025 RDF</c:v>
                </c:pt>
                <c:pt idx="3">
                  <c:v>2030 RDF</c:v>
                </c:pt>
                <c:pt idx="4">
                  <c:v>2035 RDF</c:v>
                </c:pt>
                <c:pt idx="5">
                  <c:v>2040 RDF</c:v>
                </c:pt>
                <c:pt idx="6">
                  <c:v>2045 RDF</c:v>
                </c:pt>
                <c:pt idx="7">
                  <c:v>2050 RDF</c:v>
                </c:pt>
                <c:pt idx="8">
                  <c:v>2055 RDF</c:v>
                </c:pt>
                <c:pt idx="9">
                  <c:v>2060 RDF</c:v>
                </c:pt>
              </c:strCache>
            </c:strRef>
          </c:cat>
          <c:val>
            <c:numRef>
              <c:f>'Data for chart'!$O$42:$O$51</c:f>
              <c:numCache>
                <c:formatCode>"$"#,##0</c:formatCode>
                <c:ptCount val="10"/>
                <c:pt idx="0">
                  <c:v>726.2</c:v>
                </c:pt>
                <c:pt idx="1">
                  <c:v>594.9</c:v>
                </c:pt>
                <c:pt idx="2">
                  <c:v>901.8</c:v>
                </c:pt>
                <c:pt idx="3">
                  <c:v>872.2</c:v>
                </c:pt>
                <c:pt idx="4">
                  <c:v>832.3</c:v>
                </c:pt>
                <c:pt idx="5">
                  <c:v>762.4</c:v>
                </c:pt>
                <c:pt idx="6">
                  <c:v>755.8</c:v>
                </c:pt>
                <c:pt idx="7">
                  <c:v>491</c:v>
                </c:pt>
                <c:pt idx="8">
                  <c:v>306.39999999999998</c:v>
                </c:pt>
                <c:pt idx="9">
                  <c:v>125.5</c:v>
                </c:pt>
              </c:numCache>
            </c:numRef>
          </c:val>
          <c:extLst xmlns:c15="http://schemas.microsoft.com/office/drawing/2012/chart">
            <c:ext xmlns:c16="http://schemas.microsoft.com/office/drawing/2014/chart" uri="{C3380CC4-5D6E-409C-BE32-E72D297353CC}">
              <c16:uniqueId val="{00000016-B2CF-4345-97D4-DBE154FCD493}"/>
            </c:ext>
          </c:extLst>
        </c:ser>
        <c:dLbls>
          <c:showLegendKey val="0"/>
          <c:showVal val="0"/>
          <c:showCatName val="0"/>
          <c:showSerName val="0"/>
          <c:showPercent val="0"/>
          <c:showBubbleSize val="0"/>
          <c:showLeaderLines val="1"/>
        </c:dLbls>
        <c:firstSliceAng val="10"/>
        <c:extLst/>
      </c:pieChart>
      <c:spPr>
        <a:noFill/>
        <a:ln w="25400">
          <a:noFill/>
        </a:ln>
      </c:spPr>
    </c:plotArea>
    <c:plotVisOnly val="1"/>
    <c:dispBlanksAs val="zero"/>
    <c:showDLblsOverMax val="0"/>
  </c:chart>
  <c:spPr>
    <a:solidFill>
      <a:schemeClr val="bg2"/>
    </a:solidFill>
  </c:spPr>
  <c:txPr>
    <a:bodyPr/>
    <a:lstStyle/>
    <a:p>
      <a:pPr>
        <a:defRPr sz="1000" b="0" i="0" u="none" strike="noStrike" baseline="0">
          <a:solidFill>
            <a:srgbClr val="333333"/>
          </a:solidFill>
          <a:latin typeface="Calibri"/>
          <a:ea typeface="Calibri"/>
          <a:cs typeface="Calibri"/>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'Total Sector Geo'!$A$24</c:f>
              <c:strCache>
                <c:ptCount val="1"/>
                <c:pt idx="0">
                  <c:v>North America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Sector Geo'!$B$23:$D$23</c:f>
              <c:strCache>
                <c:ptCount val="3"/>
                <c:pt idx="0">
                  <c:v>PE NAV</c:v>
                </c:pt>
                <c:pt idx="1">
                  <c:v>Cambridge PE/VC Bmrk</c:v>
                </c:pt>
                <c:pt idx="2">
                  <c:v>MSCI ACWI IMI</c:v>
                </c:pt>
              </c:strCache>
            </c:strRef>
          </c:cat>
          <c:val>
            <c:numRef>
              <c:f>'Total Sector Geo'!$B$24:$D$24</c:f>
              <c:numCache>
                <c:formatCode>0%;;"---"</c:formatCode>
                <c:ptCount val="3"/>
                <c:pt idx="0">
                  <c:v>0.68799999999999994</c:v>
                </c:pt>
                <c:pt idx="1">
                  <c:v>0.624</c:v>
                </c:pt>
                <c:pt idx="2">
                  <c:v>0.60599999999999998</c:v>
                </c:pt>
              </c:numCache>
            </c:numRef>
          </c:val>
          <c:extLst>
            <c:ext xmlns:c16="http://schemas.microsoft.com/office/drawing/2014/chart" uri="{C3380CC4-5D6E-409C-BE32-E72D297353CC}">
              <c16:uniqueId val="{00000000-E5B2-4AF4-BB8D-0FD7E314554A}"/>
            </c:ext>
          </c:extLst>
        </c:ser>
        <c:ser>
          <c:idx val="1"/>
          <c:order val="1"/>
          <c:tx>
            <c:strRef>
              <c:f>'Total Sector Geo'!$A$25</c:f>
              <c:strCache>
                <c:ptCount val="1"/>
                <c:pt idx="0">
                  <c:v>Europe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Sector Geo'!$B$23:$D$23</c:f>
              <c:strCache>
                <c:ptCount val="3"/>
                <c:pt idx="0">
                  <c:v>PE NAV</c:v>
                </c:pt>
                <c:pt idx="1">
                  <c:v>Cambridge PE/VC Bmrk</c:v>
                </c:pt>
                <c:pt idx="2">
                  <c:v>MSCI ACWI IMI</c:v>
                </c:pt>
              </c:strCache>
            </c:strRef>
          </c:cat>
          <c:val>
            <c:numRef>
              <c:f>'Total Sector Geo'!$B$25:$D$25</c:f>
              <c:numCache>
                <c:formatCode>0%;;"---"</c:formatCode>
                <c:ptCount val="3"/>
                <c:pt idx="0">
                  <c:v>0.16800000000000001</c:v>
                </c:pt>
                <c:pt idx="1">
                  <c:v>0.20100000000000001</c:v>
                </c:pt>
                <c:pt idx="2">
                  <c:v>0.17299999999999999</c:v>
                </c:pt>
              </c:numCache>
            </c:numRef>
          </c:val>
          <c:extLst>
            <c:ext xmlns:c16="http://schemas.microsoft.com/office/drawing/2014/chart" uri="{C3380CC4-5D6E-409C-BE32-E72D297353CC}">
              <c16:uniqueId val="{00000001-E5B2-4AF4-BB8D-0FD7E314554A}"/>
            </c:ext>
          </c:extLst>
        </c:ser>
        <c:ser>
          <c:idx val="2"/>
          <c:order val="2"/>
          <c:tx>
            <c:strRef>
              <c:f>'Total Sector Geo'!$A$26</c:f>
              <c:strCache>
                <c:ptCount val="1"/>
                <c:pt idx="0">
                  <c:v>Asia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Sector Geo'!$B$23:$D$23</c:f>
              <c:strCache>
                <c:ptCount val="3"/>
                <c:pt idx="0">
                  <c:v>PE NAV</c:v>
                </c:pt>
                <c:pt idx="1">
                  <c:v>Cambridge PE/VC Bmrk</c:v>
                </c:pt>
                <c:pt idx="2">
                  <c:v>MSCI ACWI IMI</c:v>
                </c:pt>
              </c:strCache>
            </c:strRef>
          </c:cat>
          <c:val>
            <c:numRef>
              <c:f>'Total Sector Geo'!$B$26:$D$26</c:f>
              <c:numCache>
                <c:formatCode>0%;;"---"</c:formatCode>
                <c:ptCount val="3"/>
                <c:pt idx="0">
                  <c:v>0.111</c:v>
                </c:pt>
                <c:pt idx="1">
                  <c:v>0.14399999999999999</c:v>
                </c:pt>
                <c:pt idx="2">
                  <c:v>0.19800000000000001</c:v>
                </c:pt>
              </c:numCache>
            </c:numRef>
          </c:val>
          <c:extLst>
            <c:ext xmlns:c16="http://schemas.microsoft.com/office/drawing/2014/chart" uri="{C3380CC4-5D6E-409C-BE32-E72D297353CC}">
              <c16:uniqueId val="{00000002-E5B2-4AF4-BB8D-0FD7E314554A}"/>
            </c:ext>
          </c:extLst>
        </c:ser>
        <c:ser>
          <c:idx val="3"/>
          <c:order val="3"/>
          <c:tx>
            <c:strRef>
              <c:f>'Total Sector Geo'!$A$27</c:f>
              <c:strCache>
                <c:ptCount val="1"/>
                <c:pt idx="0">
                  <c:v>Other Geo</c:v>
                </c:pt>
              </c:strCache>
            </c:strRef>
          </c:tx>
          <c:invertIfNegative val="0"/>
          <c:cat>
            <c:strRef>
              <c:f>'Total Sector Geo'!$B$23:$D$23</c:f>
              <c:strCache>
                <c:ptCount val="3"/>
                <c:pt idx="0">
                  <c:v>PE NAV</c:v>
                </c:pt>
                <c:pt idx="1">
                  <c:v>Cambridge PE/VC Bmrk</c:v>
                </c:pt>
                <c:pt idx="2">
                  <c:v>MSCI ACWI IMI</c:v>
                </c:pt>
              </c:strCache>
            </c:strRef>
          </c:cat>
          <c:val>
            <c:numRef>
              <c:f>'Total Sector Geo'!$B$27:$D$27</c:f>
              <c:numCache>
                <c:formatCode>0%;;"---"</c:formatCode>
                <c:ptCount val="3"/>
                <c:pt idx="0">
                  <c:v>0.01</c:v>
                </c:pt>
                <c:pt idx="1">
                  <c:v>0</c:v>
                </c:pt>
                <c:pt idx="2">
                  <c:v>0</c:v>
                </c:pt>
              </c:numCache>
            </c:numRef>
          </c:val>
          <c:extLst>
            <c:ext xmlns:c16="http://schemas.microsoft.com/office/drawing/2014/chart" uri="{C3380CC4-5D6E-409C-BE32-E72D297353CC}">
              <c16:uniqueId val="{00000003-E5B2-4AF4-BB8D-0FD7E314554A}"/>
            </c:ext>
          </c:extLst>
        </c:ser>
        <c:ser>
          <c:idx val="4"/>
          <c:order val="4"/>
          <c:tx>
            <c:strRef>
              <c:f>'Total Sector Geo'!$A$28</c:f>
              <c:strCache>
                <c:ptCount val="1"/>
                <c:pt idx="0">
                  <c:v>Latin America</c:v>
                </c:pt>
              </c:strCache>
            </c:strRef>
          </c:tx>
          <c:invertIfNegative val="0"/>
          <c:cat>
            <c:strRef>
              <c:f>'Total Sector Geo'!$B$23:$D$23</c:f>
              <c:strCache>
                <c:ptCount val="3"/>
                <c:pt idx="0">
                  <c:v>PE NAV</c:v>
                </c:pt>
                <c:pt idx="1">
                  <c:v>Cambridge PE/VC Bmrk</c:v>
                </c:pt>
                <c:pt idx="2">
                  <c:v>MSCI ACWI IMI</c:v>
                </c:pt>
              </c:strCache>
            </c:strRef>
          </c:cat>
          <c:val>
            <c:numRef>
              <c:f>'Total Sector Geo'!$B$28:$D$28</c:f>
              <c:numCache>
                <c:formatCode>0%;;"---"</c:formatCode>
                <c:ptCount val="3"/>
                <c:pt idx="0">
                  <c:v>0.01</c:v>
                </c:pt>
                <c:pt idx="1">
                  <c:v>0.01</c:v>
                </c:pt>
                <c:pt idx="2">
                  <c:v>0.01</c:v>
                </c:pt>
              </c:numCache>
            </c:numRef>
          </c:val>
          <c:extLst>
            <c:ext xmlns:c16="http://schemas.microsoft.com/office/drawing/2014/chart" uri="{C3380CC4-5D6E-409C-BE32-E72D297353CC}">
              <c16:uniqueId val="{00000004-E5B2-4AF4-BB8D-0FD7E314554A}"/>
            </c:ext>
          </c:extLst>
        </c:ser>
        <c:ser>
          <c:idx val="5"/>
          <c:order val="5"/>
          <c:tx>
            <c:strRef>
              <c:f>'Total Sector Geo'!$A$29</c:f>
              <c:strCache>
                <c:ptCount val="1"/>
                <c:pt idx="0">
                  <c:v>Middle East</c:v>
                </c:pt>
              </c:strCache>
            </c:strRef>
          </c:tx>
          <c:invertIfNegative val="0"/>
          <c:cat>
            <c:strRef>
              <c:f>'Total Sector Geo'!$B$23:$D$23</c:f>
              <c:strCache>
                <c:ptCount val="3"/>
                <c:pt idx="0">
                  <c:v>PE NAV</c:v>
                </c:pt>
                <c:pt idx="1">
                  <c:v>Cambridge PE/VC Bmrk</c:v>
                </c:pt>
                <c:pt idx="2">
                  <c:v>MSCI ACWI IMI</c:v>
                </c:pt>
              </c:strCache>
            </c:strRef>
          </c:cat>
          <c:val>
            <c:numRef>
              <c:f>'Total Sector Geo'!$B$29:$D$29</c:f>
              <c:numCache>
                <c:formatCode>0%;;"---"</c:formatCode>
                <c:ptCount val="3"/>
                <c:pt idx="0">
                  <c:v>0.01</c:v>
                </c:pt>
                <c:pt idx="1">
                  <c:v>0.02</c:v>
                </c:pt>
                <c:pt idx="2">
                  <c:v>0.01</c:v>
                </c:pt>
              </c:numCache>
            </c:numRef>
          </c:val>
          <c:extLst>
            <c:ext xmlns:c16="http://schemas.microsoft.com/office/drawing/2014/chart" uri="{C3380CC4-5D6E-409C-BE32-E72D297353CC}">
              <c16:uniqueId val="{00000005-E5B2-4AF4-BB8D-0FD7E314554A}"/>
            </c:ext>
          </c:extLst>
        </c:ser>
        <c:ser>
          <c:idx val="6"/>
          <c:order val="6"/>
          <c:tx>
            <c:strRef>
              <c:f>'Total Sector Geo'!$A$30</c:f>
              <c:strCache>
                <c:ptCount val="1"/>
                <c:pt idx="0">
                  <c:v>Africa</c:v>
                </c:pt>
              </c:strCache>
            </c:strRef>
          </c:tx>
          <c:invertIfNegative val="0"/>
          <c:cat>
            <c:strRef>
              <c:f>'Total Sector Geo'!$B$23:$D$23</c:f>
              <c:strCache>
                <c:ptCount val="3"/>
                <c:pt idx="0">
                  <c:v>PE NAV</c:v>
                </c:pt>
                <c:pt idx="1">
                  <c:v>Cambridge PE/VC Bmrk</c:v>
                </c:pt>
                <c:pt idx="2">
                  <c:v>MSCI ACWI IMI</c:v>
                </c:pt>
              </c:strCache>
            </c:strRef>
          </c:cat>
          <c:val>
            <c:numRef>
              <c:f>'Total Sector Geo'!$B$30:$D$30</c:f>
              <c:numCache>
                <c:formatCode>0%;;"---"</c:formatCode>
                <c:ptCount val="3"/>
                <c:pt idx="0">
                  <c:v>6.3268039750703558E-4</c:v>
                </c:pt>
                <c:pt idx="1">
                  <c:v>0.01</c:v>
                </c:pt>
                <c:pt idx="2">
                  <c:v>0</c:v>
                </c:pt>
              </c:numCache>
            </c:numRef>
          </c:val>
          <c:extLst>
            <c:ext xmlns:c16="http://schemas.microsoft.com/office/drawing/2014/chart" uri="{C3380CC4-5D6E-409C-BE32-E72D297353CC}">
              <c16:uniqueId val="{00000006-E5B2-4AF4-BB8D-0FD7E314554A}"/>
            </c:ext>
          </c:extLst>
        </c:ser>
        <c:dLbls>
          <c:showLegendKey val="0"/>
          <c:showVal val="0"/>
          <c:showCatName val="0"/>
          <c:showSerName val="0"/>
          <c:showPercent val="0"/>
          <c:showBubbleSize val="0"/>
        </c:dLbls>
        <c:gapWidth val="150"/>
        <c:overlap val="100"/>
        <c:axId val="342156800"/>
        <c:axId val="342158336"/>
      </c:barChart>
      <c:catAx>
        <c:axId val="342156800"/>
        <c:scaling>
          <c:orientation val="minMax"/>
        </c:scaling>
        <c:delete val="0"/>
        <c:axPos val="b"/>
        <c:numFmt formatCode="General" sourceLinked="0"/>
        <c:majorTickMark val="out"/>
        <c:minorTickMark val="none"/>
        <c:tickLblPos val="nextTo"/>
        <c:crossAx val="342158336"/>
        <c:crosses val="autoZero"/>
        <c:auto val="1"/>
        <c:lblAlgn val="ctr"/>
        <c:lblOffset val="100"/>
        <c:noMultiLvlLbl val="0"/>
      </c:catAx>
      <c:valAx>
        <c:axId val="342158336"/>
        <c:scaling>
          <c:orientation val="minMax"/>
        </c:scaling>
        <c:delete val="0"/>
        <c:axPos val="l"/>
        <c:majorGridlines/>
        <c:numFmt formatCode="0%" sourceLinked="1"/>
        <c:majorTickMark val="out"/>
        <c:minorTickMark val="none"/>
        <c:tickLblPos val="nextTo"/>
        <c:crossAx val="342156800"/>
        <c:crosses val="autoZero"/>
        <c:crossBetween val="between"/>
      </c:valAx>
    </c:plotArea>
    <c:legend>
      <c:legendPos val="r"/>
      <c:overlay val="0"/>
    </c:legend>
    <c:plotVisOnly val="1"/>
    <c:dispBlanksAs val="gap"/>
    <c:showDLblsOverMax val="0"/>
  </c:chart>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1"/>
          <c:order val="0"/>
          <c:tx>
            <c:strRef>
              <c:f>'By Individual Mgr allocation)'!$B$25</c:f>
              <c:strCache>
                <c:ptCount val="1"/>
                <c:pt idx="0">
                  <c:v>FRS  Stock Mkt Index</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allocation)'!$B$26:$B$35</c:f>
              <c:numCache>
                <c:formatCode>0.0%</c:formatCode>
                <c:ptCount val="10"/>
                <c:pt idx="0">
                  <c:v>0.41199999999999998</c:v>
                </c:pt>
                <c:pt idx="1">
                  <c:v>0.41199999999999998</c:v>
                </c:pt>
                <c:pt idx="2">
                  <c:v>0.40300000000000002</c:v>
                </c:pt>
                <c:pt idx="3">
                  <c:v>0.38500000000000001</c:v>
                </c:pt>
                <c:pt idx="4">
                  <c:v>0.34899999999999998</c:v>
                </c:pt>
                <c:pt idx="5">
                  <c:v>0.309</c:v>
                </c:pt>
                <c:pt idx="6">
                  <c:v>0.26400000000000001</c:v>
                </c:pt>
                <c:pt idx="7">
                  <c:v>0.21299999999999999</c:v>
                </c:pt>
                <c:pt idx="8">
                  <c:v>0.16</c:v>
                </c:pt>
                <c:pt idx="9">
                  <c:v>0.13800000000000001</c:v>
                </c:pt>
              </c:numCache>
            </c:numRef>
          </c:val>
          <c:extLst>
            <c:ext xmlns:c16="http://schemas.microsoft.com/office/drawing/2014/chart" uri="{C3380CC4-5D6E-409C-BE32-E72D297353CC}">
              <c16:uniqueId val="{00000000-2BCE-4847-A3A6-D4C5401D4764}"/>
            </c:ext>
          </c:extLst>
        </c:ser>
        <c:ser>
          <c:idx val="2"/>
          <c:order val="1"/>
          <c:tx>
            <c:strRef>
              <c:f>'By Individual Mgr allocation)'!$C$25</c:f>
              <c:strCache>
                <c:ptCount val="1"/>
                <c:pt idx="0">
                  <c:v>FRS For. Stk Index</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allocation)'!$C$26:$C$35</c:f>
              <c:numCache>
                <c:formatCode>0.0%</c:formatCode>
                <c:ptCount val="10"/>
                <c:pt idx="0">
                  <c:v>0.40300000000000002</c:v>
                </c:pt>
                <c:pt idx="1">
                  <c:v>0.40300000000000002</c:v>
                </c:pt>
                <c:pt idx="2">
                  <c:v>0.39500000000000002</c:v>
                </c:pt>
                <c:pt idx="3">
                  <c:v>0.377</c:v>
                </c:pt>
                <c:pt idx="4">
                  <c:v>0.34100000000000003</c:v>
                </c:pt>
                <c:pt idx="5">
                  <c:v>0.30199999999999999</c:v>
                </c:pt>
                <c:pt idx="6">
                  <c:v>0.25900000000000001</c:v>
                </c:pt>
                <c:pt idx="7">
                  <c:v>0.20899999999999999</c:v>
                </c:pt>
                <c:pt idx="8">
                  <c:v>0.157</c:v>
                </c:pt>
                <c:pt idx="9">
                  <c:v>0.13500000000000001</c:v>
                </c:pt>
              </c:numCache>
            </c:numRef>
          </c:val>
          <c:extLst>
            <c:ext xmlns:c16="http://schemas.microsoft.com/office/drawing/2014/chart" uri="{C3380CC4-5D6E-409C-BE32-E72D297353CC}">
              <c16:uniqueId val="{00000001-2BCE-4847-A3A6-D4C5401D4764}"/>
            </c:ext>
          </c:extLst>
        </c:ser>
        <c:ser>
          <c:idx val="3"/>
          <c:order val="2"/>
          <c:tx>
            <c:strRef>
              <c:f>'By Individual Mgr allocation)'!$D$25</c:f>
              <c:strCache>
                <c:ptCount val="1"/>
                <c:pt idx="0">
                  <c:v>QMA Mid Cap Quant.</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allocation)'!$D$26:$D$35</c:f>
              <c:numCache>
                <c:formatCode>0.0%</c:formatCode>
                <c:ptCount val="10"/>
                <c:pt idx="0">
                  <c:v>1.0999999999999999E-2</c:v>
                </c:pt>
                <c:pt idx="1">
                  <c:v>1.0999999999999999E-2</c:v>
                </c:pt>
                <c:pt idx="2">
                  <c:v>1.0999999999999999E-2</c:v>
                </c:pt>
                <c:pt idx="3">
                  <c:v>0.01</c:v>
                </c:pt>
                <c:pt idx="4">
                  <c:v>8.9999999999999993E-3</c:v>
                </c:pt>
                <c:pt idx="5">
                  <c:v>8.0000000000000002E-3</c:v>
                </c:pt>
                <c:pt idx="6">
                  <c:v>7.0000000000000001E-3</c:v>
                </c:pt>
                <c:pt idx="7">
                  <c:v>6.0000000000000001E-3</c:v>
                </c:pt>
                <c:pt idx="8">
                  <c:v>4.0000000000000001E-3</c:v>
                </c:pt>
                <c:pt idx="9">
                  <c:v>4.0000000000000001E-3</c:v>
                </c:pt>
              </c:numCache>
            </c:numRef>
          </c:val>
          <c:extLst>
            <c:ext xmlns:c16="http://schemas.microsoft.com/office/drawing/2014/chart" uri="{C3380CC4-5D6E-409C-BE32-E72D297353CC}">
              <c16:uniqueId val="{00000002-2BCE-4847-A3A6-D4C5401D4764}"/>
            </c:ext>
          </c:extLst>
        </c:ser>
        <c:ser>
          <c:idx val="4"/>
          <c:order val="3"/>
          <c:tx>
            <c:strRef>
              <c:f>'By Individual Mgr allocation)'!$E$25</c:f>
              <c:strCache>
                <c:ptCount val="1"/>
                <c:pt idx="0">
                  <c:v>Stephens Mid Cap Growth</c:v>
                </c:pt>
              </c:strCache>
            </c:strRef>
          </c:tx>
          <c:spPr>
            <a:solidFill>
              <a:srgbClr val="54B899"/>
            </a:solidFill>
          </c:spPr>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allocation)'!$E$26:$E$35</c:f>
              <c:numCache>
                <c:formatCode>0.0%</c:formatCode>
                <c:ptCount val="10"/>
                <c:pt idx="0">
                  <c:v>6.0000000000000001E-3</c:v>
                </c:pt>
                <c:pt idx="1">
                  <c:v>6.0000000000000001E-3</c:v>
                </c:pt>
                <c:pt idx="2">
                  <c:v>6.0000000000000001E-3</c:v>
                </c:pt>
                <c:pt idx="3">
                  <c:v>6.0000000000000001E-3</c:v>
                </c:pt>
                <c:pt idx="4">
                  <c:v>5.0000000000000001E-3</c:v>
                </c:pt>
                <c:pt idx="5">
                  <c:v>4.0000000000000001E-3</c:v>
                </c:pt>
                <c:pt idx="6">
                  <c:v>4.0000000000000001E-3</c:v>
                </c:pt>
                <c:pt idx="7">
                  <c:v>3.0000000000000001E-3</c:v>
                </c:pt>
                <c:pt idx="8">
                  <c:v>2E-3</c:v>
                </c:pt>
                <c:pt idx="9">
                  <c:v>2E-3</c:v>
                </c:pt>
              </c:numCache>
            </c:numRef>
          </c:val>
          <c:extLst>
            <c:ext xmlns:c16="http://schemas.microsoft.com/office/drawing/2014/chart" uri="{C3380CC4-5D6E-409C-BE32-E72D297353CC}">
              <c16:uniqueId val="{00000003-2BCE-4847-A3A6-D4C5401D4764}"/>
            </c:ext>
          </c:extLst>
        </c:ser>
        <c:ser>
          <c:idx val="5"/>
          <c:order val="4"/>
          <c:tx>
            <c:strRef>
              <c:f>'By Individual Mgr allocation)'!$F$25</c:f>
              <c:strCache>
                <c:ptCount val="1"/>
                <c:pt idx="0">
                  <c:v>T Rowe Price Small Cap Stock</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allocation)'!$F$26:$F$35</c:f>
              <c:numCache>
                <c:formatCode>0.0%</c:formatCode>
                <c:ptCount val="10"/>
                <c:pt idx="0">
                  <c:v>8.0000000000000002E-3</c:v>
                </c:pt>
                <c:pt idx="1">
                  <c:v>8.0000000000000002E-3</c:v>
                </c:pt>
                <c:pt idx="2">
                  <c:v>8.0000000000000002E-3</c:v>
                </c:pt>
                <c:pt idx="3">
                  <c:v>8.0000000000000002E-3</c:v>
                </c:pt>
                <c:pt idx="4">
                  <c:v>7.0000000000000001E-3</c:v>
                </c:pt>
                <c:pt idx="5">
                  <c:v>6.0000000000000001E-3</c:v>
                </c:pt>
                <c:pt idx="6">
                  <c:v>5.0000000000000001E-3</c:v>
                </c:pt>
                <c:pt idx="7">
                  <c:v>4.0000000000000001E-3</c:v>
                </c:pt>
                <c:pt idx="8">
                  <c:v>3.0000000000000001E-3</c:v>
                </c:pt>
                <c:pt idx="9">
                  <c:v>3.0000000000000001E-3</c:v>
                </c:pt>
              </c:numCache>
            </c:numRef>
          </c:val>
          <c:extLst>
            <c:ext xmlns:c16="http://schemas.microsoft.com/office/drawing/2014/chart" uri="{C3380CC4-5D6E-409C-BE32-E72D297353CC}">
              <c16:uniqueId val="{00000004-2BCE-4847-A3A6-D4C5401D4764}"/>
            </c:ext>
          </c:extLst>
        </c:ser>
        <c:ser>
          <c:idx val="6"/>
          <c:order val="5"/>
          <c:tx>
            <c:strRef>
              <c:f>'By Individual Mgr allocation)'!$G$25</c:f>
              <c:strCache>
                <c:ptCount val="1"/>
                <c:pt idx="0">
                  <c:v>Prud. High Yield</c:v>
                </c:pt>
              </c:strCache>
            </c:strRef>
          </c:tx>
          <c:spPr>
            <a:solidFill>
              <a:srgbClr val="C8D834"/>
            </a:solidFill>
          </c:spPr>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allocation)'!$G$26:$G$35</c:f>
              <c:numCache>
                <c:formatCode>0.0%</c:formatCode>
                <c:ptCount val="10"/>
                <c:pt idx="0">
                  <c:v>2.9000000000000001E-2</c:v>
                </c:pt>
                <c:pt idx="1">
                  <c:v>2.9000000000000001E-2</c:v>
                </c:pt>
                <c:pt idx="2">
                  <c:v>2.8000000000000001E-2</c:v>
                </c:pt>
                <c:pt idx="3">
                  <c:v>2.7E-2</c:v>
                </c:pt>
                <c:pt idx="4">
                  <c:v>3.3000000000000002E-2</c:v>
                </c:pt>
                <c:pt idx="5">
                  <c:v>3.7999999999999999E-2</c:v>
                </c:pt>
                <c:pt idx="6">
                  <c:v>0.04</c:v>
                </c:pt>
                <c:pt idx="7">
                  <c:v>3.9E-2</c:v>
                </c:pt>
                <c:pt idx="8">
                  <c:v>3.5000000000000003E-2</c:v>
                </c:pt>
                <c:pt idx="9">
                  <c:v>3.1E-2</c:v>
                </c:pt>
              </c:numCache>
            </c:numRef>
          </c:val>
          <c:extLst>
            <c:ext xmlns:c16="http://schemas.microsoft.com/office/drawing/2014/chart" uri="{C3380CC4-5D6E-409C-BE32-E72D297353CC}">
              <c16:uniqueId val="{00000005-2BCE-4847-A3A6-D4C5401D4764}"/>
            </c:ext>
          </c:extLst>
        </c:ser>
        <c:ser>
          <c:idx val="7"/>
          <c:order val="6"/>
          <c:tx>
            <c:strRef>
              <c:f>'By Individual Mgr allocation)'!$H$25</c:f>
              <c:strCache>
                <c:ptCount val="1"/>
                <c:pt idx="0">
                  <c:v>Wells Cap Core Fixed Inc. </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allocation)'!$H$26:$H$35</c:f>
              <c:numCache>
                <c:formatCode>0.0%</c:formatCode>
                <c:ptCount val="10"/>
                <c:pt idx="0">
                  <c:v>8.0000000000000002E-3</c:v>
                </c:pt>
                <c:pt idx="1">
                  <c:v>8.0000000000000002E-3</c:v>
                </c:pt>
                <c:pt idx="2">
                  <c:v>1.2E-2</c:v>
                </c:pt>
                <c:pt idx="3">
                  <c:v>1.9E-2</c:v>
                </c:pt>
                <c:pt idx="4">
                  <c:v>2.5000000000000001E-2</c:v>
                </c:pt>
                <c:pt idx="5">
                  <c:v>3.1E-2</c:v>
                </c:pt>
                <c:pt idx="6">
                  <c:v>3.6999999999999998E-2</c:v>
                </c:pt>
                <c:pt idx="7">
                  <c:v>4.2999999999999997E-2</c:v>
                </c:pt>
                <c:pt idx="8">
                  <c:v>4.8000000000000001E-2</c:v>
                </c:pt>
                <c:pt idx="9">
                  <c:v>5.2999999999999999E-2</c:v>
                </c:pt>
              </c:numCache>
            </c:numRef>
          </c:val>
          <c:extLst>
            <c:ext xmlns:c16="http://schemas.microsoft.com/office/drawing/2014/chart" uri="{C3380CC4-5D6E-409C-BE32-E72D297353CC}">
              <c16:uniqueId val="{00000006-2BCE-4847-A3A6-D4C5401D4764}"/>
            </c:ext>
          </c:extLst>
        </c:ser>
        <c:ser>
          <c:idx val="0"/>
          <c:order val="7"/>
          <c:tx>
            <c:strRef>
              <c:f>'By Individual Mgr allocation)'!$I$25</c:f>
              <c:strCache>
                <c:ptCount val="1"/>
                <c:pt idx="0">
                  <c:v>Prud. Core Plus Strategy</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allocation)'!$I$26:$I$35</c:f>
              <c:numCache>
                <c:formatCode>0.0%</c:formatCode>
                <c:ptCount val="10"/>
                <c:pt idx="0">
                  <c:v>5.0000000000000001E-3</c:v>
                </c:pt>
                <c:pt idx="1">
                  <c:v>5.0000000000000001E-3</c:v>
                </c:pt>
                <c:pt idx="2">
                  <c:v>8.0000000000000002E-3</c:v>
                </c:pt>
                <c:pt idx="3">
                  <c:v>1.2999999999999999E-2</c:v>
                </c:pt>
                <c:pt idx="4">
                  <c:v>1.7000000000000001E-2</c:v>
                </c:pt>
                <c:pt idx="5">
                  <c:v>2.1000000000000001E-2</c:v>
                </c:pt>
                <c:pt idx="6">
                  <c:v>2.5000000000000001E-2</c:v>
                </c:pt>
                <c:pt idx="7">
                  <c:v>2.9000000000000001E-2</c:v>
                </c:pt>
                <c:pt idx="8">
                  <c:v>3.2000000000000001E-2</c:v>
                </c:pt>
                <c:pt idx="9">
                  <c:v>3.5999999999999997E-2</c:v>
                </c:pt>
              </c:numCache>
            </c:numRef>
          </c:val>
          <c:extLst>
            <c:ext xmlns:c16="http://schemas.microsoft.com/office/drawing/2014/chart" uri="{C3380CC4-5D6E-409C-BE32-E72D297353CC}">
              <c16:uniqueId val="{00000007-2BCE-4847-A3A6-D4C5401D4764}"/>
            </c:ext>
          </c:extLst>
        </c:ser>
        <c:ser>
          <c:idx val="8"/>
          <c:order val="8"/>
          <c:tx>
            <c:strRef>
              <c:f>'By Individual Mgr allocation)'!$J$25</c:f>
              <c:strCache>
                <c:ptCount val="1"/>
                <c:pt idx="0">
                  <c:v>FRS Enhcd Bond Index</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allocation)'!$J$26:$J$35</c:f>
              <c:numCache>
                <c:formatCode>0.0%</c:formatCode>
                <c:ptCount val="10"/>
                <c:pt idx="0">
                  <c:v>0.02</c:v>
                </c:pt>
                <c:pt idx="1">
                  <c:v>0.02</c:v>
                </c:pt>
                <c:pt idx="2">
                  <c:v>2.9000000000000001E-2</c:v>
                </c:pt>
                <c:pt idx="3">
                  <c:v>4.8000000000000001E-2</c:v>
                </c:pt>
                <c:pt idx="4">
                  <c:v>6.3E-2</c:v>
                </c:pt>
                <c:pt idx="5">
                  <c:v>7.8E-2</c:v>
                </c:pt>
                <c:pt idx="6">
                  <c:v>9.2999999999999999E-2</c:v>
                </c:pt>
                <c:pt idx="7">
                  <c:v>0.107</c:v>
                </c:pt>
                <c:pt idx="8">
                  <c:v>0.12</c:v>
                </c:pt>
                <c:pt idx="9">
                  <c:v>0.13400000000000001</c:v>
                </c:pt>
              </c:numCache>
            </c:numRef>
          </c:val>
          <c:extLst>
            <c:ext xmlns:c16="http://schemas.microsoft.com/office/drawing/2014/chart" uri="{C3380CC4-5D6E-409C-BE32-E72D297353CC}">
              <c16:uniqueId val="{00000008-2BCE-4847-A3A6-D4C5401D4764}"/>
            </c:ext>
          </c:extLst>
        </c:ser>
        <c:ser>
          <c:idx val="9"/>
          <c:order val="9"/>
          <c:tx>
            <c:strRef>
              <c:f>'By Individual Mgr allocation)'!$K$25</c:f>
              <c:strCache>
                <c:ptCount val="1"/>
                <c:pt idx="0">
                  <c:v>FIAM Int. Dur.</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allocation)'!$K$26:$K$35</c:f>
              <c:numCache>
                <c:formatCode>0.0%</c:formatCode>
                <c:ptCount val="10"/>
                <c:pt idx="0">
                  <c:v>1.0999999999999999E-2</c:v>
                </c:pt>
                <c:pt idx="1">
                  <c:v>1.0999999999999999E-2</c:v>
                </c:pt>
                <c:pt idx="2">
                  <c:v>1.6E-2</c:v>
                </c:pt>
                <c:pt idx="3">
                  <c:v>2.5999999999999999E-2</c:v>
                </c:pt>
                <c:pt idx="4">
                  <c:v>3.5000000000000003E-2</c:v>
                </c:pt>
                <c:pt idx="5">
                  <c:v>4.3999999999999997E-2</c:v>
                </c:pt>
                <c:pt idx="6">
                  <c:v>5.1999999999999998E-2</c:v>
                </c:pt>
                <c:pt idx="7">
                  <c:v>0.06</c:v>
                </c:pt>
                <c:pt idx="8">
                  <c:v>6.7000000000000004E-2</c:v>
                </c:pt>
                <c:pt idx="9">
                  <c:v>7.3999999999999996E-2</c:v>
                </c:pt>
              </c:numCache>
            </c:numRef>
          </c:val>
          <c:extLst>
            <c:ext xmlns:c16="http://schemas.microsoft.com/office/drawing/2014/chart" uri="{C3380CC4-5D6E-409C-BE32-E72D297353CC}">
              <c16:uniqueId val="{00000009-2BCE-4847-A3A6-D4C5401D4764}"/>
            </c:ext>
          </c:extLst>
        </c:ser>
        <c:ser>
          <c:idx val="10"/>
          <c:order val="10"/>
          <c:tx>
            <c:strRef>
              <c:f>'By Individual Mgr allocation)'!$L$25</c:f>
              <c:strCache>
                <c:ptCount val="1"/>
                <c:pt idx="0">
                  <c:v>BlackRock TIPS</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allocation)'!$L$26:$L$35</c:f>
              <c:numCache>
                <c:formatCode>0.0%</c:formatCode>
                <c:ptCount val="10"/>
                <c:pt idx="0">
                  <c:v>0</c:v>
                </c:pt>
                <c:pt idx="1">
                  <c:v>0</c:v>
                </c:pt>
                <c:pt idx="2">
                  <c:v>0</c:v>
                </c:pt>
                <c:pt idx="3">
                  <c:v>0</c:v>
                </c:pt>
                <c:pt idx="4">
                  <c:v>0.01</c:v>
                </c:pt>
                <c:pt idx="5">
                  <c:v>2.8000000000000001E-2</c:v>
                </c:pt>
                <c:pt idx="6">
                  <c:v>5.6000000000000001E-2</c:v>
                </c:pt>
                <c:pt idx="7">
                  <c:v>0.10199999999999999</c:v>
                </c:pt>
                <c:pt idx="8">
                  <c:v>0.161</c:v>
                </c:pt>
                <c:pt idx="9">
                  <c:v>0.17899999999999999</c:v>
                </c:pt>
              </c:numCache>
            </c:numRef>
          </c:val>
          <c:extLst>
            <c:ext xmlns:c16="http://schemas.microsoft.com/office/drawing/2014/chart" uri="{C3380CC4-5D6E-409C-BE32-E72D297353CC}">
              <c16:uniqueId val="{0000000A-2BCE-4847-A3A6-D4C5401D4764}"/>
            </c:ext>
          </c:extLst>
        </c:ser>
        <c:ser>
          <c:idx val="11"/>
          <c:order val="11"/>
          <c:tx>
            <c:strRef>
              <c:f>'By Individual Mgr allocation)'!$M$25</c:f>
              <c:strCache>
                <c:ptCount val="1"/>
                <c:pt idx="0">
                  <c:v>Principal Div. Real Assets</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allocation)'!$M$26:$M$34</c:f>
              <c:numCache>
                <c:formatCode>0.0%</c:formatCode>
                <c:ptCount val="9"/>
                <c:pt idx="0">
                  <c:v>2.9000000000000001E-2</c:v>
                </c:pt>
                <c:pt idx="1">
                  <c:v>2.9000000000000001E-2</c:v>
                </c:pt>
                <c:pt idx="2">
                  <c:v>2.8000000000000001E-2</c:v>
                </c:pt>
                <c:pt idx="3">
                  <c:v>2.7E-2</c:v>
                </c:pt>
                <c:pt idx="4">
                  <c:v>0.04</c:v>
                </c:pt>
                <c:pt idx="5">
                  <c:v>5.6000000000000001E-2</c:v>
                </c:pt>
                <c:pt idx="6">
                  <c:v>7.8E-2</c:v>
                </c:pt>
                <c:pt idx="7">
                  <c:v>0.107</c:v>
                </c:pt>
                <c:pt idx="8">
                  <c:v>0.14199999999999999</c:v>
                </c:pt>
              </c:numCache>
            </c:numRef>
          </c:val>
          <c:extLst>
            <c:ext xmlns:c16="http://schemas.microsoft.com/office/drawing/2014/chart" uri="{C3380CC4-5D6E-409C-BE32-E72D297353CC}">
              <c16:uniqueId val="{0000000B-2BCE-4847-A3A6-D4C5401D4764}"/>
            </c:ext>
          </c:extLst>
        </c:ser>
        <c:ser>
          <c:idx val="12"/>
          <c:order val="12"/>
          <c:tx>
            <c:strRef>
              <c:f>'By Individual Mgr allocation)'!$N$25</c:f>
              <c:strCache>
                <c:ptCount val="1"/>
                <c:pt idx="0">
                  <c:v>Prud. RREF II</c:v>
                </c:pt>
              </c:strCache>
            </c:strRef>
          </c:tx>
          <c:invertIfNegative val="0"/>
          <c:cat>
            <c:strRef>
              <c:f>'By Individual Mgr allocation)'!$A$26:$A$35</c:f>
              <c:strCache>
                <c:ptCount val="10"/>
                <c:pt idx="0">
                  <c:v>FRS 2060</c:v>
                </c:pt>
                <c:pt idx="1">
                  <c:v>FRS 2055</c:v>
                </c:pt>
                <c:pt idx="2">
                  <c:v>FRS 2050</c:v>
                </c:pt>
                <c:pt idx="3">
                  <c:v>FRS 2045</c:v>
                </c:pt>
                <c:pt idx="4">
                  <c:v>FRS 2040</c:v>
                </c:pt>
                <c:pt idx="5">
                  <c:v>FRS 2035</c:v>
                </c:pt>
                <c:pt idx="6">
                  <c:v>FRS 2030</c:v>
                </c:pt>
                <c:pt idx="7">
                  <c:v>FRS 2025</c:v>
                </c:pt>
                <c:pt idx="8">
                  <c:v>FRS 2020</c:v>
                </c:pt>
                <c:pt idx="9">
                  <c:v>FRS Ret </c:v>
                </c:pt>
              </c:strCache>
            </c:strRef>
          </c:cat>
          <c:val>
            <c:numRef>
              <c:f>'By Individual Mgr allocation)'!$N$26:$N$35</c:f>
              <c:numCache>
                <c:formatCode>0.0%</c:formatCode>
                <c:ptCount val="10"/>
                <c:pt idx="0">
                  <c:v>5.8000000000000003E-2</c:v>
                </c:pt>
                <c:pt idx="1">
                  <c:v>5.8000000000000003E-2</c:v>
                </c:pt>
                <c:pt idx="2">
                  <c:v>5.6000000000000001E-2</c:v>
                </c:pt>
                <c:pt idx="3">
                  <c:v>5.3999999999999999E-2</c:v>
                </c:pt>
                <c:pt idx="4">
                  <c:v>6.6000000000000003E-2</c:v>
                </c:pt>
                <c:pt idx="5">
                  <c:v>7.4999999999999997E-2</c:v>
                </c:pt>
                <c:pt idx="6">
                  <c:v>0.08</c:v>
                </c:pt>
                <c:pt idx="7">
                  <c:v>7.8E-2</c:v>
                </c:pt>
                <c:pt idx="8">
                  <c:v>6.9000000000000006E-2</c:v>
                </c:pt>
                <c:pt idx="9">
                  <c:v>6.0999999999999999E-2</c:v>
                </c:pt>
              </c:numCache>
            </c:numRef>
          </c:val>
          <c:extLst>
            <c:ext xmlns:c16="http://schemas.microsoft.com/office/drawing/2014/chart" uri="{C3380CC4-5D6E-409C-BE32-E72D297353CC}">
              <c16:uniqueId val="{0000000C-2BCE-4847-A3A6-D4C5401D4764}"/>
            </c:ext>
          </c:extLst>
        </c:ser>
        <c:dLbls>
          <c:showLegendKey val="0"/>
          <c:showVal val="0"/>
          <c:showCatName val="0"/>
          <c:showSerName val="0"/>
          <c:showPercent val="0"/>
          <c:showBubbleSize val="0"/>
        </c:dLbls>
        <c:gapWidth val="150"/>
        <c:overlap val="100"/>
        <c:axId val="725386368"/>
        <c:axId val="725387904"/>
      </c:barChart>
      <c:catAx>
        <c:axId val="725386368"/>
        <c:scaling>
          <c:orientation val="minMax"/>
        </c:scaling>
        <c:delete val="0"/>
        <c:axPos val="b"/>
        <c:numFmt formatCode="General" sourceLinked="0"/>
        <c:majorTickMark val="out"/>
        <c:minorTickMark val="none"/>
        <c:tickLblPos val="nextTo"/>
        <c:crossAx val="725387904"/>
        <c:crosses val="autoZero"/>
        <c:auto val="1"/>
        <c:lblAlgn val="ctr"/>
        <c:lblOffset val="100"/>
        <c:noMultiLvlLbl val="0"/>
      </c:catAx>
      <c:valAx>
        <c:axId val="725387904"/>
        <c:scaling>
          <c:orientation val="minMax"/>
        </c:scaling>
        <c:delete val="0"/>
        <c:axPos val="l"/>
        <c:majorGridlines/>
        <c:numFmt formatCode="0%" sourceLinked="1"/>
        <c:majorTickMark val="out"/>
        <c:minorTickMark val="none"/>
        <c:tickLblPos val="nextTo"/>
        <c:crossAx val="725386368"/>
        <c:crosses val="autoZero"/>
        <c:crossBetween val="between"/>
      </c:valAx>
      <c:spPr>
        <a:solidFill>
          <a:schemeClr val="bg2">
            <a:lumMod val="90000"/>
          </a:schemeClr>
        </a:solidFill>
      </c:spPr>
    </c:plotArea>
    <c:legend>
      <c:legendPos val="b"/>
      <c:overlay val="0"/>
    </c:legend>
    <c:plotVisOnly val="1"/>
    <c:dispBlanksAs val="gap"/>
    <c:showDLblsOverMax val="0"/>
  </c:chart>
  <c:spPr>
    <a:solidFill>
      <a:schemeClr val="bg2">
        <a:lumMod val="75000"/>
      </a:schemeClr>
    </a:solidFill>
  </c:sp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FRS US Enhanced Bond Index Fund</a:t>
            </a:r>
          </a:p>
        </c:rich>
      </c:tx>
      <c:layout>
        <c:manualLayout>
          <c:xMode val="edge"/>
          <c:yMode val="edge"/>
          <c:x val="0.10062091503267974"/>
          <c:y val="2.6315789473684209E-2"/>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dLbls>
            <c:dLbl>
              <c:idx val="0"/>
              <c:layout>
                <c:manualLayout>
                  <c:x val="-9.0477711732111915E-2"/>
                  <c:y val="-7.8246995441359324E-2"/>
                </c:manualLayout>
              </c:layout>
              <c:tx>
                <c:rich>
                  <a:bodyPr/>
                  <a:lstStyle/>
                  <a:p>
                    <a:r>
                      <a:rPr lang="en-US" dirty="0"/>
                      <a:t>BlackRock US Debt Index</a:t>
                    </a:r>
                    <a:r>
                      <a:rPr lang="en-US" baseline="0" dirty="0"/>
                      <a:t>, </a:t>
                    </a:r>
                    <a:fld id="{42248AC8-A827-485F-A6F4-C7C09E08AC9C}"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manualLayout>
                      <c:w val="0.43018509941159316"/>
                      <c:h val="0.38793848137403875"/>
                    </c:manualLayout>
                  </c15:layout>
                  <c15:dlblFieldTable/>
                  <c15:showDataLabelsRange val="0"/>
                </c:ext>
                <c:ext xmlns:c16="http://schemas.microsoft.com/office/drawing/2014/chart" uri="{C3380CC4-5D6E-409C-BE32-E72D297353CC}">
                  <c16:uniqueId val="{00000000-8FA2-4505-A57E-8CCA6C80E376}"/>
                </c:ext>
              </c:extLst>
            </c:dLbl>
            <c:dLbl>
              <c:idx val="1"/>
              <c:layout>
                <c:manualLayout>
                  <c:x val="2.7540356475048468E-2"/>
                  <c:y val="-5.4380899755951562E-2"/>
                </c:manualLayout>
              </c:layout>
              <c:tx>
                <c:rich>
                  <a:bodyPr/>
                  <a:lstStyle/>
                  <a:p>
                    <a:r>
                      <a:rPr lang="en-US" dirty="0"/>
                      <a:t>Prudential Core </a:t>
                    </a:r>
                    <a:r>
                      <a:rPr lang="en-US" dirty="0" err="1"/>
                      <a:t>Conserv</a:t>
                    </a:r>
                    <a:r>
                      <a:rPr lang="en-US" dirty="0"/>
                      <a:t>, 50%</a:t>
                    </a:r>
                  </a:p>
                </c:rich>
              </c:tx>
              <c:showLegendKey val="0"/>
              <c:showVal val="1"/>
              <c:showCatName val="1"/>
              <c:showSerName val="0"/>
              <c:showPercent val="0"/>
              <c:showBubbleSize val="0"/>
              <c:extLst>
                <c:ext xmlns:c15="http://schemas.microsoft.com/office/drawing/2012/chart" uri="{CE6537A1-D6FC-4f65-9D91-7224C49458BB}">
                  <c15:layout>
                    <c:manualLayout>
                      <c:w val="0.45260357161237191"/>
                      <c:h val="0.28228070175438597"/>
                    </c:manualLayout>
                  </c15:layout>
                </c:ext>
                <c:ext xmlns:c16="http://schemas.microsoft.com/office/drawing/2014/chart" uri="{C3380CC4-5D6E-409C-BE32-E72D297353CC}">
                  <c16:uniqueId val="{00000001-8FA2-4505-A57E-8CCA6C80E376}"/>
                </c:ext>
              </c:extLst>
            </c:dLbl>
            <c:spPr>
              <a:noFill/>
              <a:ln>
                <a:noFill/>
              </a:ln>
              <a:effectLst/>
            </c:spPr>
            <c:txPr>
              <a:bodyPr/>
              <a:lstStyle/>
              <a:p>
                <a:pPr>
                  <a:defRPr sz="1400" b="1" i="0" baseline="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Sheet1!$B$4:$B$5</c:f>
              <c:strCache>
                <c:ptCount val="2"/>
                <c:pt idx="0">
                  <c:v>Blackrock US Debt Index</c:v>
                </c:pt>
                <c:pt idx="1">
                  <c:v>Prudenetial Core Conservative</c:v>
                </c:pt>
              </c:strCache>
            </c:strRef>
          </c:cat>
          <c:val>
            <c:numRef>
              <c:f>Sheet1!$C$4:$C$5</c:f>
              <c:numCache>
                <c:formatCode>0%</c:formatCode>
                <c:ptCount val="2"/>
                <c:pt idx="0">
                  <c:v>0.5</c:v>
                </c:pt>
                <c:pt idx="1">
                  <c:v>0.5</c:v>
                </c:pt>
              </c:numCache>
            </c:numRef>
          </c:val>
          <c:extLst>
            <c:ext xmlns:c16="http://schemas.microsoft.com/office/drawing/2014/chart" uri="{C3380CC4-5D6E-409C-BE32-E72D297353CC}">
              <c16:uniqueId val="{00000002-8FA2-4505-A57E-8CCA6C80E376}"/>
            </c:ext>
          </c:extLst>
        </c:ser>
        <c:dLbls>
          <c:showLegendKey val="0"/>
          <c:showVal val="1"/>
          <c:showCatName val="1"/>
          <c:showSerName val="0"/>
          <c:showPercent val="0"/>
          <c:showBubbleSize val="0"/>
          <c:showLeaderLines val="1"/>
        </c:dLbls>
      </c:pie3DChart>
    </c:plotArea>
    <c:plotVisOnly val="1"/>
    <c:dispBlanksAs val="gap"/>
    <c:showDLblsOverMax val="0"/>
  </c:chart>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FRS Core Plus Fixed Income Fund</a:t>
            </a:r>
          </a:p>
        </c:rich>
      </c:tx>
      <c:layout>
        <c:manualLayout>
          <c:xMode val="edge"/>
          <c:yMode val="edge"/>
          <c:x val="0.11327763196267134"/>
          <c:y val="1.1491933477088071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14861111111111111"/>
          <c:y val="0.22471784776902887"/>
          <c:w val="0.81388888888888888"/>
          <c:h val="0.64767096821230674"/>
        </c:manualLayout>
      </c:layout>
      <c:pie3DChart>
        <c:varyColors val="1"/>
        <c:ser>
          <c:idx val="0"/>
          <c:order val="0"/>
          <c:dLbls>
            <c:dLbl>
              <c:idx val="0"/>
              <c:layout>
                <c:manualLayout>
                  <c:x val="-0.2031703216374269"/>
                  <c:y val="-6.4358048993875761E-2"/>
                </c:manualLayout>
              </c:layout>
              <c:showLegendKey val="0"/>
              <c:showVal val="1"/>
              <c:showCatName val="1"/>
              <c:showSerName val="0"/>
              <c:showPercent val="0"/>
              <c:showBubbleSize val="0"/>
              <c:extLst>
                <c:ext xmlns:c15="http://schemas.microsoft.com/office/drawing/2012/chart" uri="{CE6537A1-D6FC-4f65-9D91-7224C49458BB}">
                  <c15:layout>
                    <c:manualLayout>
                      <c:w val="0.24421052631578946"/>
                      <c:h val="0.35395155109431259"/>
                    </c:manualLayout>
                  </c15:layout>
                </c:ext>
                <c:ext xmlns:c16="http://schemas.microsoft.com/office/drawing/2014/chart" uri="{C3380CC4-5D6E-409C-BE32-E72D297353CC}">
                  <c16:uniqueId val="{00000000-2C9C-42ED-B7D6-7E914D554B20}"/>
                </c:ext>
              </c:extLst>
            </c:dLbl>
            <c:dLbl>
              <c:idx val="1"/>
              <c:layout>
                <c:manualLayout>
                  <c:x val="0.21447138186674033"/>
                  <c:y val="-0.158586872230511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9C-42ED-B7D6-7E914D554B20}"/>
                </c:ext>
              </c:extLst>
            </c:dLbl>
            <c:dLbl>
              <c:idx val="2"/>
              <c:layout>
                <c:manualLayout>
                  <c:x val="0.20806326840723857"/>
                  <c:y val="6.0982578409824066E-2"/>
                </c:manualLayout>
              </c:layout>
              <c:showLegendKey val="0"/>
              <c:showVal val="1"/>
              <c:showCatName val="1"/>
              <c:showSerName val="0"/>
              <c:showPercent val="0"/>
              <c:showBubbleSize val="0"/>
              <c:extLst>
                <c:ext xmlns:c15="http://schemas.microsoft.com/office/drawing/2012/chart" uri="{CE6537A1-D6FC-4f65-9D91-7224C49458BB}">
                  <c15:layout>
                    <c:manualLayout>
                      <c:w val="0.33705540974044912"/>
                      <c:h val="0.43812996381398267"/>
                    </c:manualLayout>
                  </c15:layout>
                </c:ext>
                <c:ext xmlns:c16="http://schemas.microsoft.com/office/drawing/2014/chart" uri="{C3380CC4-5D6E-409C-BE32-E72D297353CC}">
                  <c16:uniqueId val="{00000002-2C9C-42ED-B7D6-7E914D554B20}"/>
                </c:ext>
              </c:extLst>
            </c:dLbl>
            <c:spPr>
              <a:noFill/>
              <a:ln>
                <a:noFill/>
              </a:ln>
              <a:effectLst/>
            </c:spPr>
            <c:txPr>
              <a:bodyPr/>
              <a:lstStyle/>
              <a:p>
                <a:pPr>
                  <a:defRPr sz="1200"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Sheet1!$B$23:$B$25</c:f>
              <c:strCache>
                <c:ptCount val="3"/>
                <c:pt idx="0">
                  <c:v>Wells Cap Montgomery Fxd Inc </c:v>
                </c:pt>
                <c:pt idx="1">
                  <c:v>Prudential Core Plus Fxd Inc</c:v>
                </c:pt>
                <c:pt idx="2">
                  <c:v>Prudential High Quality Hi Yield</c:v>
                </c:pt>
              </c:strCache>
            </c:strRef>
          </c:cat>
          <c:val>
            <c:numRef>
              <c:f>Sheet1!$C$23:$C$25</c:f>
              <c:numCache>
                <c:formatCode>0%</c:formatCode>
                <c:ptCount val="3"/>
                <c:pt idx="0">
                  <c:v>0.5</c:v>
                </c:pt>
                <c:pt idx="1">
                  <c:v>0.3</c:v>
                </c:pt>
                <c:pt idx="2">
                  <c:v>0.2</c:v>
                </c:pt>
              </c:numCache>
            </c:numRef>
          </c:val>
          <c:extLst>
            <c:ext xmlns:c16="http://schemas.microsoft.com/office/drawing/2014/chart" uri="{C3380CC4-5D6E-409C-BE32-E72D297353CC}">
              <c16:uniqueId val="{00000003-2C9C-42ED-B7D6-7E914D554B20}"/>
            </c:ext>
          </c:extLst>
        </c:ser>
        <c:dLbls>
          <c:showLegendKey val="0"/>
          <c:showVal val="1"/>
          <c:showCatName val="1"/>
          <c:showSerName val="0"/>
          <c:showPercent val="0"/>
          <c:showBubbleSize val="0"/>
          <c:showLeaderLines val="1"/>
        </c:dLbls>
      </c:pie3DChart>
    </c:plotArea>
    <c:plotVisOnly val="1"/>
    <c:dispBlanksAs val="gap"/>
    <c:showDLblsOverMax val="0"/>
  </c:chart>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0.33362214550382707"/>
          <c:w val="1"/>
          <c:h val="0.64013019550411454"/>
        </c:manualLayout>
      </c:layout>
      <c:pie3DChart>
        <c:varyColors val="1"/>
        <c:dLbls>
          <c:showLegendKey val="0"/>
          <c:showVal val="1"/>
          <c:showCatName val="1"/>
          <c:showSerName val="0"/>
          <c:showPercent val="0"/>
          <c:showBubbleSize val="0"/>
          <c:showLeaderLines val="0"/>
        </c:dLbls>
      </c:pie3DChart>
    </c:plotArea>
    <c:plotVisOnly val="1"/>
    <c:dispBlanksAs val="gap"/>
    <c:showDLblsOverMax val="0"/>
  </c:chart>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FRS Inflation</a:t>
            </a:r>
            <a:r>
              <a:rPr lang="en-US" baseline="0"/>
              <a:t> Sensitive </a:t>
            </a:r>
            <a:r>
              <a:rPr lang="en-US"/>
              <a:t>Fund</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dLbls>
            <c:dLbl>
              <c:idx val="0"/>
              <c:layout>
                <c:manualLayout>
                  <c:x val="-0.2267082239720036"/>
                  <c:y val="8.379009915427237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20-4421-AE8E-D41401C39A03}"/>
                </c:ext>
              </c:extLst>
            </c:dLbl>
            <c:dLbl>
              <c:idx val="1"/>
              <c:layout>
                <c:manualLayout>
                  <c:x val="0.24814588801399826"/>
                  <c:y val="-8.32451151939340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20-4421-AE8E-D41401C39A03}"/>
                </c:ext>
              </c:extLst>
            </c:dLbl>
            <c:dLbl>
              <c:idx val="2"/>
              <c:layout>
                <c:manualLayout>
                  <c:x val="0.106747375328084"/>
                  <c:y val="0.1649026684164479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C20-4421-AE8E-D41401C39A03}"/>
                </c:ext>
              </c:extLst>
            </c:dLbl>
            <c:spPr>
              <a:noFill/>
              <a:ln>
                <a:noFill/>
              </a:ln>
              <a:effectLst/>
            </c:spPr>
            <c:txPr>
              <a:bodyPr/>
              <a:lstStyle/>
              <a:p>
                <a:pPr>
                  <a:defRPr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'[Chart in Microsoft PowerPoint]Sheet1'!$B$19:$B$21</c:f>
              <c:strCache>
                <c:ptCount val="3"/>
                <c:pt idx="0">
                  <c:v>Principal Div. Real Asset Fund</c:v>
                </c:pt>
                <c:pt idx="1">
                  <c:v>Blackrock US TIPS Index</c:v>
                </c:pt>
                <c:pt idx="2">
                  <c:v>PGIM Ret. Real Estate Fund</c:v>
                </c:pt>
              </c:strCache>
            </c:strRef>
          </c:cat>
          <c:val>
            <c:numRef>
              <c:f>'[Chart in Microsoft PowerPoint]Sheet1'!$C$19:$C$21</c:f>
              <c:numCache>
                <c:formatCode>0%</c:formatCode>
                <c:ptCount val="3"/>
                <c:pt idx="0">
                  <c:v>0.45</c:v>
                </c:pt>
                <c:pt idx="1">
                  <c:v>0.45</c:v>
                </c:pt>
                <c:pt idx="2">
                  <c:v>0.1</c:v>
                </c:pt>
              </c:numCache>
            </c:numRef>
          </c:val>
          <c:extLst>
            <c:ext xmlns:c16="http://schemas.microsoft.com/office/drawing/2014/chart" uri="{C3380CC4-5D6E-409C-BE32-E72D297353CC}">
              <c16:uniqueId val="{00000003-FC20-4421-AE8E-D41401C39A03}"/>
            </c:ext>
          </c:extLst>
        </c:ser>
        <c:dLbls>
          <c:showLegendKey val="0"/>
          <c:showVal val="1"/>
          <c:showCatName val="1"/>
          <c:showSerName val="0"/>
          <c:showPercent val="0"/>
          <c:showBubbleSize val="0"/>
          <c:showLeaderLines val="1"/>
        </c:dLbls>
      </c:pie3DChart>
    </c:plotArea>
    <c:plotVisOnly val="1"/>
    <c:dispBlanksAs val="gap"/>
    <c:showDLblsOverMax val="0"/>
  </c:chart>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FRS Large Cap Stock Fund</a:t>
            </a:r>
          </a:p>
          <a:p>
            <a:pPr>
              <a:defRPr>
                <a:latin typeface="Arial" panose="020B0604020202020204" pitchFamily="34" charset="0"/>
                <a:cs typeface="Arial" panose="020B0604020202020204" pitchFamily="34" charset="0"/>
              </a:defRPr>
            </a:pPr>
            <a:endParaRPr lang="en-US" dirty="0">
              <a:latin typeface="Arial" panose="020B0604020202020204" pitchFamily="34" charset="0"/>
              <a:cs typeface="Arial" panose="020B0604020202020204" pitchFamily="34" charset="0"/>
            </a:endParaRPr>
          </a:p>
        </c:rich>
      </c:tx>
      <c:overlay val="0"/>
    </c:title>
    <c:autoTitleDeleted val="0"/>
    <c:view3D>
      <c:rotX val="30"/>
      <c:rotY val="0"/>
      <c:rAngAx val="0"/>
    </c:view3D>
    <c:floor>
      <c:thickness val="0"/>
    </c:floor>
    <c:sideWall>
      <c:thickness val="0"/>
    </c:sideWall>
    <c:backWall>
      <c:thickness val="0"/>
    </c:backWall>
    <c:plotArea>
      <c:layout/>
      <c:pie3DChart>
        <c:varyColors val="1"/>
        <c:dLbls>
          <c:showLegendKey val="0"/>
          <c:showVal val="1"/>
          <c:showCatName val="1"/>
          <c:showSerName val="0"/>
          <c:showPercent val="0"/>
          <c:showBubbleSize val="0"/>
          <c:showLeaderLines val="0"/>
        </c:dLbls>
      </c:pie3DChart>
    </c:plotArea>
    <c:plotVisOnly val="1"/>
    <c:dispBlanksAs val="gap"/>
    <c:showDLblsOverMax val="0"/>
  </c:chart>
  <c:spPr>
    <a:solidFill>
      <a:schemeClr val="bg2">
        <a:lumMod val="90000"/>
      </a:schemeClr>
    </a:solidFill>
  </c:sp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FRS Small-Mid Cap Stock</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Fund</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9.3055555555555558E-2"/>
          <c:y val="0.13941577615298087"/>
          <c:w val="0.85833333333333339"/>
          <c:h val="0.77087082864641931"/>
        </c:manualLayout>
      </c:layout>
      <c:pie3DChart>
        <c:varyColors val="1"/>
        <c:dLbls>
          <c:showLegendKey val="0"/>
          <c:showVal val="1"/>
          <c:showCatName val="1"/>
          <c:showSerName val="0"/>
          <c:showPercent val="0"/>
          <c:showBubbleSize val="0"/>
          <c:showLeaderLines val="0"/>
        </c:dLbls>
      </c:pie3DChart>
    </c:plotArea>
    <c:plotVisOnly val="1"/>
    <c:dispBlanksAs val="gap"/>
    <c:showDLblsOverMax val="0"/>
  </c:chart>
  <c:spPr>
    <a:solidFill>
      <a:schemeClr val="bg2">
        <a:lumMod val="90000"/>
      </a:schemeClr>
    </a:solidFill>
  </c:sp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FRS US Stock</a:t>
            </a:r>
            <a:r>
              <a:rPr lang="en-US" baseline="0"/>
              <a:t> </a:t>
            </a:r>
            <a:r>
              <a:rPr lang="en-US"/>
              <a:t>Fund</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dLbls>
            <c:dLbl>
              <c:idx val="0"/>
              <c:layout>
                <c:manualLayout>
                  <c:x val="-0.15107467730917196"/>
                  <c:y val="9.28362573099415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48-406C-8CAC-A6CCDB48E741}"/>
                </c:ext>
              </c:extLst>
            </c:dLbl>
            <c:dLbl>
              <c:idx val="1"/>
              <c:layout>
                <c:manualLayout>
                  <c:x val="-0.16974300087489064"/>
                  <c:y val="-0.1113086905803441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48-406C-8CAC-A6CCDB48E741}"/>
                </c:ext>
              </c:extLst>
            </c:dLbl>
            <c:dLbl>
              <c:idx val="2"/>
              <c:layout>
                <c:manualLayout>
                  <c:x val="-0.12449037620297462"/>
                  <c:y val="-0.247152595508894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48-406C-8CAC-A6CCDB48E741}"/>
                </c:ext>
              </c:extLst>
            </c:dLbl>
            <c:dLbl>
              <c:idx val="3"/>
              <c:layout>
                <c:manualLayout>
                  <c:x val="0"/>
                  <c:y val="3.50119082336930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248-406C-8CAC-A6CCDB48E741}"/>
                </c:ext>
              </c:extLst>
            </c:dLbl>
            <c:dLbl>
              <c:idx val="4"/>
              <c:layout>
                <c:manualLayout>
                  <c:x val="0.11916951006124235"/>
                  <c:y val="3.16816127150772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248-406C-8CAC-A6CCDB48E741}"/>
                </c:ext>
              </c:extLst>
            </c:dLbl>
            <c:dLbl>
              <c:idx val="5"/>
              <c:layout>
                <c:manualLayout>
                  <c:x val="-1.638784021860281E-2"/>
                  <c:y val="1.570817536696798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248-406C-8CAC-A6CCDB48E741}"/>
                </c:ext>
              </c:extLst>
            </c:dLbl>
            <c:dLbl>
              <c:idx val="7"/>
              <c:layout>
                <c:manualLayout>
                  <c:x val="0.14343602362204727"/>
                  <c:y val="-3.7532443861184012E-2"/>
                </c:manualLayout>
              </c:layout>
              <c:showLegendKey val="0"/>
              <c:showVal val="1"/>
              <c:showCatName val="1"/>
              <c:showSerName val="0"/>
              <c:showPercent val="0"/>
              <c:showBubbleSize val="0"/>
              <c:extLst>
                <c:ext xmlns:c15="http://schemas.microsoft.com/office/drawing/2012/chart" uri="{CE6537A1-D6FC-4f65-9D91-7224C49458BB}">
                  <c15:layout>
                    <c:manualLayout>
                      <c:w val="0.29030555555555554"/>
                      <c:h val="0.13247703412073492"/>
                    </c:manualLayout>
                  </c15:layout>
                </c:ext>
                <c:ext xmlns:c16="http://schemas.microsoft.com/office/drawing/2014/chart" uri="{C3380CC4-5D6E-409C-BE32-E72D297353CC}">
                  <c16:uniqueId val="{00000006-C248-406C-8CAC-A6CCDB48E741}"/>
                </c:ext>
              </c:extLst>
            </c:dLbl>
            <c:dLbl>
              <c:idx val="8"/>
              <c:layout>
                <c:manualLayout>
                  <c:x val="0.23147979362168769"/>
                  <c:y val="2.2929847584841356E-2"/>
                </c:manualLayout>
              </c:layout>
              <c:showLegendKey val="0"/>
              <c:showVal val="1"/>
              <c:showCatName val="1"/>
              <c:showSerName val="0"/>
              <c:showPercent val="0"/>
              <c:showBubbleSize val="0"/>
              <c:extLst>
                <c:ext xmlns:c15="http://schemas.microsoft.com/office/drawing/2012/chart" uri="{CE6537A1-D6FC-4f65-9D91-7224C49458BB}">
                  <c15:layout>
                    <c:manualLayout>
                      <c:w val="0.2782360017497813"/>
                      <c:h val="0.14636592300962381"/>
                    </c:manualLayout>
                  </c15:layout>
                </c:ext>
                <c:ext xmlns:c16="http://schemas.microsoft.com/office/drawing/2014/chart" uri="{C3380CC4-5D6E-409C-BE32-E72D297353CC}">
                  <c16:uniqueId val="{00000007-C248-406C-8CAC-A6CCDB48E741}"/>
                </c:ext>
              </c:extLst>
            </c:dLbl>
            <c:spPr>
              <a:noFill/>
              <a:ln>
                <a:noFill/>
              </a:ln>
              <a:effectLst/>
            </c:spPr>
            <c:txPr>
              <a:bodyPr/>
              <a:lstStyle/>
              <a:p>
                <a:pPr>
                  <a:defRPr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'[Chart in Microsoft PowerPoint]Sheet1'!$B$8:$B$16</c:f>
              <c:strCache>
                <c:ptCount val="9"/>
                <c:pt idx="0">
                  <c:v>BlkRck 1000 Value Index </c:v>
                </c:pt>
                <c:pt idx="1">
                  <c:v>QMA Value Equity</c:v>
                </c:pt>
                <c:pt idx="2">
                  <c:v>Jennison Growth Equity</c:v>
                </c:pt>
                <c:pt idx="3">
                  <c:v>Fidelity Growth Company</c:v>
                </c:pt>
                <c:pt idx="4">
                  <c:v>The London Company</c:v>
                </c:pt>
                <c:pt idx="5">
                  <c:v>BlkRck 1000  Index </c:v>
                </c:pt>
                <c:pt idx="6">
                  <c:v>QMA MidCap Quantitative</c:v>
                </c:pt>
                <c:pt idx="7">
                  <c:v>T Rowe Price Small Cap Stock</c:v>
                </c:pt>
                <c:pt idx="8">
                  <c:v>Stephens Mid Cap Growth</c:v>
                </c:pt>
              </c:strCache>
            </c:strRef>
          </c:cat>
          <c:val>
            <c:numRef>
              <c:f>'[Chart in Microsoft PowerPoint]Sheet1'!$C$8:$C$16</c:f>
              <c:numCache>
                <c:formatCode>0%</c:formatCode>
                <c:ptCount val="9"/>
                <c:pt idx="0" formatCode="0.0%">
                  <c:v>0.185</c:v>
                </c:pt>
                <c:pt idx="1">
                  <c:v>0.14000000000000001</c:v>
                </c:pt>
                <c:pt idx="2">
                  <c:v>0.28000000000000003</c:v>
                </c:pt>
                <c:pt idx="3">
                  <c:v>0.08</c:v>
                </c:pt>
                <c:pt idx="4">
                  <c:v>0.14000000000000001</c:v>
                </c:pt>
                <c:pt idx="5" formatCode="0.0%">
                  <c:v>7.4999999999999997E-2</c:v>
                </c:pt>
                <c:pt idx="6" formatCode="0.0%">
                  <c:v>3.5000000000000003E-2</c:v>
                </c:pt>
                <c:pt idx="7">
                  <c:v>3.5000000000000003E-2</c:v>
                </c:pt>
                <c:pt idx="8" formatCode="0.0%">
                  <c:v>0.03</c:v>
                </c:pt>
              </c:numCache>
            </c:numRef>
          </c:val>
          <c:extLst>
            <c:ext xmlns:c16="http://schemas.microsoft.com/office/drawing/2014/chart" uri="{C3380CC4-5D6E-409C-BE32-E72D297353CC}">
              <c16:uniqueId val="{00000008-C248-406C-8CAC-A6CCDB48E741}"/>
            </c:ext>
          </c:extLst>
        </c:ser>
        <c:dLbls>
          <c:showLegendKey val="0"/>
          <c:showVal val="1"/>
          <c:showCatName val="1"/>
          <c:showSerName val="0"/>
          <c:showPercent val="0"/>
          <c:showBubbleSize val="0"/>
          <c:showLeaderLines val="1"/>
        </c:dLbls>
      </c:pie3DChart>
    </c:plotArea>
    <c:plotVisOnly val="1"/>
    <c:dispBlanksAs val="gap"/>
    <c:showDLblsOverMax val="0"/>
  </c:chart>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FRS Stable ValueFund</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dLbls>
            <c:dLbl>
              <c:idx val="0"/>
              <c:layout>
                <c:manualLayout>
                  <c:x val="-0.23288188976377952"/>
                  <c:y val="6.69608486439195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9C-4D07-90C0-E23B81FABEE6}"/>
                </c:ext>
              </c:extLst>
            </c:dLbl>
            <c:dLbl>
              <c:idx val="1"/>
              <c:layout>
                <c:manualLayout>
                  <c:x val="0.21703794838145232"/>
                  <c:y val="-0.3104921259842519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9C-4D07-90C0-E23B81FABEE6}"/>
                </c:ext>
              </c:extLst>
            </c:dLbl>
            <c:spPr>
              <a:noFill/>
              <a:ln>
                <a:noFill/>
              </a:ln>
              <a:effectLst/>
            </c:spPr>
            <c:txPr>
              <a:bodyPr/>
              <a:lstStyle/>
              <a:p>
                <a:pPr>
                  <a:defRPr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'[Chart in Microsoft PowerPoint]Sheet1'!$B$24:$B$26</c:f>
              <c:strCache>
                <c:ptCount val="3"/>
                <c:pt idx="0">
                  <c:v>T Rowe Price Stable Value M</c:v>
                </c:pt>
                <c:pt idx="1">
                  <c:v>Wells Fargo Stable Return</c:v>
                </c:pt>
                <c:pt idx="2">
                  <c:v>Galliard Stable Value Portfolio</c:v>
                </c:pt>
              </c:strCache>
            </c:strRef>
          </c:cat>
          <c:val>
            <c:numRef>
              <c:f>'[Chart in Microsoft PowerPoint]Sheet1'!$C$24:$C$26</c:f>
              <c:numCache>
                <c:formatCode>0%</c:formatCode>
                <c:ptCount val="3"/>
                <c:pt idx="0">
                  <c:v>0.4</c:v>
                </c:pt>
                <c:pt idx="1">
                  <c:v>0.4</c:v>
                </c:pt>
                <c:pt idx="2">
                  <c:v>0.2</c:v>
                </c:pt>
              </c:numCache>
            </c:numRef>
          </c:val>
          <c:extLst>
            <c:ext xmlns:c16="http://schemas.microsoft.com/office/drawing/2014/chart" uri="{C3380CC4-5D6E-409C-BE32-E72D297353CC}">
              <c16:uniqueId val="{00000002-9D9C-4D07-90C0-E23B81FABEE6}"/>
            </c:ext>
          </c:extLst>
        </c:ser>
        <c:dLbls>
          <c:showLegendKey val="0"/>
          <c:showVal val="1"/>
          <c:showCatName val="1"/>
          <c:showSerName val="0"/>
          <c:showPercent val="0"/>
          <c:showBubbleSize val="0"/>
          <c:showLeaderLines val="1"/>
        </c:dLbls>
      </c:pie3DChart>
    </c:plotArea>
    <c:plotVisOnly val="1"/>
    <c:dispBlanksAs val="gap"/>
    <c:showDLblsOverMax val="0"/>
  </c:chart>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explosion val="5"/>
          <c:dPt>
            <c:idx val="4"/>
            <c:bubble3D val="0"/>
            <c:spPr>
              <a:pattFill prst="pct90">
                <a:fgClr>
                  <a:srgbClr val="00B050"/>
                </a:fgClr>
                <a:bgClr>
                  <a:schemeClr val="bg1"/>
                </a:bgClr>
              </a:pattFill>
            </c:spPr>
            <c:extLst>
              <c:ext xmlns:c16="http://schemas.microsoft.com/office/drawing/2014/chart" uri="{C3380CC4-5D6E-409C-BE32-E72D297353CC}">
                <c16:uniqueId val="{00000001-7AFE-45F9-B694-A132AFCD6D78}"/>
              </c:ext>
            </c:extLst>
          </c:dPt>
          <c:dLbls>
            <c:dLbl>
              <c:idx val="0"/>
              <c:layout>
                <c:manualLayout>
                  <c:x val="4.6368054628764518E-2"/>
                  <c:y val="-0.16984529222579572"/>
                </c:manualLayout>
              </c:layout>
              <c:tx>
                <c:rich>
                  <a:bodyPr/>
                  <a:lstStyle/>
                  <a:p>
                    <a:r>
                      <a:rPr lang="en-US" sz="1400" b="1" dirty="0"/>
                      <a:t>MUTUAL FUNDS
53%</a:t>
                    </a:r>
                    <a:endParaRPr lang="en-US" dirty="0"/>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7AFE-45F9-B694-A132AFCD6D78}"/>
                </c:ext>
              </c:extLst>
            </c:dLbl>
            <c:dLbl>
              <c:idx val="1"/>
              <c:layout>
                <c:manualLayout>
                  <c:x val="-1.9273432981894212E-2"/>
                  <c:y val="-7.2954049757864778E-2"/>
                </c:manualLayout>
              </c:layout>
              <c:tx>
                <c:rich>
                  <a:bodyPr/>
                  <a:lstStyle/>
                  <a:p>
                    <a:r>
                      <a:rPr lang="en-US" dirty="0"/>
                      <a:t>EQUITY
31%</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AFE-45F9-B694-A132AFCD6D78}"/>
                </c:ext>
              </c:extLst>
            </c:dLbl>
            <c:dLbl>
              <c:idx val="2"/>
              <c:layout>
                <c:manualLayout>
                  <c:x val="-5.7522576627074161E-3"/>
                  <c:y val="5.9295589811836899E-2"/>
                </c:manualLayout>
              </c:layout>
              <c:tx>
                <c:rich>
                  <a:bodyPr/>
                  <a:lstStyle/>
                  <a:p>
                    <a:r>
                      <a:rPr lang="en-US" dirty="0"/>
                      <a:t>CASH AND EQUIVALENTS
9%</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7AFE-45F9-B694-A132AFCD6D78}"/>
                </c:ext>
              </c:extLst>
            </c:dLbl>
            <c:dLbl>
              <c:idx val="3"/>
              <c:layout>
                <c:manualLayout>
                  <c:x val="3.3315538947462073E-2"/>
                  <c:y val="5.8685446009389673E-4"/>
                </c:manualLayout>
              </c:layout>
              <c:tx>
                <c:rich>
                  <a:bodyPr/>
                  <a:lstStyle/>
                  <a:p>
                    <a:r>
                      <a:rPr lang="en-US" dirty="0"/>
                      <a:t>ETF
7%</a:t>
                    </a:r>
                  </a:p>
                </c:rich>
              </c:tx>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AFE-45F9-B694-A132AFCD6D78}"/>
                </c:ext>
              </c:extLst>
            </c:dLbl>
            <c:dLbl>
              <c:idx val="4"/>
              <c:layout>
                <c:manualLayout>
                  <c:x val="2.267607174103237E-2"/>
                  <c:y val="-1.2080781568970546E-3"/>
                </c:manualLayout>
              </c:layout>
              <c:tx>
                <c:rich>
                  <a:bodyPr/>
                  <a:lstStyle/>
                  <a:p>
                    <a:fld id="{5414D477-829D-424A-AF8E-C380BD7F5755}" type="CATEGORYNAME">
                      <a:rPr lang="en-US"/>
                      <a:pPr/>
                      <a:t>[CATEGORY NAME]</a:t>
                    </a:fld>
                    <a:r>
                      <a:rPr lang="en-US" baseline="0" dirty="0"/>
                      <a:t>
0%</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AFE-45F9-B694-A132AFCD6D78}"/>
                </c:ext>
              </c:extLst>
            </c:dLbl>
            <c:spPr>
              <a:noFill/>
              <a:ln>
                <a:noFill/>
              </a:ln>
              <a:effectLst/>
            </c:spPr>
            <c:txPr>
              <a:bodyPr/>
              <a:lstStyle/>
              <a:p>
                <a:pPr>
                  <a:defRPr sz="14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Sheet1!$E$7:$E$11</c:f>
              <c:strCache>
                <c:ptCount val="5"/>
                <c:pt idx="0">
                  <c:v>MUTUAL FUND</c:v>
                </c:pt>
                <c:pt idx="1">
                  <c:v>EQUITY</c:v>
                </c:pt>
                <c:pt idx="2">
                  <c:v>CASH AND EQUIVALENTS</c:v>
                </c:pt>
                <c:pt idx="3">
                  <c:v>ETF</c:v>
                </c:pt>
                <c:pt idx="4">
                  <c:v>FIXED INCOME</c:v>
                </c:pt>
              </c:strCache>
            </c:strRef>
          </c:cat>
          <c:val>
            <c:numRef>
              <c:f>Sheet1!$G$7:$G$11</c:f>
              <c:numCache>
                <c:formatCode>"$"#,##0.0_);\("$"#,##0.0\)</c:formatCode>
                <c:ptCount val="5"/>
                <c:pt idx="0">
                  <c:v>150.1</c:v>
                </c:pt>
                <c:pt idx="1">
                  <c:v>81.099999999999994</c:v>
                </c:pt>
                <c:pt idx="2">
                  <c:v>36.1</c:v>
                </c:pt>
                <c:pt idx="3">
                  <c:v>27</c:v>
                </c:pt>
                <c:pt idx="4">
                  <c:v>1.8</c:v>
                </c:pt>
              </c:numCache>
            </c:numRef>
          </c:val>
          <c:extLst>
            <c:ext xmlns:c16="http://schemas.microsoft.com/office/drawing/2014/chart" uri="{C3380CC4-5D6E-409C-BE32-E72D297353CC}">
              <c16:uniqueId val="{00000006-7AFE-45F9-B694-A132AFCD6D78}"/>
            </c:ext>
          </c:extLst>
        </c:ser>
        <c:dLbls>
          <c:showLegendKey val="0"/>
          <c:showVal val="0"/>
          <c:showCatName val="1"/>
          <c:showSerName val="0"/>
          <c:showPercent val="1"/>
          <c:showBubbleSize val="0"/>
          <c:showLeaderLines val="1"/>
        </c:dLbls>
        <c:firstSliceAng val="3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'Total Sector Geo'!$A$2</c:f>
              <c:strCache>
                <c:ptCount val="1"/>
                <c:pt idx="0">
                  <c:v>Technology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Sector Geo'!$B$1:$D$1</c:f>
              <c:strCache>
                <c:ptCount val="3"/>
                <c:pt idx="0">
                  <c:v>PE NAV</c:v>
                </c:pt>
                <c:pt idx="1">
                  <c:v>Cambridge PE/VC Bmrk</c:v>
                </c:pt>
                <c:pt idx="2">
                  <c:v>MSCI ACWI IMI</c:v>
                </c:pt>
              </c:strCache>
            </c:strRef>
          </c:cat>
          <c:val>
            <c:numRef>
              <c:f>'Total Sector Geo'!$B$2:$D$2</c:f>
              <c:numCache>
                <c:formatCode>0%;;"---"</c:formatCode>
                <c:ptCount val="3"/>
                <c:pt idx="0">
                  <c:v>0.371</c:v>
                </c:pt>
                <c:pt idx="1">
                  <c:v>0.34300000000000003</c:v>
                </c:pt>
                <c:pt idx="2">
                  <c:v>0.20399999999999999</c:v>
                </c:pt>
              </c:numCache>
            </c:numRef>
          </c:val>
          <c:extLst>
            <c:ext xmlns:c16="http://schemas.microsoft.com/office/drawing/2014/chart" uri="{C3380CC4-5D6E-409C-BE32-E72D297353CC}">
              <c16:uniqueId val="{00000000-FDD7-4D72-BBFD-A369A484B560}"/>
            </c:ext>
          </c:extLst>
        </c:ser>
        <c:ser>
          <c:idx val="1"/>
          <c:order val="1"/>
          <c:tx>
            <c:strRef>
              <c:f>'Total Sector Geo'!$A$3</c:f>
              <c:strCache>
                <c:ptCount val="1"/>
                <c:pt idx="0">
                  <c:v>Comm. Services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Sector Geo'!$B$1:$D$1</c:f>
              <c:strCache>
                <c:ptCount val="3"/>
                <c:pt idx="0">
                  <c:v>PE NAV</c:v>
                </c:pt>
                <c:pt idx="1">
                  <c:v>Cambridge PE/VC Bmrk</c:v>
                </c:pt>
                <c:pt idx="2">
                  <c:v>MSCI ACWI IMI</c:v>
                </c:pt>
              </c:strCache>
            </c:strRef>
          </c:cat>
          <c:val>
            <c:numRef>
              <c:f>'Total Sector Geo'!$B$3:$D$3</c:f>
              <c:numCache>
                <c:formatCode>0%;;"---"</c:formatCode>
                <c:ptCount val="3"/>
                <c:pt idx="0">
                  <c:v>5.1999999999999998E-2</c:v>
                </c:pt>
                <c:pt idx="1">
                  <c:v>5.1999999999999998E-2</c:v>
                </c:pt>
                <c:pt idx="2">
                  <c:v>8.7999999999999995E-2</c:v>
                </c:pt>
              </c:numCache>
            </c:numRef>
          </c:val>
          <c:extLst>
            <c:ext xmlns:c16="http://schemas.microsoft.com/office/drawing/2014/chart" uri="{C3380CC4-5D6E-409C-BE32-E72D297353CC}">
              <c16:uniqueId val="{00000001-FDD7-4D72-BBFD-A369A484B560}"/>
            </c:ext>
          </c:extLst>
        </c:ser>
        <c:ser>
          <c:idx val="2"/>
          <c:order val="2"/>
          <c:tx>
            <c:strRef>
              <c:f>'Total Sector Geo'!$A$4</c:f>
              <c:strCache>
                <c:ptCount val="1"/>
                <c:pt idx="0">
                  <c:v>Consumer</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Sector Geo'!$B$1:$D$1</c:f>
              <c:strCache>
                <c:ptCount val="3"/>
                <c:pt idx="0">
                  <c:v>PE NAV</c:v>
                </c:pt>
                <c:pt idx="1">
                  <c:v>Cambridge PE/VC Bmrk</c:v>
                </c:pt>
                <c:pt idx="2">
                  <c:v>MSCI ACWI IMI</c:v>
                </c:pt>
              </c:strCache>
            </c:strRef>
          </c:cat>
          <c:val>
            <c:numRef>
              <c:f>'Total Sector Geo'!$B$4:$D$4</c:f>
              <c:numCache>
                <c:formatCode>0%;;"---"</c:formatCode>
                <c:ptCount val="3"/>
                <c:pt idx="0">
                  <c:v>0.14899999999999999</c:v>
                </c:pt>
                <c:pt idx="1">
                  <c:v>0.16600000000000001</c:v>
                </c:pt>
                <c:pt idx="2">
                  <c:v>0.19500000000000001</c:v>
                </c:pt>
              </c:numCache>
            </c:numRef>
          </c:val>
          <c:extLst>
            <c:ext xmlns:c16="http://schemas.microsoft.com/office/drawing/2014/chart" uri="{C3380CC4-5D6E-409C-BE32-E72D297353CC}">
              <c16:uniqueId val="{00000002-FDD7-4D72-BBFD-A369A484B560}"/>
            </c:ext>
          </c:extLst>
        </c:ser>
        <c:ser>
          <c:idx val="3"/>
          <c:order val="3"/>
          <c:tx>
            <c:strRef>
              <c:f>'Total Sector Geo'!$A$5</c:f>
              <c:strCache>
                <c:ptCount val="1"/>
                <c:pt idx="0">
                  <c:v>Healthcare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Sector Geo'!$B$1:$D$1</c:f>
              <c:strCache>
                <c:ptCount val="3"/>
                <c:pt idx="0">
                  <c:v>PE NAV</c:v>
                </c:pt>
                <c:pt idx="1">
                  <c:v>Cambridge PE/VC Bmrk</c:v>
                </c:pt>
                <c:pt idx="2">
                  <c:v>MSCI ACWI IMI</c:v>
                </c:pt>
              </c:strCache>
            </c:strRef>
          </c:cat>
          <c:val>
            <c:numRef>
              <c:f>'Total Sector Geo'!$B$5:$D$5</c:f>
              <c:numCache>
                <c:formatCode>0%;;"---"</c:formatCode>
                <c:ptCount val="3"/>
                <c:pt idx="0">
                  <c:v>0.13500000000000001</c:v>
                </c:pt>
                <c:pt idx="1">
                  <c:v>0.126</c:v>
                </c:pt>
                <c:pt idx="2">
                  <c:v>0.113</c:v>
                </c:pt>
              </c:numCache>
            </c:numRef>
          </c:val>
          <c:extLst>
            <c:ext xmlns:c16="http://schemas.microsoft.com/office/drawing/2014/chart" uri="{C3380CC4-5D6E-409C-BE32-E72D297353CC}">
              <c16:uniqueId val="{00000003-FDD7-4D72-BBFD-A369A484B560}"/>
            </c:ext>
          </c:extLst>
        </c:ser>
        <c:ser>
          <c:idx val="4"/>
          <c:order val="4"/>
          <c:tx>
            <c:strRef>
              <c:f>'Total Sector Geo'!$A$6</c:f>
              <c:strCache>
                <c:ptCount val="1"/>
                <c:pt idx="0">
                  <c:v>Financials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Sector Geo'!$B$1:$D$1</c:f>
              <c:strCache>
                <c:ptCount val="3"/>
                <c:pt idx="0">
                  <c:v>PE NAV</c:v>
                </c:pt>
                <c:pt idx="1">
                  <c:v>Cambridge PE/VC Bmrk</c:v>
                </c:pt>
                <c:pt idx="2">
                  <c:v>MSCI ACWI IMI</c:v>
                </c:pt>
              </c:strCache>
            </c:strRef>
          </c:cat>
          <c:val>
            <c:numRef>
              <c:f>'Total Sector Geo'!$B$6:$D$6</c:f>
              <c:numCache>
                <c:formatCode>0%;;"---"</c:formatCode>
                <c:ptCount val="3"/>
                <c:pt idx="0">
                  <c:v>7.8E-2</c:v>
                </c:pt>
                <c:pt idx="1">
                  <c:v>7.2999999999999995E-2</c:v>
                </c:pt>
                <c:pt idx="2">
                  <c:v>0.14199999999999999</c:v>
                </c:pt>
              </c:numCache>
            </c:numRef>
          </c:val>
          <c:extLst>
            <c:ext xmlns:c16="http://schemas.microsoft.com/office/drawing/2014/chart" uri="{C3380CC4-5D6E-409C-BE32-E72D297353CC}">
              <c16:uniqueId val="{00000004-FDD7-4D72-BBFD-A369A484B560}"/>
            </c:ext>
          </c:extLst>
        </c:ser>
        <c:ser>
          <c:idx val="5"/>
          <c:order val="5"/>
          <c:tx>
            <c:strRef>
              <c:f>'Total Sector Geo'!$A$7</c:f>
              <c:strCache>
                <c:ptCount val="1"/>
                <c:pt idx="0">
                  <c:v>Industrials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Sector Geo'!$B$1:$D$1</c:f>
              <c:strCache>
                <c:ptCount val="3"/>
                <c:pt idx="0">
                  <c:v>PE NAV</c:v>
                </c:pt>
                <c:pt idx="1">
                  <c:v>Cambridge PE/VC Bmrk</c:v>
                </c:pt>
                <c:pt idx="2">
                  <c:v>MSCI ACWI IMI</c:v>
                </c:pt>
              </c:strCache>
            </c:strRef>
          </c:cat>
          <c:val>
            <c:numRef>
              <c:f>'Total Sector Geo'!$B$7:$D$7</c:f>
              <c:numCache>
                <c:formatCode>0%;;"---"</c:formatCode>
                <c:ptCount val="3"/>
                <c:pt idx="0">
                  <c:v>0.115</c:v>
                </c:pt>
                <c:pt idx="1">
                  <c:v>0.13200000000000001</c:v>
                </c:pt>
                <c:pt idx="2">
                  <c:v>0.16300000000000001</c:v>
                </c:pt>
              </c:numCache>
            </c:numRef>
          </c:val>
          <c:extLst>
            <c:ext xmlns:c16="http://schemas.microsoft.com/office/drawing/2014/chart" uri="{C3380CC4-5D6E-409C-BE32-E72D297353CC}">
              <c16:uniqueId val="{00000005-FDD7-4D72-BBFD-A369A484B560}"/>
            </c:ext>
          </c:extLst>
        </c:ser>
        <c:ser>
          <c:idx val="6"/>
          <c:order val="6"/>
          <c:tx>
            <c:strRef>
              <c:f>'Total Sector Geo'!$A$8</c:f>
              <c:strCache>
                <c:ptCount val="1"/>
                <c:pt idx="0">
                  <c:v>Energy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'Total Sector Geo'!$B$1:$D$1</c:f>
              <c:strCache>
                <c:ptCount val="3"/>
                <c:pt idx="0">
                  <c:v>PE NAV</c:v>
                </c:pt>
                <c:pt idx="1">
                  <c:v>Cambridge PE/VC Bmrk</c:v>
                </c:pt>
                <c:pt idx="2">
                  <c:v>MSCI ACWI IMI</c:v>
                </c:pt>
              </c:strCache>
            </c:strRef>
          </c:cat>
          <c:val>
            <c:numRef>
              <c:f>'Total Sector Geo'!$B$8:$D$8</c:f>
              <c:numCache>
                <c:formatCode>0%;;"---"</c:formatCode>
                <c:ptCount val="3"/>
                <c:pt idx="0">
                  <c:v>4.8000000000000001E-2</c:v>
                </c:pt>
                <c:pt idx="1">
                  <c:v>5.1999999999999998E-2</c:v>
                </c:pt>
                <c:pt idx="2">
                  <c:v>0.06</c:v>
                </c:pt>
              </c:numCache>
            </c:numRef>
          </c:val>
          <c:extLst>
            <c:ext xmlns:c16="http://schemas.microsoft.com/office/drawing/2014/chart" uri="{C3380CC4-5D6E-409C-BE32-E72D297353CC}">
              <c16:uniqueId val="{00000006-FDD7-4D72-BBFD-A369A484B560}"/>
            </c:ext>
          </c:extLst>
        </c:ser>
        <c:ser>
          <c:idx val="7"/>
          <c:order val="7"/>
          <c:tx>
            <c:strRef>
              <c:f>'Total Sector Geo'!$A$9</c:f>
              <c:strCache>
                <c:ptCount val="1"/>
                <c:pt idx="0">
                  <c:v>Other</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'Total Sector Geo'!$B$1:$D$1</c:f>
              <c:strCache>
                <c:ptCount val="3"/>
                <c:pt idx="0">
                  <c:v>PE NAV</c:v>
                </c:pt>
                <c:pt idx="1">
                  <c:v>Cambridge PE/VC Bmrk</c:v>
                </c:pt>
                <c:pt idx="2">
                  <c:v>MSCI ACWI IMI</c:v>
                </c:pt>
              </c:strCache>
            </c:strRef>
          </c:cat>
          <c:val>
            <c:numRef>
              <c:f>'Total Sector Geo'!$B$9:$D$9</c:f>
              <c:numCache>
                <c:formatCode>0%;;"---"</c:formatCode>
                <c:ptCount val="3"/>
                <c:pt idx="0">
                  <c:v>5.2999999999999999E-2</c:v>
                </c:pt>
                <c:pt idx="1">
                  <c:v>5.6000000000000001E-2</c:v>
                </c:pt>
                <c:pt idx="2">
                  <c:v>3.5000000000000003E-2</c:v>
                </c:pt>
              </c:numCache>
            </c:numRef>
          </c:val>
          <c:extLst>
            <c:ext xmlns:c16="http://schemas.microsoft.com/office/drawing/2014/chart" uri="{C3380CC4-5D6E-409C-BE32-E72D297353CC}">
              <c16:uniqueId val="{00000007-FDD7-4D72-BBFD-A369A484B560}"/>
            </c:ext>
          </c:extLst>
        </c:ser>
        <c:dLbls>
          <c:showLegendKey val="0"/>
          <c:showVal val="0"/>
          <c:showCatName val="0"/>
          <c:showSerName val="0"/>
          <c:showPercent val="0"/>
          <c:showBubbleSize val="0"/>
        </c:dLbls>
        <c:gapWidth val="150"/>
        <c:overlap val="100"/>
        <c:axId val="341694720"/>
        <c:axId val="342106112"/>
      </c:barChart>
      <c:catAx>
        <c:axId val="341694720"/>
        <c:scaling>
          <c:orientation val="minMax"/>
        </c:scaling>
        <c:delete val="0"/>
        <c:axPos val="b"/>
        <c:numFmt formatCode="General" sourceLinked="0"/>
        <c:majorTickMark val="out"/>
        <c:minorTickMark val="none"/>
        <c:tickLblPos val="nextTo"/>
        <c:crossAx val="342106112"/>
        <c:crosses val="autoZero"/>
        <c:auto val="1"/>
        <c:lblAlgn val="ctr"/>
        <c:lblOffset val="100"/>
        <c:noMultiLvlLbl val="0"/>
      </c:catAx>
      <c:valAx>
        <c:axId val="342106112"/>
        <c:scaling>
          <c:orientation val="minMax"/>
        </c:scaling>
        <c:delete val="0"/>
        <c:axPos val="l"/>
        <c:majorGridlines/>
        <c:numFmt formatCode="0%" sourceLinked="1"/>
        <c:majorTickMark val="out"/>
        <c:minorTickMark val="none"/>
        <c:tickLblPos val="nextTo"/>
        <c:crossAx val="341694720"/>
        <c:crosses val="autoZero"/>
        <c:crossBetween val="between"/>
      </c:valAx>
    </c:plotArea>
    <c:legend>
      <c:legendPos val="r"/>
      <c:overlay val="0"/>
    </c:legend>
    <c:plotVisOnly val="1"/>
    <c:dispBlanksAs val="gap"/>
    <c:showDLblsOverMax val="0"/>
  </c:chart>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64569125512031"/>
          <c:y val="1.4981273408239701E-2"/>
          <c:w val="0.84940016912111915"/>
          <c:h val="0.91888908549352677"/>
        </c:manualLayout>
      </c:layout>
      <c:barChart>
        <c:barDir val="bar"/>
        <c:grouping val="stacked"/>
        <c:varyColors val="0"/>
        <c:ser>
          <c:idx val="0"/>
          <c:order val="0"/>
          <c:tx>
            <c:strRef>
              <c:f>data!$A$31</c:f>
              <c:strCache>
                <c:ptCount val="1"/>
                <c:pt idx="0">
                  <c:v>Stocks</c:v>
                </c:pt>
              </c:strCache>
            </c:strRef>
          </c:tx>
          <c:spPr>
            <a:solidFill>
              <a:srgbClr val="D6D686"/>
            </a:solidFill>
            <a:ln w="12700">
              <a:solidFill>
                <a:srgbClr val="000000"/>
              </a:solidFill>
              <a:prstDash val="solid"/>
            </a:ln>
          </c:spPr>
          <c:invertIfNegative val="0"/>
          <c:dLbls>
            <c:spPr>
              <a:noFill/>
              <a:ln w="25400">
                <a:noFill/>
              </a:ln>
            </c:spPr>
            <c:txPr>
              <a:bodyPr wrap="square" lIns="38100" tIns="19050" rIns="38100" bIns="19050" anchor="ctr">
                <a:spAutoFit/>
              </a:bodyPr>
              <a:lstStyle/>
              <a:p>
                <a:pPr>
                  <a:defRPr sz="10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data!$B$29:$K$30</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Under 35</c:v>
                  </c:pt>
                  <c:pt idx="2">
                    <c:v>35-45</c:v>
                  </c:pt>
                  <c:pt idx="4">
                    <c:v>45-55</c:v>
                  </c:pt>
                  <c:pt idx="6">
                    <c:v>55-65</c:v>
                  </c:pt>
                  <c:pt idx="8">
                    <c:v>Over 65</c:v>
                  </c:pt>
                </c:lvl>
              </c:multiLvlStrCache>
            </c:multiLvlStrRef>
          </c:cat>
          <c:val>
            <c:numRef>
              <c:f>data!$B$31:$K$31</c:f>
              <c:numCache>
                <c:formatCode>0%</c:formatCode>
                <c:ptCount val="10"/>
                <c:pt idx="0">
                  <c:v>0.82914276381738883</c:v>
                </c:pt>
                <c:pt idx="1">
                  <c:v>0.80907034411234435</c:v>
                </c:pt>
                <c:pt idx="2">
                  <c:v>0.79024880631832239</c:v>
                </c:pt>
                <c:pt idx="3">
                  <c:v>0.75316125401418477</c:v>
                </c:pt>
                <c:pt idx="4">
                  <c:v>0.67522944242143201</c:v>
                </c:pt>
                <c:pt idx="5">
                  <c:v>0.6253939644666997</c:v>
                </c:pt>
                <c:pt idx="6">
                  <c:v>0.50123272076055314</c:v>
                </c:pt>
                <c:pt idx="7">
                  <c:v>0.46538890329860289</c:v>
                </c:pt>
                <c:pt idx="8">
                  <c:v>0.3749663023792113</c:v>
                </c:pt>
                <c:pt idx="9">
                  <c:v>0.41793273037641171</c:v>
                </c:pt>
              </c:numCache>
            </c:numRef>
          </c:val>
          <c:extLst>
            <c:ext xmlns:c16="http://schemas.microsoft.com/office/drawing/2014/chart" uri="{C3380CC4-5D6E-409C-BE32-E72D297353CC}">
              <c16:uniqueId val="{00000000-FF01-4E9B-996C-84C1925ED071}"/>
            </c:ext>
          </c:extLst>
        </c:ser>
        <c:ser>
          <c:idx val="1"/>
          <c:order val="1"/>
          <c:tx>
            <c:strRef>
              <c:f>data!$A$32</c:f>
              <c:strCache>
                <c:ptCount val="1"/>
                <c:pt idx="0">
                  <c:v>Fixed Income</c:v>
                </c:pt>
              </c:strCache>
            </c:strRef>
          </c:tx>
          <c:spPr>
            <a:solidFill>
              <a:srgbClr val="4FCD2D"/>
            </a:solidFill>
            <a:ln w="12700">
              <a:solidFill>
                <a:srgbClr val="000000"/>
              </a:solidFill>
              <a:prstDash val="solid"/>
            </a:ln>
          </c:spPr>
          <c:invertIfNegative val="0"/>
          <c:dLbls>
            <c:spPr>
              <a:noFill/>
              <a:ln w="25400">
                <a:noFill/>
              </a:ln>
            </c:spPr>
            <c:txPr>
              <a:bodyPr wrap="square" lIns="38100" tIns="19050" rIns="38100" bIns="19050" anchor="ctr">
                <a:spAutoFit/>
              </a:bodyPr>
              <a:lstStyle/>
              <a:p>
                <a:pPr>
                  <a:defRPr sz="10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data!$B$29:$K$30</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Under 35</c:v>
                  </c:pt>
                  <c:pt idx="2">
                    <c:v>35-45</c:v>
                  </c:pt>
                  <c:pt idx="4">
                    <c:v>45-55</c:v>
                  </c:pt>
                  <c:pt idx="6">
                    <c:v>55-65</c:v>
                  </c:pt>
                  <c:pt idx="8">
                    <c:v>Over 65</c:v>
                  </c:pt>
                </c:lvl>
              </c:multiLvlStrCache>
            </c:multiLvlStrRef>
          </c:cat>
          <c:val>
            <c:numRef>
              <c:f>data!$B$32:$K$32</c:f>
              <c:numCache>
                <c:formatCode>0%</c:formatCode>
                <c:ptCount val="10"/>
                <c:pt idx="0">
                  <c:v>8.0641192469386308E-2</c:v>
                </c:pt>
                <c:pt idx="1">
                  <c:v>8.3411109295523395E-2</c:v>
                </c:pt>
                <c:pt idx="2">
                  <c:v>0.10553898496265185</c:v>
                </c:pt>
                <c:pt idx="3">
                  <c:v>9.5622453347419298E-2</c:v>
                </c:pt>
                <c:pt idx="4">
                  <c:v>0.14517101781042827</c:v>
                </c:pt>
                <c:pt idx="5">
                  <c:v>0.12359369327619757</c:v>
                </c:pt>
                <c:pt idx="6">
                  <c:v>0.18606006121450797</c:v>
                </c:pt>
                <c:pt idx="7">
                  <c:v>0.16045626675157151</c:v>
                </c:pt>
                <c:pt idx="8">
                  <c:v>0.21936995977203455</c:v>
                </c:pt>
                <c:pt idx="9">
                  <c:v>0.18758985867990796</c:v>
                </c:pt>
              </c:numCache>
            </c:numRef>
          </c:val>
          <c:extLst>
            <c:ext xmlns:c16="http://schemas.microsoft.com/office/drawing/2014/chart" uri="{C3380CC4-5D6E-409C-BE32-E72D297353CC}">
              <c16:uniqueId val="{00000001-FF01-4E9B-996C-84C1925ED071}"/>
            </c:ext>
          </c:extLst>
        </c:ser>
        <c:ser>
          <c:idx val="2"/>
          <c:order val="2"/>
          <c:tx>
            <c:strRef>
              <c:f>data!$A$33</c:f>
              <c:strCache>
                <c:ptCount val="1"/>
                <c:pt idx="0">
                  <c:v>Inflation Protected  Assets</c:v>
                </c:pt>
              </c:strCache>
            </c:strRef>
          </c:tx>
          <c:spPr>
            <a:solidFill>
              <a:schemeClr val="accent4">
                <a:lumMod val="40000"/>
                <a:lumOff val="60000"/>
                <a:alpha val="88000"/>
              </a:schemeClr>
            </a:solidFill>
            <a:ln w="9525">
              <a:solidFill>
                <a:srgbClr val="000000"/>
              </a:solidFill>
              <a:prstDash val="solid"/>
            </a:ln>
          </c:spPr>
          <c:invertIfNegative val="0"/>
          <c:dLbls>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data!$B$29:$K$30</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Under 35</c:v>
                  </c:pt>
                  <c:pt idx="2">
                    <c:v>35-45</c:v>
                  </c:pt>
                  <c:pt idx="4">
                    <c:v>45-55</c:v>
                  </c:pt>
                  <c:pt idx="6">
                    <c:v>55-65</c:v>
                  </c:pt>
                  <c:pt idx="8">
                    <c:v>Over 65</c:v>
                  </c:pt>
                </c:lvl>
              </c:multiLvlStrCache>
            </c:multiLvlStrRef>
          </c:cat>
          <c:val>
            <c:numRef>
              <c:f>data!$B$33:$K$33</c:f>
              <c:numCache>
                <c:formatCode>0%</c:formatCode>
                <c:ptCount val="10"/>
                <c:pt idx="0">
                  <c:v>2.8225259340877364E-2</c:v>
                </c:pt>
                <c:pt idx="1">
                  <c:v>2.7388176075676077E-2</c:v>
                </c:pt>
                <c:pt idx="2">
                  <c:v>2.7263226552434607E-2</c:v>
                </c:pt>
                <c:pt idx="3">
                  <c:v>2.3558140818872295E-2</c:v>
                </c:pt>
                <c:pt idx="4">
                  <c:v>4.9254764911082861E-2</c:v>
                </c:pt>
                <c:pt idx="5">
                  <c:v>4.0361280822684809E-2</c:v>
                </c:pt>
                <c:pt idx="6">
                  <c:v>9.8912045625014114E-2</c:v>
                </c:pt>
                <c:pt idx="7">
                  <c:v>8.021952900124546E-2</c:v>
                </c:pt>
                <c:pt idx="8">
                  <c:v>0.15967465955208843</c:v>
                </c:pt>
                <c:pt idx="9">
                  <c:v>0.13123168876260197</c:v>
                </c:pt>
              </c:numCache>
            </c:numRef>
          </c:val>
          <c:extLst>
            <c:ext xmlns:c16="http://schemas.microsoft.com/office/drawing/2014/chart" uri="{C3380CC4-5D6E-409C-BE32-E72D297353CC}">
              <c16:uniqueId val="{00000002-FF01-4E9B-996C-84C1925ED071}"/>
            </c:ext>
          </c:extLst>
        </c:ser>
        <c:ser>
          <c:idx val="3"/>
          <c:order val="3"/>
          <c:tx>
            <c:strRef>
              <c:f>data!$A$34</c:f>
              <c:strCache>
                <c:ptCount val="1"/>
                <c:pt idx="0">
                  <c:v>Money Market</c:v>
                </c:pt>
              </c:strCache>
            </c:strRef>
          </c:tx>
          <c:spPr>
            <a:solidFill>
              <a:schemeClr val="tx2">
                <a:lumMod val="40000"/>
                <a:lumOff val="60000"/>
              </a:schemeClr>
            </a:solidFill>
            <a:ln w="12700">
              <a:solidFill>
                <a:srgbClr val="000000"/>
              </a:solidFill>
              <a:prstDash val="solid"/>
            </a:ln>
          </c:spPr>
          <c:invertIfNegative val="0"/>
          <c:dLbls>
            <c:dLbl>
              <c:idx val="0"/>
              <c:layout>
                <c:manualLayout>
                  <c:x val="2.7894002789399255E-3"/>
                  <c:y val="-1.3732675316515948E-16"/>
                </c:manualLayout>
              </c:layout>
              <c:spPr>
                <a:noFill/>
                <a:ln w="25400">
                  <a:noFill/>
                </a:ln>
              </c:spPr>
              <c:txPr>
                <a:bodyPr/>
                <a:lstStyle/>
                <a:p>
                  <a:pPr>
                    <a:defRPr sz="700" b="1" i="0" u="none" strike="noStrike" baseline="0">
                      <a:solidFill>
                        <a:srgbClr val="000000"/>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01-4E9B-996C-84C1925ED071}"/>
                </c:ext>
              </c:extLst>
            </c:dLbl>
            <c:spPr>
              <a:noFill/>
              <a:ln w="25400">
                <a:noFill/>
              </a:ln>
            </c:spPr>
            <c:txPr>
              <a:bodyPr wrap="square" lIns="38100" tIns="19050" rIns="38100" bIns="19050" anchor="ctr">
                <a:spAutoFit/>
              </a:bodyPr>
              <a:lstStyle/>
              <a:p>
                <a:pPr>
                  <a:defRPr sz="7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data!$B$29:$K$30</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Under 35</c:v>
                  </c:pt>
                  <c:pt idx="2">
                    <c:v>35-45</c:v>
                  </c:pt>
                  <c:pt idx="4">
                    <c:v>45-55</c:v>
                  </c:pt>
                  <c:pt idx="6">
                    <c:v>55-65</c:v>
                  </c:pt>
                  <c:pt idx="8">
                    <c:v>Over 65</c:v>
                  </c:pt>
                </c:lvl>
              </c:multiLvlStrCache>
            </c:multiLvlStrRef>
          </c:cat>
          <c:val>
            <c:numRef>
              <c:f>data!$B$34:$K$34</c:f>
              <c:numCache>
                <c:formatCode>0%</c:formatCode>
                <c:ptCount val="10"/>
                <c:pt idx="0">
                  <c:v>1.0050048611713372E-2</c:v>
                </c:pt>
                <c:pt idx="1">
                  <c:v>1.4169814845531651E-2</c:v>
                </c:pt>
                <c:pt idx="2">
                  <c:v>1.8677690915194861E-2</c:v>
                </c:pt>
                <c:pt idx="3">
                  <c:v>2.5886711359771237E-2</c:v>
                </c:pt>
                <c:pt idx="4">
                  <c:v>4.7054309706276651E-2</c:v>
                </c:pt>
                <c:pt idx="5">
                  <c:v>5.5388213207045615E-2</c:v>
                </c:pt>
                <c:pt idx="6">
                  <c:v>0.10407665115493231</c:v>
                </c:pt>
                <c:pt idx="7">
                  <c:v>0.12177864336897899</c:v>
                </c:pt>
                <c:pt idx="8">
                  <c:v>0.18267030148926752</c:v>
                </c:pt>
                <c:pt idx="9">
                  <c:v>0.15228541064448495</c:v>
                </c:pt>
              </c:numCache>
            </c:numRef>
          </c:val>
          <c:extLst>
            <c:ext xmlns:c16="http://schemas.microsoft.com/office/drawing/2014/chart" uri="{C3380CC4-5D6E-409C-BE32-E72D297353CC}">
              <c16:uniqueId val="{00000004-FF01-4E9B-996C-84C1925ED071}"/>
            </c:ext>
          </c:extLst>
        </c:ser>
        <c:ser>
          <c:idx val="4"/>
          <c:order val="4"/>
          <c:tx>
            <c:strRef>
              <c:f>data!$A$35</c:f>
              <c:strCache>
                <c:ptCount val="1"/>
                <c:pt idx="0">
                  <c:v>Real Estate (RDF only)</c:v>
                </c:pt>
              </c:strCache>
            </c:strRef>
          </c:tx>
          <c:spPr>
            <a:solidFill>
              <a:schemeClr val="accent2">
                <a:lumMod val="40000"/>
                <a:lumOff val="60000"/>
              </a:schemeClr>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FF01-4E9B-996C-84C1925ED071}"/>
                </c:ext>
              </c:extLst>
            </c:dLbl>
            <c:dLbl>
              <c:idx val="1"/>
              <c:layout>
                <c:manualLayout>
                  <c:x val="4.1841004184100415E-3"/>
                  <c:y val="0"/>
                </c:manualLayout>
              </c:layout>
              <c:spPr/>
              <c:txPr>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F01-4E9B-996C-84C1925ED071}"/>
                </c:ext>
              </c:extLst>
            </c:dLbl>
            <c:dLbl>
              <c:idx val="2"/>
              <c:layout>
                <c:manualLayout>
                  <c:x val="4.1841004184101438E-3"/>
                  <c:y val="0"/>
                </c:manualLayout>
              </c:layout>
              <c:spPr/>
              <c:txPr>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01-4E9B-996C-84C1925ED071}"/>
                </c:ext>
              </c:extLst>
            </c:dLbl>
            <c:dLbl>
              <c:idx val="3"/>
              <c:layout>
                <c:manualLayout>
                  <c:x val="6.9735006973500697E-3"/>
                  <c:y val="0"/>
                </c:manualLayout>
              </c:layout>
              <c:spPr/>
              <c:txPr>
                <a:bodyPr/>
                <a:lstStyle/>
                <a:p>
                  <a:pPr>
                    <a:defRPr sz="800" b="1" i="0" u="none" strike="noStrike" baseline="0">
                      <a:solidFill>
                        <a:srgbClr val="000000"/>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F01-4E9B-996C-84C1925ED071}"/>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data!$B$29:$K$30</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Under 35</c:v>
                  </c:pt>
                  <c:pt idx="2">
                    <c:v>35-45</c:v>
                  </c:pt>
                  <c:pt idx="4">
                    <c:v>45-55</c:v>
                  </c:pt>
                  <c:pt idx="6">
                    <c:v>55-65</c:v>
                  </c:pt>
                  <c:pt idx="8">
                    <c:v>Over 65</c:v>
                  </c:pt>
                </c:lvl>
              </c:multiLvlStrCache>
            </c:multiLvlStrRef>
          </c:cat>
          <c:val>
            <c:numRef>
              <c:f>data!$B$35:$K$35</c:f>
              <c:numCache>
                <c:formatCode>0%</c:formatCode>
                <c:ptCount val="10"/>
                <c:pt idx="0">
                  <c:v>4.919185275187403E-2</c:v>
                </c:pt>
                <c:pt idx="1">
                  <c:v>4.2279824911610413E-2</c:v>
                </c:pt>
                <c:pt idx="2">
                  <c:v>3.7172517581120716E-2</c:v>
                </c:pt>
                <c:pt idx="3">
                  <c:v>2.7393771932404411E-2</c:v>
                </c:pt>
                <c:pt idx="4">
                  <c:v>3.6117404546069376E-2</c:v>
                </c:pt>
                <c:pt idx="5">
                  <c:v>2.2832270095923521E-2</c:v>
                </c:pt>
                <c:pt idx="6">
                  <c:v>3.527509976733683E-2</c:v>
                </c:pt>
                <c:pt idx="7">
                  <c:v>2.4605004615289423E-2</c:v>
                </c:pt>
                <c:pt idx="8">
                  <c:v>3.2043690233999347E-2</c:v>
                </c:pt>
                <c:pt idx="9">
                  <c:v>2.6164085555214402E-2</c:v>
                </c:pt>
              </c:numCache>
            </c:numRef>
          </c:val>
          <c:extLst>
            <c:ext xmlns:c16="http://schemas.microsoft.com/office/drawing/2014/chart" uri="{C3380CC4-5D6E-409C-BE32-E72D297353CC}">
              <c16:uniqueId val="{00000009-FF01-4E9B-996C-84C1925ED071}"/>
            </c:ext>
          </c:extLst>
        </c:ser>
        <c:ser>
          <c:idx val="5"/>
          <c:order val="5"/>
          <c:tx>
            <c:strRef>
              <c:f>data!$A$36</c:f>
              <c:strCache>
                <c:ptCount val="1"/>
                <c:pt idx="0">
                  <c:v>SDBA</c:v>
                </c:pt>
              </c:strCache>
            </c:strRef>
          </c:tx>
          <c:invertIfNegative val="0"/>
          <c:dLbls>
            <c:dLbl>
              <c:idx val="0"/>
              <c:layout>
                <c:manualLayout>
                  <c:x val="-1.3946946485245932E-2"/>
                  <c:y val="-1.3732675316515948E-16"/>
                </c:manualLayout>
              </c:layout>
              <c:spPr>
                <a:noFill/>
                <a:ln w="25400">
                  <a:noFill/>
                </a:ln>
              </c:spPr>
              <c:txPr>
                <a:bodyPr/>
                <a:lstStyle/>
                <a:p>
                  <a:pPr>
                    <a:defRPr sz="700" b="0" i="0" u="none" strike="noStrike" baseline="0">
                      <a:solidFill>
                        <a:srgbClr val="000000"/>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F01-4E9B-996C-84C1925ED071}"/>
                </c:ext>
              </c:extLst>
            </c:dLbl>
            <c:spPr>
              <a:noFill/>
              <a:ln w="25400">
                <a:noFill/>
              </a:ln>
            </c:spPr>
            <c:txPr>
              <a:bodyPr wrap="square" lIns="38100" tIns="19050" rIns="38100" bIns="19050" anchor="ctr">
                <a:spAutoFit/>
              </a:bodyPr>
              <a:lstStyle/>
              <a:p>
                <a:pPr>
                  <a:defRPr sz="7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data!$B$29:$K$30</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Under 35</c:v>
                  </c:pt>
                  <c:pt idx="2">
                    <c:v>35-45</c:v>
                  </c:pt>
                  <c:pt idx="4">
                    <c:v>45-55</c:v>
                  </c:pt>
                  <c:pt idx="6">
                    <c:v>55-65</c:v>
                  </c:pt>
                  <c:pt idx="8">
                    <c:v>Over 65</c:v>
                  </c:pt>
                </c:lvl>
              </c:multiLvlStrCache>
            </c:multiLvlStrRef>
          </c:cat>
          <c:val>
            <c:numRef>
              <c:f>data!$B$36:$K$36</c:f>
              <c:numCache>
                <c:formatCode>0%</c:formatCode>
                <c:ptCount val="10"/>
                <c:pt idx="0">
                  <c:v>2.7488830087599911E-3</c:v>
                </c:pt>
                <c:pt idx="1">
                  <c:v>2.3680730759313925E-2</c:v>
                </c:pt>
                <c:pt idx="2">
                  <c:v>2.1098773670275527E-2</c:v>
                </c:pt>
                <c:pt idx="3">
                  <c:v>7.4377668527348048E-2</c:v>
                </c:pt>
                <c:pt idx="4">
                  <c:v>4.7173060604710992E-2</c:v>
                </c:pt>
                <c:pt idx="5">
                  <c:v>0.13243057813144885</c:v>
                </c:pt>
                <c:pt idx="6">
                  <c:v>7.444342147765573E-2</c:v>
                </c:pt>
                <c:pt idx="7">
                  <c:v>0.14755165296431175</c:v>
                </c:pt>
                <c:pt idx="8">
                  <c:v>3.1275086573398933E-2</c:v>
                </c:pt>
                <c:pt idx="9">
                  <c:v>8.4796225981378925E-2</c:v>
                </c:pt>
              </c:numCache>
            </c:numRef>
          </c:val>
          <c:extLst>
            <c:ext xmlns:c16="http://schemas.microsoft.com/office/drawing/2014/chart" uri="{C3380CC4-5D6E-409C-BE32-E72D297353CC}">
              <c16:uniqueId val="{0000000B-FF01-4E9B-996C-84C1925ED071}"/>
            </c:ext>
          </c:extLst>
        </c:ser>
        <c:dLbls>
          <c:showLegendKey val="0"/>
          <c:showVal val="0"/>
          <c:showCatName val="0"/>
          <c:showSerName val="0"/>
          <c:showPercent val="0"/>
          <c:showBubbleSize val="0"/>
        </c:dLbls>
        <c:gapWidth val="55"/>
        <c:overlap val="100"/>
        <c:axId val="558646464"/>
        <c:axId val="1"/>
      </c:barChart>
      <c:catAx>
        <c:axId val="558646464"/>
        <c:scaling>
          <c:orientation val="minMax"/>
        </c:scaling>
        <c:delete val="0"/>
        <c:axPos val="l"/>
        <c:numFmt formatCode="General" sourceLinked="1"/>
        <c:majorTickMark val="none"/>
        <c:minorTickMark val="none"/>
        <c:tickLblPos val="nextTo"/>
        <c:txPr>
          <a:bodyPr rot="0" vert="horz"/>
          <a:lstStyle/>
          <a:p>
            <a:pPr>
              <a:defRPr sz="1100" b="1" i="0" u="none" strike="noStrike" baseline="0">
                <a:solidFill>
                  <a:srgbClr val="000000"/>
                </a:solidFill>
                <a:latin typeface="Arial"/>
                <a:ea typeface="Arial"/>
                <a:cs typeface="Arial"/>
              </a:defRPr>
            </a:pPr>
            <a:endParaRPr lang="en-US"/>
          </a:p>
        </c:txPr>
        <c:crossAx val="1"/>
        <c:crosses val="autoZero"/>
        <c:auto val="1"/>
        <c:lblAlgn val="ctr"/>
        <c:lblOffset val="100"/>
        <c:noMultiLvlLbl val="0"/>
      </c:catAx>
      <c:valAx>
        <c:axId val="1"/>
        <c:scaling>
          <c:orientation val="minMax"/>
          <c:max val="1"/>
        </c:scaling>
        <c:delete val="0"/>
        <c:axPos val="b"/>
        <c:numFmt formatCode="0%" sourceLinked="1"/>
        <c:majorTickMark val="none"/>
        <c:minorTickMark val="none"/>
        <c:tickLblPos val="none"/>
        <c:spPr>
          <a:ln w="3175">
            <a:solidFill>
              <a:srgbClr val="000000"/>
            </a:solidFill>
            <a:prstDash val="solid"/>
          </a:ln>
        </c:spPr>
        <c:crossAx val="558646464"/>
        <c:crosses val="autoZero"/>
        <c:crossBetween val="between"/>
      </c:valAx>
      <c:spPr>
        <a:solidFill>
          <a:srgbClr val="EEECE1"/>
        </a:solidFill>
        <a:ln w="12700">
          <a:solidFill>
            <a:srgbClr val="808080"/>
          </a:solidFill>
          <a:prstDash val="solid"/>
        </a:ln>
      </c:spPr>
    </c:plotArea>
    <c:legend>
      <c:legendPos val="r"/>
      <c:layout>
        <c:manualLayout>
          <c:xMode val="edge"/>
          <c:yMode val="edge"/>
          <c:x val="0.19246861924686193"/>
          <c:y val="0.9578657583532395"/>
          <c:w val="0.61401673640167376"/>
          <c:h val="2.9494382022471899E-2"/>
        </c:manualLayout>
      </c:layout>
      <c:overlay val="0"/>
      <c:txPr>
        <a:bodyPr/>
        <a:lstStyle/>
        <a:p>
          <a:pPr>
            <a:defRPr sz="850" b="0" i="0" u="none" strike="noStrike" baseline="0">
              <a:solidFill>
                <a:srgbClr val="000000"/>
              </a:solidFill>
              <a:latin typeface="Arial"/>
              <a:ea typeface="Arial"/>
              <a:cs typeface="Arial"/>
            </a:defRPr>
          </a:pPr>
          <a:endParaRPr lang="en-US"/>
        </a:p>
      </c:txPr>
    </c:legend>
    <c:plotVisOnly val="1"/>
    <c:dispBlanksAs val="gap"/>
    <c:showDLblsOverMax val="0"/>
  </c:chart>
  <c:spPr>
    <a:solidFill>
      <a:schemeClr val="bg2">
        <a:lumMod val="90000"/>
      </a:schemeClr>
    </a:solidFill>
    <a:ln w="3175">
      <a:solidFill>
        <a:srgbClr val="000000"/>
      </a:solidFill>
      <a:prstDash val="solid"/>
    </a:ln>
  </c:spPr>
  <c:txPr>
    <a:bodyPr/>
    <a:lstStyle/>
    <a:p>
      <a:pPr>
        <a:defRPr sz="1525" b="0" i="0" u="none" strike="noStrike" baseline="0">
          <a:solidFill>
            <a:srgbClr val="000000"/>
          </a:solidFill>
          <a:latin typeface="Arial"/>
          <a:ea typeface="Arial"/>
          <a:cs typeface="Arial"/>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data!$B$17</c:f>
              <c:strCache>
                <c:ptCount val="1"/>
                <c:pt idx="0">
                  <c:v>Female</c:v>
                </c:pt>
              </c:strCache>
            </c:strRef>
          </c:tx>
          <c:spPr>
            <a:solidFill>
              <a:srgbClr val="D6D686"/>
            </a:solidFill>
            <a:ln w="12700">
              <a:solidFill>
                <a:srgbClr val="000000"/>
              </a:solidFill>
              <a:prstDash val="solid"/>
            </a:ln>
          </c:spPr>
          <c:invertIfNegative val="0"/>
          <c:cat>
            <c:strRef>
              <c:f>data!$A$18:$A$24</c:f>
              <c:strCache>
                <c:ptCount val="7"/>
                <c:pt idx="0">
                  <c:v>Retirement Date  Funds</c:v>
                </c:pt>
                <c:pt idx="1">
                  <c:v>Money Market</c:v>
                </c:pt>
                <c:pt idx="2">
                  <c:v>Inflation Protected  Assets</c:v>
                </c:pt>
                <c:pt idx="3">
                  <c:v>Fixed Income</c:v>
                </c:pt>
                <c:pt idx="4">
                  <c:v>Domestic Equities</c:v>
                </c:pt>
                <c:pt idx="5">
                  <c:v>International Equities</c:v>
                </c:pt>
                <c:pt idx="6">
                  <c:v>SDBA</c:v>
                </c:pt>
              </c:strCache>
            </c:strRef>
          </c:cat>
          <c:val>
            <c:numRef>
              <c:f>data!$B$18:$B$24</c:f>
              <c:numCache>
                <c:formatCode>0%</c:formatCode>
                <c:ptCount val="7"/>
                <c:pt idx="0">
                  <c:v>0.54118231280134255</c:v>
                </c:pt>
                <c:pt idx="1">
                  <c:v>7.2974302177175321E-2</c:v>
                </c:pt>
                <c:pt idx="2">
                  <c:v>8.6359524823669733E-3</c:v>
                </c:pt>
                <c:pt idx="3">
                  <c:v>4.6643018766717545E-2</c:v>
                </c:pt>
                <c:pt idx="4">
                  <c:v>0.23099979213394131</c:v>
                </c:pt>
                <c:pt idx="5">
                  <c:v>5.4762732574510982E-2</c:v>
                </c:pt>
                <c:pt idx="6">
                  <c:v>4.4801889063945319E-2</c:v>
                </c:pt>
              </c:numCache>
            </c:numRef>
          </c:val>
          <c:extLst>
            <c:ext xmlns:c16="http://schemas.microsoft.com/office/drawing/2014/chart" uri="{C3380CC4-5D6E-409C-BE32-E72D297353CC}">
              <c16:uniqueId val="{00000000-46A4-4F87-AA77-10580003BD59}"/>
            </c:ext>
          </c:extLst>
        </c:ser>
        <c:ser>
          <c:idx val="1"/>
          <c:order val="1"/>
          <c:tx>
            <c:strRef>
              <c:f>data!$C$17</c:f>
              <c:strCache>
                <c:ptCount val="1"/>
                <c:pt idx="0">
                  <c:v>Male</c:v>
                </c:pt>
              </c:strCache>
            </c:strRef>
          </c:tx>
          <c:spPr>
            <a:solidFill>
              <a:srgbClr val="79CD2D">
                <a:alpha val="87843"/>
              </a:srgbClr>
            </a:solidFill>
            <a:ln w="12700">
              <a:solidFill>
                <a:srgbClr val="000000"/>
              </a:solidFill>
              <a:prstDash val="solid"/>
            </a:ln>
          </c:spPr>
          <c:invertIfNegative val="0"/>
          <c:cat>
            <c:strRef>
              <c:f>data!$A$18:$A$24</c:f>
              <c:strCache>
                <c:ptCount val="7"/>
                <c:pt idx="0">
                  <c:v>Retirement Date  Funds</c:v>
                </c:pt>
                <c:pt idx="1">
                  <c:v>Money Market</c:v>
                </c:pt>
                <c:pt idx="2">
                  <c:v>Inflation Protected  Assets</c:v>
                </c:pt>
                <c:pt idx="3">
                  <c:v>Fixed Income</c:v>
                </c:pt>
                <c:pt idx="4">
                  <c:v>Domestic Equities</c:v>
                </c:pt>
                <c:pt idx="5">
                  <c:v>International Equities</c:v>
                </c:pt>
                <c:pt idx="6">
                  <c:v>SDBA</c:v>
                </c:pt>
              </c:strCache>
            </c:strRef>
          </c:cat>
          <c:val>
            <c:numRef>
              <c:f>data!$C$18:$C$24</c:f>
              <c:numCache>
                <c:formatCode>0%</c:formatCode>
                <c:ptCount val="7"/>
                <c:pt idx="0">
                  <c:v>0.37172785603710573</c:v>
                </c:pt>
                <c:pt idx="1">
                  <c:v>8.8976294745442774E-2</c:v>
                </c:pt>
                <c:pt idx="2">
                  <c:v>1.0339398475981164E-2</c:v>
                </c:pt>
                <c:pt idx="3">
                  <c:v>5.8398292762076129E-2</c:v>
                </c:pt>
                <c:pt idx="4">
                  <c:v>0.28194199191629066</c:v>
                </c:pt>
                <c:pt idx="5">
                  <c:v>7.1997956265217808E-2</c:v>
                </c:pt>
                <c:pt idx="6">
                  <c:v>0.1166182097978857</c:v>
                </c:pt>
              </c:numCache>
            </c:numRef>
          </c:val>
          <c:extLst>
            <c:ext xmlns:c16="http://schemas.microsoft.com/office/drawing/2014/chart" uri="{C3380CC4-5D6E-409C-BE32-E72D297353CC}">
              <c16:uniqueId val="{00000001-46A4-4F87-AA77-10580003BD59}"/>
            </c:ext>
          </c:extLst>
        </c:ser>
        <c:dLbls>
          <c:showLegendKey val="0"/>
          <c:showVal val="0"/>
          <c:showCatName val="0"/>
          <c:showSerName val="0"/>
          <c:showPercent val="0"/>
          <c:showBubbleSize val="0"/>
        </c:dLbls>
        <c:gapWidth val="150"/>
        <c:axId val="549400488"/>
        <c:axId val="1"/>
      </c:barChart>
      <c:catAx>
        <c:axId val="549400488"/>
        <c:scaling>
          <c:orientation val="minMax"/>
        </c:scaling>
        <c:delete val="0"/>
        <c:axPos val="b"/>
        <c:numFmt formatCode="General" sourceLinked="1"/>
        <c:majorTickMark val="none"/>
        <c:minorTickMark val="none"/>
        <c:tickLblPos val="nextTo"/>
        <c:spPr>
          <a:ln w="3175">
            <a:solidFill>
              <a:srgbClr val="000000"/>
            </a:solidFill>
            <a:prstDash val="solid"/>
          </a:ln>
        </c:spPr>
        <c:txPr>
          <a:bodyPr rot="0" vert="horz"/>
          <a:lstStyle/>
          <a:p>
            <a:pPr>
              <a:defRPr sz="1025" b="1"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numFmt formatCode="0%" sourceLinked="0"/>
        <c:majorTickMark val="none"/>
        <c:minorTickMark val="none"/>
        <c:tickLblPos val="nextTo"/>
        <c:spPr>
          <a:ln w="3175">
            <a:solidFill>
              <a:srgbClr val="000000"/>
            </a:solidFill>
            <a:prstDash val="solid"/>
          </a:ln>
        </c:spPr>
        <c:txPr>
          <a:bodyPr rot="0" vert="horz"/>
          <a:lstStyle/>
          <a:p>
            <a:pPr>
              <a:defRPr sz="1025" b="1" i="0" u="none" strike="noStrike" baseline="0">
                <a:solidFill>
                  <a:srgbClr val="000000"/>
                </a:solidFill>
                <a:latin typeface="Arial"/>
                <a:ea typeface="Arial"/>
                <a:cs typeface="Arial"/>
              </a:defRPr>
            </a:pPr>
            <a:endParaRPr lang="en-US"/>
          </a:p>
        </c:txPr>
        <c:crossAx val="549400488"/>
        <c:crosses val="autoZero"/>
        <c:crossBetween val="between"/>
        <c:majorUnit val="0.1"/>
      </c:valAx>
      <c:spPr>
        <a:solidFill>
          <a:schemeClr val="bg2">
            <a:lumMod val="90000"/>
          </a:schemeClr>
        </a:solidFill>
        <a:ln w="12700">
          <a:solidFill>
            <a:srgbClr val="808080"/>
          </a:solidFill>
          <a:prstDash val="solid"/>
        </a:ln>
      </c:spPr>
    </c:plotArea>
    <c:legend>
      <c:legendPos val="r"/>
      <c:layout>
        <c:manualLayout>
          <c:xMode val="edge"/>
          <c:yMode val="edge"/>
          <c:x val="0.92668664727719829"/>
          <c:y val="0.52854489779686631"/>
          <c:w val="6.6556595966044782E-2"/>
          <c:h val="0.2862558657440547"/>
        </c:manualLayout>
      </c:layout>
      <c:overlay val="0"/>
      <c:spPr>
        <a:solidFill>
          <a:srgbClr val="FFFFFF"/>
        </a:solidFill>
        <a:ln w="25400">
          <a:noFill/>
        </a:ln>
        <a:effectLst>
          <a:outerShdw blurRad="50800" dist="50800" dir="5400000" algn="ctr" rotWithShape="0">
            <a:schemeClr val="bg2">
              <a:lumMod val="90000"/>
            </a:schemeClr>
          </a:outerShdw>
        </a:effectLst>
      </c:spPr>
      <c:txPr>
        <a:bodyPr/>
        <a:lstStyle/>
        <a:p>
          <a:pPr>
            <a:defRPr sz="850" b="1" i="0" u="none" strike="noStrike" baseline="0">
              <a:solidFill>
                <a:srgbClr val="000000"/>
              </a:solidFill>
              <a:latin typeface="Arial"/>
              <a:ea typeface="Arial"/>
              <a:cs typeface="Arial"/>
            </a:defRPr>
          </a:pPr>
          <a:endParaRPr lang="en-US"/>
        </a:p>
      </c:txPr>
    </c:legend>
    <c:plotVisOnly val="1"/>
    <c:dispBlanksAs val="gap"/>
    <c:showDLblsOverMax val="0"/>
  </c:chart>
  <c:spPr>
    <a:solidFill>
      <a:schemeClr val="bg2">
        <a:lumMod val="90000"/>
      </a:schemeClr>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869841162096115E-2"/>
          <c:y val="2.8205128205128206E-2"/>
          <c:w val="0.93962369332066253"/>
          <c:h val="0.91892751867555023"/>
        </c:manualLayout>
      </c:layout>
      <c:barChart>
        <c:barDir val="bar"/>
        <c:grouping val="percentStacked"/>
        <c:varyColors val="0"/>
        <c:ser>
          <c:idx val="0"/>
          <c:order val="0"/>
          <c:tx>
            <c:strRef>
              <c:f>data!$A$4</c:f>
              <c:strCache>
                <c:ptCount val="1"/>
                <c:pt idx="0">
                  <c:v>Stocks</c:v>
                </c:pt>
              </c:strCache>
            </c:strRef>
          </c:tx>
          <c:spPr>
            <a:solidFill>
              <a:srgbClr val="6E9040"/>
            </a:solidFill>
            <a:ln w="12700">
              <a:solidFill>
                <a:srgbClr val="CCFFCC"/>
              </a:solidFill>
              <a:prstDash val="solid"/>
            </a:ln>
          </c:spPr>
          <c:invertIfNegative val="0"/>
          <c:dLbls>
            <c:spPr>
              <a:noFill/>
              <a:ln w="25400">
                <a:noFill/>
              </a:ln>
            </c:spPr>
            <c:txPr>
              <a:bodyPr wrap="square" lIns="38100" tIns="19050" rIns="38100" bIns="19050" anchor="ctr">
                <a:spAutoFit/>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data!$B$3:$F$3</c:f>
              <c:strCache>
                <c:ptCount val="5"/>
                <c:pt idx="0">
                  <c:v>Under 35</c:v>
                </c:pt>
                <c:pt idx="1">
                  <c:v>35-45</c:v>
                </c:pt>
                <c:pt idx="2">
                  <c:v>45-55</c:v>
                </c:pt>
                <c:pt idx="3">
                  <c:v>55-65</c:v>
                </c:pt>
                <c:pt idx="4">
                  <c:v>Over 65</c:v>
                </c:pt>
              </c:strCache>
            </c:strRef>
          </c:cat>
          <c:val>
            <c:numRef>
              <c:f>data!$B$4:$F$4</c:f>
              <c:numCache>
                <c:formatCode>0%</c:formatCode>
                <c:ptCount val="5"/>
                <c:pt idx="0">
                  <c:v>0.82077537426073321</c:v>
                </c:pt>
                <c:pt idx="1">
                  <c:v>0.39988131002723948</c:v>
                </c:pt>
                <c:pt idx="2">
                  <c:v>0.77500976702200286</c:v>
                </c:pt>
                <c:pt idx="3">
                  <c:v>0.64968601716631991</c:v>
                </c:pt>
                <c:pt idx="4">
                  <c:v>0.48189060541930351</c:v>
                </c:pt>
              </c:numCache>
            </c:numRef>
          </c:val>
          <c:extLst>
            <c:ext xmlns:c16="http://schemas.microsoft.com/office/drawing/2014/chart" uri="{C3380CC4-5D6E-409C-BE32-E72D297353CC}">
              <c16:uniqueId val="{00000000-EF31-4455-A7EC-F3223D6604F0}"/>
            </c:ext>
          </c:extLst>
        </c:ser>
        <c:ser>
          <c:idx val="1"/>
          <c:order val="1"/>
          <c:tx>
            <c:strRef>
              <c:f>data!$A$5</c:f>
              <c:strCache>
                <c:ptCount val="1"/>
                <c:pt idx="0">
                  <c:v>Fixed Income</c:v>
                </c:pt>
              </c:strCache>
            </c:strRef>
          </c:tx>
          <c:spPr>
            <a:solidFill>
              <a:srgbClr val="D8A116"/>
            </a:solidFill>
            <a:ln w="12700">
              <a:solidFill>
                <a:srgbClr val="993300"/>
              </a:solidFill>
              <a:prstDash val="solid"/>
            </a:ln>
          </c:spPr>
          <c:invertIfNegative val="0"/>
          <c:dLbls>
            <c:spPr>
              <a:noFill/>
              <a:ln w="25400">
                <a:noFill/>
              </a:ln>
            </c:spPr>
            <c:txPr>
              <a:bodyPr wrap="square" lIns="38100" tIns="19050" rIns="38100" bIns="19050" anchor="ctr">
                <a:spAutoFit/>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data!$B$3:$F$3</c:f>
              <c:strCache>
                <c:ptCount val="5"/>
                <c:pt idx="0">
                  <c:v>Under 35</c:v>
                </c:pt>
                <c:pt idx="1">
                  <c:v>35-45</c:v>
                </c:pt>
                <c:pt idx="2">
                  <c:v>45-55</c:v>
                </c:pt>
                <c:pt idx="3">
                  <c:v>55-65</c:v>
                </c:pt>
                <c:pt idx="4">
                  <c:v>Over 65</c:v>
                </c:pt>
              </c:strCache>
            </c:strRef>
          </c:cat>
          <c:val>
            <c:numRef>
              <c:f>data!$B$5:$F$5</c:f>
              <c:numCache>
                <c:formatCode>0%</c:formatCode>
                <c:ptCount val="5"/>
                <c:pt idx="0">
                  <c:v>8.1623119311878406E-2</c:v>
                </c:pt>
                <c:pt idx="1">
                  <c:v>0.20093780159207913</c:v>
                </c:pt>
                <c:pt idx="2">
                  <c:v>0.10146569339246066</c:v>
                </c:pt>
                <c:pt idx="3">
                  <c:v>0.13411270611152501</c:v>
                </c:pt>
                <c:pt idx="4">
                  <c:v>0.1722446233044698</c:v>
                </c:pt>
              </c:numCache>
            </c:numRef>
          </c:val>
          <c:extLst>
            <c:ext xmlns:c16="http://schemas.microsoft.com/office/drawing/2014/chart" uri="{C3380CC4-5D6E-409C-BE32-E72D297353CC}">
              <c16:uniqueId val="{00000001-EF31-4455-A7EC-F3223D6604F0}"/>
            </c:ext>
          </c:extLst>
        </c:ser>
        <c:ser>
          <c:idx val="2"/>
          <c:order val="2"/>
          <c:tx>
            <c:strRef>
              <c:f>data!$A$6</c:f>
              <c:strCache>
                <c:ptCount val="1"/>
                <c:pt idx="0">
                  <c:v>Inflation Protected  Assets</c:v>
                </c:pt>
              </c:strCache>
            </c:strRef>
          </c:tx>
          <c:spPr>
            <a:solidFill>
              <a:schemeClr val="accent1">
                <a:lumMod val="50000"/>
              </a:schemeClr>
            </a:solidFill>
            <a:ln w="12700">
              <a:solidFill>
                <a:srgbClr val="FFCC00"/>
              </a:solidFill>
              <a:prstDash val="solid"/>
            </a:ln>
          </c:spPr>
          <c:invertIfNegative val="0"/>
          <c:dLbls>
            <c:spPr>
              <a:noFill/>
              <a:ln w="25400">
                <a:noFill/>
              </a:ln>
            </c:spPr>
            <c:txPr>
              <a:bodyPr wrap="square" lIns="38100" tIns="19050" rIns="38100" bIns="19050" anchor="ctr">
                <a:spAutoFit/>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data!$B$3:$F$3</c:f>
              <c:strCache>
                <c:ptCount val="5"/>
                <c:pt idx="0">
                  <c:v>Under 35</c:v>
                </c:pt>
                <c:pt idx="1">
                  <c:v>35-45</c:v>
                </c:pt>
                <c:pt idx="2">
                  <c:v>45-55</c:v>
                </c:pt>
                <c:pt idx="3">
                  <c:v>55-65</c:v>
                </c:pt>
                <c:pt idx="4">
                  <c:v>Over 65</c:v>
                </c:pt>
              </c:strCache>
            </c:strRef>
          </c:cat>
          <c:val>
            <c:numRef>
              <c:f>data!$B$6:$F$6</c:f>
              <c:numCache>
                <c:formatCode>0%</c:formatCode>
                <c:ptCount val="5"/>
                <c:pt idx="0">
                  <c:v>2.7881938521717973E-2</c:v>
                </c:pt>
                <c:pt idx="1">
                  <c:v>0.14317828459104875</c:v>
                </c:pt>
                <c:pt idx="2">
                  <c:v>2.5741489240178664E-2</c:v>
                </c:pt>
                <c:pt idx="3">
                  <c:v>4.4696972173292743E-2</c:v>
                </c:pt>
                <c:pt idx="4">
                  <c:v>8.8826034206312188E-2</c:v>
                </c:pt>
              </c:numCache>
            </c:numRef>
          </c:val>
          <c:extLst>
            <c:ext xmlns:c16="http://schemas.microsoft.com/office/drawing/2014/chart" uri="{C3380CC4-5D6E-409C-BE32-E72D297353CC}">
              <c16:uniqueId val="{00000002-EF31-4455-A7EC-F3223D6604F0}"/>
            </c:ext>
          </c:extLst>
        </c:ser>
        <c:ser>
          <c:idx val="3"/>
          <c:order val="3"/>
          <c:tx>
            <c:strRef>
              <c:f>data!$A$7</c:f>
              <c:strCache>
                <c:ptCount val="1"/>
                <c:pt idx="0">
                  <c:v>Money Market</c:v>
                </c:pt>
              </c:strCache>
            </c:strRef>
          </c:tx>
          <c:spPr>
            <a:solidFill>
              <a:srgbClr val="AEC399"/>
            </a:solidFill>
            <a:ln w="12700">
              <a:solidFill>
                <a:srgbClr val="99CCFF"/>
              </a:solidFill>
              <a:prstDash val="solid"/>
            </a:ln>
          </c:spPr>
          <c:invertIfNegative val="0"/>
          <c:dLbls>
            <c:dLbl>
              <c:idx val="0"/>
              <c:spPr/>
              <c:txPr>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F31-4455-A7EC-F3223D6604F0}"/>
                </c:ext>
              </c:extLst>
            </c:dLbl>
            <c:dLbl>
              <c:idx val="1"/>
              <c:spPr/>
              <c:txPr>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extLst>
                <c:ext xmlns:c16="http://schemas.microsoft.com/office/drawing/2014/chart" uri="{C3380CC4-5D6E-409C-BE32-E72D297353CC}">
                  <c16:uniqueId val="{00000004-EF31-4455-A7EC-F3223D6604F0}"/>
                </c:ext>
              </c:extLst>
            </c:dLbl>
            <c:dLbl>
              <c:idx val="2"/>
              <c:spPr/>
              <c:txPr>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extLst>
                <c:ext xmlns:c16="http://schemas.microsoft.com/office/drawing/2014/chart" uri="{C3380CC4-5D6E-409C-BE32-E72D297353CC}">
                  <c16:uniqueId val="{00000005-EF31-4455-A7EC-F3223D6604F0}"/>
                </c:ext>
              </c:extLst>
            </c:dLbl>
            <c:dLbl>
              <c:idx val="3"/>
              <c:spPr/>
              <c:txPr>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extLst>
                <c:ext xmlns:c16="http://schemas.microsoft.com/office/drawing/2014/chart" uri="{C3380CC4-5D6E-409C-BE32-E72D297353CC}">
                  <c16:uniqueId val="{00000006-EF31-4455-A7EC-F3223D6604F0}"/>
                </c:ext>
              </c:extLst>
            </c:dLbl>
            <c:dLbl>
              <c:idx val="4"/>
              <c:spPr/>
              <c:txPr>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extLst>
                <c:ext xmlns:c16="http://schemas.microsoft.com/office/drawing/2014/chart" uri="{C3380CC4-5D6E-409C-BE32-E72D297353CC}">
                  <c16:uniqueId val="{00000007-EF31-4455-A7EC-F3223D6604F0}"/>
                </c:ext>
              </c:extLst>
            </c:dLbl>
            <c:spPr>
              <a:noFill/>
              <a:ln w="25400">
                <a:noFill/>
              </a:ln>
            </c:spPr>
            <c:txPr>
              <a:bodyPr wrap="square" lIns="38100" tIns="19050" rIns="38100" bIns="19050" anchor="ctr">
                <a:spAutoFit/>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data!$B$3:$F$3</c:f>
              <c:strCache>
                <c:ptCount val="5"/>
                <c:pt idx="0">
                  <c:v>Under 35</c:v>
                </c:pt>
                <c:pt idx="1">
                  <c:v>35-45</c:v>
                </c:pt>
                <c:pt idx="2">
                  <c:v>45-55</c:v>
                </c:pt>
                <c:pt idx="3">
                  <c:v>55-65</c:v>
                </c:pt>
                <c:pt idx="4">
                  <c:v>Over 65</c:v>
                </c:pt>
              </c:strCache>
            </c:strRef>
          </c:cat>
          <c:val>
            <c:numRef>
              <c:f>data!$B$7:$F$7</c:f>
              <c:numCache>
                <c:formatCode>0%</c:formatCode>
                <c:ptCount val="5"/>
                <c:pt idx="0">
                  <c:v>1.16078087668225E-2</c:v>
                </c:pt>
                <c:pt idx="1">
                  <c:v>0.16504755821217112</c:v>
                </c:pt>
                <c:pt idx="2">
                  <c:v>2.163763531826882E-2</c:v>
                </c:pt>
                <c:pt idx="3">
                  <c:v>5.1324530233446235E-2</c:v>
                </c:pt>
                <c:pt idx="4">
                  <c:v>0.11362712553027904</c:v>
                </c:pt>
              </c:numCache>
            </c:numRef>
          </c:val>
          <c:extLst>
            <c:ext xmlns:c16="http://schemas.microsoft.com/office/drawing/2014/chart" uri="{C3380CC4-5D6E-409C-BE32-E72D297353CC}">
              <c16:uniqueId val="{00000008-EF31-4455-A7EC-F3223D6604F0}"/>
            </c:ext>
          </c:extLst>
        </c:ser>
        <c:ser>
          <c:idx val="4"/>
          <c:order val="4"/>
          <c:tx>
            <c:strRef>
              <c:f>data!$A$8</c:f>
              <c:strCache>
                <c:ptCount val="1"/>
                <c:pt idx="0">
                  <c:v>Real Estate (RDF only)</c:v>
                </c:pt>
              </c:strCache>
            </c:strRef>
          </c:tx>
          <c:invertIfNegative val="0"/>
          <c:dLbls>
            <c:spPr>
              <a:noFill/>
              <a:ln w="25400">
                <a:noFill/>
              </a:ln>
            </c:spPr>
            <c:txPr>
              <a:bodyPr wrap="square" lIns="38100" tIns="19050" rIns="38100" bIns="19050" anchor="ctr">
                <a:spAutoFit/>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data!$B$3:$F$3</c:f>
              <c:strCache>
                <c:ptCount val="5"/>
                <c:pt idx="0">
                  <c:v>Under 35</c:v>
                </c:pt>
                <c:pt idx="1">
                  <c:v>35-45</c:v>
                </c:pt>
                <c:pt idx="2">
                  <c:v>45-55</c:v>
                </c:pt>
                <c:pt idx="3">
                  <c:v>55-65</c:v>
                </c:pt>
                <c:pt idx="4">
                  <c:v>Over 65</c:v>
                </c:pt>
              </c:strCache>
            </c:strRef>
          </c:cat>
          <c:val>
            <c:numRef>
              <c:f>data!$B$8:$F$8</c:f>
              <c:numCache>
                <c:formatCode>0%</c:formatCode>
                <c:ptCount val="5"/>
                <c:pt idx="0">
                  <c:v>4.6519790977129834E-2</c:v>
                </c:pt>
                <c:pt idx="1">
                  <c:v>2.8633640158589463E-2</c:v>
                </c:pt>
                <c:pt idx="2">
                  <c:v>3.3156675476214884E-2</c:v>
                </c:pt>
                <c:pt idx="3">
                  <c:v>2.9309268523922682E-2</c:v>
                </c:pt>
                <c:pt idx="4">
                  <c:v>2.9517900197268378E-2</c:v>
                </c:pt>
              </c:numCache>
            </c:numRef>
          </c:val>
          <c:extLst>
            <c:ext xmlns:c16="http://schemas.microsoft.com/office/drawing/2014/chart" uri="{C3380CC4-5D6E-409C-BE32-E72D297353CC}">
              <c16:uniqueId val="{00000009-EF31-4455-A7EC-F3223D6604F0}"/>
            </c:ext>
          </c:extLst>
        </c:ser>
        <c:ser>
          <c:idx val="5"/>
          <c:order val="5"/>
          <c:tx>
            <c:strRef>
              <c:f>data!$A$9</c:f>
              <c:strCache>
                <c:ptCount val="1"/>
                <c:pt idx="0">
                  <c:v>SDBA</c:v>
                </c:pt>
              </c:strCache>
            </c:strRef>
          </c:tx>
          <c:invertIfNegative val="0"/>
          <c:dLbls>
            <c:spPr>
              <a:noFill/>
              <a:ln w="25400">
                <a:noFill/>
              </a:ln>
            </c:spPr>
            <c:txPr>
              <a:bodyPr wrap="square" lIns="38100" tIns="19050" rIns="38100" bIns="19050" anchor="ctr">
                <a:spAutoFit/>
              </a:bodyPr>
              <a:lstStyle/>
              <a:p>
                <a:pPr>
                  <a:defRPr sz="800" b="1" i="0" u="none" strike="noStrike"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data!$B$3:$F$3</c:f>
              <c:strCache>
                <c:ptCount val="5"/>
                <c:pt idx="0">
                  <c:v>Under 35</c:v>
                </c:pt>
                <c:pt idx="1">
                  <c:v>35-45</c:v>
                </c:pt>
                <c:pt idx="2">
                  <c:v>45-55</c:v>
                </c:pt>
                <c:pt idx="3">
                  <c:v>55-65</c:v>
                </c:pt>
                <c:pt idx="4">
                  <c:v>Over 65</c:v>
                </c:pt>
              </c:strCache>
            </c:strRef>
          </c:cat>
          <c:val>
            <c:numRef>
              <c:f>data!$B$9:$F$9</c:f>
              <c:numCache>
                <c:formatCode>0%</c:formatCode>
                <c:ptCount val="5"/>
                <c:pt idx="0">
                  <c:v>1.070638917747236E-2</c:v>
                </c:pt>
                <c:pt idx="1">
                  <c:v>6.2313789664675122E-2</c:v>
                </c:pt>
                <c:pt idx="2">
                  <c:v>4.2975991867343563E-2</c:v>
                </c:pt>
                <c:pt idx="3">
                  <c:v>9.0861981217835036E-2</c:v>
                </c:pt>
                <c:pt idx="4">
                  <c:v>0.11388827507818933</c:v>
                </c:pt>
              </c:numCache>
            </c:numRef>
          </c:val>
          <c:extLst>
            <c:ext xmlns:c16="http://schemas.microsoft.com/office/drawing/2014/chart" uri="{C3380CC4-5D6E-409C-BE32-E72D297353CC}">
              <c16:uniqueId val="{0000000A-EF31-4455-A7EC-F3223D6604F0}"/>
            </c:ext>
          </c:extLst>
        </c:ser>
        <c:dLbls>
          <c:showLegendKey val="0"/>
          <c:showVal val="0"/>
          <c:showCatName val="0"/>
          <c:showSerName val="0"/>
          <c:showPercent val="0"/>
          <c:showBubbleSize val="0"/>
        </c:dLbls>
        <c:gapWidth val="75"/>
        <c:overlap val="100"/>
        <c:axId val="281963360"/>
        <c:axId val="1"/>
      </c:barChart>
      <c:catAx>
        <c:axId val="281963360"/>
        <c:scaling>
          <c:orientation val="minMax"/>
        </c:scaling>
        <c:delete val="0"/>
        <c:axPos val="l"/>
        <c:numFmt formatCode="General" sourceLinked="1"/>
        <c:majorTickMark val="none"/>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Narrow"/>
                <a:ea typeface="Arial Narrow"/>
                <a:cs typeface="Arial Narrow"/>
              </a:defRPr>
            </a:pPr>
            <a:endParaRPr lang="en-US"/>
          </a:p>
        </c:txPr>
        <c:crossAx val="1"/>
        <c:crosses val="autoZero"/>
        <c:auto val="1"/>
        <c:lblAlgn val="ctr"/>
        <c:lblOffset val="100"/>
        <c:noMultiLvlLbl val="0"/>
      </c:catAx>
      <c:valAx>
        <c:axId val="1"/>
        <c:scaling>
          <c:orientation val="minMax"/>
        </c:scaling>
        <c:delete val="1"/>
        <c:axPos val="b"/>
        <c:numFmt formatCode="0%" sourceLinked="1"/>
        <c:majorTickMark val="none"/>
        <c:minorTickMark val="none"/>
        <c:tickLblPos val="nextTo"/>
        <c:crossAx val="281963360"/>
        <c:crosses val="autoZero"/>
        <c:crossBetween val="between"/>
      </c:valAx>
      <c:spPr>
        <a:solidFill>
          <a:schemeClr val="bg2">
            <a:lumMod val="90000"/>
          </a:schemeClr>
        </a:solidFill>
        <a:ln w="12700">
          <a:solidFill>
            <a:srgbClr val="808080"/>
          </a:solidFill>
          <a:prstDash val="solid"/>
        </a:ln>
      </c:spPr>
    </c:plotArea>
    <c:legend>
      <c:legendPos val="r"/>
      <c:layout>
        <c:manualLayout>
          <c:xMode val="edge"/>
          <c:yMode val="edge"/>
          <c:x val="0.17574931880108993"/>
          <c:y val="0.94259434237386996"/>
          <c:w val="0.64986376021798364"/>
          <c:h val="3.703703703703709E-2"/>
        </c:manualLayout>
      </c:layout>
      <c:overlay val="0"/>
      <c:txPr>
        <a:bodyPr/>
        <a:lstStyle/>
        <a:p>
          <a:pPr>
            <a:defRPr sz="775" b="1" i="0" u="none" strike="noStrike" baseline="0">
              <a:solidFill>
                <a:srgbClr val="000000"/>
              </a:solidFill>
              <a:latin typeface="Arial Narrow"/>
              <a:ea typeface="Arial Narrow"/>
              <a:cs typeface="Arial Narrow"/>
            </a:defRPr>
          </a:pPr>
          <a:endParaRPr lang="en-US"/>
        </a:p>
      </c:txPr>
    </c:legend>
    <c:plotVisOnly val="1"/>
    <c:dispBlanksAs val="gap"/>
    <c:showDLblsOverMax val="0"/>
  </c:chart>
  <c:spPr>
    <a:solidFill>
      <a:schemeClr val="bg2">
        <a:lumMod val="75000"/>
      </a:schemeClr>
    </a:solidFill>
    <a:ln w="3175">
      <a:solidFill>
        <a:srgbClr val="000000"/>
      </a:solidFill>
      <a:prstDash val="solid"/>
    </a:ln>
  </c:spPr>
  <c:txPr>
    <a:bodyPr/>
    <a:lstStyle/>
    <a:p>
      <a:pPr>
        <a:defRPr sz="800" b="1" i="0" u="none" strike="noStrike" baseline="0">
          <a:solidFill>
            <a:srgbClr val="000000"/>
          </a:solidFill>
          <a:latin typeface="Arial Narrow"/>
          <a:ea typeface="Arial Narrow"/>
          <a:cs typeface="Arial Narrow"/>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97A2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Counts'!$AI$5:$AI$10</c:f>
              <c:strCache>
                <c:ptCount val="6"/>
                <c:pt idx="0">
                  <c:v>1 RDF</c:v>
                </c:pt>
                <c:pt idx="1">
                  <c:v>1 fund no RDF</c:v>
                </c:pt>
                <c:pt idx="2">
                  <c:v>2 or more RDFs Only</c:v>
                </c:pt>
                <c:pt idx="3">
                  <c:v>RDF + Other</c:v>
                </c:pt>
                <c:pt idx="4">
                  <c:v>2-5 funds no RDF</c:v>
                </c:pt>
                <c:pt idx="5">
                  <c:v>More than 5 funds no RDF</c:v>
                </c:pt>
              </c:strCache>
            </c:strRef>
          </c:cat>
          <c:val>
            <c:numRef>
              <c:f>'Summary Counts'!$AJ$5:$AJ$10</c:f>
              <c:numCache>
                <c:formatCode>0%</c:formatCode>
                <c:ptCount val="6"/>
                <c:pt idx="0">
                  <c:v>0.7379080013264484</c:v>
                </c:pt>
                <c:pt idx="1">
                  <c:v>4.8375890220601007E-2</c:v>
                </c:pt>
                <c:pt idx="2">
                  <c:v>6.5359167495696938E-2</c:v>
                </c:pt>
                <c:pt idx="3">
                  <c:v>4.3907022281175483E-2</c:v>
                </c:pt>
                <c:pt idx="4">
                  <c:v>7.1020259920728912E-2</c:v>
                </c:pt>
                <c:pt idx="5">
                  <c:v>3.3429658755349222E-2</c:v>
                </c:pt>
              </c:numCache>
            </c:numRef>
          </c:val>
          <c:extLst>
            <c:ext xmlns:c16="http://schemas.microsoft.com/office/drawing/2014/chart" uri="{C3380CC4-5D6E-409C-BE32-E72D297353CC}">
              <c16:uniqueId val="{00000000-FC6D-4CCB-88D2-7E1E44837008}"/>
            </c:ext>
          </c:extLst>
        </c:ser>
        <c:dLbls>
          <c:showLegendKey val="0"/>
          <c:showVal val="0"/>
          <c:showCatName val="0"/>
          <c:showSerName val="0"/>
          <c:showPercent val="0"/>
          <c:showBubbleSize val="0"/>
        </c:dLbls>
        <c:gapWidth val="219"/>
        <c:overlap val="-27"/>
        <c:axId val="462362671"/>
        <c:axId val="462369231"/>
      </c:barChart>
      <c:catAx>
        <c:axId val="462362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2369231"/>
        <c:crosses val="autoZero"/>
        <c:auto val="1"/>
        <c:lblAlgn val="ctr"/>
        <c:lblOffset val="100"/>
        <c:noMultiLvlLbl val="0"/>
      </c:catAx>
      <c:valAx>
        <c:axId val="462369231"/>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23626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05472405761612E-2"/>
          <c:y val="5.7068741893644616E-2"/>
          <c:w val="0.9092848648610613"/>
          <c:h val="0.80235902871300679"/>
        </c:manualLayout>
      </c:layout>
      <c:lineChart>
        <c:grouping val="standard"/>
        <c:varyColors val="0"/>
        <c:ser>
          <c:idx val="1"/>
          <c:order val="0"/>
          <c:tx>
            <c:strRef>
              <c:f>'Florida Prime'!$B$1</c:f>
              <c:strCache>
                <c:ptCount val="1"/>
                <c:pt idx="0">
                  <c:v>FED FUNDS</c:v>
                </c:pt>
              </c:strCache>
            </c:strRef>
          </c:tx>
          <c:spPr>
            <a:ln w="28575" cap="rnd">
              <a:solidFill>
                <a:srgbClr val="1F497D"/>
              </a:solidFill>
              <a:round/>
            </a:ln>
            <a:effectLst/>
          </c:spPr>
          <c:marker>
            <c:symbol val="none"/>
          </c:marker>
          <c:dPt>
            <c:idx val="2"/>
            <c:marker>
              <c:symbol val="none"/>
            </c:marker>
            <c:bubble3D val="0"/>
            <c:extLst>
              <c:ext xmlns:c16="http://schemas.microsoft.com/office/drawing/2014/chart" uri="{C3380CC4-5D6E-409C-BE32-E72D297353CC}">
                <c16:uniqueId val="{00000000-532D-40C9-BD59-0DEB440E6D8C}"/>
              </c:ext>
            </c:extLst>
          </c:dPt>
          <c:dPt>
            <c:idx val="22"/>
            <c:marker>
              <c:symbol val="none"/>
            </c:marker>
            <c:bubble3D val="0"/>
            <c:extLst>
              <c:ext xmlns:c16="http://schemas.microsoft.com/office/drawing/2014/chart" uri="{C3380CC4-5D6E-409C-BE32-E72D297353CC}">
                <c16:uniqueId val="{00000001-532D-40C9-BD59-0DEB440E6D8C}"/>
              </c:ext>
            </c:extLst>
          </c:dPt>
          <c:dPt>
            <c:idx val="42"/>
            <c:marker>
              <c:symbol val="none"/>
            </c:marker>
            <c:bubble3D val="0"/>
            <c:extLst>
              <c:ext xmlns:c16="http://schemas.microsoft.com/office/drawing/2014/chart" uri="{C3380CC4-5D6E-409C-BE32-E72D297353CC}">
                <c16:uniqueId val="{00000002-532D-40C9-BD59-0DEB440E6D8C}"/>
              </c:ext>
            </c:extLst>
          </c:dPt>
          <c:dPt>
            <c:idx val="62"/>
            <c:marker>
              <c:symbol val="none"/>
            </c:marker>
            <c:bubble3D val="0"/>
            <c:extLst>
              <c:ext xmlns:c16="http://schemas.microsoft.com/office/drawing/2014/chart" uri="{C3380CC4-5D6E-409C-BE32-E72D297353CC}">
                <c16:uniqueId val="{00000003-532D-40C9-BD59-0DEB440E6D8C}"/>
              </c:ext>
            </c:extLst>
          </c:dPt>
          <c:cat>
            <c:numRef>
              <c:f>'Florida Prime'!$A$2:$A$100</c:f>
              <c:numCache>
                <c:formatCode>[$-409]mmm\-yy;@</c:formatCode>
                <c:ptCount val="99"/>
                <c:pt idx="0">
                  <c:v>42400</c:v>
                </c:pt>
                <c:pt idx="1">
                  <c:v>42428</c:v>
                </c:pt>
                <c:pt idx="2">
                  <c:v>42460</c:v>
                </c:pt>
                <c:pt idx="3">
                  <c:v>42460</c:v>
                </c:pt>
                <c:pt idx="4">
                  <c:v>42460</c:v>
                </c:pt>
                <c:pt idx="5">
                  <c:v>42490</c:v>
                </c:pt>
                <c:pt idx="6">
                  <c:v>42521</c:v>
                </c:pt>
                <c:pt idx="7">
                  <c:v>42551</c:v>
                </c:pt>
                <c:pt idx="8">
                  <c:v>42551</c:v>
                </c:pt>
                <c:pt idx="9">
                  <c:v>42551</c:v>
                </c:pt>
                <c:pt idx="10">
                  <c:v>42582</c:v>
                </c:pt>
                <c:pt idx="11">
                  <c:v>42613</c:v>
                </c:pt>
                <c:pt idx="12">
                  <c:v>42643</c:v>
                </c:pt>
                <c:pt idx="13">
                  <c:v>42643</c:v>
                </c:pt>
                <c:pt idx="14">
                  <c:v>42643</c:v>
                </c:pt>
                <c:pt idx="15">
                  <c:v>42674</c:v>
                </c:pt>
                <c:pt idx="16">
                  <c:v>42704</c:v>
                </c:pt>
                <c:pt idx="17">
                  <c:v>42735</c:v>
                </c:pt>
                <c:pt idx="18">
                  <c:v>42735</c:v>
                </c:pt>
                <c:pt idx="19">
                  <c:v>42735</c:v>
                </c:pt>
                <c:pt idx="20">
                  <c:v>42766</c:v>
                </c:pt>
                <c:pt idx="21">
                  <c:v>42794</c:v>
                </c:pt>
                <c:pt idx="22">
                  <c:v>42825</c:v>
                </c:pt>
                <c:pt idx="23">
                  <c:v>42825</c:v>
                </c:pt>
                <c:pt idx="24">
                  <c:v>42825</c:v>
                </c:pt>
                <c:pt idx="25">
                  <c:v>42855</c:v>
                </c:pt>
                <c:pt idx="26">
                  <c:v>42886</c:v>
                </c:pt>
                <c:pt idx="27">
                  <c:v>42916</c:v>
                </c:pt>
                <c:pt idx="28">
                  <c:v>42916</c:v>
                </c:pt>
                <c:pt idx="29">
                  <c:v>42916</c:v>
                </c:pt>
                <c:pt idx="30">
                  <c:v>42947</c:v>
                </c:pt>
                <c:pt idx="31">
                  <c:v>42978</c:v>
                </c:pt>
                <c:pt idx="32">
                  <c:v>43008</c:v>
                </c:pt>
                <c:pt idx="33">
                  <c:v>43008</c:v>
                </c:pt>
                <c:pt idx="34">
                  <c:v>43008</c:v>
                </c:pt>
                <c:pt idx="35">
                  <c:v>43039</c:v>
                </c:pt>
                <c:pt idx="36">
                  <c:v>43069</c:v>
                </c:pt>
                <c:pt idx="37">
                  <c:v>43100</c:v>
                </c:pt>
                <c:pt idx="38">
                  <c:v>43100</c:v>
                </c:pt>
                <c:pt idx="39">
                  <c:v>43100</c:v>
                </c:pt>
                <c:pt idx="40">
                  <c:v>43131</c:v>
                </c:pt>
                <c:pt idx="41">
                  <c:v>43159</c:v>
                </c:pt>
                <c:pt idx="42">
                  <c:v>43190</c:v>
                </c:pt>
                <c:pt idx="43">
                  <c:v>43190</c:v>
                </c:pt>
                <c:pt idx="44">
                  <c:v>43190</c:v>
                </c:pt>
                <c:pt idx="45">
                  <c:v>43220</c:v>
                </c:pt>
                <c:pt idx="46">
                  <c:v>43251</c:v>
                </c:pt>
                <c:pt idx="47">
                  <c:v>43281</c:v>
                </c:pt>
                <c:pt idx="48">
                  <c:v>43281</c:v>
                </c:pt>
                <c:pt idx="49">
                  <c:v>43281</c:v>
                </c:pt>
                <c:pt idx="50">
                  <c:v>43312</c:v>
                </c:pt>
                <c:pt idx="51">
                  <c:v>43343</c:v>
                </c:pt>
                <c:pt idx="52">
                  <c:v>43373</c:v>
                </c:pt>
                <c:pt idx="53">
                  <c:v>43373</c:v>
                </c:pt>
                <c:pt idx="54">
                  <c:v>43373</c:v>
                </c:pt>
                <c:pt idx="55">
                  <c:v>43404</c:v>
                </c:pt>
                <c:pt idx="56">
                  <c:v>43434</c:v>
                </c:pt>
                <c:pt idx="57">
                  <c:v>43465</c:v>
                </c:pt>
                <c:pt idx="58">
                  <c:v>43465</c:v>
                </c:pt>
                <c:pt idx="59">
                  <c:v>43465</c:v>
                </c:pt>
                <c:pt idx="60">
                  <c:v>43496</c:v>
                </c:pt>
                <c:pt idx="61">
                  <c:v>43524</c:v>
                </c:pt>
                <c:pt idx="62">
                  <c:v>43555</c:v>
                </c:pt>
                <c:pt idx="63">
                  <c:v>43555</c:v>
                </c:pt>
                <c:pt idx="64">
                  <c:v>43555</c:v>
                </c:pt>
                <c:pt idx="65">
                  <c:v>43585</c:v>
                </c:pt>
                <c:pt idx="66">
                  <c:v>43616</c:v>
                </c:pt>
                <c:pt idx="67">
                  <c:v>43646</c:v>
                </c:pt>
                <c:pt idx="68">
                  <c:v>43677</c:v>
                </c:pt>
                <c:pt idx="69">
                  <c:v>43707</c:v>
                </c:pt>
                <c:pt idx="70">
                  <c:v>43708</c:v>
                </c:pt>
                <c:pt idx="71">
                  <c:v>43708</c:v>
                </c:pt>
                <c:pt idx="72">
                  <c:v>43738</c:v>
                </c:pt>
                <c:pt idx="73">
                  <c:v>43738</c:v>
                </c:pt>
                <c:pt idx="74">
                  <c:v>43738</c:v>
                </c:pt>
                <c:pt idx="75">
                  <c:v>43769</c:v>
                </c:pt>
                <c:pt idx="76">
                  <c:v>43769</c:v>
                </c:pt>
                <c:pt idx="77">
                  <c:v>43769</c:v>
                </c:pt>
                <c:pt idx="78">
                  <c:v>43799</c:v>
                </c:pt>
                <c:pt idx="79">
                  <c:v>43830</c:v>
                </c:pt>
                <c:pt idx="80">
                  <c:v>43861</c:v>
                </c:pt>
                <c:pt idx="81">
                  <c:v>43890</c:v>
                </c:pt>
                <c:pt idx="82">
                  <c:v>43921</c:v>
                </c:pt>
                <c:pt idx="83">
                  <c:v>43921</c:v>
                </c:pt>
                <c:pt idx="84">
                  <c:v>43921</c:v>
                </c:pt>
                <c:pt idx="85">
                  <c:v>43951</c:v>
                </c:pt>
                <c:pt idx="86">
                  <c:v>43982</c:v>
                </c:pt>
                <c:pt idx="87">
                  <c:v>44012</c:v>
                </c:pt>
                <c:pt idx="88">
                  <c:v>44043</c:v>
                </c:pt>
                <c:pt idx="89">
                  <c:v>44074</c:v>
                </c:pt>
                <c:pt idx="90">
                  <c:v>44104</c:v>
                </c:pt>
                <c:pt idx="91">
                  <c:v>44135</c:v>
                </c:pt>
                <c:pt idx="92">
                  <c:v>44165</c:v>
                </c:pt>
                <c:pt idx="93">
                  <c:v>44196</c:v>
                </c:pt>
                <c:pt idx="94">
                  <c:v>44227</c:v>
                </c:pt>
                <c:pt idx="95">
                  <c:v>44255</c:v>
                </c:pt>
                <c:pt idx="96">
                  <c:v>44286</c:v>
                </c:pt>
                <c:pt idx="97">
                  <c:v>44316</c:v>
                </c:pt>
                <c:pt idx="98">
                  <c:v>44347</c:v>
                </c:pt>
              </c:numCache>
            </c:numRef>
          </c:cat>
          <c:val>
            <c:numRef>
              <c:f>'Florida Prime'!$B$2:$B$100</c:f>
            </c:numRef>
          </c:val>
          <c:smooth val="0"/>
          <c:extLst>
            <c:ext xmlns:c16="http://schemas.microsoft.com/office/drawing/2014/chart" uri="{C3380CC4-5D6E-409C-BE32-E72D297353CC}">
              <c16:uniqueId val="{00000004-532D-40C9-BD59-0DEB440E6D8C}"/>
            </c:ext>
          </c:extLst>
        </c:ser>
        <c:ser>
          <c:idx val="2"/>
          <c:order val="1"/>
          <c:tx>
            <c:strRef>
              <c:f>'Florida Prime'!$C$1</c:f>
              <c:strCache>
                <c:ptCount val="1"/>
                <c:pt idx="0">
                  <c:v>Participant Yield</c:v>
                </c:pt>
              </c:strCache>
            </c:strRef>
          </c:tx>
          <c:spPr>
            <a:ln w="31750" cap="rnd">
              <a:solidFill>
                <a:srgbClr val="4F81BD"/>
              </a:solidFill>
              <a:prstDash val="solid"/>
              <a:round/>
            </a:ln>
            <a:effectLst/>
          </c:spPr>
          <c:marker>
            <c:symbol val="none"/>
          </c:marker>
          <c:cat>
            <c:numRef>
              <c:f>'Florida Prime'!$A$2:$A$100</c:f>
              <c:numCache>
                <c:formatCode>[$-409]mmm\-yy;@</c:formatCode>
                <c:ptCount val="99"/>
                <c:pt idx="0">
                  <c:v>42400</c:v>
                </c:pt>
                <c:pt idx="1">
                  <c:v>42428</c:v>
                </c:pt>
                <c:pt idx="2">
                  <c:v>42460</c:v>
                </c:pt>
                <c:pt idx="3">
                  <c:v>42460</c:v>
                </c:pt>
                <c:pt idx="4">
                  <c:v>42460</c:v>
                </c:pt>
                <c:pt idx="5">
                  <c:v>42490</c:v>
                </c:pt>
                <c:pt idx="6">
                  <c:v>42521</c:v>
                </c:pt>
                <c:pt idx="7">
                  <c:v>42551</c:v>
                </c:pt>
                <c:pt idx="8">
                  <c:v>42551</c:v>
                </c:pt>
                <c:pt idx="9">
                  <c:v>42551</c:v>
                </c:pt>
                <c:pt idx="10">
                  <c:v>42582</c:v>
                </c:pt>
                <c:pt idx="11">
                  <c:v>42613</c:v>
                </c:pt>
                <c:pt idx="12">
                  <c:v>42643</c:v>
                </c:pt>
                <c:pt idx="13">
                  <c:v>42643</c:v>
                </c:pt>
                <c:pt idx="14">
                  <c:v>42643</c:v>
                </c:pt>
                <c:pt idx="15">
                  <c:v>42674</c:v>
                </c:pt>
                <c:pt idx="16">
                  <c:v>42704</c:v>
                </c:pt>
                <c:pt idx="17">
                  <c:v>42735</c:v>
                </c:pt>
                <c:pt idx="18">
                  <c:v>42735</c:v>
                </c:pt>
                <c:pt idx="19">
                  <c:v>42735</c:v>
                </c:pt>
                <c:pt idx="20">
                  <c:v>42766</c:v>
                </c:pt>
                <c:pt idx="21">
                  <c:v>42794</c:v>
                </c:pt>
                <c:pt idx="22">
                  <c:v>42825</c:v>
                </c:pt>
                <c:pt idx="23">
                  <c:v>42825</c:v>
                </c:pt>
                <c:pt idx="24">
                  <c:v>42825</c:v>
                </c:pt>
                <c:pt idx="25">
                  <c:v>42855</c:v>
                </c:pt>
                <c:pt idx="26">
                  <c:v>42886</c:v>
                </c:pt>
                <c:pt idx="27">
                  <c:v>42916</c:v>
                </c:pt>
                <c:pt idx="28">
                  <c:v>42916</c:v>
                </c:pt>
                <c:pt idx="29">
                  <c:v>42916</c:v>
                </c:pt>
                <c:pt idx="30">
                  <c:v>42947</c:v>
                </c:pt>
                <c:pt idx="31">
                  <c:v>42978</c:v>
                </c:pt>
                <c:pt idx="32">
                  <c:v>43008</c:v>
                </c:pt>
                <c:pt idx="33">
                  <c:v>43008</c:v>
                </c:pt>
                <c:pt idx="34">
                  <c:v>43008</c:v>
                </c:pt>
                <c:pt idx="35">
                  <c:v>43039</c:v>
                </c:pt>
                <c:pt idx="36">
                  <c:v>43069</c:v>
                </c:pt>
                <c:pt idx="37">
                  <c:v>43100</c:v>
                </c:pt>
                <c:pt idx="38">
                  <c:v>43100</c:v>
                </c:pt>
                <c:pt idx="39">
                  <c:v>43100</c:v>
                </c:pt>
                <c:pt idx="40">
                  <c:v>43131</c:v>
                </c:pt>
                <c:pt idx="41">
                  <c:v>43159</c:v>
                </c:pt>
                <c:pt idx="42">
                  <c:v>43190</c:v>
                </c:pt>
                <c:pt idx="43">
                  <c:v>43190</c:v>
                </c:pt>
                <c:pt idx="44">
                  <c:v>43190</c:v>
                </c:pt>
                <c:pt idx="45">
                  <c:v>43220</c:v>
                </c:pt>
                <c:pt idx="46">
                  <c:v>43251</c:v>
                </c:pt>
                <c:pt idx="47">
                  <c:v>43281</c:v>
                </c:pt>
                <c:pt idx="48">
                  <c:v>43281</c:v>
                </c:pt>
                <c:pt idx="49">
                  <c:v>43281</c:v>
                </c:pt>
                <c:pt idx="50">
                  <c:v>43312</c:v>
                </c:pt>
                <c:pt idx="51">
                  <c:v>43343</c:v>
                </c:pt>
                <c:pt idx="52">
                  <c:v>43373</c:v>
                </c:pt>
                <c:pt idx="53">
                  <c:v>43373</c:v>
                </c:pt>
                <c:pt idx="54">
                  <c:v>43373</c:v>
                </c:pt>
                <c:pt idx="55">
                  <c:v>43404</c:v>
                </c:pt>
                <c:pt idx="56">
                  <c:v>43434</c:v>
                </c:pt>
                <c:pt idx="57">
                  <c:v>43465</c:v>
                </c:pt>
                <c:pt idx="58">
                  <c:v>43465</c:v>
                </c:pt>
                <c:pt idx="59">
                  <c:v>43465</c:v>
                </c:pt>
                <c:pt idx="60">
                  <c:v>43496</c:v>
                </c:pt>
                <c:pt idx="61">
                  <c:v>43524</c:v>
                </c:pt>
                <c:pt idx="62">
                  <c:v>43555</c:v>
                </c:pt>
                <c:pt idx="63">
                  <c:v>43555</c:v>
                </c:pt>
                <c:pt idx="64">
                  <c:v>43555</c:v>
                </c:pt>
                <c:pt idx="65">
                  <c:v>43585</c:v>
                </c:pt>
                <c:pt idx="66">
                  <c:v>43616</c:v>
                </c:pt>
                <c:pt idx="67">
                  <c:v>43646</c:v>
                </c:pt>
                <c:pt idx="68">
                  <c:v>43677</c:v>
                </c:pt>
                <c:pt idx="69">
                  <c:v>43707</c:v>
                </c:pt>
                <c:pt idx="70">
                  <c:v>43708</c:v>
                </c:pt>
                <c:pt idx="71">
                  <c:v>43708</c:v>
                </c:pt>
                <c:pt idx="72">
                  <c:v>43738</c:v>
                </c:pt>
                <c:pt idx="73">
                  <c:v>43738</c:v>
                </c:pt>
                <c:pt idx="74">
                  <c:v>43738</c:v>
                </c:pt>
                <c:pt idx="75">
                  <c:v>43769</c:v>
                </c:pt>
                <c:pt idx="76">
                  <c:v>43769</c:v>
                </c:pt>
                <c:pt idx="77">
                  <c:v>43769</c:v>
                </c:pt>
                <c:pt idx="78">
                  <c:v>43799</c:v>
                </c:pt>
                <c:pt idx="79">
                  <c:v>43830</c:v>
                </c:pt>
                <c:pt idx="80">
                  <c:v>43861</c:v>
                </c:pt>
                <c:pt idx="81">
                  <c:v>43890</c:v>
                </c:pt>
                <c:pt idx="82">
                  <c:v>43921</c:v>
                </c:pt>
                <c:pt idx="83">
                  <c:v>43921</c:v>
                </c:pt>
                <c:pt idx="84">
                  <c:v>43921</c:v>
                </c:pt>
                <c:pt idx="85">
                  <c:v>43951</c:v>
                </c:pt>
                <c:pt idx="86">
                  <c:v>43982</c:v>
                </c:pt>
                <c:pt idx="87">
                  <c:v>44012</c:v>
                </c:pt>
                <c:pt idx="88">
                  <c:v>44043</c:v>
                </c:pt>
                <c:pt idx="89">
                  <c:v>44074</c:v>
                </c:pt>
                <c:pt idx="90">
                  <c:v>44104</c:v>
                </c:pt>
                <c:pt idx="91">
                  <c:v>44135</c:v>
                </c:pt>
                <c:pt idx="92">
                  <c:v>44165</c:v>
                </c:pt>
                <c:pt idx="93">
                  <c:v>44196</c:v>
                </c:pt>
                <c:pt idx="94">
                  <c:v>44227</c:v>
                </c:pt>
                <c:pt idx="95">
                  <c:v>44255</c:v>
                </c:pt>
                <c:pt idx="96">
                  <c:v>44286</c:v>
                </c:pt>
                <c:pt idx="97">
                  <c:v>44316</c:v>
                </c:pt>
                <c:pt idx="98">
                  <c:v>44347</c:v>
                </c:pt>
              </c:numCache>
            </c:numRef>
          </c:cat>
          <c:val>
            <c:numRef>
              <c:f>'Florida Prime'!$C$2:$C$100</c:f>
              <c:numCache>
                <c:formatCode>0.00%</c:formatCode>
                <c:ptCount val="99"/>
                <c:pt idx="0">
                  <c:v>4.7999999999999996E-3</c:v>
                </c:pt>
                <c:pt idx="1">
                  <c:v>5.3E-3</c:v>
                </c:pt>
                <c:pt idx="2">
                  <c:v>5.5999999999999999E-3</c:v>
                </c:pt>
                <c:pt idx="3">
                  <c:v>5.5999999999999999E-3</c:v>
                </c:pt>
                <c:pt idx="4">
                  <c:v>5.5999999999999999E-3</c:v>
                </c:pt>
                <c:pt idx="5">
                  <c:v>5.8999999999999999E-3</c:v>
                </c:pt>
                <c:pt idx="6">
                  <c:v>6.0000000000000001E-3</c:v>
                </c:pt>
                <c:pt idx="7">
                  <c:v>6.7000000000000002E-3</c:v>
                </c:pt>
                <c:pt idx="8">
                  <c:v>6.7000000000000002E-3</c:v>
                </c:pt>
                <c:pt idx="9">
                  <c:v>6.7000000000000002E-3</c:v>
                </c:pt>
                <c:pt idx="10">
                  <c:v>6.4000000000000003E-3</c:v>
                </c:pt>
                <c:pt idx="11">
                  <c:v>7.1999999999999998E-3</c:v>
                </c:pt>
                <c:pt idx="12">
                  <c:v>7.7999999999999996E-3</c:v>
                </c:pt>
                <c:pt idx="13">
                  <c:v>7.7999999999999996E-3</c:v>
                </c:pt>
                <c:pt idx="14">
                  <c:v>7.7999999999999996E-3</c:v>
                </c:pt>
                <c:pt idx="15">
                  <c:v>8.6E-3</c:v>
                </c:pt>
                <c:pt idx="16">
                  <c:v>8.5000000000000006E-3</c:v>
                </c:pt>
                <c:pt idx="17">
                  <c:v>8.9999999999999993E-3</c:v>
                </c:pt>
                <c:pt idx="18">
                  <c:v>8.9999999999999993E-3</c:v>
                </c:pt>
                <c:pt idx="19">
                  <c:v>8.9999999999999993E-3</c:v>
                </c:pt>
                <c:pt idx="20">
                  <c:v>9.9000000000000008E-3</c:v>
                </c:pt>
                <c:pt idx="21">
                  <c:v>9.7000000000000003E-3</c:v>
                </c:pt>
                <c:pt idx="22">
                  <c:v>1.03E-2</c:v>
                </c:pt>
                <c:pt idx="23">
                  <c:v>1.03E-2</c:v>
                </c:pt>
                <c:pt idx="24">
                  <c:v>1.03E-2</c:v>
                </c:pt>
                <c:pt idx="25">
                  <c:v>1.0999999999999999E-2</c:v>
                </c:pt>
                <c:pt idx="26">
                  <c:v>1.11E-2</c:v>
                </c:pt>
                <c:pt idx="27">
                  <c:v>1.18E-2</c:v>
                </c:pt>
                <c:pt idx="28">
                  <c:v>1.18E-2</c:v>
                </c:pt>
                <c:pt idx="29">
                  <c:v>1.18E-2</c:v>
                </c:pt>
                <c:pt idx="30">
                  <c:v>1.29E-2</c:v>
                </c:pt>
                <c:pt idx="31">
                  <c:v>1.32E-2</c:v>
                </c:pt>
                <c:pt idx="32">
                  <c:v>1.3599999999999999E-2</c:v>
                </c:pt>
                <c:pt idx="33">
                  <c:v>1.3599999999999999E-2</c:v>
                </c:pt>
                <c:pt idx="34">
                  <c:v>1.3599999999999999E-2</c:v>
                </c:pt>
                <c:pt idx="35">
                  <c:v>1.3599999999999999E-2</c:v>
                </c:pt>
                <c:pt idx="36">
                  <c:v>1.3599999999999999E-2</c:v>
                </c:pt>
                <c:pt idx="37">
                  <c:v>1.44E-2</c:v>
                </c:pt>
                <c:pt idx="38">
                  <c:v>1.44E-2</c:v>
                </c:pt>
                <c:pt idx="39">
                  <c:v>1.44E-2</c:v>
                </c:pt>
                <c:pt idx="40">
                  <c:v>1.5900000000000001E-2</c:v>
                </c:pt>
                <c:pt idx="41">
                  <c:v>1.7899999999999999E-2</c:v>
                </c:pt>
                <c:pt idx="42">
                  <c:v>1.7899999999999999E-2</c:v>
                </c:pt>
                <c:pt idx="43">
                  <c:v>1.7899999999999999E-2</c:v>
                </c:pt>
                <c:pt idx="44">
                  <c:v>1.7899999999999999E-2</c:v>
                </c:pt>
                <c:pt idx="45">
                  <c:v>1.9699999999999999E-2</c:v>
                </c:pt>
                <c:pt idx="46">
                  <c:v>2.0299999999999999E-2</c:v>
                </c:pt>
                <c:pt idx="47">
                  <c:v>2.1100000000000001E-2</c:v>
                </c:pt>
                <c:pt idx="48">
                  <c:v>2.1100000000000001E-2</c:v>
                </c:pt>
                <c:pt idx="49">
                  <c:v>2.1100000000000001E-2</c:v>
                </c:pt>
                <c:pt idx="50">
                  <c:v>2.2200000000000001E-2</c:v>
                </c:pt>
                <c:pt idx="51">
                  <c:v>2.1899999999999999E-2</c:v>
                </c:pt>
                <c:pt idx="52">
                  <c:v>2.9700000000000001E-2</c:v>
                </c:pt>
                <c:pt idx="53">
                  <c:v>2.9700000000000001E-2</c:v>
                </c:pt>
                <c:pt idx="54">
                  <c:v>2.9700000000000001E-2</c:v>
                </c:pt>
                <c:pt idx="55">
                  <c:v>2.3699999999999999E-2</c:v>
                </c:pt>
                <c:pt idx="56">
                  <c:v>2.4400000000000002E-2</c:v>
                </c:pt>
                <c:pt idx="57">
                  <c:v>2.5600000000000001E-2</c:v>
                </c:pt>
                <c:pt idx="58">
                  <c:v>2.5600000000000001E-2</c:v>
                </c:pt>
                <c:pt idx="59">
                  <c:v>2.5600000000000001E-2</c:v>
                </c:pt>
                <c:pt idx="60">
                  <c:v>2.6700000000000002E-2</c:v>
                </c:pt>
                <c:pt idx="61">
                  <c:v>2.6599999999999999E-2</c:v>
                </c:pt>
                <c:pt idx="62">
                  <c:v>2.6499999999999999E-2</c:v>
                </c:pt>
                <c:pt idx="63">
                  <c:v>2.6499999999999999E-2</c:v>
                </c:pt>
                <c:pt idx="64">
                  <c:v>2.6499999999999999E-2</c:v>
                </c:pt>
                <c:pt idx="65">
                  <c:v>2.6100000000000002E-2</c:v>
                </c:pt>
                <c:pt idx="66">
                  <c:v>2.58E-2</c:v>
                </c:pt>
                <c:pt idx="67">
                  <c:v>2.5499999999999998E-2</c:v>
                </c:pt>
                <c:pt idx="68">
                  <c:v>2.52E-2</c:v>
                </c:pt>
                <c:pt idx="69">
                  <c:v>2.35E-2</c:v>
                </c:pt>
                <c:pt idx="70">
                  <c:v>2.35E-2</c:v>
                </c:pt>
                <c:pt idx="71">
                  <c:v>2.35E-2</c:v>
                </c:pt>
                <c:pt idx="72">
                  <c:v>2.3099999999999999E-2</c:v>
                </c:pt>
                <c:pt idx="73">
                  <c:v>2.3099999999999999E-2</c:v>
                </c:pt>
                <c:pt idx="74">
                  <c:v>2.3099999999999999E-2</c:v>
                </c:pt>
                <c:pt idx="75">
                  <c:v>2.0400000000000001E-2</c:v>
                </c:pt>
                <c:pt idx="76">
                  <c:v>2.0400000000000001E-2</c:v>
                </c:pt>
                <c:pt idx="77">
                  <c:v>2.0400000000000001E-2</c:v>
                </c:pt>
                <c:pt idx="78">
                  <c:v>1.8800000000000001E-2</c:v>
                </c:pt>
                <c:pt idx="79">
                  <c:v>1.83E-2</c:v>
                </c:pt>
                <c:pt idx="80">
                  <c:v>1.8100000000000002E-2</c:v>
                </c:pt>
                <c:pt idx="81">
                  <c:v>1.7600000000000001E-2</c:v>
                </c:pt>
                <c:pt idx="82">
                  <c:v>1.3599999999999999E-2</c:v>
                </c:pt>
                <c:pt idx="83">
                  <c:v>1.3599999999999999E-2</c:v>
                </c:pt>
                <c:pt idx="84">
                  <c:v>1.3599999999999999E-2</c:v>
                </c:pt>
                <c:pt idx="85">
                  <c:v>9.4999999999999998E-3</c:v>
                </c:pt>
                <c:pt idx="86">
                  <c:v>7.7000000000000002E-3</c:v>
                </c:pt>
                <c:pt idx="87">
                  <c:v>5.7000000000000002E-3</c:v>
                </c:pt>
                <c:pt idx="88">
                  <c:v>4.3E-3</c:v>
                </c:pt>
                <c:pt idx="89">
                  <c:v>3.8999999999999998E-3</c:v>
                </c:pt>
                <c:pt idx="90">
                  <c:v>3.3E-3</c:v>
                </c:pt>
                <c:pt idx="91">
                  <c:v>2.8999999999999998E-3</c:v>
                </c:pt>
                <c:pt idx="92">
                  <c:v>2.2000000000000001E-3</c:v>
                </c:pt>
                <c:pt idx="93">
                  <c:v>1.8E-3</c:v>
                </c:pt>
                <c:pt idx="94">
                  <c:v>1.6999999999999999E-3</c:v>
                </c:pt>
                <c:pt idx="95">
                  <c:v>1.5E-3</c:v>
                </c:pt>
                <c:pt idx="96">
                  <c:v>1.2999999999999999E-3</c:v>
                </c:pt>
                <c:pt idx="97">
                  <c:v>1.1999999999999999E-3</c:v>
                </c:pt>
                <c:pt idx="98">
                  <c:v>1.1000000000000001E-3</c:v>
                </c:pt>
              </c:numCache>
            </c:numRef>
          </c:val>
          <c:smooth val="0"/>
          <c:extLst>
            <c:ext xmlns:c16="http://schemas.microsoft.com/office/drawing/2014/chart" uri="{C3380CC4-5D6E-409C-BE32-E72D297353CC}">
              <c16:uniqueId val="{00000005-532D-40C9-BD59-0DEB440E6D8C}"/>
            </c:ext>
          </c:extLst>
        </c:ser>
        <c:ser>
          <c:idx val="0"/>
          <c:order val="2"/>
          <c:tx>
            <c:strRef>
              <c:f>'Florida Prime'!$D$1</c:f>
              <c:strCache>
                <c:ptCount val="1"/>
                <c:pt idx="0">
                  <c:v>Max of Fed Funds Range</c:v>
                </c:pt>
              </c:strCache>
            </c:strRef>
          </c:tx>
          <c:spPr>
            <a:ln w="28575" cap="rnd">
              <a:solidFill>
                <a:sysClr val="window" lastClr="FFFFFF">
                  <a:lumMod val="65000"/>
                </a:sysClr>
              </a:solidFill>
              <a:prstDash val="sysDash"/>
              <a:round/>
            </a:ln>
            <a:effectLst/>
          </c:spPr>
          <c:marker>
            <c:symbol val="none"/>
          </c:marker>
          <c:cat>
            <c:numRef>
              <c:f>'Florida Prime'!$A$2:$A$100</c:f>
              <c:numCache>
                <c:formatCode>[$-409]mmm\-yy;@</c:formatCode>
                <c:ptCount val="99"/>
                <c:pt idx="0">
                  <c:v>42400</c:v>
                </c:pt>
                <c:pt idx="1">
                  <c:v>42428</c:v>
                </c:pt>
                <c:pt idx="2">
                  <c:v>42460</c:v>
                </c:pt>
                <c:pt idx="3">
                  <c:v>42460</c:v>
                </c:pt>
                <c:pt idx="4">
                  <c:v>42460</c:v>
                </c:pt>
                <c:pt idx="5">
                  <c:v>42490</c:v>
                </c:pt>
                <c:pt idx="6">
                  <c:v>42521</c:v>
                </c:pt>
                <c:pt idx="7">
                  <c:v>42551</c:v>
                </c:pt>
                <c:pt idx="8">
                  <c:v>42551</c:v>
                </c:pt>
                <c:pt idx="9">
                  <c:v>42551</c:v>
                </c:pt>
                <c:pt idx="10">
                  <c:v>42582</c:v>
                </c:pt>
                <c:pt idx="11">
                  <c:v>42613</c:v>
                </c:pt>
                <c:pt idx="12">
                  <c:v>42643</c:v>
                </c:pt>
                <c:pt idx="13">
                  <c:v>42643</c:v>
                </c:pt>
                <c:pt idx="14">
                  <c:v>42643</c:v>
                </c:pt>
                <c:pt idx="15">
                  <c:v>42674</c:v>
                </c:pt>
                <c:pt idx="16">
                  <c:v>42704</c:v>
                </c:pt>
                <c:pt idx="17">
                  <c:v>42735</c:v>
                </c:pt>
                <c:pt idx="18">
                  <c:v>42735</c:v>
                </c:pt>
                <c:pt idx="19">
                  <c:v>42735</c:v>
                </c:pt>
                <c:pt idx="20">
                  <c:v>42766</c:v>
                </c:pt>
                <c:pt idx="21">
                  <c:v>42794</c:v>
                </c:pt>
                <c:pt idx="22">
                  <c:v>42825</c:v>
                </c:pt>
                <c:pt idx="23">
                  <c:v>42825</c:v>
                </c:pt>
                <c:pt idx="24">
                  <c:v>42825</c:v>
                </c:pt>
                <c:pt idx="25">
                  <c:v>42855</c:v>
                </c:pt>
                <c:pt idx="26">
                  <c:v>42886</c:v>
                </c:pt>
                <c:pt idx="27">
                  <c:v>42916</c:v>
                </c:pt>
                <c:pt idx="28">
                  <c:v>42916</c:v>
                </c:pt>
                <c:pt idx="29">
                  <c:v>42916</c:v>
                </c:pt>
                <c:pt idx="30">
                  <c:v>42947</c:v>
                </c:pt>
                <c:pt idx="31">
                  <c:v>42978</c:v>
                </c:pt>
                <c:pt idx="32">
                  <c:v>43008</c:v>
                </c:pt>
                <c:pt idx="33">
                  <c:v>43008</c:v>
                </c:pt>
                <c:pt idx="34">
                  <c:v>43008</c:v>
                </c:pt>
                <c:pt idx="35">
                  <c:v>43039</c:v>
                </c:pt>
                <c:pt idx="36">
                  <c:v>43069</c:v>
                </c:pt>
                <c:pt idx="37">
                  <c:v>43100</c:v>
                </c:pt>
                <c:pt idx="38">
                  <c:v>43100</c:v>
                </c:pt>
                <c:pt idx="39">
                  <c:v>43100</c:v>
                </c:pt>
                <c:pt idx="40">
                  <c:v>43131</c:v>
                </c:pt>
                <c:pt idx="41">
                  <c:v>43159</c:v>
                </c:pt>
                <c:pt idx="42">
                  <c:v>43190</c:v>
                </c:pt>
                <c:pt idx="43">
                  <c:v>43190</c:v>
                </c:pt>
                <c:pt idx="44">
                  <c:v>43190</c:v>
                </c:pt>
                <c:pt idx="45">
                  <c:v>43220</c:v>
                </c:pt>
                <c:pt idx="46">
                  <c:v>43251</c:v>
                </c:pt>
                <c:pt idx="47">
                  <c:v>43281</c:v>
                </c:pt>
                <c:pt idx="48">
                  <c:v>43281</c:v>
                </c:pt>
                <c:pt idx="49">
                  <c:v>43281</c:v>
                </c:pt>
                <c:pt idx="50">
                  <c:v>43312</c:v>
                </c:pt>
                <c:pt idx="51">
                  <c:v>43343</c:v>
                </c:pt>
                <c:pt idx="52">
                  <c:v>43373</c:v>
                </c:pt>
                <c:pt idx="53">
                  <c:v>43373</c:v>
                </c:pt>
                <c:pt idx="54">
                  <c:v>43373</c:v>
                </c:pt>
                <c:pt idx="55">
                  <c:v>43404</c:v>
                </c:pt>
                <c:pt idx="56">
                  <c:v>43434</c:v>
                </c:pt>
                <c:pt idx="57">
                  <c:v>43465</c:v>
                </c:pt>
                <c:pt idx="58">
                  <c:v>43465</c:v>
                </c:pt>
                <c:pt idx="59">
                  <c:v>43465</c:v>
                </c:pt>
                <c:pt idx="60">
                  <c:v>43496</c:v>
                </c:pt>
                <c:pt idx="61">
                  <c:v>43524</c:v>
                </c:pt>
                <c:pt idx="62">
                  <c:v>43555</c:v>
                </c:pt>
                <c:pt idx="63">
                  <c:v>43555</c:v>
                </c:pt>
                <c:pt idx="64">
                  <c:v>43555</c:v>
                </c:pt>
                <c:pt idx="65">
                  <c:v>43585</c:v>
                </c:pt>
                <c:pt idx="66">
                  <c:v>43616</c:v>
                </c:pt>
                <c:pt idx="67">
                  <c:v>43646</c:v>
                </c:pt>
                <c:pt idx="68">
                  <c:v>43677</c:v>
                </c:pt>
                <c:pt idx="69">
                  <c:v>43707</c:v>
                </c:pt>
                <c:pt idx="70">
                  <c:v>43708</c:v>
                </c:pt>
                <c:pt idx="71">
                  <c:v>43708</c:v>
                </c:pt>
                <c:pt idx="72">
                  <c:v>43738</c:v>
                </c:pt>
                <c:pt idx="73">
                  <c:v>43738</c:v>
                </c:pt>
                <c:pt idx="74">
                  <c:v>43738</c:v>
                </c:pt>
                <c:pt idx="75">
                  <c:v>43769</c:v>
                </c:pt>
                <c:pt idx="76">
                  <c:v>43769</c:v>
                </c:pt>
                <c:pt idx="77">
                  <c:v>43769</c:v>
                </c:pt>
                <c:pt idx="78">
                  <c:v>43799</c:v>
                </c:pt>
                <c:pt idx="79">
                  <c:v>43830</c:v>
                </c:pt>
                <c:pt idx="80">
                  <c:v>43861</c:v>
                </c:pt>
                <c:pt idx="81">
                  <c:v>43890</c:v>
                </c:pt>
                <c:pt idx="82">
                  <c:v>43921</c:v>
                </c:pt>
                <c:pt idx="83">
                  <c:v>43921</c:v>
                </c:pt>
                <c:pt idx="84">
                  <c:v>43921</c:v>
                </c:pt>
                <c:pt idx="85">
                  <c:v>43951</c:v>
                </c:pt>
                <c:pt idx="86">
                  <c:v>43982</c:v>
                </c:pt>
                <c:pt idx="87">
                  <c:v>44012</c:v>
                </c:pt>
                <c:pt idx="88">
                  <c:v>44043</c:v>
                </c:pt>
                <c:pt idx="89">
                  <c:v>44074</c:v>
                </c:pt>
                <c:pt idx="90">
                  <c:v>44104</c:v>
                </c:pt>
                <c:pt idx="91">
                  <c:v>44135</c:v>
                </c:pt>
                <c:pt idx="92">
                  <c:v>44165</c:v>
                </c:pt>
                <c:pt idx="93">
                  <c:v>44196</c:v>
                </c:pt>
                <c:pt idx="94">
                  <c:v>44227</c:v>
                </c:pt>
                <c:pt idx="95">
                  <c:v>44255</c:v>
                </c:pt>
                <c:pt idx="96">
                  <c:v>44286</c:v>
                </c:pt>
                <c:pt idx="97">
                  <c:v>44316</c:v>
                </c:pt>
                <c:pt idx="98">
                  <c:v>44347</c:v>
                </c:pt>
              </c:numCache>
            </c:numRef>
          </c:cat>
          <c:val>
            <c:numRef>
              <c:f>'Florida Prime'!$D$2:$D$100</c:f>
              <c:numCache>
                <c:formatCode>0.00%</c:formatCode>
                <c:ptCount val="99"/>
                <c:pt idx="0">
                  <c:v>5.0000000000000001E-3</c:v>
                </c:pt>
                <c:pt idx="1">
                  <c:v>5.0000000000000001E-3</c:v>
                </c:pt>
                <c:pt idx="2">
                  <c:v>5.0000000000000001E-3</c:v>
                </c:pt>
                <c:pt idx="3">
                  <c:v>5.0000000000000001E-3</c:v>
                </c:pt>
                <c:pt idx="4">
                  <c:v>5.0000000000000001E-3</c:v>
                </c:pt>
                <c:pt idx="5">
                  <c:v>5.0000000000000001E-3</c:v>
                </c:pt>
                <c:pt idx="6">
                  <c:v>5.0000000000000001E-3</c:v>
                </c:pt>
                <c:pt idx="7">
                  <c:v>5.0000000000000001E-3</c:v>
                </c:pt>
                <c:pt idx="8">
                  <c:v>5.0000000000000001E-3</c:v>
                </c:pt>
                <c:pt idx="9">
                  <c:v>5.0000000000000001E-3</c:v>
                </c:pt>
                <c:pt idx="10">
                  <c:v>5.0000000000000001E-3</c:v>
                </c:pt>
                <c:pt idx="11">
                  <c:v>5.0000000000000001E-3</c:v>
                </c:pt>
                <c:pt idx="12">
                  <c:v>5.0000000000000001E-3</c:v>
                </c:pt>
                <c:pt idx="13">
                  <c:v>5.0000000000000001E-3</c:v>
                </c:pt>
                <c:pt idx="14">
                  <c:v>5.0000000000000001E-3</c:v>
                </c:pt>
                <c:pt idx="15">
                  <c:v>5.0000000000000001E-3</c:v>
                </c:pt>
                <c:pt idx="16">
                  <c:v>5.0000000000000001E-3</c:v>
                </c:pt>
                <c:pt idx="17">
                  <c:v>5.0000000000000001E-3</c:v>
                </c:pt>
                <c:pt idx="18">
                  <c:v>5.0000000000000001E-3</c:v>
                </c:pt>
                <c:pt idx="19">
                  <c:v>7.4999999999999997E-3</c:v>
                </c:pt>
                <c:pt idx="20">
                  <c:v>7.4999999999999997E-3</c:v>
                </c:pt>
                <c:pt idx="21">
                  <c:v>7.4999999999999997E-3</c:v>
                </c:pt>
                <c:pt idx="22">
                  <c:v>7.4999999999999997E-3</c:v>
                </c:pt>
                <c:pt idx="23">
                  <c:v>7.4999999999999997E-3</c:v>
                </c:pt>
                <c:pt idx="24">
                  <c:v>0.01</c:v>
                </c:pt>
                <c:pt idx="25">
                  <c:v>0.01</c:v>
                </c:pt>
                <c:pt idx="26">
                  <c:v>0.01</c:v>
                </c:pt>
                <c:pt idx="27">
                  <c:v>0.01</c:v>
                </c:pt>
                <c:pt idx="28">
                  <c:v>0.01</c:v>
                </c:pt>
                <c:pt idx="29">
                  <c:v>1.2500000000000001E-2</c:v>
                </c:pt>
                <c:pt idx="30">
                  <c:v>1.2500000000000001E-2</c:v>
                </c:pt>
                <c:pt idx="31">
                  <c:v>1.2500000000000001E-2</c:v>
                </c:pt>
                <c:pt idx="32">
                  <c:v>1.2500000000000001E-2</c:v>
                </c:pt>
                <c:pt idx="33">
                  <c:v>1.2500000000000001E-2</c:v>
                </c:pt>
                <c:pt idx="34">
                  <c:v>1.2500000000000001E-2</c:v>
                </c:pt>
                <c:pt idx="35">
                  <c:v>1.2500000000000001E-2</c:v>
                </c:pt>
                <c:pt idx="36">
                  <c:v>1.2500000000000001E-2</c:v>
                </c:pt>
                <c:pt idx="37">
                  <c:v>1.2500000000000001E-2</c:v>
                </c:pt>
                <c:pt idx="38">
                  <c:v>1.2500000000000001E-2</c:v>
                </c:pt>
                <c:pt idx="39">
                  <c:v>1.4999999999999999E-2</c:v>
                </c:pt>
                <c:pt idx="40">
                  <c:v>1.4999999999999999E-2</c:v>
                </c:pt>
                <c:pt idx="41">
                  <c:v>1.4999999999999999E-2</c:v>
                </c:pt>
                <c:pt idx="42">
                  <c:v>1.4999999999999999E-2</c:v>
                </c:pt>
                <c:pt idx="43">
                  <c:v>1.4999999999999999E-2</c:v>
                </c:pt>
                <c:pt idx="44">
                  <c:v>1.7500000000000002E-2</c:v>
                </c:pt>
                <c:pt idx="45">
                  <c:v>1.7500000000000002E-2</c:v>
                </c:pt>
                <c:pt idx="46">
                  <c:v>1.7500000000000002E-2</c:v>
                </c:pt>
                <c:pt idx="47">
                  <c:v>1.7500000000000002E-2</c:v>
                </c:pt>
                <c:pt idx="48">
                  <c:v>1.7500000000000002E-2</c:v>
                </c:pt>
                <c:pt idx="49">
                  <c:v>0.02</c:v>
                </c:pt>
                <c:pt idx="50">
                  <c:v>0.02</c:v>
                </c:pt>
                <c:pt idx="51">
                  <c:v>0.02</c:v>
                </c:pt>
                <c:pt idx="52">
                  <c:v>0.02</c:v>
                </c:pt>
                <c:pt idx="53">
                  <c:v>2.2499999999999999E-2</c:v>
                </c:pt>
                <c:pt idx="54">
                  <c:v>2.2499999999999999E-2</c:v>
                </c:pt>
                <c:pt idx="55">
                  <c:v>2.2499999999999999E-2</c:v>
                </c:pt>
                <c:pt idx="56">
                  <c:v>2.2499999999999999E-2</c:v>
                </c:pt>
                <c:pt idx="57">
                  <c:v>2.2499999999999999E-2</c:v>
                </c:pt>
                <c:pt idx="58">
                  <c:v>2.2499999999999999E-2</c:v>
                </c:pt>
                <c:pt idx="59">
                  <c:v>2.5000000000000001E-2</c:v>
                </c:pt>
                <c:pt idx="60">
                  <c:v>2.5000000000000001E-2</c:v>
                </c:pt>
                <c:pt idx="61">
                  <c:v>2.5000000000000001E-2</c:v>
                </c:pt>
                <c:pt idx="62">
                  <c:v>2.5000000000000001E-2</c:v>
                </c:pt>
                <c:pt idx="63">
                  <c:v>2.5000000000000001E-2</c:v>
                </c:pt>
                <c:pt idx="64">
                  <c:v>2.5000000000000001E-2</c:v>
                </c:pt>
                <c:pt idx="65">
                  <c:v>2.5000000000000001E-2</c:v>
                </c:pt>
                <c:pt idx="66">
                  <c:v>2.5000000000000001E-2</c:v>
                </c:pt>
                <c:pt idx="67">
                  <c:v>2.5000000000000001E-2</c:v>
                </c:pt>
                <c:pt idx="68">
                  <c:v>2.5000000000000001E-2</c:v>
                </c:pt>
                <c:pt idx="69">
                  <c:v>2.5000000000000001E-2</c:v>
                </c:pt>
                <c:pt idx="70">
                  <c:v>2.5000000000000001E-2</c:v>
                </c:pt>
                <c:pt idx="71">
                  <c:v>2.2499999999999999E-2</c:v>
                </c:pt>
                <c:pt idx="72">
                  <c:v>2.2499999999999999E-2</c:v>
                </c:pt>
                <c:pt idx="73">
                  <c:v>0.02</c:v>
                </c:pt>
                <c:pt idx="74">
                  <c:v>0.02</c:v>
                </c:pt>
                <c:pt idx="75">
                  <c:v>0.02</c:v>
                </c:pt>
                <c:pt idx="76">
                  <c:v>1.7500000000000002E-2</c:v>
                </c:pt>
                <c:pt idx="77">
                  <c:v>1.7500000000000002E-2</c:v>
                </c:pt>
                <c:pt idx="78">
                  <c:v>1.7500000000000002E-2</c:v>
                </c:pt>
                <c:pt idx="79">
                  <c:v>1.7500000000000002E-2</c:v>
                </c:pt>
                <c:pt idx="80">
                  <c:v>1.7500000000000002E-2</c:v>
                </c:pt>
                <c:pt idx="81">
                  <c:v>1.7500000000000002E-2</c:v>
                </c:pt>
                <c:pt idx="82">
                  <c:v>1.7500000000000002E-2</c:v>
                </c:pt>
                <c:pt idx="83">
                  <c:v>2.5000000000000001E-3</c:v>
                </c:pt>
                <c:pt idx="84">
                  <c:v>2.5000000000000001E-3</c:v>
                </c:pt>
                <c:pt idx="85">
                  <c:v>2.5000000000000001E-3</c:v>
                </c:pt>
                <c:pt idx="86">
                  <c:v>2.5000000000000001E-3</c:v>
                </c:pt>
                <c:pt idx="87">
                  <c:v>2.5000000000000001E-3</c:v>
                </c:pt>
                <c:pt idx="88">
                  <c:v>2.5000000000000001E-3</c:v>
                </c:pt>
                <c:pt idx="89">
                  <c:v>2.5000000000000001E-3</c:v>
                </c:pt>
                <c:pt idx="90">
                  <c:v>2.5000000000000001E-3</c:v>
                </c:pt>
                <c:pt idx="91">
                  <c:v>2.5000000000000001E-3</c:v>
                </c:pt>
                <c:pt idx="92">
                  <c:v>2.5000000000000001E-3</c:v>
                </c:pt>
                <c:pt idx="93">
                  <c:v>2.5000000000000001E-3</c:v>
                </c:pt>
                <c:pt idx="94">
                  <c:v>2.5000000000000001E-3</c:v>
                </c:pt>
                <c:pt idx="95">
                  <c:v>2.5000000000000001E-3</c:v>
                </c:pt>
                <c:pt idx="96">
                  <c:v>2.5000000000000001E-3</c:v>
                </c:pt>
                <c:pt idx="97">
                  <c:v>2.5000000000000001E-3</c:v>
                </c:pt>
                <c:pt idx="98">
                  <c:v>2.5000000000000001E-3</c:v>
                </c:pt>
              </c:numCache>
            </c:numRef>
          </c:val>
          <c:smooth val="0"/>
          <c:extLst>
            <c:ext xmlns:c16="http://schemas.microsoft.com/office/drawing/2014/chart" uri="{C3380CC4-5D6E-409C-BE32-E72D297353CC}">
              <c16:uniqueId val="{00000006-532D-40C9-BD59-0DEB440E6D8C}"/>
            </c:ext>
          </c:extLst>
        </c:ser>
        <c:dLbls>
          <c:showLegendKey val="0"/>
          <c:showVal val="0"/>
          <c:showCatName val="0"/>
          <c:showSerName val="0"/>
          <c:showPercent val="0"/>
          <c:showBubbleSize val="0"/>
        </c:dLbls>
        <c:smooth val="0"/>
        <c:axId val="965549520"/>
        <c:axId val="978275432"/>
      </c:lineChart>
      <c:dateAx>
        <c:axId val="965549520"/>
        <c:scaling>
          <c:orientation val="minMax"/>
          <c:min val="42400"/>
        </c:scaling>
        <c:delete val="0"/>
        <c:axPos val="b"/>
        <c:numFmt formatCode="[$-409]mmm\-yy;@"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78275432"/>
        <c:crosses val="autoZero"/>
        <c:auto val="1"/>
        <c:lblOffset val="100"/>
        <c:baseTimeUnit val="days"/>
        <c:majorUnit val="2"/>
        <c:majorTimeUnit val="months"/>
      </c:dateAx>
      <c:valAx>
        <c:axId val="978275432"/>
        <c:scaling>
          <c:orientation val="minMax"/>
          <c:max val="3.0000000000000006E-2"/>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65549520"/>
        <c:crosses val="autoZero"/>
        <c:crossBetween val="midCat"/>
      </c:valAx>
      <c:spPr>
        <a:noFill/>
        <a:ln>
          <a:noFill/>
        </a:ln>
        <a:effectLst/>
      </c:spPr>
    </c:plotArea>
    <c:legend>
      <c:legendPos val="b"/>
      <c:layout>
        <c:manualLayout>
          <c:xMode val="edge"/>
          <c:yMode val="edge"/>
          <c:x val="7.4657383957217577E-2"/>
          <c:y val="2.8007809302528844E-2"/>
          <c:w val="0.24603363242797871"/>
          <c:h val="8.485085372376001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100" b="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Verdana" panose="020B0604030504040204" pitchFamily="34" charset="0"/>
                <a:cs typeface="Arial" panose="020B0604020202020204" pitchFamily="34" charset="0"/>
              </a:defRPr>
            </a:pPr>
            <a:r>
              <a:rPr lang="en-US" b="1"/>
              <a:t>Inflation</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title>
    <c:autoTitleDeleted val="0"/>
    <c:plotArea>
      <c:layout/>
      <c:barChart>
        <c:barDir val="col"/>
        <c:grouping val="clustered"/>
        <c:varyColors val="0"/>
        <c:ser>
          <c:idx val="0"/>
          <c:order val="0"/>
          <c:tx>
            <c:strRef>
              <c:f>Sheet1!$B$6</c:f>
              <c:strCache>
                <c:ptCount val="1"/>
                <c:pt idx="0">
                  <c:v>Core PCE</c:v>
                </c:pt>
              </c:strCache>
            </c:strRef>
          </c:tx>
          <c:spPr>
            <a:solidFill>
              <a:srgbClr val="4584BA"/>
            </a:solidFill>
            <a:ln>
              <a:noFill/>
            </a:ln>
            <a:effectLst/>
          </c:spPr>
          <c:invertIfNegative val="0"/>
          <c:cat>
            <c:numRef>
              <c:f>Sheet1!$A$7:$A$22</c:f>
              <c:numCache>
                <c:formatCode>m/d/yyyy</c:formatCode>
                <c:ptCount val="16"/>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numCache>
            </c:numRef>
          </c:cat>
          <c:val>
            <c:numRef>
              <c:f>Sheet1!$B$7:$B$22</c:f>
              <c:numCache>
                <c:formatCode>General</c:formatCode>
                <c:ptCount val="16"/>
                <c:pt idx="0">
                  <c:v>1.7540200000000001</c:v>
                </c:pt>
                <c:pt idx="1">
                  <c:v>1.8695200000000001</c:v>
                </c:pt>
                <c:pt idx="2">
                  <c:v>1.6541600000000001</c:v>
                </c:pt>
                <c:pt idx="3">
                  <c:v>0.92652000000000001</c:v>
                </c:pt>
                <c:pt idx="4">
                  <c:v>1.0059800000000001</c:v>
                </c:pt>
                <c:pt idx="5">
                  <c:v>1.1360999999999999</c:v>
                </c:pt>
                <c:pt idx="6">
                  <c:v>1.2574000000000001</c:v>
                </c:pt>
                <c:pt idx="7">
                  <c:v>1.4276</c:v>
                </c:pt>
                <c:pt idx="8">
                  <c:v>1.52891</c:v>
                </c:pt>
                <c:pt idx="9">
                  <c:v>1.40065</c:v>
                </c:pt>
                <c:pt idx="10">
                  <c:v>1.3377600000000001</c:v>
                </c:pt>
                <c:pt idx="11">
                  <c:v>1.40839</c:v>
                </c:pt>
                <c:pt idx="12">
                  <c:v>1.4449000000000001</c:v>
                </c:pt>
                <c:pt idx="13">
                  <c:v>1.42767</c:v>
                </c:pt>
                <c:pt idx="14">
                  <c:v>1.94137</c:v>
                </c:pt>
                <c:pt idx="15">
                  <c:v>3.0623999999999998</c:v>
                </c:pt>
              </c:numCache>
            </c:numRef>
          </c:val>
          <c:extLst>
            <c:ext xmlns:c16="http://schemas.microsoft.com/office/drawing/2014/chart" uri="{C3380CC4-5D6E-409C-BE32-E72D297353CC}">
              <c16:uniqueId val="{00000000-D199-4D16-8FDD-7C15D76EFC18}"/>
            </c:ext>
          </c:extLst>
        </c:ser>
        <c:dLbls>
          <c:showLegendKey val="0"/>
          <c:showVal val="0"/>
          <c:showCatName val="0"/>
          <c:showSerName val="0"/>
          <c:showPercent val="0"/>
          <c:showBubbleSize val="0"/>
        </c:dLbls>
        <c:gapWidth val="87"/>
        <c:overlap val="-3"/>
        <c:axId val="723978207"/>
        <c:axId val="1487953231"/>
      </c:barChart>
      <c:dateAx>
        <c:axId val="723978207"/>
        <c:scaling>
          <c:orientation val="minMax"/>
        </c:scaling>
        <c:delete val="0"/>
        <c:axPos val="b"/>
        <c:numFmt formatCode="[$-409]mmm\-yy;@"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1487953231"/>
        <c:crosses val="autoZero"/>
        <c:auto val="1"/>
        <c:lblOffset val="100"/>
        <c:baseTimeUnit val="months"/>
      </c:dateAx>
      <c:valAx>
        <c:axId val="148795323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7239782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0" i="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externalData r:id="rId4">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Verdana" panose="020B0604030504040204" pitchFamily="34" charset="0"/>
                <a:cs typeface="Arial" panose="020B0604020202020204" pitchFamily="34" charset="0"/>
              </a:defRPr>
            </a:pPr>
            <a:r>
              <a:rPr lang="en-US" b="1" dirty="0"/>
              <a:t>Employment</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title>
    <c:autoTitleDeleted val="0"/>
    <c:plotArea>
      <c:layout>
        <c:manualLayout>
          <c:layoutTarget val="inner"/>
          <c:xMode val="edge"/>
          <c:yMode val="edge"/>
          <c:x val="7.5538990881170207E-2"/>
          <c:y val="0.24201869082159064"/>
          <c:w val="0.87488878000850612"/>
          <c:h val="0.57195384842973329"/>
        </c:manualLayout>
      </c:layout>
      <c:areaChart>
        <c:grouping val="standard"/>
        <c:varyColors val="0"/>
        <c:ser>
          <c:idx val="1"/>
          <c:order val="1"/>
          <c:tx>
            <c:v>Unemployment Rate (right scale)</c:v>
          </c:tx>
          <c:spPr>
            <a:solidFill>
              <a:srgbClr val="ADD6E9"/>
            </a:solidFill>
            <a:ln>
              <a:noFill/>
            </a:ln>
            <a:effectLst/>
          </c:spPr>
          <c:cat>
            <c:numRef>
              <c:f>Sheet1!$A$7:$A$23</c:f>
              <c:numCache>
                <c:formatCode>m/d/yyyy</c:formatCode>
                <c:ptCount val="17"/>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numCache>
            </c:numRef>
          </c:cat>
          <c:val>
            <c:numRef>
              <c:f>Sheet1!$D$7:$D$23</c:f>
              <c:numCache>
                <c:formatCode>General</c:formatCode>
                <c:ptCount val="17"/>
                <c:pt idx="0">
                  <c:v>3.5</c:v>
                </c:pt>
                <c:pt idx="1">
                  <c:v>3.5</c:v>
                </c:pt>
                <c:pt idx="2">
                  <c:v>4.4000000000000004</c:v>
                </c:pt>
                <c:pt idx="3">
                  <c:v>14.8</c:v>
                </c:pt>
                <c:pt idx="4">
                  <c:v>13.3</c:v>
                </c:pt>
                <c:pt idx="5">
                  <c:v>11.1</c:v>
                </c:pt>
                <c:pt idx="6">
                  <c:v>10.199999999999999</c:v>
                </c:pt>
                <c:pt idx="7">
                  <c:v>8.4</c:v>
                </c:pt>
                <c:pt idx="8">
                  <c:v>7.8</c:v>
                </c:pt>
                <c:pt idx="9">
                  <c:v>6.9</c:v>
                </c:pt>
                <c:pt idx="10">
                  <c:v>6.7</c:v>
                </c:pt>
                <c:pt idx="11">
                  <c:v>6.7</c:v>
                </c:pt>
                <c:pt idx="12">
                  <c:v>6.3</c:v>
                </c:pt>
                <c:pt idx="13">
                  <c:v>6.2</c:v>
                </c:pt>
                <c:pt idx="14">
                  <c:v>6</c:v>
                </c:pt>
                <c:pt idx="15">
                  <c:v>6.1</c:v>
                </c:pt>
                <c:pt idx="16">
                  <c:v>5.8</c:v>
                </c:pt>
              </c:numCache>
            </c:numRef>
          </c:val>
          <c:extLst>
            <c:ext xmlns:c16="http://schemas.microsoft.com/office/drawing/2014/chart" uri="{C3380CC4-5D6E-409C-BE32-E72D297353CC}">
              <c16:uniqueId val="{00000000-2B23-4AA3-8FD0-4087255DD2E3}"/>
            </c:ext>
          </c:extLst>
        </c:ser>
        <c:dLbls>
          <c:showLegendKey val="0"/>
          <c:showVal val="0"/>
          <c:showCatName val="0"/>
          <c:showSerName val="0"/>
          <c:showPercent val="0"/>
          <c:showBubbleSize val="0"/>
        </c:dLbls>
        <c:axId val="1482225615"/>
        <c:axId val="1515030015"/>
      </c:areaChart>
      <c:barChart>
        <c:barDir val="col"/>
        <c:grouping val="clustered"/>
        <c:varyColors val="0"/>
        <c:ser>
          <c:idx val="0"/>
          <c:order val="0"/>
          <c:tx>
            <c:v>Nonfarm Payrolls (left scale)</c:v>
          </c:tx>
          <c:spPr>
            <a:solidFill>
              <a:srgbClr val="4584BA"/>
            </a:solidFill>
            <a:ln>
              <a:noFill/>
            </a:ln>
            <a:effectLst/>
          </c:spPr>
          <c:invertIfNegative val="0"/>
          <c:cat>
            <c:numRef>
              <c:f>Sheet1!$A$7:$A$23</c:f>
              <c:numCache>
                <c:formatCode>m/d/yyyy</c:formatCode>
                <c:ptCount val="17"/>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numCache>
            </c:numRef>
          </c:cat>
          <c:val>
            <c:numRef>
              <c:f>Sheet1!$C$7:$C$23</c:f>
              <c:numCache>
                <c:formatCode>General</c:formatCode>
                <c:ptCount val="17"/>
                <c:pt idx="0">
                  <c:v>152.23400000000001</c:v>
                </c:pt>
                <c:pt idx="1">
                  <c:v>152.523</c:v>
                </c:pt>
                <c:pt idx="2">
                  <c:v>150.84</c:v>
                </c:pt>
                <c:pt idx="3">
                  <c:v>130.161</c:v>
                </c:pt>
                <c:pt idx="4">
                  <c:v>132.994</c:v>
                </c:pt>
                <c:pt idx="5">
                  <c:v>137.84</c:v>
                </c:pt>
                <c:pt idx="6">
                  <c:v>139.566</c:v>
                </c:pt>
                <c:pt idx="7">
                  <c:v>141.149</c:v>
                </c:pt>
                <c:pt idx="8">
                  <c:v>141.86500000000001</c:v>
                </c:pt>
                <c:pt idx="9">
                  <c:v>142.54499999999999</c:v>
                </c:pt>
                <c:pt idx="10">
                  <c:v>142.809</c:v>
                </c:pt>
                <c:pt idx="11">
                  <c:v>142.50299999999999</c:v>
                </c:pt>
                <c:pt idx="12">
                  <c:v>142.73599999999999</c:v>
                </c:pt>
                <c:pt idx="13">
                  <c:v>143.27199999999999</c:v>
                </c:pt>
                <c:pt idx="14">
                  <c:v>144.05699999999999</c:v>
                </c:pt>
                <c:pt idx="15">
                  <c:v>144.33500000000001</c:v>
                </c:pt>
                <c:pt idx="16">
                  <c:v>144.89400000000001</c:v>
                </c:pt>
              </c:numCache>
            </c:numRef>
          </c:val>
          <c:extLst>
            <c:ext xmlns:c16="http://schemas.microsoft.com/office/drawing/2014/chart" uri="{C3380CC4-5D6E-409C-BE32-E72D297353CC}">
              <c16:uniqueId val="{00000001-2B23-4AA3-8FD0-4087255DD2E3}"/>
            </c:ext>
          </c:extLst>
        </c:ser>
        <c:dLbls>
          <c:showLegendKey val="0"/>
          <c:showVal val="0"/>
          <c:showCatName val="0"/>
          <c:showSerName val="0"/>
          <c:showPercent val="0"/>
          <c:showBubbleSize val="0"/>
        </c:dLbls>
        <c:gapWidth val="134"/>
        <c:axId val="1507298575"/>
        <c:axId val="1363931375"/>
      </c:barChart>
      <c:dateAx>
        <c:axId val="1507298575"/>
        <c:scaling>
          <c:orientation val="minMax"/>
        </c:scaling>
        <c:delete val="0"/>
        <c:axPos val="b"/>
        <c:numFmt formatCode="[$-409]mmm\-yy;@" sourceLinked="0"/>
        <c:majorTickMark val="out"/>
        <c:minorTickMark val="none"/>
        <c:tickLblPos val="nextTo"/>
        <c:spPr>
          <a:noFill/>
          <a:ln w="9525" cap="flat" cmpd="sng" algn="ctr">
            <a:solidFill>
              <a:sysClr val="windowText" lastClr="000000"/>
            </a:solidFill>
            <a:round/>
          </a:ln>
          <a:effectLst/>
        </c:spPr>
        <c:txPr>
          <a:bodyPr rot="-3180000" spcFirstLastPara="1" vertOverflow="ellipsis"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1363931375"/>
        <c:crosses val="autoZero"/>
        <c:auto val="1"/>
        <c:lblOffset val="100"/>
        <c:baseTimeUnit val="months"/>
      </c:dateAx>
      <c:valAx>
        <c:axId val="1363931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1507298575"/>
        <c:crosses val="autoZero"/>
        <c:crossBetween val="between"/>
      </c:valAx>
      <c:valAx>
        <c:axId val="1515030015"/>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1482225615"/>
        <c:crosses val="max"/>
        <c:crossBetween val="between"/>
      </c:valAx>
      <c:dateAx>
        <c:axId val="1482225615"/>
        <c:scaling>
          <c:orientation val="minMax"/>
        </c:scaling>
        <c:delete val="1"/>
        <c:axPos val="b"/>
        <c:numFmt formatCode="m/d/yyyy" sourceLinked="1"/>
        <c:majorTickMark val="out"/>
        <c:minorTickMark val="none"/>
        <c:tickLblPos val="nextTo"/>
        <c:crossAx val="1515030015"/>
        <c:crosses val="autoZero"/>
        <c:auto val="1"/>
        <c:lblOffset val="100"/>
        <c:baseTimeUnit val="months"/>
        <c:majorUnit val="1"/>
        <c:minorUnit val="1"/>
      </c:dateAx>
      <c:spPr>
        <a:noFill/>
        <a:ln>
          <a:noFill/>
        </a:ln>
        <a:effectLst/>
      </c:spPr>
    </c:plotArea>
    <c:legend>
      <c:legendPos val="b"/>
      <c:layout>
        <c:manualLayout>
          <c:xMode val="edge"/>
          <c:yMode val="edge"/>
          <c:x val="3.3518801100226051E-2"/>
          <c:y val="0.13868400583768814"/>
          <c:w val="0.94466780536749495"/>
          <c:h val="6.8553748724829E-2"/>
        </c:manualLayout>
      </c:layout>
      <c:overlay val="0"/>
      <c:spPr>
        <a:noFill/>
        <a:ln>
          <a:noFill/>
        </a:ln>
        <a:effectLst/>
      </c:spPr>
      <c:txPr>
        <a:bodyPr rot="0" spcFirstLastPara="1" vertOverflow="ellipsis" vert="horz" wrap="square" anchor="ctr" anchorCtr="1"/>
        <a:lstStyle/>
        <a:p>
          <a:pPr>
            <a:defRPr sz="1000" b="0" i="1"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Sheet1!$A$8</c:f>
              <c:strCache>
                <c:ptCount val="1"/>
                <c:pt idx="0">
                  <c:v>3/31/2020</c:v>
                </c:pt>
              </c:strCache>
            </c:strRef>
          </c:tx>
          <c:spPr>
            <a:ln w="25400" cap="rnd">
              <a:solidFill>
                <a:srgbClr val="3A7CB6"/>
              </a:solidFill>
              <a:round/>
            </a:ln>
            <a:effectLst/>
          </c:spPr>
          <c:marker>
            <c:symbol val="circle"/>
            <c:size val="5"/>
            <c:spPr>
              <a:solidFill>
                <a:schemeClr val="bg1"/>
              </a:solidFill>
              <a:ln w="9525">
                <a:solidFill>
                  <a:schemeClr val="accent1"/>
                </a:solidFill>
              </a:ln>
              <a:effectLst/>
            </c:spPr>
          </c:marker>
          <c:cat>
            <c:strRef>
              <c:f>Sheet1!$B$2:$E$2</c:f>
              <c:strCache>
                <c:ptCount val="4"/>
                <c:pt idx="0">
                  <c:v>1 Month </c:v>
                </c:pt>
                <c:pt idx="1">
                  <c:v>3 Month</c:v>
                </c:pt>
                <c:pt idx="2">
                  <c:v>6 Month</c:v>
                </c:pt>
                <c:pt idx="3">
                  <c:v>12 Month</c:v>
                </c:pt>
              </c:strCache>
            </c:strRef>
          </c:cat>
          <c:val>
            <c:numRef>
              <c:f>Sheet1!$B$8:$E$8</c:f>
              <c:numCache>
                <c:formatCode>_(* #,##0.00000_);_(* \(#,##0.00000\);_(* "-"??_);_(@_)</c:formatCode>
                <c:ptCount val="4"/>
                <c:pt idx="0">
                  <c:v>0.99</c:v>
                </c:pt>
                <c:pt idx="1">
                  <c:v>1.45</c:v>
                </c:pt>
                <c:pt idx="2">
                  <c:v>1.1753</c:v>
                </c:pt>
                <c:pt idx="3">
                  <c:v>0.99750000000000005</c:v>
                </c:pt>
              </c:numCache>
            </c:numRef>
          </c:val>
          <c:smooth val="1"/>
          <c:extLst>
            <c:ext xmlns:c16="http://schemas.microsoft.com/office/drawing/2014/chart" uri="{C3380CC4-5D6E-409C-BE32-E72D297353CC}">
              <c16:uniqueId val="{00000000-4D24-4845-ADD4-9E311632465A}"/>
            </c:ext>
          </c:extLst>
        </c:ser>
        <c:ser>
          <c:idx val="1"/>
          <c:order val="1"/>
          <c:tx>
            <c:strRef>
              <c:f>Sheet1!$A$9</c:f>
              <c:strCache>
                <c:ptCount val="1"/>
                <c:pt idx="0">
                  <c:v>6/30/2020</c:v>
                </c:pt>
              </c:strCache>
            </c:strRef>
          </c:tx>
          <c:spPr>
            <a:ln w="25400" cap="rnd">
              <a:solidFill>
                <a:srgbClr val="FCB33E"/>
              </a:solidFill>
              <a:round/>
            </a:ln>
            <a:effectLst/>
          </c:spPr>
          <c:marker>
            <c:symbol val="circle"/>
            <c:size val="5"/>
            <c:spPr>
              <a:solidFill>
                <a:schemeClr val="bg1"/>
              </a:solidFill>
              <a:ln w="9525">
                <a:solidFill>
                  <a:srgbClr val="FCB33E"/>
                </a:solidFill>
              </a:ln>
              <a:effectLst/>
            </c:spPr>
          </c:marker>
          <c:cat>
            <c:strRef>
              <c:f>Sheet1!$B$2:$E$2</c:f>
              <c:strCache>
                <c:ptCount val="4"/>
                <c:pt idx="0">
                  <c:v>1 Month </c:v>
                </c:pt>
                <c:pt idx="1">
                  <c:v>3 Month</c:v>
                </c:pt>
                <c:pt idx="2">
                  <c:v>6 Month</c:v>
                </c:pt>
                <c:pt idx="3">
                  <c:v>12 Month</c:v>
                </c:pt>
              </c:strCache>
            </c:strRef>
          </c:cat>
          <c:val>
            <c:numRef>
              <c:f>Sheet1!$B$9:$E$9</c:f>
              <c:numCache>
                <c:formatCode>_(* #,##0.00000_);_(* \(#,##0.00000\);_(* "-"??_);_(@_)</c:formatCode>
                <c:ptCount val="4"/>
                <c:pt idx="0">
                  <c:v>0.16</c:v>
                </c:pt>
                <c:pt idx="1">
                  <c:v>0.3</c:v>
                </c:pt>
                <c:pt idx="2">
                  <c:v>0.37</c:v>
                </c:pt>
                <c:pt idx="3">
                  <c:v>0.55000000000000004</c:v>
                </c:pt>
              </c:numCache>
            </c:numRef>
          </c:val>
          <c:smooth val="1"/>
          <c:extLst>
            <c:ext xmlns:c16="http://schemas.microsoft.com/office/drawing/2014/chart" uri="{C3380CC4-5D6E-409C-BE32-E72D297353CC}">
              <c16:uniqueId val="{00000001-4D24-4845-ADD4-9E311632465A}"/>
            </c:ext>
          </c:extLst>
        </c:ser>
        <c:ser>
          <c:idx val="2"/>
          <c:order val="2"/>
          <c:tx>
            <c:strRef>
              <c:f>Sheet1!$A$10</c:f>
              <c:strCache>
                <c:ptCount val="1"/>
                <c:pt idx="0">
                  <c:v>9/30/2020</c:v>
                </c:pt>
              </c:strCache>
            </c:strRef>
          </c:tx>
          <c:spPr>
            <a:ln w="25400" cap="rnd">
              <a:solidFill>
                <a:srgbClr val="46B0CE"/>
              </a:solidFill>
              <a:round/>
            </a:ln>
            <a:effectLst/>
          </c:spPr>
          <c:marker>
            <c:symbol val="circle"/>
            <c:size val="5"/>
            <c:spPr>
              <a:solidFill>
                <a:schemeClr val="bg1"/>
              </a:solidFill>
              <a:ln w="9525">
                <a:solidFill>
                  <a:srgbClr val="46B0CE"/>
                </a:solidFill>
              </a:ln>
              <a:effectLst/>
            </c:spPr>
          </c:marker>
          <c:cat>
            <c:strRef>
              <c:f>Sheet1!$B$2:$E$2</c:f>
              <c:strCache>
                <c:ptCount val="4"/>
                <c:pt idx="0">
                  <c:v>1 Month </c:v>
                </c:pt>
                <c:pt idx="1">
                  <c:v>3 Month</c:v>
                </c:pt>
                <c:pt idx="2">
                  <c:v>6 Month</c:v>
                </c:pt>
                <c:pt idx="3">
                  <c:v>12 Month</c:v>
                </c:pt>
              </c:strCache>
            </c:strRef>
          </c:cat>
          <c:val>
            <c:numRef>
              <c:f>Sheet1!$B$10:$E$10</c:f>
              <c:numCache>
                <c:formatCode>_(* #,##0.00000_);_(* \(#,##0.00000\);_(* "-"??_);_(@_)</c:formatCode>
                <c:ptCount val="4"/>
                <c:pt idx="0">
                  <c:v>0.15</c:v>
                </c:pt>
                <c:pt idx="1">
                  <c:v>0.22</c:v>
                </c:pt>
                <c:pt idx="2">
                  <c:v>0.27</c:v>
                </c:pt>
                <c:pt idx="3">
                  <c:v>0.37</c:v>
                </c:pt>
              </c:numCache>
            </c:numRef>
          </c:val>
          <c:smooth val="1"/>
          <c:extLst>
            <c:ext xmlns:c16="http://schemas.microsoft.com/office/drawing/2014/chart" uri="{C3380CC4-5D6E-409C-BE32-E72D297353CC}">
              <c16:uniqueId val="{00000002-4D24-4845-ADD4-9E311632465A}"/>
            </c:ext>
          </c:extLst>
        </c:ser>
        <c:ser>
          <c:idx val="3"/>
          <c:order val="3"/>
          <c:tx>
            <c:strRef>
              <c:f>Sheet1!$A$11</c:f>
              <c:strCache>
                <c:ptCount val="1"/>
                <c:pt idx="0">
                  <c:v>12/31/2020</c:v>
                </c:pt>
              </c:strCache>
            </c:strRef>
          </c:tx>
          <c:spPr>
            <a:ln w="25400" cap="rnd">
              <a:solidFill>
                <a:srgbClr val="90C9C4"/>
              </a:solidFill>
              <a:round/>
            </a:ln>
            <a:effectLst/>
          </c:spPr>
          <c:marker>
            <c:symbol val="circle"/>
            <c:size val="5"/>
            <c:spPr>
              <a:solidFill>
                <a:schemeClr val="bg1"/>
              </a:solidFill>
              <a:ln w="9525">
                <a:solidFill>
                  <a:srgbClr val="90C9C4"/>
                </a:solidFill>
              </a:ln>
              <a:effectLst/>
            </c:spPr>
          </c:marker>
          <c:cat>
            <c:strRef>
              <c:f>Sheet1!$B$2:$E$2</c:f>
              <c:strCache>
                <c:ptCount val="4"/>
                <c:pt idx="0">
                  <c:v>1 Month </c:v>
                </c:pt>
                <c:pt idx="1">
                  <c:v>3 Month</c:v>
                </c:pt>
                <c:pt idx="2">
                  <c:v>6 Month</c:v>
                </c:pt>
                <c:pt idx="3">
                  <c:v>12 Month</c:v>
                </c:pt>
              </c:strCache>
            </c:strRef>
          </c:cat>
          <c:val>
            <c:numRef>
              <c:f>Sheet1!$B$11:$E$11</c:f>
              <c:numCache>
                <c:formatCode>_(* #,##0.00000_);_(* \(#,##0.00000\);_(* "-"??_);_(@_)</c:formatCode>
                <c:ptCount val="4"/>
                <c:pt idx="0">
                  <c:v>0.14388000000000001</c:v>
                </c:pt>
                <c:pt idx="1">
                  <c:v>0.23838000000000001</c:v>
                </c:pt>
                <c:pt idx="2">
                  <c:v>0.25763000000000003</c:v>
                </c:pt>
                <c:pt idx="3">
                  <c:v>0.34188000000000002</c:v>
                </c:pt>
              </c:numCache>
            </c:numRef>
          </c:val>
          <c:smooth val="1"/>
          <c:extLst>
            <c:ext xmlns:c16="http://schemas.microsoft.com/office/drawing/2014/chart" uri="{C3380CC4-5D6E-409C-BE32-E72D297353CC}">
              <c16:uniqueId val="{00000003-4D24-4845-ADD4-9E311632465A}"/>
            </c:ext>
          </c:extLst>
        </c:ser>
        <c:ser>
          <c:idx val="4"/>
          <c:order val="4"/>
          <c:tx>
            <c:strRef>
              <c:f>Sheet1!$A$12</c:f>
              <c:strCache>
                <c:ptCount val="1"/>
                <c:pt idx="0">
                  <c:v>3/31/2021</c:v>
                </c:pt>
              </c:strCache>
            </c:strRef>
          </c:tx>
          <c:spPr>
            <a:ln w="25400" cap="rnd">
              <a:solidFill>
                <a:schemeClr val="tx1">
                  <a:lumMod val="65000"/>
                  <a:lumOff val="35000"/>
                </a:schemeClr>
              </a:solidFill>
              <a:round/>
            </a:ln>
            <a:effectLst/>
          </c:spPr>
          <c:marker>
            <c:symbol val="circle"/>
            <c:size val="5"/>
            <c:spPr>
              <a:solidFill>
                <a:schemeClr val="bg1"/>
              </a:solidFill>
              <a:ln w="9525">
                <a:solidFill>
                  <a:srgbClr val="595959"/>
                </a:solidFill>
              </a:ln>
              <a:effectLst/>
            </c:spPr>
          </c:marker>
          <c:cat>
            <c:strRef>
              <c:f>Sheet1!$B$2:$E$2</c:f>
              <c:strCache>
                <c:ptCount val="4"/>
                <c:pt idx="0">
                  <c:v>1 Month </c:v>
                </c:pt>
                <c:pt idx="1">
                  <c:v>3 Month</c:v>
                </c:pt>
                <c:pt idx="2">
                  <c:v>6 Month</c:v>
                </c:pt>
                <c:pt idx="3">
                  <c:v>12 Month</c:v>
                </c:pt>
              </c:strCache>
            </c:strRef>
          </c:cat>
          <c:val>
            <c:numRef>
              <c:f>Sheet1!$B$12:$E$12</c:f>
              <c:numCache>
                <c:formatCode>General</c:formatCode>
                <c:ptCount val="4"/>
                <c:pt idx="0">
                  <c:v>0.11113000000000001</c:v>
                </c:pt>
                <c:pt idx="1">
                  <c:v>0.19425000000000001</c:v>
                </c:pt>
                <c:pt idx="2">
                  <c:v>0.20524999999999999</c:v>
                </c:pt>
                <c:pt idx="3">
                  <c:v>0.28312999999999999</c:v>
                </c:pt>
              </c:numCache>
            </c:numRef>
          </c:val>
          <c:smooth val="0"/>
          <c:extLst>
            <c:ext xmlns:c16="http://schemas.microsoft.com/office/drawing/2014/chart" uri="{C3380CC4-5D6E-409C-BE32-E72D297353CC}">
              <c16:uniqueId val="{00000004-4D24-4845-ADD4-9E311632465A}"/>
            </c:ext>
          </c:extLst>
        </c:ser>
        <c:dLbls>
          <c:showLegendKey val="0"/>
          <c:showVal val="0"/>
          <c:showCatName val="0"/>
          <c:showSerName val="0"/>
          <c:showPercent val="0"/>
          <c:showBubbleSize val="0"/>
        </c:dLbls>
        <c:marker val="1"/>
        <c:smooth val="0"/>
        <c:axId val="977310560"/>
        <c:axId val="977316440"/>
        <c:extLst/>
      </c:lineChart>
      <c:catAx>
        <c:axId val="977310560"/>
        <c:scaling>
          <c:orientation val="minMax"/>
        </c:scaling>
        <c:delete val="0"/>
        <c:axPos val="b"/>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sz="12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n-US"/>
          </a:p>
        </c:txPr>
        <c:crossAx val="977316440"/>
        <c:crosses val="autoZero"/>
        <c:auto val="1"/>
        <c:lblAlgn val="ctr"/>
        <c:lblOffset val="100"/>
        <c:noMultiLvlLbl val="0"/>
      </c:catAx>
      <c:valAx>
        <c:axId val="977316440"/>
        <c:scaling>
          <c:orientation val="minMax"/>
          <c:max val="1.6"/>
        </c:scaling>
        <c:delete val="0"/>
        <c:axPos val="l"/>
        <c:majorGridlines>
          <c:spPr>
            <a:ln w="9525" cap="flat" cmpd="sng" algn="ctr">
              <a:solidFill>
                <a:schemeClr val="bg1">
                  <a:lumMod val="95000"/>
                </a:schemeClr>
              </a:solidFill>
              <a:round/>
            </a:ln>
            <a:effectLst/>
          </c:spPr>
        </c:majorGridlines>
        <c:title>
          <c:tx>
            <c:rich>
              <a:bodyPr rot="0" spcFirstLastPara="1" vertOverflow="ellipsis" wrap="square" anchor="ctr" anchorCtr="1"/>
              <a:lstStyle/>
              <a:p>
                <a:pPr>
                  <a:defRPr sz="12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r>
                  <a:rPr lang="en-US"/>
                  <a:t>%</a:t>
                </a:r>
              </a:p>
            </c:rich>
          </c:tx>
          <c:overlay val="0"/>
          <c:spPr>
            <a:noFill/>
            <a:ln>
              <a:noFill/>
            </a:ln>
            <a:effectLst/>
          </c:spPr>
          <c:txPr>
            <a:bodyPr rot="0" spcFirstLastPara="1" vertOverflow="ellipsis" wrap="square" anchor="ctr" anchorCtr="1"/>
            <a:lstStyle/>
            <a:p>
              <a:pPr>
                <a:defRPr sz="12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n-US"/>
            </a:p>
          </c:txPr>
        </c:title>
        <c:numFmt formatCode="#,##0.0" sourceLinked="0"/>
        <c:majorTickMark val="none"/>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12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n-US"/>
          </a:p>
        </c:txPr>
        <c:crossAx val="977310560"/>
        <c:crosses val="autoZero"/>
        <c:crossBetween val="between"/>
        <c:majorUnit val="0.2"/>
      </c:valAx>
      <c:spPr>
        <a:noFill/>
        <a:ln>
          <a:solidFill>
            <a:schemeClr val="tx1">
              <a:lumMod val="65000"/>
              <a:lumOff val="35000"/>
            </a:schemeClr>
          </a:solidFill>
        </a:ln>
        <a:effectLst/>
      </c:spPr>
    </c:plotArea>
    <c:legend>
      <c:legendPos val="t"/>
      <c:layout>
        <c:manualLayout>
          <c:xMode val="edge"/>
          <c:yMode val="edge"/>
          <c:x val="0.22218304233709918"/>
          <c:y val="2.7399170229669385E-2"/>
          <c:w val="0.58952482026703179"/>
          <c:h val="5.627726008297703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b="0">
          <a:solidFill>
            <a:schemeClr val="tx2">
              <a:lumMod val="7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963034486889824E-2"/>
          <c:y val="7.5377013054183414E-2"/>
          <c:w val="0.92645692843332683"/>
          <c:h val="0.81708933100423986"/>
        </c:manualLayout>
      </c:layout>
      <c:lineChart>
        <c:grouping val="standard"/>
        <c:varyColors val="0"/>
        <c:ser>
          <c:idx val="0"/>
          <c:order val="0"/>
          <c:tx>
            <c:strRef>
              <c:f>Sheet1!$A$2</c:f>
              <c:strCache>
                <c:ptCount val="1"/>
                <c:pt idx="0">
                  <c:v>Repo</c:v>
                </c:pt>
              </c:strCache>
            </c:strRef>
          </c:tx>
          <c:spPr>
            <a:ln w="38100" cap="rnd">
              <a:solidFill>
                <a:srgbClr val="FFAC18"/>
              </a:solidFill>
              <a:round/>
            </a:ln>
            <a:effectLst/>
          </c:spPr>
          <c:marker>
            <c:symbol val="circle"/>
            <c:size val="6"/>
            <c:spPr>
              <a:solidFill>
                <a:schemeClr val="bg1"/>
              </a:solidFill>
              <a:ln w="9525">
                <a:solidFill>
                  <a:srgbClr val="FFAC18"/>
                </a:solidFill>
              </a:ln>
              <a:effectLst/>
            </c:spPr>
          </c:marker>
          <c:cat>
            <c:strRef>
              <c:f>Sheet1!$B$1:$G$1</c:f>
              <c:strCache>
                <c:ptCount val="6"/>
                <c:pt idx="0">
                  <c:v>30 day</c:v>
                </c:pt>
                <c:pt idx="1">
                  <c:v>60 day</c:v>
                </c:pt>
                <c:pt idx="2">
                  <c:v>90 day</c:v>
                </c:pt>
                <c:pt idx="3">
                  <c:v>180 day</c:v>
                </c:pt>
                <c:pt idx="4">
                  <c:v>270 day</c:v>
                </c:pt>
                <c:pt idx="5">
                  <c:v>365 day</c:v>
                </c:pt>
              </c:strCache>
            </c:strRef>
          </c:cat>
          <c:val>
            <c:numRef>
              <c:f>Sheet1!$B$2:$G$2</c:f>
              <c:numCache>
                <c:formatCode>0.00</c:formatCode>
                <c:ptCount val="6"/>
                <c:pt idx="0">
                  <c:v>0.01</c:v>
                </c:pt>
                <c:pt idx="1">
                  <c:v>0.01</c:v>
                </c:pt>
                <c:pt idx="2">
                  <c:v>0.01</c:v>
                </c:pt>
                <c:pt idx="3">
                  <c:v>0.03</c:v>
                </c:pt>
              </c:numCache>
            </c:numRef>
          </c:val>
          <c:smooth val="1"/>
          <c:extLst>
            <c:ext xmlns:c16="http://schemas.microsoft.com/office/drawing/2014/chart" uri="{C3380CC4-5D6E-409C-BE32-E72D297353CC}">
              <c16:uniqueId val="{00000000-7C85-44AB-81D7-14611A5EF0DE}"/>
            </c:ext>
          </c:extLst>
        </c:ser>
        <c:ser>
          <c:idx val="1"/>
          <c:order val="1"/>
          <c:tx>
            <c:strRef>
              <c:f>Sheet1!$A$3</c:f>
              <c:strCache>
                <c:ptCount val="1"/>
                <c:pt idx="0">
                  <c:v>Treasuries</c:v>
                </c:pt>
              </c:strCache>
            </c:strRef>
          </c:tx>
          <c:spPr>
            <a:ln w="38100" cap="rnd">
              <a:solidFill>
                <a:schemeClr val="accent1"/>
              </a:solidFill>
              <a:round/>
            </a:ln>
            <a:effectLst/>
          </c:spPr>
          <c:marker>
            <c:symbol val="circle"/>
            <c:size val="6"/>
            <c:spPr>
              <a:solidFill>
                <a:schemeClr val="bg1"/>
              </a:solidFill>
              <a:ln w="9525">
                <a:solidFill>
                  <a:schemeClr val="accent1"/>
                </a:solidFill>
              </a:ln>
              <a:effectLst/>
            </c:spPr>
          </c:marker>
          <c:cat>
            <c:strRef>
              <c:f>Sheet1!$B$1:$G$1</c:f>
              <c:strCache>
                <c:ptCount val="6"/>
                <c:pt idx="0">
                  <c:v>30 day</c:v>
                </c:pt>
                <c:pt idx="1">
                  <c:v>60 day</c:v>
                </c:pt>
                <c:pt idx="2">
                  <c:v>90 day</c:v>
                </c:pt>
                <c:pt idx="3">
                  <c:v>180 day</c:v>
                </c:pt>
                <c:pt idx="4">
                  <c:v>270 day</c:v>
                </c:pt>
                <c:pt idx="5">
                  <c:v>365 day</c:v>
                </c:pt>
              </c:strCache>
            </c:strRef>
          </c:cat>
          <c:val>
            <c:numRef>
              <c:f>Sheet1!$B$3:$G$3</c:f>
              <c:numCache>
                <c:formatCode>General</c:formatCode>
                <c:ptCount val="6"/>
                <c:pt idx="0">
                  <c:v>0</c:v>
                </c:pt>
                <c:pt idx="1">
                  <c:v>8.0000000000000002E-3</c:v>
                </c:pt>
                <c:pt idx="2">
                  <c:v>1.4999999999999999E-2</c:v>
                </c:pt>
                <c:pt idx="3">
                  <c:v>0.02</c:v>
                </c:pt>
                <c:pt idx="4">
                  <c:v>0.03</c:v>
                </c:pt>
                <c:pt idx="5">
                  <c:v>0.04</c:v>
                </c:pt>
              </c:numCache>
            </c:numRef>
          </c:val>
          <c:smooth val="1"/>
          <c:extLst>
            <c:ext xmlns:c16="http://schemas.microsoft.com/office/drawing/2014/chart" uri="{C3380CC4-5D6E-409C-BE32-E72D297353CC}">
              <c16:uniqueId val="{00000001-7C85-44AB-81D7-14611A5EF0DE}"/>
            </c:ext>
          </c:extLst>
        </c:ser>
        <c:ser>
          <c:idx val="2"/>
          <c:order val="2"/>
          <c:tx>
            <c:strRef>
              <c:f>Sheet1!$A$4</c:f>
              <c:strCache>
                <c:ptCount val="1"/>
                <c:pt idx="0">
                  <c:v>Govt Agency</c:v>
                </c:pt>
              </c:strCache>
            </c:strRef>
          </c:tx>
          <c:spPr>
            <a:ln w="38100" cap="rnd">
              <a:solidFill>
                <a:schemeClr val="bg1">
                  <a:lumMod val="65000"/>
                </a:schemeClr>
              </a:solidFill>
              <a:round/>
            </a:ln>
            <a:effectLst/>
          </c:spPr>
          <c:marker>
            <c:symbol val="circle"/>
            <c:size val="6"/>
            <c:spPr>
              <a:solidFill>
                <a:schemeClr val="bg1"/>
              </a:solidFill>
              <a:ln w="9525">
                <a:solidFill>
                  <a:schemeClr val="bg1">
                    <a:lumMod val="65000"/>
                  </a:schemeClr>
                </a:solidFill>
              </a:ln>
              <a:effectLst/>
            </c:spPr>
          </c:marker>
          <c:cat>
            <c:strRef>
              <c:f>Sheet1!$B$1:$G$1</c:f>
              <c:strCache>
                <c:ptCount val="6"/>
                <c:pt idx="0">
                  <c:v>30 day</c:v>
                </c:pt>
                <c:pt idx="1">
                  <c:v>60 day</c:v>
                </c:pt>
                <c:pt idx="2">
                  <c:v>90 day</c:v>
                </c:pt>
                <c:pt idx="3">
                  <c:v>180 day</c:v>
                </c:pt>
                <c:pt idx="4">
                  <c:v>270 day</c:v>
                </c:pt>
                <c:pt idx="5">
                  <c:v>365 day</c:v>
                </c:pt>
              </c:strCache>
            </c:strRef>
          </c:cat>
          <c:val>
            <c:numRef>
              <c:f>Sheet1!$B$4:$G$4</c:f>
              <c:numCache>
                <c:formatCode>General</c:formatCode>
                <c:ptCount val="6"/>
                <c:pt idx="0">
                  <c:v>0</c:v>
                </c:pt>
                <c:pt idx="1">
                  <c:v>0.01</c:v>
                </c:pt>
                <c:pt idx="2">
                  <c:v>1.4999999999999999E-2</c:v>
                </c:pt>
                <c:pt idx="3">
                  <c:v>3.5000000000000003E-2</c:v>
                </c:pt>
                <c:pt idx="4">
                  <c:v>0.04</c:v>
                </c:pt>
              </c:numCache>
            </c:numRef>
          </c:val>
          <c:smooth val="1"/>
          <c:extLst>
            <c:ext xmlns:c16="http://schemas.microsoft.com/office/drawing/2014/chart" uri="{C3380CC4-5D6E-409C-BE32-E72D297353CC}">
              <c16:uniqueId val="{00000002-7C85-44AB-81D7-14611A5EF0DE}"/>
            </c:ext>
          </c:extLst>
        </c:ser>
        <c:ser>
          <c:idx val="3"/>
          <c:order val="3"/>
          <c:tx>
            <c:strRef>
              <c:f>Sheet1!$A$5</c:f>
              <c:strCache>
                <c:ptCount val="1"/>
                <c:pt idx="0">
                  <c:v>Bank CDs</c:v>
                </c:pt>
              </c:strCache>
            </c:strRef>
          </c:tx>
          <c:spPr>
            <a:ln w="38100" cap="rnd">
              <a:solidFill>
                <a:schemeClr val="accent3"/>
              </a:solidFill>
              <a:round/>
            </a:ln>
            <a:effectLst/>
          </c:spPr>
          <c:marker>
            <c:symbol val="circle"/>
            <c:size val="6"/>
            <c:spPr>
              <a:solidFill>
                <a:schemeClr val="bg1"/>
              </a:solidFill>
              <a:ln w="9525">
                <a:solidFill>
                  <a:schemeClr val="accent3"/>
                </a:solidFill>
              </a:ln>
              <a:effectLst/>
            </c:spPr>
          </c:marker>
          <c:cat>
            <c:strRef>
              <c:f>Sheet1!$B$1:$G$1</c:f>
              <c:strCache>
                <c:ptCount val="6"/>
                <c:pt idx="0">
                  <c:v>30 day</c:v>
                </c:pt>
                <c:pt idx="1">
                  <c:v>60 day</c:v>
                </c:pt>
                <c:pt idx="2">
                  <c:v>90 day</c:v>
                </c:pt>
                <c:pt idx="3">
                  <c:v>180 day</c:v>
                </c:pt>
                <c:pt idx="4">
                  <c:v>270 day</c:v>
                </c:pt>
                <c:pt idx="5">
                  <c:v>365 day</c:v>
                </c:pt>
              </c:strCache>
            </c:strRef>
          </c:cat>
          <c:val>
            <c:numRef>
              <c:f>Sheet1!$B$5:$G$5</c:f>
              <c:numCache>
                <c:formatCode>General</c:formatCode>
                <c:ptCount val="6"/>
                <c:pt idx="0">
                  <c:v>5.5E-2</c:v>
                </c:pt>
                <c:pt idx="1">
                  <c:v>7.4999999999999997E-2</c:v>
                </c:pt>
                <c:pt idx="2">
                  <c:v>7.4999999999999997E-2</c:v>
                </c:pt>
                <c:pt idx="3">
                  <c:v>0.105</c:v>
                </c:pt>
                <c:pt idx="4">
                  <c:v>0.13500000000000001</c:v>
                </c:pt>
                <c:pt idx="5">
                  <c:v>0.17</c:v>
                </c:pt>
              </c:numCache>
            </c:numRef>
          </c:val>
          <c:smooth val="1"/>
          <c:extLst>
            <c:ext xmlns:c16="http://schemas.microsoft.com/office/drawing/2014/chart" uri="{C3380CC4-5D6E-409C-BE32-E72D297353CC}">
              <c16:uniqueId val="{00000003-7C85-44AB-81D7-14611A5EF0DE}"/>
            </c:ext>
          </c:extLst>
        </c:ser>
        <c:ser>
          <c:idx val="4"/>
          <c:order val="4"/>
          <c:tx>
            <c:strRef>
              <c:f>Sheet1!$A$6</c:f>
              <c:strCache>
                <c:ptCount val="1"/>
                <c:pt idx="0">
                  <c:v>Industrial CP</c:v>
                </c:pt>
              </c:strCache>
            </c:strRef>
          </c:tx>
          <c:spPr>
            <a:ln w="38100" cap="rnd">
              <a:solidFill>
                <a:srgbClr val="001460"/>
              </a:solidFill>
              <a:round/>
            </a:ln>
            <a:effectLst/>
          </c:spPr>
          <c:marker>
            <c:symbol val="circle"/>
            <c:size val="6"/>
            <c:spPr>
              <a:solidFill>
                <a:schemeClr val="bg1"/>
              </a:solidFill>
              <a:ln w="9525">
                <a:solidFill>
                  <a:srgbClr val="001460"/>
                </a:solidFill>
              </a:ln>
              <a:effectLst/>
            </c:spPr>
          </c:marker>
          <c:cat>
            <c:strRef>
              <c:f>Sheet1!$B$1:$G$1</c:f>
              <c:strCache>
                <c:ptCount val="6"/>
                <c:pt idx="0">
                  <c:v>30 day</c:v>
                </c:pt>
                <c:pt idx="1">
                  <c:v>60 day</c:v>
                </c:pt>
                <c:pt idx="2">
                  <c:v>90 day</c:v>
                </c:pt>
                <c:pt idx="3">
                  <c:v>180 day</c:v>
                </c:pt>
                <c:pt idx="4">
                  <c:v>270 day</c:v>
                </c:pt>
                <c:pt idx="5">
                  <c:v>365 day</c:v>
                </c:pt>
              </c:strCache>
            </c:strRef>
          </c:cat>
          <c:val>
            <c:numRef>
              <c:f>Sheet1!$B$6:$G$6</c:f>
              <c:numCache>
                <c:formatCode>General</c:formatCode>
                <c:ptCount val="6"/>
                <c:pt idx="0">
                  <c:v>0.02</c:v>
                </c:pt>
                <c:pt idx="1">
                  <c:v>0.03</c:v>
                </c:pt>
                <c:pt idx="2">
                  <c:v>0.03</c:v>
                </c:pt>
                <c:pt idx="3">
                  <c:v>0.05</c:v>
                </c:pt>
              </c:numCache>
            </c:numRef>
          </c:val>
          <c:smooth val="1"/>
          <c:extLst>
            <c:ext xmlns:c16="http://schemas.microsoft.com/office/drawing/2014/chart" uri="{C3380CC4-5D6E-409C-BE32-E72D297353CC}">
              <c16:uniqueId val="{00000004-7C85-44AB-81D7-14611A5EF0DE}"/>
            </c:ext>
          </c:extLst>
        </c:ser>
        <c:ser>
          <c:idx val="5"/>
          <c:order val="5"/>
          <c:tx>
            <c:strRef>
              <c:f>Sheet1!$A$7</c:f>
              <c:strCache>
                <c:ptCount val="1"/>
                <c:pt idx="0">
                  <c:v>ABCP</c:v>
                </c:pt>
              </c:strCache>
            </c:strRef>
          </c:tx>
          <c:spPr>
            <a:ln w="38100" cap="rnd">
              <a:solidFill>
                <a:srgbClr val="8A1B61"/>
              </a:solidFill>
              <a:round/>
            </a:ln>
            <a:effectLst/>
          </c:spPr>
          <c:marker>
            <c:symbol val="circle"/>
            <c:size val="6"/>
            <c:spPr>
              <a:solidFill>
                <a:schemeClr val="bg1"/>
              </a:solidFill>
              <a:ln w="9525">
                <a:solidFill>
                  <a:srgbClr val="7030A0"/>
                </a:solidFill>
              </a:ln>
              <a:effectLst/>
            </c:spPr>
          </c:marker>
          <c:cat>
            <c:strRef>
              <c:f>Sheet1!$B$1:$G$1</c:f>
              <c:strCache>
                <c:ptCount val="6"/>
                <c:pt idx="0">
                  <c:v>30 day</c:v>
                </c:pt>
                <c:pt idx="1">
                  <c:v>60 day</c:v>
                </c:pt>
                <c:pt idx="2">
                  <c:v>90 day</c:v>
                </c:pt>
                <c:pt idx="3">
                  <c:v>180 day</c:v>
                </c:pt>
                <c:pt idx="4">
                  <c:v>270 day</c:v>
                </c:pt>
                <c:pt idx="5">
                  <c:v>365 day</c:v>
                </c:pt>
              </c:strCache>
            </c:strRef>
          </c:cat>
          <c:val>
            <c:numRef>
              <c:f>Sheet1!$B$7:$G$7</c:f>
              <c:numCache>
                <c:formatCode>General</c:formatCode>
                <c:ptCount val="6"/>
                <c:pt idx="0">
                  <c:v>0.05</c:v>
                </c:pt>
                <c:pt idx="1">
                  <c:v>5.5E-2</c:v>
                </c:pt>
                <c:pt idx="2">
                  <c:v>7.4999999999999997E-2</c:v>
                </c:pt>
                <c:pt idx="3">
                  <c:v>0.115</c:v>
                </c:pt>
              </c:numCache>
            </c:numRef>
          </c:val>
          <c:smooth val="1"/>
          <c:extLst>
            <c:ext xmlns:c16="http://schemas.microsoft.com/office/drawing/2014/chart" uri="{C3380CC4-5D6E-409C-BE32-E72D297353CC}">
              <c16:uniqueId val="{00000005-7C85-44AB-81D7-14611A5EF0DE}"/>
            </c:ext>
          </c:extLst>
        </c:ser>
        <c:dLbls>
          <c:showLegendKey val="0"/>
          <c:showVal val="0"/>
          <c:showCatName val="0"/>
          <c:showSerName val="0"/>
          <c:showPercent val="0"/>
          <c:showBubbleSize val="0"/>
        </c:dLbls>
        <c:marker val="1"/>
        <c:smooth val="0"/>
        <c:axId val="152323680"/>
        <c:axId val="152325640"/>
      </c:lineChart>
      <c:catAx>
        <c:axId val="152323680"/>
        <c:scaling>
          <c:orientation val="minMax"/>
        </c:scaling>
        <c:delete val="0"/>
        <c:axPos val="b"/>
        <c:numFmt formatCode="General" sourceLinked="1"/>
        <c:majorTickMark val="none"/>
        <c:minorTickMark val="none"/>
        <c:tickLblPos val="nextTo"/>
        <c:spPr>
          <a:noFill/>
          <a:ln w="9525" cap="flat" cmpd="sng" algn="ctr">
            <a:solidFill>
              <a:srgbClr val="9398A7"/>
            </a:solidFill>
            <a:round/>
          </a:ln>
          <a:effectLst/>
        </c:spPr>
        <c:txPr>
          <a:bodyPr rot="-60000000" spcFirstLastPara="1" vertOverflow="ellipsis" vert="horz" wrap="square" anchor="ctr" anchorCtr="1"/>
          <a:lstStyle/>
          <a:p>
            <a:pPr>
              <a:defRPr sz="1050" b="0" i="0" u="none" strike="noStrike" kern="1200" baseline="0">
                <a:solidFill>
                  <a:schemeClr val="tx2">
                    <a:lumMod val="75000"/>
                  </a:schemeClr>
                </a:solidFill>
                <a:latin typeface="+mn-lt"/>
                <a:ea typeface="+mn-ea"/>
                <a:cs typeface="+mn-cs"/>
              </a:defRPr>
            </a:pPr>
            <a:endParaRPr lang="en-US"/>
          </a:p>
        </c:txPr>
        <c:crossAx val="152325640"/>
        <c:crosses val="autoZero"/>
        <c:auto val="1"/>
        <c:lblAlgn val="ctr"/>
        <c:lblOffset val="100"/>
        <c:noMultiLvlLbl val="0"/>
      </c:catAx>
      <c:valAx>
        <c:axId val="152325640"/>
        <c:scaling>
          <c:orientation val="minMax"/>
          <c:min val="0"/>
        </c:scaling>
        <c:delete val="0"/>
        <c:axPos val="l"/>
        <c:majorGridlines>
          <c:spPr>
            <a:ln w="9525" cap="flat" cmpd="sng" algn="ctr">
              <a:noFill/>
              <a:round/>
            </a:ln>
            <a:effectLst/>
          </c:spPr>
        </c:majorGridlines>
        <c:title>
          <c:tx>
            <c:rich>
              <a:bodyPr rot="0" spcFirstLastPara="1" vertOverflow="ellipsis" wrap="square" anchor="ctr" anchorCtr="1"/>
              <a:lstStyle/>
              <a:p>
                <a:pPr>
                  <a:defRPr sz="1050" b="0" i="0" u="none" strike="noStrike" kern="1200" baseline="0">
                    <a:solidFill>
                      <a:schemeClr val="tx2">
                        <a:lumMod val="75000"/>
                      </a:schemeClr>
                    </a:solidFill>
                    <a:latin typeface="+mn-lt"/>
                    <a:ea typeface="+mn-ea"/>
                    <a:cs typeface="+mn-cs"/>
                  </a:defRPr>
                </a:pPr>
                <a:r>
                  <a:rPr lang="en-US"/>
                  <a:t>%</a:t>
                </a:r>
              </a:p>
            </c:rich>
          </c:tx>
          <c:overlay val="0"/>
          <c:spPr>
            <a:noFill/>
            <a:ln>
              <a:noFill/>
            </a:ln>
            <a:effectLst/>
          </c:spPr>
          <c:txPr>
            <a:bodyPr rot="0" spcFirstLastPara="1" vertOverflow="ellipsis" wrap="square" anchor="ctr" anchorCtr="1"/>
            <a:lstStyle/>
            <a:p>
              <a:pPr>
                <a:defRPr sz="1050" b="0" i="0" u="none" strike="noStrike" kern="1200" baseline="0">
                  <a:solidFill>
                    <a:schemeClr val="tx2">
                      <a:lumMod val="7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lumMod val="75000"/>
                  </a:schemeClr>
                </a:solidFill>
                <a:latin typeface="+mn-lt"/>
                <a:ea typeface="+mn-ea"/>
                <a:cs typeface="+mn-cs"/>
              </a:defRPr>
            </a:pPr>
            <a:endParaRPr lang="en-US"/>
          </a:p>
        </c:txPr>
        <c:crossAx val="152323680"/>
        <c:crosses val="autoZero"/>
        <c:crossBetween val="between"/>
        <c:majorUnit val="5.000000000000001E-2"/>
      </c:valAx>
      <c:spPr>
        <a:noFill/>
        <a:ln w="9525">
          <a:solidFill>
            <a:srgbClr val="9398A7"/>
          </a:solidFill>
        </a:ln>
        <a:effectLst/>
      </c:spPr>
    </c:plotArea>
    <c:legend>
      <c:legendPos val="b"/>
      <c:layout>
        <c:manualLayout>
          <c:xMode val="edge"/>
          <c:yMode val="edge"/>
          <c:x val="6.6102535384041719E-2"/>
          <c:y val="1.506429500164435E-2"/>
          <c:w val="0.92514726948561932"/>
          <c:h val="4.0137551512680385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2">
                  <a:lumMod val="7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solidFill>
            <a:schemeClr val="tx2">
              <a:lumMod val="75000"/>
            </a:schemeClr>
          </a:solidFill>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767592893120923E-2"/>
          <c:y val="3.4524225527958689E-2"/>
          <c:w val="0.91623096339613774"/>
          <c:h val="0.89150990724178358"/>
        </c:manualLayout>
      </c:layout>
      <c:lineChart>
        <c:grouping val="standard"/>
        <c:varyColors val="0"/>
        <c:ser>
          <c:idx val="0"/>
          <c:order val="0"/>
          <c:spPr>
            <a:ln w="28575" cap="rnd">
              <a:solidFill>
                <a:srgbClr val="0070C0"/>
              </a:solidFill>
              <a:round/>
            </a:ln>
            <a:effectLst/>
          </c:spPr>
          <c:marker>
            <c:symbol val="none"/>
          </c:marker>
          <c:cat>
            <c:numRef>
              <c:f>Main!$B$266:$B$817</c:f>
              <c:numCache>
                <c:formatCode>m/d/yyyy</c:formatCode>
                <c:ptCount val="552"/>
                <c:pt idx="0">
                  <c:v>43553</c:v>
                </c:pt>
                <c:pt idx="1">
                  <c:v>43556</c:v>
                </c:pt>
                <c:pt idx="2">
                  <c:v>43557</c:v>
                </c:pt>
                <c:pt idx="3">
                  <c:v>43558</c:v>
                </c:pt>
                <c:pt idx="4">
                  <c:v>43559</c:v>
                </c:pt>
                <c:pt idx="5">
                  <c:v>43560</c:v>
                </c:pt>
                <c:pt idx="6">
                  <c:v>43563</c:v>
                </c:pt>
                <c:pt idx="7">
                  <c:v>43564</c:v>
                </c:pt>
                <c:pt idx="8">
                  <c:v>43565</c:v>
                </c:pt>
                <c:pt idx="9">
                  <c:v>43566</c:v>
                </c:pt>
                <c:pt idx="10">
                  <c:v>43567</c:v>
                </c:pt>
                <c:pt idx="11">
                  <c:v>43570</c:v>
                </c:pt>
                <c:pt idx="12">
                  <c:v>43571</c:v>
                </c:pt>
                <c:pt idx="13">
                  <c:v>43572</c:v>
                </c:pt>
                <c:pt idx="14">
                  <c:v>43573</c:v>
                </c:pt>
                <c:pt idx="15">
                  <c:v>43577</c:v>
                </c:pt>
                <c:pt idx="16">
                  <c:v>43578</c:v>
                </c:pt>
                <c:pt idx="17">
                  <c:v>43579</c:v>
                </c:pt>
                <c:pt idx="18">
                  <c:v>43580</c:v>
                </c:pt>
                <c:pt idx="19">
                  <c:v>43581</c:v>
                </c:pt>
                <c:pt idx="20">
                  <c:v>43584</c:v>
                </c:pt>
                <c:pt idx="21">
                  <c:v>43585</c:v>
                </c:pt>
                <c:pt idx="22">
                  <c:v>43586</c:v>
                </c:pt>
                <c:pt idx="23">
                  <c:v>43587</c:v>
                </c:pt>
                <c:pt idx="24">
                  <c:v>43588</c:v>
                </c:pt>
                <c:pt idx="25">
                  <c:v>43591</c:v>
                </c:pt>
                <c:pt idx="26">
                  <c:v>43592</c:v>
                </c:pt>
                <c:pt idx="27">
                  <c:v>43593</c:v>
                </c:pt>
                <c:pt idx="28">
                  <c:v>43594</c:v>
                </c:pt>
                <c:pt idx="29">
                  <c:v>43595</c:v>
                </c:pt>
                <c:pt idx="30">
                  <c:v>43598</c:v>
                </c:pt>
                <c:pt idx="31">
                  <c:v>43599</c:v>
                </c:pt>
                <c:pt idx="32">
                  <c:v>43600</c:v>
                </c:pt>
                <c:pt idx="33">
                  <c:v>43601</c:v>
                </c:pt>
                <c:pt idx="34">
                  <c:v>43602</c:v>
                </c:pt>
                <c:pt idx="35">
                  <c:v>43605</c:v>
                </c:pt>
                <c:pt idx="36">
                  <c:v>43606</c:v>
                </c:pt>
                <c:pt idx="37">
                  <c:v>43607</c:v>
                </c:pt>
                <c:pt idx="38">
                  <c:v>43608</c:v>
                </c:pt>
                <c:pt idx="39">
                  <c:v>43609</c:v>
                </c:pt>
                <c:pt idx="40">
                  <c:v>43613</c:v>
                </c:pt>
                <c:pt idx="41">
                  <c:v>43614</c:v>
                </c:pt>
                <c:pt idx="42">
                  <c:v>43615</c:v>
                </c:pt>
                <c:pt idx="43">
                  <c:v>43616</c:v>
                </c:pt>
                <c:pt idx="44">
                  <c:v>43619</c:v>
                </c:pt>
                <c:pt idx="45">
                  <c:v>43620</c:v>
                </c:pt>
                <c:pt idx="46">
                  <c:v>43621</c:v>
                </c:pt>
                <c:pt idx="47">
                  <c:v>43622</c:v>
                </c:pt>
                <c:pt idx="48">
                  <c:v>43623</c:v>
                </c:pt>
                <c:pt idx="49">
                  <c:v>43626</c:v>
                </c:pt>
                <c:pt idx="50">
                  <c:v>43627</c:v>
                </c:pt>
                <c:pt idx="51">
                  <c:v>43628</c:v>
                </c:pt>
                <c:pt idx="52">
                  <c:v>43629</c:v>
                </c:pt>
                <c:pt idx="53">
                  <c:v>43630</c:v>
                </c:pt>
                <c:pt idx="54">
                  <c:v>43633</c:v>
                </c:pt>
                <c:pt idx="55">
                  <c:v>43634</c:v>
                </c:pt>
                <c:pt idx="56">
                  <c:v>43635</c:v>
                </c:pt>
                <c:pt idx="57">
                  <c:v>43636</c:v>
                </c:pt>
                <c:pt idx="58">
                  <c:v>43637</c:v>
                </c:pt>
                <c:pt idx="59">
                  <c:v>43640</c:v>
                </c:pt>
                <c:pt idx="60">
                  <c:v>43641</c:v>
                </c:pt>
                <c:pt idx="61">
                  <c:v>43642</c:v>
                </c:pt>
                <c:pt idx="62">
                  <c:v>43643</c:v>
                </c:pt>
                <c:pt idx="63">
                  <c:v>43644</c:v>
                </c:pt>
                <c:pt idx="64">
                  <c:v>43647</c:v>
                </c:pt>
                <c:pt idx="65">
                  <c:v>43648</c:v>
                </c:pt>
                <c:pt idx="66">
                  <c:v>43649</c:v>
                </c:pt>
                <c:pt idx="67">
                  <c:v>43651</c:v>
                </c:pt>
                <c:pt idx="68">
                  <c:v>43654</c:v>
                </c:pt>
                <c:pt idx="69">
                  <c:v>43655</c:v>
                </c:pt>
                <c:pt idx="70">
                  <c:v>43656</c:v>
                </c:pt>
                <c:pt idx="71">
                  <c:v>43657</c:v>
                </c:pt>
                <c:pt idx="72">
                  <c:v>43658</c:v>
                </c:pt>
                <c:pt idx="73">
                  <c:v>43661</c:v>
                </c:pt>
                <c:pt idx="74">
                  <c:v>43662</c:v>
                </c:pt>
                <c:pt idx="75">
                  <c:v>43663</c:v>
                </c:pt>
                <c:pt idx="76">
                  <c:v>43664</c:v>
                </c:pt>
                <c:pt idx="77">
                  <c:v>43665</c:v>
                </c:pt>
                <c:pt idx="78">
                  <c:v>43668</c:v>
                </c:pt>
                <c:pt idx="79">
                  <c:v>43669</c:v>
                </c:pt>
                <c:pt idx="80">
                  <c:v>43670</c:v>
                </c:pt>
                <c:pt idx="81">
                  <c:v>43671</c:v>
                </c:pt>
                <c:pt idx="82">
                  <c:v>43672</c:v>
                </c:pt>
                <c:pt idx="83">
                  <c:v>43675</c:v>
                </c:pt>
                <c:pt idx="84">
                  <c:v>43676</c:v>
                </c:pt>
                <c:pt idx="85">
                  <c:v>43677</c:v>
                </c:pt>
                <c:pt idx="86">
                  <c:v>43678</c:v>
                </c:pt>
                <c:pt idx="87">
                  <c:v>43679</c:v>
                </c:pt>
                <c:pt idx="88">
                  <c:v>43682</c:v>
                </c:pt>
                <c:pt idx="89">
                  <c:v>43683</c:v>
                </c:pt>
                <c:pt idx="90">
                  <c:v>43684</c:v>
                </c:pt>
                <c:pt idx="91">
                  <c:v>43685</c:v>
                </c:pt>
                <c:pt idx="92">
                  <c:v>43686</c:v>
                </c:pt>
                <c:pt idx="93">
                  <c:v>43689</c:v>
                </c:pt>
                <c:pt idx="94">
                  <c:v>43690</c:v>
                </c:pt>
                <c:pt idx="95">
                  <c:v>43691</c:v>
                </c:pt>
                <c:pt idx="96">
                  <c:v>43692</c:v>
                </c:pt>
                <c:pt idx="97">
                  <c:v>43693</c:v>
                </c:pt>
                <c:pt idx="98">
                  <c:v>43696</c:v>
                </c:pt>
                <c:pt idx="99">
                  <c:v>43697</c:v>
                </c:pt>
                <c:pt idx="100">
                  <c:v>43698</c:v>
                </c:pt>
                <c:pt idx="101">
                  <c:v>43699</c:v>
                </c:pt>
                <c:pt idx="102">
                  <c:v>43700</c:v>
                </c:pt>
                <c:pt idx="103">
                  <c:v>43703</c:v>
                </c:pt>
                <c:pt idx="104">
                  <c:v>43704</c:v>
                </c:pt>
                <c:pt idx="105">
                  <c:v>43705</c:v>
                </c:pt>
                <c:pt idx="106">
                  <c:v>43706</c:v>
                </c:pt>
                <c:pt idx="107">
                  <c:v>43707</c:v>
                </c:pt>
                <c:pt idx="108">
                  <c:v>43711</c:v>
                </c:pt>
                <c:pt idx="109">
                  <c:v>43712</c:v>
                </c:pt>
                <c:pt idx="110">
                  <c:v>43713</c:v>
                </c:pt>
                <c:pt idx="111">
                  <c:v>43714</c:v>
                </c:pt>
                <c:pt idx="112">
                  <c:v>43717</c:v>
                </c:pt>
                <c:pt idx="113">
                  <c:v>43718</c:v>
                </c:pt>
                <c:pt idx="114">
                  <c:v>43719</c:v>
                </c:pt>
                <c:pt idx="115">
                  <c:v>43720</c:v>
                </c:pt>
                <c:pt idx="116">
                  <c:v>43721</c:v>
                </c:pt>
                <c:pt idx="117">
                  <c:v>43724</c:v>
                </c:pt>
                <c:pt idx="118">
                  <c:v>43725</c:v>
                </c:pt>
                <c:pt idx="119">
                  <c:v>43726</c:v>
                </c:pt>
                <c:pt idx="120">
                  <c:v>43727</c:v>
                </c:pt>
                <c:pt idx="121">
                  <c:v>43728</c:v>
                </c:pt>
                <c:pt idx="122">
                  <c:v>43731</c:v>
                </c:pt>
                <c:pt idx="123">
                  <c:v>43732</c:v>
                </c:pt>
                <c:pt idx="124">
                  <c:v>43733</c:v>
                </c:pt>
                <c:pt idx="125">
                  <c:v>43734</c:v>
                </c:pt>
                <c:pt idx="126">
                  <c:v>43735</c:v>
                </c:pt>
                <c:pt idx="127">
                  <c:v>43738</c:v>
                </c:pt>
                <c:pt idx="128">
                  <c:v>43739</c:v>
                </c:pt>
                <c:pt idx="129">
                  <c:v>43740</c:v>
                </c:pt>
                <c:pt idx="130">
                  <c:v>43741</c:v>
                </c:pt>
                <c:pt idx="131">
                  <c:v>43742</c:v>
                </c:pt>
                <c:pt idx="132">
                  <c:v>43745</c:v>
                </c:pt>
                <c:pt idx="133">
                  <c:v>43746</c:v>
                </c:pt>
                <c:pt idx="134">
                  <c:v>43747</c:v>
                </c:pt>
                <c:pt idx="135">
                  <c:v>43748</c:v>
                </c:pt>
                <c:pt idx="136">
                  <c:v>43749</c:v>
                </c:pt>
                <c:pt idx="137">
                  <c:v>43752</c:v>
                </c:pt>
                <c:pt idx="138">
                  <c:v>43753</c:v>
                </c:pt>
                <c:pt idx="139">
                  <c:v>43754</c:v>
                </c:pt>
                <c:pt idx="140">
                  <c:v>43755</c:v>
                </c:pt>
                <c:pt idx="141">
                  <c:v>43756</c:v>
                </c:pt>
                <c:pt idx="142">
                  <c:v>43759</c:v>
                </c:pt>
                <c:pt idx="143">
                  <c:v>43760</c:v>
                </c:pt>
                <c:pt idx="144">
                  <c:v>43761</c:v>
                </c:pt>
                <c:pt idx="145">
                  <c:v>43762</c:v>
                </c:pt>
                <c:pt idx="146">
                  <c:v>43763</c:v>
                </c:pt>
                <c:pt idx="147">
                  <c:v>43766</c:v>
                </c:pt>
                <c:pt idx="148">
                  <c:v>43767</c:v>
                </c:pt>
                <c:pt idx="149">
                  <c:v>43768</c:v>
                </c:pt>
                <c:pt idx="150">
                  <c:v>43769</c:v>
                </c:pt>
                <c:pt idx="151">
                  <c:v>43770</c:v>
                </c:pt>
                <c:pt idx="152">
                  <c:v>43773</c:v>
                </c:pt>
                <c:pt idx="153">
                  <c:v>43774</c:v>
                </c:pt>
                <c:pt idx="154">
                  <c:v>43775</c:v>
                </c:pt>
                <c:pt idx="155">
                  <c:v>43776</c:v>
                </c:pt>
                <c:pt idx="156">
                  <c:v>43777</c:v>
                </c:pt>
                <c:pt idx="157">
                  <c:v>43780</c:v>
                </c:pt>
                <c:pt idx="158">
                  <c:v>43781</c:v>
                </c:pt>
                <c:pt idx="159">
                  <c:v>43782</c:v>
                </c:pt>
                <c:pt idx="160">
                  <c:v>43783</c:v>
                </c:pt>
                <c:pt idx="161">
                  <c:v>43784</c:v>
                </c:pt>
                <c:pt idx="162">
                  <c:v>43787</c:v>
                </c:pt>
                <c:pt idx="163">
                  <c:v>43788</c:v>
                </c:pt>
                <c:pt idx="164">
                  <c:v>43789</c:v>
                </c:pt>
                <c:pt idx="165">
                  <c:v>43790</c:v>
                </c:pt>
                <c:pt idx="166">
                  <c:v>43791</c:v>
                </c:pt>
                <c:pt idx="167">
                  <c:v>43794</c:v>
                </c:pt>
                <c:pt idx="168">
                  <c:v>43795</c:v>
                </c:pt>
                <c:pt idx="169">
                  <c:v>43796</c:v>
                </c:pt>
                <c:pt idx="170">
                  <c:v>43798</c:v>
                </c:pt>
                <c:pt idx="171">
                  <c:v>43801</c:v>
                </c:pt>
                <c:pt idx="172">
                  <c:v>43802</c:v>
                </c:pt>
                <c:pt idx="173">
                  <c:v>43803</c:v>
                </c:pt>
                <c:pt idx="174">
                  <c:v>43804</c:v>
                </c:pt>
                <c:pt idx="175">
                  <c:v>43805</c:v>
                </c:pt>
                <c:pt idx="176">
                  <c:v>43808</c:v>
                </c:pt>
                <c:pt idx="177">
                  <c:v>43809</c:v>
                </c:pt>
                <c:pt idx="178">
                  <c:v>43810</c:v>
                </c:pt>
                <c:pt idx="179">
                  <c:v>43811</c:v>
                </c:pt>
                <c:pt idx="180">
                  <c:v>43812</c:v>
                </c:pt>
                <c:pt idx="181">
                  <c:v>43815</c:v>
                </c:pt>
                <c:pt idx="182">
                  <c:v>43816</c:v>
                </c:pt>
                <c:pt idx="183">
                  <c:v>43817</c:v>
                </c:pt>
                <c:pt idx="184">
                  <c:v>43818</c:v>
                </c:pt>
                <c:pt idx="185">
                  <c:v>43819</c:v>
                </c:pt>
                <c:pt idx="186">
                  <c:v>43822</c:v>
                </c:pt>
                <c:pt idx="187">
                  <c:v>43823</c:v>
                </c:pt>
                <c:pt idx="188">
                  <c:v>43825</c:v>
                </c:pt>
                <c:pt idx="189">
                  <c:v>43826</c:v>
                </c:pt>
                <c:pt idx="190">
                  <c:v>43829</c:v>
                </c:pt>
                <c:pt idx="191">
                  <c:v>43830</c:v>
                </c:pt>
                <c:pt idx="192">
                  <c:v>43832</c:v>
                </c:pt>
                <c:pt idx="193">
                  <c:v>43833</c:v>
                </c:pt>
                <c:pt idx="194">
                  <c:v>43836</c:v>
                </c:pt>
                <c:pt idx="195">
                  <c:v>43837</c:v>
                </c:pt>
                <c:pt idx="196">
                  <c:v>43838</c:v>
                </c:pt>
                <c:pt idx="197">
                  <c:v>43839</c:v>
                </c:pt>
                <c:pt idx="198">
                  <c:v>43840</c:v>
                </c:pt>
                <c:pt idx="199">
                  <c:v>43843</c:v>
                </c:pt>
                <c:pt idx="200">
                  <c:v>43844</c:v>
                </c:pt>
                <c:pt idx="201">
                  <c:v>43845</c:v>
                </c:pt>
                <c:pt idx="202">
                  <c:v>43846</c:v>
                </c:pt>
                <c:pt idx="203">
                  <c:v>43847</c:v>
                </c:pt>
                <c:pt idx="204">
                  <c:v>43851</c:v>
                </c:pt>
                <c:pt idx="205">
                  <c:v>43852</c:v>
                </c:pt>
                <c:pt idx="206">
                  <c:v>43853</c:v>
                </c:pt>
                <c:pt idx="207">
                  <c:v>43854</c:v>
                </c:pt>
                <c:pt idx="208">
                  <c:v>43857</c:v>
                </c:pt>
                <c:pt idx="209">
                  <c:v>43858</c:v>
                </c:pt>
                <c:pt idx="210">
                  <c:v>43859</c:v>
                </c:pt>
                <c:pt idx="211">
                  <c:v>43860</c:v>
                </c:pt>
                <c:pt idx="212">
                  <c:v>43861</c:v>
                </c:pt>
                <c:pt idx="213">
                  <c:v>43864</c:v>
                </c:pt>
                <c:pt idx="214">
                  <c:v>43865</c:v>
                </c:pt>
                <c:pt idx="215">
                  <c:v>43866</c:v>
                </c:pt>
                <c:pt idx="216">
                  <c:v>43867</c:v>
                </c:pt>
                <c:pt idx="217">
                  <c:v>43868</c:v>
                </c:pt>
                <c:pt idx="218">
                  <c:v>43871</c:v>
                </c:pt>
                <c:pt idx="219">
                  <c:v>43872</c:v>
                </c:pt>
                <c:pt idx="220">
                  <c:v>43873</c:v>
                </c:pt>
                <c:pt idx="221">
                  <c:v>43874</c:v>
                </c:pt>
                <c:pt idx="222">
                  <c:v>43875</c:v>
                </c:pt>
                <c:pt idx="223">
                  <c:v>43879</c:v>
                </c:pt>
                <c:pt idx="224">
                  <c:v>43880</c:v>
                </c:pt>
                <c:pt idx="225">
                  <c:v>43881</c:v>
                </c:pt>
                <c:pt idx="226">
                  <c:v>43882</c:v>
                </c:pt>
                <c:pt idx="227">
                  <c:v>43885</c:v>
                </c:pt>
                <c:pt idx="228">
                  <c:v>43886</c:v>
                </c:pt>
                <c:pt idx="229">
                  <c:v>43887</c:v>
                </c:pt>
                <c:pt idx="230">
                  <c:v>43888</c:v>
                </c:pt>
                <c:pt idx="231">
                  <c:v>43889</c:v>
                </c:pt>
                <c:pt idx="232">
                  <c:v>43892</c:v>
                </c:pt>
                <c:pt idx="233">
                  <c:v>43893</c:v>
                </c:pt>
                <c:pt idx="234">
                  <c:v>43894</c:v>
                </c:pt>
                <c:pt idx="235">
                  <c:v>43895</c:v>
                </c:pt>
                <c:pt idx="236">
                  <c:v>43896</c:v>
                </c:pt>
                <c:pt idx="237">
                  <c:v>43899</c:v>
                </c:pt>
                <c:pt idx="238">
                  <c:v>43900</c:v>
                </c:pt>
                <c:pt idx="239">
                  <c:v>43901</c:v>
                </c:pt>
                <c:pt idx="240">
                  <c:v>43902</c:v>
                </c:pt>
                <c:pt idx="241">
                  <c:v>43903</c:v>
                </c:pt>
                <c:pt idx="242">
                  <c:v>43906</c:v>
                </c:pt>
                <c:pt idx="243">
                  <c:v>43907</c:v>
                </c:pt>
                <c:pt idx="244">
                  <c:v>43908</c:v>
                </c:pt>
                <c:pt idx="245">
                  <c:v>43909</c:v>
                </c:pt>
                <c:pt idx="246">
                  <c:v>43910</c:v>
                </c:pt>
                <c:pt idx="247">
                  <c:v>43913</c:v>
                </c:pt>
                <c:pt idx="248">
                  <c:v>43914</c:v>
                </c:pt>
                <c:pt idx="249">
                  <c:v>43915</c:v>
                </c:pt>
                <c:pt idx="250">
                  <c:v>43916</c:v>
                </c:pt>
                <c:pt idx="251">
                  <c:v>43917</c:v>
                </c:pt>
                <c:pt idx="252">
                  <c:v>43920</c:v>
                </c:pt>
                <c:pt idx="253">
                  <c:v>43921</c:v>
                </c:pt>
                <c:pt idx="254">
                  <c:v>43922</c:v>
                </c:pt>
                <c:pt idx="255">
                  <c:v>43923</c:v>
                </c:pt>
                <c:pt idx="256">
                  <c:v>43924</c:v>
                </c:pt>
                <c:pt idx="257">
                  <c:v>43927</c:v>
                </c:pt>
                <c:pt idx="258">
                  <c:v>43928</c:v>
                </c:pt>
                <c:pt idx="259">
                  <c:v>43929</c:v>
                </c:pt>
                <c:pt idx="260">
                  <c:v>43930</c:v>
                </c:pt>
                <c:pt idx="261">
                  <c:v>43934</c:v>
                </c:pt>
                <c:pt idx="262">
                  <c:v>43935</c:v>
                </c:pt>
                <c:pt idx="263">
                  <c:v>43936</c:v>
                </c:pt>
                <c:pt idx="264">
                  <c:v>43937</c:v>
                </c:pt>
                <c:pt idx="265">
                  <c:v>43938</c:v>
                </c:pt>
                <c:pt idx="266">
                  <c:v>43941</c:v>
                </c:pt>
                <c:pt idx="267">
                  <c:v>43942</c:v>
                </c:pt>
                <c:pt idx="268">
                  <c:v>43943</c:v>
                </c:pt>
                <c:pt idx="269">
                  <c:v>43944</c:v>
                </c:pt>
                <c:pt idx="270">
                  <c:v>43945</c:v>
                </c:pt>
                <c:pt idx="271">
                  <c:v>43948</c:v>
                </c:pt>
                <c:pt idx="272">
                  <c:v>43949</c:v>
                </c:pt>
                <c:pt idx="273">
                  <c:v>43950</c:v>
                </c:pt>
                <c:pt idx="274">
                  <c:v>43951</c:v>
                </c:pt>
                <c:pt idx="275">
                  <c:v>43952</c:v>
                </c:pt>
                <c:pt idx="276">
                  <c:v>43955</c:v>
                </c:pt>
                <c:pt idx="277">
                  <c:v>43956</c:v>
                </c:pt>
                <c:pt idx="278">
                  <c:v>43957</c:v>
                </c:pt>
                <c:pt idx="279">
                  <c:v>43958</c:v>
                </c:pt>
                <c:pt idx="280">
                  <c:v>43959</c:v>
                </c:pt>
                <c:pt idx="281">
                  <c:v>43962</c:v>
                </c:pt>
                <c:pt idx="282">
                  <c:v>43963</c:v>
                </c:pt>
                <c:pt idx="283">
                  <c:v>43964</c:v>
                </c:pt>
                <c:pt idx="284">
                  <c:v>43965</c:v>
                </c:pt>
                <c:pt idx="285">
                  <c:v>43966</c:v>
                </c:pt>
                <c:pt idx="286">
                  <c:v>43969</c:v>
                </c:pt>
                <c:pt idx="287">
                  <c:v>43970</c:v>
                </c:pt>
                <c:pt idx="288">
                  <c:v>43971</c:v>
                </c:pt>
                <c:pt idx="289">
                  <c:v>43972</c:v>
                </c:pt>
                <c:pt idx="290">
                  <c:v>43973</c:v>
                </c:pt>
                <c:pt idx="291">
                  <c:v>43977</c:v>
                </c:pt>
                <c:pt idx="292">
                  <c:v>43978</c:v>
                </c:pt>
                <c:pt idx="293">
                  <c:v>43979</c:v>
                </c:pt>
                <c:pt idx="294">
                  <c:v>43980</c:v>
                </c:pt>
                <c:pt idx="295">
                  <c:v>43983</c:v>
                </c:pt>
                <c:pt idx="296">
                  <c:v>43984</c:v>
                </c:pt>
                <c:pt idx="297">
                  <c:v>43985</c:v>
                </c:pt>
                <c:pt idx="298">
                  <c:v>43986</c:v>
                </c:pt>
                <c:pt idx="299">
                  <c:v>43987</c:v>
                </c:pt>
                <c:pt idx="300">
                  <c:v>43990</c:v>
                </c:pt>
                <c:pt idx="301">
                  <c:v>43991</c:v>
                </c:pt>
                <c:pt idx="302">
                  <c:v>43992</c:v>
                </c:pt>
                <c:pt idx="303">
                  <c:v>43993</c:v>
                </c:pt>
                <c:pt idx="304">
                  <c:v>43994</c:v>
                </c:pt>
                <c:pt idx="305">
                  <c:v>43997</c:v>
                </c:pt>
                <c:pt idx="306">
                  <c:v>43998</c:v>
                </c:pt>
                <c:pt idx="307">
                  <c:v>43999</c:v>
                </c:pt>
                <c:pt idx="308">
                  <c:v>44000</c:v>
                </c:pt>
                <c:pt idx="309">
                  <c:v>44001</c:v>
                </c:pt>
                <c:pt idx="310">
                  <c:v>44004</c:v>
                </c:pt>
                <c:pt idx="311">
                  <c:v>44005</c:v>
                </c:pt>
                <c:pt idx="312">
                  <c:v>44006</c:v>
                </c:pt>
                <c:pt idx="313">
                  <c:v>44007</c:v>
                </c:pt>
                <c:pt idx="314">
                  <c:v>44008</c:v>
                </c:pt>
                <c:pt idx="315">
                  <c:v>44011</c:v>
                </c:pt>
                <c:pt idx="316">
                  <c:v>44012</c:v>
                </c:pt>
                <c:pt idx="317">
                  <c:v>44013</c:v>
                </c:pt>
                <c:pt idx="318">
                  <c:v>44014</c:v>
                </c:pt>
                <c:pt idx="319">
                  <c:v>44018</c:v>
                </c:pt>
                <c:pt idx="320">
                  <c:v>44019</c:v>
                </c:pt>
                <c:pt idx="321">
                  <c:v>44020</c:v>
                </c:pt>
                <c:pt idx="322">
                  <c:v>44021</c:v>
                </c:pt>
                <c:pt idx="323">
                  <c:v>44022</c:v>
                </c:pt>
                <c:pt idx="324">
                  <c:v>44025</c:v>
                </c:pt>
                <c:pt idx="325">
                  <c:v>44026</c:v>
                </c:pt>
                <c:pt idx="326">
                  <c:v>44027</c:v>
                </c:pt>
                <c:pt idx="327">
                  <c:v>44028</c:v>
                </c:pt>
                <c:pt idx="328">
                  <c:v>44029</c:v>
                </c:pt>
                <c:pt idx="329">
                  <c:v>44032</c:v>
                </c:pt>
                <c:pt idx="330">
                  <c:v>44033</c:v>
                </c:pt>
                <c:pt idx="331">
                  <c:v>44034</c:v>
                </c:pt>
                <c:pt idx="332">
                  <c:v>44035</c:v>
                </c:pt>
                <c:pt idx="333">
                  <c:v>44036</c:v>
                </c:pt>
                <c:pt idx="334">
                  <c:v>44039</c:v>
                </c:pt>
                <c:pt idx="335">
                  <c:v>44040</c:v>
                </c:pt>
                <c:pt idx="336">
                  <c:v>44041</c:v>
                </c:pt>
                <c:pt idx="337">
                  <c:v>44042</c:v>
                </c:pt>
                <c:pt idx="338">
                  <c:v>44043</c:v>
                </c:pt>
                <c:pt idx="339">
                  <c:v>44046</c:v>
                </c:pt>
                <c:pt idx="340">
                  <c:v>44047</c:v>
                </c:pt>
                <c:pt idx="341">
                  <c:v>44048</c:v>
                </c:pt>
                <c:pt idx="342">
                  <c:v>44049</c:v>
                </c:pt>
                <c:pt idx="343">
                  <c:v>44050</c:v>
                </c:pt>
                <c:pt idx="344">
                  <c:v>44053</c:v>
                </c:pt>
                <c:pt idx="345">
                  <c:v>44054</c:v>
                </c:pt>
                <c:pt idx="346">
                  <c:v>44055</c:v>
                </c:pt>
                <c:pt idx="347">
                  <c:v>44056</c:v>
                </c:pt>
                <c:pt idx="348">
                  <c:v>44057</c:v>
                </c:pt>
                <c:pt idx="349">
                  <c:v>44060</c:v>
                </c:pt>
                <c:pt idx="350">
                  <c:v>44061</c:v>
                </c:pt>
                <c:pt idx="351">
                  <c:v>44062</c:v>
                </c:pt>
                <c:pt idx="352">
                  <c:v>44063</c:v>
                </c:pt>
                <c:pt idx="353">
                  <c:v>44064</c:v>
                </c:pt>
                <c:pt idx="354">
                  <c:v>44067</c:v>
                </c:pt>
                <c:pt idx="355">
                  <c:v>44068</c:v>
                </c:pt>
                <c:pt idx="356">
                  <c:v>44069</c:v>
                </c:pt>
                <c:pt idx="357">
                  <c:v>44070</c:v>
                </c:pt>
                <c:pt idx="358">
                  <c:v>44071</c:v>
                </c:pt>
                <c:pt idx="359">
                  <c:v>44074</c:v>
                </c:pt>
                <c:pt idx="360">
                  <c:v>44075</c:v>
                </c:pt>
                <c:pt idx="361">
                  <c:v>44076</c:v>
                </c:pt>
                <c:pt idx="362">
                  <c:v>44077</c:v>
                </c:pt>
                <c:pt idx="363">
                  <c:v>44078</c:v>
                </c:pt>
                <c:pt idx="364">
                  <c:v>44082</c:v>
                </c:pt>
                <c:pt idx="365">
                  <c:v>44083</c:v>
                </c:pt>
                <c:pt idx="366">
                  <c:v>44084</c:v>
                </c:pt>
                <c:pt idx="367">
                  <c:v>44085</c:v>
                </c:pt>
                <c:pt idx="368">
                  <c:v>44088</c:v>
                </c:pt>
                <c:pt idx="369">
                  <c:v>44089</c:v>
                </c:pt>
                <c:pt idx="370">
                  <c:v>44090</c:v>
                </c:pt>
                <c:pt idx="371">
                  <c:v>44091</c:v>
                </c:pt>
                <c:pt idx="372">
                  <c:v>44092</c:v>
                </c:pt>
                <c:pt idx="373">
                  <c:v>44095</c:v>
                </c:pt>
                <c:pt idx="374">
                  <c:v>44096</c:v>
                </c:pt>
                <c:pt idx="375">
                  <c:v>44097</c:v>
                </c:pt>
                <c:pt idx="376">
                  <c:v>44098</c:v>
                </c:pt>
                <c:pt idx="377">
                  <c:v>44099</c:v>
                </c:pt>
                <c:pt idx="378">
                  <c:v>44102</c:v>
                </c:pt>
                <c:pt idx="379">
                  <c:v>44103</c:v>
                </c:pt>
                <c:pt idx="380">
                  <c:v>44104</c:v>
                </c:pt>
                <c:pt idx="381">
                  <c:v>44105</c:v>
                </c:pt>
                <c:pt idx="382">
                  <c:v>44106</c:v>
                </c:pt>
                <c:pt idx="383">
                  <c:v>44109</c:v>
                </c:pt>
                <c:pt idx="384">
                  <c:v>44110</c:v>
                </c:pt>
                <c:pt idx="385">
                  <c:v>44111</c:v>
                </c:pt>
                <c:pt idx="386">
                  <c:v>44112</c:v>
                </c:pt>
                <c:pt idx="387">
                  <c:v>44113</c:v>
                </c:pt>
                <c:pt idx="388">
                  <c:v>44116</c:v>
                </c:pt>
                <c:pt idx="389">
                  <c:v>44117</c:v>
                </c:pt>
                <c:pt idx="390">
                  <c:v>44118</c:v>
                </c:pt>
                <c:pt idx="391">
                  <c:v>44119</c:v>
                </c:pt>
                <c:pt idx="392">
                  <c:v>44120</c:v>
                </c:pt>
                <c:pt idx="393">
                  <c:v>44123</c:v>
                </c:pt>
                <c:pt idx="394">
                  <c:v>44124</c:v>
                </c:pt>
                <c:pt idx="395">
                  <c:v>44125</c:v>
                </c:pt>
                <c:pt idx="396">
                  <c:v>44126</c:v>
                </c:pt>
                <c:pt idx="397">
                  <c:v>44127</c:v>
                </c:pt>
                <c:pt idx="398">
                  <c:v>44130</c:v>
                </c:pt>
                <c:pt idx="399">
                  <c:v>44131</c:v>
                </c:pt>
                <c:pt idx="400">
                  <c:v>44132</c:v>
                </c:pt>
                <c:pt idx="401">
                  <c:v>44133</c:v>
                </c:pt>
                <c:pt idx="402">
                  <c:v>44134</c:v>
                </c:pt>
                <c:pt idx="403">
                  <c:v>44137</c:v>
                </c:pt>
                <c:pt idx="404">
                  <c:v>44138</c:v>
                </c:pt>
                <c:pt idx="405">
                  <c:v>44139</c:v>
                </c:pt>
                <c:pt idx="406">
                  <c:v>44140</c:v>
                </c:pt>
                <c:pt idx="407">
                  <c:v>44141</c:v>
                </c:pt>
                <c:pt idx="408">
                  <c:v>44144</c:v>
                </c:pt>
                <c:pt idx="409">
                  <c:v>44145</c:v>
                </c:pt>
                <c:pt idx="410">
                  <c:v>44146</c:v>
                </c:pt>
                <c:pt idx="411">
                  <c:v>44147</c:v>
                </c:pt>
                <c:pt idx="412">
                  <c:v>44148</c:v>
                </c:pt>
                <c:pt idx="413">
                  <c:v>44151</c:v>
                </c:pt>
                <c:pt idx="414">
                  <c:v>44152</c:v>
                </c:pt>
                <c:pt idx="415">
                  <c:v>44153</c:v>
                </c:pt>
                <c:pt idx="416">
                  <c:v>44154</c:v>
                </c:pt>
                <c:pt idx="417">
                  <c:v>44155</c:v>
                </c:pt>
                <c:pt idx="418">
                  <c:v>44158</c:v>
                </c:pt>
                <c:pt idx="419">
                  <c:v>44159</c:v>
                </c:pt>
                <c:pt idx="420">
                  <c:v>44160</c:v>
                </c:pt>
                <c:pt idx="421">
                  <c:v>44162</c:v>
                </c:pt>
                <c:pt idx="422">
                  <c:v>44165</c:v>
                </c:pt>
                <c:pt idx="423">
                  <c:v>44166</c:v>
                </c:pt>
                <c:pt idx="424">
                  <c:v>44167</c:v>
                </c:pt>
                <c:pt idx="425">
                  <c:v>44168</c:v>
                </c:pt>
                <c:pt idx="426">
                  <c:v>44169</c:v>
                </c:pt>
                <c:pt idx="427">
                  <c:v>44172</c:v>
                </c:pt>
                <c:pt idx="428">
                  <c:v>44173</c:v>
                </c:pt>
                <c:pt idx="429">
                  <c:v>44174</c:v>
                </c:pt>
                <c:pt idx="430">
                  <c:v>44175</c:v>
                </c:pt>
                <c:pt idx="431">
                  <c:v>44176</c:v>
                </c:pt>
                <c:pt idx="432">
                  <c:v>44179</c:v>
                </c:pt>
                <c:pt idx="433">
                  <c:v>44180</c:v>
                </c:pt>
                <c:pt idx="434">
                  <c:v>44181</c:v>
                </c:pt>
                <c:pt idx="435">
                  <c:v>44182</c:v>
                </c:pt>
                <c:pt idx="436">
                  <c:v>44183</c:v>
                </c:pt>
                <c:pt idx="437">
                  <c:v>44186</c:v>
                </c:pt>
                <c:pt idx="438">
                  <c:v>44187</c:v>
                </c:pt>
                <c:pt idx="439">
                  <c:v>44188</c:v>
                </c:pt>
                <c:pt idx="440">
                  <c:v>44189</c:v>
                </c:pt>
                <c:pt idx="441">
                  <c:v>44193</c:v>
                </c:pt>
                <c:pt idx="442">
                  <c:v>44194</c:v>
                </c:pt>
                <c:pt idx="443">
                  <c:v>44195</c:v>
                </c:pt>
                <c:pt idx="444">
                  <c:v>44196</c:v>
                </c:pt>
                <c:pt idx="445">
                  <c:v>44200</c:v>
                </c:pt>
                <c:pt idx="446">
                  <c:v>44201</c:v>
                </c:pt>
                <c:pt idx="447">
                  <c:v>44202</c:v>
                </c:pt>
                <c:pt idx="448">
                  <c:v>44203</c:v>
                </c:pt>
                <c:pt idx="449">
                  <c:v>44204</c:v>
                </c:pt>
                <c:pt idx="450">
                  <c:v>44207</c:v>
                </c:pt>
                <c:pt idx="451">
                  <c:v>44208</c:v>
                </c:pt>
                <c:pt idx="452">
                  <c:v>44209</c:v>
                </c:pt>
                <c:pt idx="453">
                  <c:v>44210</c:v>
                </c:pt>
                <c:pt idx="454">
                  <c:v>44211</c:v>
                </c:pt>
                <c:pt idx="455">
                  <c:v>44215</c:v>
                </c:pt>
                <c:pt idx="456">
                  <c:v>44216</c:v>
                </c:pt>
                <c:pt idx="457">
                  <c:v>44217</c:v>
                </c:pt>
                <c:pt idx="458">
                  <c:v>44218</c:v>
                </c:pt>
                <c:pt idx="459">
                  <c:v>44221</c:v>
                </c:pt>
                <c:pt idx="460">
                  <c:v>44222</c:v>
                </c:pt>
                <c:pt idx="461">
                  <c:v>44223</c:v>
                </c:pt>
                <c:pt idx="462">
                  <c:v>44224</c:v>
                </c:pt>
                <c:pt idx="463">
                  <c:v>44225</c:v>
                </c:pt>
                <c:pt idx="464">
                  <c:v>44228</c:v>
                </c:pt>
                <c:pt idx="465">
                  <c:v>44229</c:v>
                </c:pt>
                <c:pt idx="466">
                  <c:v>44230</c:v>
                </c:pt>
                <c:pt idx="467">
                  <c:v>44231</c:v>
                </c:pt>
                <c:pt idx="468">
                  <c:v>44232</c:v>
                </c:pt>
                <c:pt idx="469">
                  <c:v>44235</c:v>
                </c:pt>
                <c:pt idx="470">
                  <c:v>44236</c:v>
                </c:pt>
                <c:pt idx="471">
                  <c:v>44237</c:v>
                </c:pt>
                <c:pt idx="472">
                  <c:v>44238</c:v>
                </c:pt>
                <c:pt idx="473">
                  <c:v>44239</c:v>
                </c:pt>
                <c:pt idx="474">
                  <c:v>44243</c:v>
                </c:pt>
                <c:pt idx="475">
                  <c:v>44244</c:v>
                </c:pt>
                <c:pt idx="476">
                  <c:v>44245</c:v>
                </c:pt>
                <c:pt idx="477">
                  <c:v>44246</c:v>
                </c:pt>
                <c:pt idx="478">
                  <c:v>44249</c:v>
                </c:pt>
                <c:pt idx="479">
                  <c:v>44250</c:v>
                </c:pt>
                <c:pt idx="480">
                  <c:v>44251</c:v>
                </c:pt>
                <c:pt idx="481">
                  <c:v>44252</c:v>
                </c:pt>
                <c:pt idx="482">
                  <c:v>44253</c:v>
                </c:pt>
                <c:pt idx="483">
                  <c:v>44256</c:v>
                </c:pt>
                <c:pt idx="484">
                  <c:v>44257</c:v>
                </c:pt>
                <c:pt idx="485">
                  <c:v>44258</c:v>
                </c:pt>
                <c:pt idx="486">
                  <c:v>44259</c:v>
                </c:pt>
                <c:pt idx="487">
                  <c:v>44260</c:v>
                </c:pt>
                <c:pt idx="488">
                  <c:v>44263</c:v>
                </c:pt>
                <c:pt idx="489">
                  <c:v>44264</c:v>
                </c:pt>
                <c:pt idx="490">
                  <c:v>44265</c:v>
                </c:pt>
                <c:pt idx="491">
                  <c:v>44266</c:v>
                </c:pt>
                <c:pt idx="492">
                  <c:v>44267</c:v>
                </c:pt>
                <c:pt idx="493">
                  <c:v>44270</c:v>
                </c:pt>
                <c:pt idx="494">
                  <c:v>44271</c:v>
                </c:pt>
                <c:pt idx="495">
                  <c:v>44272</c:v>
                </c:pt>
                <c:pt idx="496">
                  <c:v>44273</c:v>
                </c:pt>
                <c:pt idx="497">
                  <c:v>44274</c:v>
                </c:pt>
                <c:pt idx="498">
                  <c:v>44277</c:v>
                </c:pt>
                <c:pt idx="499">
                  <c:v>44278</c:v>
                </c:pt>
                <c:pt idx="500">
                  <c:v>44279</c:v>
                </c:pt>
                <c:pt idx="501">
                  <c:v>44280</c:v>
                </c:pt>
                <c:pt idx="502">
                  <c:v>44281</c:v>
                </c:pt>
                <c:pt idx="503">
                  <c:v>44284</c:v>
                </c:pt>
                <c:pt idx="504">
                  <c:v>44285</c:v>
                </c:pt>
                <c:pt idx="505">
                  <c:v>44286</c:v>
                </c:pt>
                <c:pt idx="506">
                  <c:v>44287</c:v>
                </c:pt>
                <c:pt idx="507">
                  <c:v>44291</c:v>
                </c:pt>
                <c:pt idx="508">
                  <c:v>44292</c:v>
                </c:pt>
                <c:pt idx="509">
                  <c:v>44293</c:v>
                </c:pt>
                <c:pt idx="510">
                  <c:v>44294</c:v>
                </c:pt>
                <c:pt idx="511">
                  <c:v>44295</c:v>
                </c:pt>
                <c:pt idx="512">
                  <c:v>44298</c:v>
                </c:pt>
                <c:pt idx="513">
                  <c:v>44299</c:v>
                </c:pt>
                <c:pt idx="514">
                  <c:v>44300</c:v>
                </c:pt>
                <c:pt idx="515">
                  <c:v>44301</c:v>
                </c:pt>
                <c:pt idx="516">
                  <c:v>44302</c:v>
                </c:pt>
                <c:pt idx="517">
                  <c:v>44305</c:v>
                </c:pt>
                <c:pt idx="518">
                  <c:v>44306</c:v>
                </c:pt>
                <c:pt idx="519">
                  <c:v>44307</c:v>
                </c:pt>
                <c:pt idx="520">
                  <c:v>44308</c:v>
                </c:pt>
                <c:pt idx="521">
                  <c:v>44309</c:v>
                </c:pt>
                <c:pt idx="522">
                  <c:v>44312</c:v>
                </c:pt>
                <c:pt idx="523">
                  <c:v>44313</c:v>
                </c:pt>
                <c:pt idx="524">
                  <c:v>44314</c:v>
                </c:pt>
                <c:pt idx="525">
                  <c:v>44315</c:v>
                </c:pt>
                <c:pt idx="526">
                  <c:v>44316</c:v>
                </c:pt>
                <c:pt idx="527">
                  <c:v>44319</c:v>
                </c:pt>
                <c:pt idx="528">
                  <c:v>44320</c:v>
                </c:pt>
                <c:pt idx="529">
                  <c:v>44321</c:v>
                </c:pt>
                <c:pt idx="530">
                  <c:v>44322</c:v>
                </c:pt>
                <c:pt idx="531">
                  <c:v>44323</c:v>
                </c:pt>
                <c:pt idx="532">
                  <c:v>44326</c:v>
                </c:pt>
                <c:pt idx="533">
                  <c:v>44327</c:v>
                </c:pt>
                <c:pt idx="534">
                  <c:v>44328</c:v>
                </c:pt>
                <c:pt idx="535">
                  <c:v>44329</c:v>
                </c:pt>
                <c:pt idx="536">
                  <c:v>44330</c:v>
                </c:pt>
                <c:pt idx="537">
                  <c:v>44333</c:v>
                </c:pt>
                <c:pt idx="538">
                  <c:v>44334</c:v>
                </c:pt>
                <c:pt idx="539">
                  <c:v>44335</c:v>
                </c:pt>
                <c:pt idx="540">
                  <c:v>44336</c:v>
                </c:pt>
                <c:pt idx="541">
                  <c:v>44337</c:v>
                </c:pt>
                <c:pt idx="542">
                  <c:v>44340</c:v>
                </c:pt>
                <c:pt idx="543">
                  <c:v>44341</c:v>
                </c:pt>
                <c:pt idx="544">
                  <c:v>44342</c:v>
                </c:pt>
                <c:pt idx="545">
                  <c:v>44343</c:v>
                </c:pt>
                <c:pt idx="546">
                  <c:v>44344</c:v>
                </c:pt>
                <c:pt idx="547">
                  <c:v>44348</c:v>
                </c:pt>
                <c:pt idx="548">
                  <c:v>44349</c:v>
                </c:pt>
                <c:pt idx="549">
                  <c:v>44350</c:v>
                </c:pt>
                <c:pt idx="550">
                  <c:v>44351</c:v>
                </c:pt>
                <c:pt idx="551">
                  <c:v>44354</c:v>
                </c:pt>
              </c:numCache>
            </c:numRef>
          </c:cat>
          <c:val>
            <c:numRef>
              <c:f>Main!$C$266:$C$817</c:f>
              <c:numCache>
                <c:formatCode>#,##0</c:formatCode>
                <c:ptCount val="552"/>
                <c:pt idx="0">
                  <c:v>13895615132.780001</c:v>
                </c:pt>
                <c:pt idx="1">
                  <c:v>13803354705.049999</c:v>
                </c:pt>
                <c:pt idx="2">
                  <c:v>13779067163.290001</c:v>
                </c:pt>
                <c:pt idx="3">
                  <c:v>13777754322.459999</c:v>
                </c:pt>
                <c:pt idx="4">
                  <c:v>13719884800</c:v>
                </c:pt>
                <c:pt idx="5">
                  <c:v>13757041669.889999</c:v>
                </c:pt>
                <c:pt idx="6">
                  <c:v>13785612701.309999</c:v>
                </c:pt>
                <c:pt idx="7">
                  <c:v>13810772955.52</c:v>
                </c:pt>
                <c:pt idx="8">
                  <c:v>13822347733.969999</c:v>
                </c:pt>
                <c:pt idx="9">
                  <c:v>13733991743.469999</c:v>
                </c:pt>
                <c:pt idx="10">
                  <c:v>13625781779.1</c:v>
                </c:pt>
                <c:pt idx="11">
                  <c:v>13667434920.690001</c:v>
                </c:pt>
                <c:pt idx="12">
                  <c:v>13640046231.280001</c:v>
                </c:pt>
                <c:pt idx="13">
                  <c:v>13663157768.51</c:v>
                </c:pt>
                <c:pt idx="14">
                  <c:v>13759583037.809999</c:v>
                </c:pt>
                <c:pt idx="15">
                  <c:v>13795067849.540001</c:v>
                </c:pt>
                <c:pt idx="16">
                  <c:v>13854880463.91</c:v>
                </c:pt>
                <c:pt idx="17">
                  <c:v>13793185802.969999</c:v>
                </c:pt>
                <c:pt idx="18">
                  <c:v>13711959859.440001</c:v>
                </c:pt>
                <c:pt idx="19">
                  <c:v>13857628400.5</c:v>
                </c:pt>
                <c:pt idx="20">
                  <c:v>13805942191.719999</c:v>
                </c:pt>
                <c:pt idx="21">
                  <c:v>13708668188.52</c:v>
                </c:pt>
                <c:pt idx="22">
                  <c:v>13618767069.129999</c:v>
                </c:pt>
                <c:pt idx="23">
                  <c:v>13617871113.75</c:v>
                </c:pt>
                <c:pt idx="24">
                  <c:v>13623518980.370001</c:v>
                </c:pt>
                <c:pt idx="25">
                  <c:v>13603746161.09</c:v>
                </c:pt>
                <c:pt idx="26">
                  <c:v>13588303914.98</c:v>
                </c:pt>
                <c:pt idx="27">
                  <c:v>13578134003.65</c:v>
                </c:pt>
                <c:pt idx="28">
                  <c:v>13523505405.129999</c:v>
                </c:pt>
                <c:pt idx="29">
                  <c:v>13678522876.780001</c:v>
                </c:pt>
                <c:pt idx="30">
                  <c:v>13674713315.879999</c:v>
                </c:pt>
                <c:pt idx="31">
                  <c:v>13638752624.360001</c:v>
                </c:pt>
                <c:pt idx="32">
                  <c:v>13672692204.41</c:v>
                </c:pt>
                <c:pt idx="33">
                  <c:v>13653103452.41</c:v>
                </c:pt>
                <c:pt idx="34">
                  <c:v>13664075054.85</c:v>
                </c:pt>
                <c:pt idx="35">
                  <c:v>13631833392.190001</c:v>
                </c:pt>
                <c:pt idx="36">
                  <c:v>13619424726.84</c:v>
                </c:pt>
                <c:pt idx="37">
                  <c:v>13580918568.65</c:v>
                </c:pt>
                <c:pt idx="38">
                  <c:v>13498674175.32</c:v>
                </c:pt>
                <c:pt idx="39">
                  <c:v>13606526052.84</c:v>
                </c:pt>
                <c:pt idx="40">
                  <c:v>13564496894.959999</c:v>
                </c:pt>
                <c:pt idx="41">
                  <c:v>13585726151.43</c:v>
                </c:pt>
                <c:pt idx="42">
                  <c:v>13468050568.1</c:v>
                </c:pt>
                <c:pt idx="43">
                  <c:v>13453375990.870001</c:v>
                </c:pt>
                <c:pt idx="44">
                  <c:v>13386548073.33</c:v>
                </c:pt>
                <c:pt idx="45">
                  <c:v>13437724496.440001</c:v>
                </c:pt>
                <c:pt idx="46">
                  <c:v>13410952054.43</c:v>
                </c:pt>
                <c:pt idx="47">
                  <c:v>13311060921.68</c:v>
                </c:pt>
                <c:pt idx="48">
                  <c:v>13304597537.02</c:v>
                </c:pt>
                <c:pt idx="49">
                  <c:v>13381813207.219999</c:v>
                </c:pt>
                <c:pt idx="50">
                  <c:v>13441520780</c:v>
                </c:pt>
                <c:pt idx="51">
                  <c:v>13428562044.98</c:v>
                </c:pt>
                <c:pt idx="52">
                  <c:v>13313909756.959999</c:v>
                </c:pt>
                <c:pt idx="53">
                  <c:v>13332003664.83</c:v>
                </c:pt>
                <c:pt idx="54">
                  <c:v>13398194224.860001</c:v>
                </c:pt>
                <c:pt idx="55">
                  <c:v>13396508603.190001</c:v>
                </c:pt>
                <c:pt idx="56">
                  <c:v>13413994962.309999</c:v>
                </c:pt>
                <c:pt idx="57">
                  <c:v>13306412272.469999</c:v>
                </c:pt>
                <c:pt idx="58">
                  <c:v>13442503183.02</c:v>
                </c:pt>
                <c:pt idx="59">
                  <c:v>13439555464.85</c:v>
                </c:pt>
                <c:pt idx="60">
                  <c:v>13419511249.860001</c:v>
                </c:pt>
                <c:pt idx="61">
                  <c:v>13523274305.200001</c:v>
                </c:pt>
                <c:pt idx="62">
                  <c:v>13447562539.17</c:v>
                </c:pt>
                <c:pt idx="63">
                  <c:v>13435395767.83</c:v>
                </c:pt>
                <c:pt idx="64">
                  <c:v>13007832345.549999</c:v>
                </c:pt>
                <c:pt idx="65">
                  <c:v>13020229272.6</c:v>
                </c:pt>
                <c:pt idx="66">
                  <c:v>12965433201.540001</c:v>
                </c:pt>
                <c:pt idx="67">
                  <c:v>13009712078.620001</c:v>
                </c:pt>
                <c:pt idx="68">
                  <c:v>12982394976.67</c:v>
                </c:pt>
                <c:pt idx="69">
                  <c:v>12980158255.07</c:v>
                </c:pt>
                <c:pt idx="70">
                  <c:v>13051758411.08</c:v>
                </c:pt>
                <c:pt idx="71">
                  <c:v>12988256328</c:v>
                </c:pt>
                <c:pt idx="72">
                  <c:v>12974808311.09</c:v>
                </c:pt>
                <c:pt idx="73">
                  <c:v>13088759641.59</c:v>
                </c:pt>
                <c:pt idx="74">
                  <c:v>13164787077.48</c:v>
                </c:pt>
                <c:pt idx="75">
                  <c:v>13138105466.18</c:v>
                </c:pt>
                <c:pt idx="76">
                  <c:v>13075941736.190001</c:v>
                </c:pt>
                <c:pt idx="77">
                  <c:v>13147100465.82</c:v>
                </c:pt>
                <c:pt idx="78">
                  <c:v>13212112916.74</c:v>
                </c:pt>
                <c:pt idx="79">
                  <c:v>13184694490.07</c:v>
                </c:pt>
                <c:pt idx="80">
                  <c:v>13144853184.469999</c:v>
                </c:pt>
                <c:pt idx="81">
                  <c:v>13086975091.139999</c:v>
                </c:pt>
                <c:pt idx="82">
                  <c:v>13174799892.049999</c:v>
                </c:pt>
                <c:pt idx="83">
                  <c:v>13190713901.27</c:v>
                </c:pt>
                <c:pt idx="84">
                  <c:v>13125414674.91</c:v>
                </c:pt>
                <c:pt idx="85">
                  <c:v>13150655788.25</c:v>
                </c:pt>
                <c:pt idx="86">
                  <c:v>12964501148.52</c:v>
                </c:pt>
                <c:pt idx="87">
                  <c:v>12944592099.190001</c:v>
                </c:pt>
                <c:pt idx="88">
                  <c:v>12994936115.18</c:v>
                </c:pt>
                <c:pt idx="89">
                  <c:v>12988010415.860001</c:v>
                </c:pt>
                <c:pt idx="90">
                  <c:v>12872062172.25</c:v>
                </c:pt>
                <c:pt idx="91">
                  <c:v>12800039084.65</c:v>
                </c:pt>
                <c:pt idx="92">
                  <c:v>12879835146</c:v>
                </c:pt>
                <c:pt idx="93">
                  <c:v>12896665093.67</c:v>
                </c:pt>
                <c:pt idx="94">
                  <c:v>12878157329.6</c:v>
                </c:pt>
                <c:pt idx="95">
                  <c:v>12767269708.059999</c:v>
                </c:pt>
                <c:pt idx="96">
                  <c:v>12635691467.030001</c:v>
                </c:pt>
                <c:pt idx="97">
                  <c:v>12594889549.02</c:v>
                </c:pt>
                <c:pt idx="98">
                  <c:v>12553792469.379999</c:v>
                </c:pt>
                <c:pt idx="99">
                  <c:v>12560028700.049999</c:v>
                </c:pt>
                <c:pt idx="100">
                  <c:v>12562116765.07</c:v>
                </c:pt>
                <c:pt idx="101">
                  <c:v>12543897627.65</c:v>
                </c:pt>
                <c:pt idx="102">
                  <c:v>12505927709.969999</c:v>
                </c:pt>
                <c:pt idx="103">
                  <c:v>12645444057.9</c:v>
                </c:pt>
                <c:pt idx="104">
                  <c:v>12716828884.51</c:v>
                </c:pt>
                <c:pt idx="105">
                  <c:v>12706281288.190001</c:v>
                </c:pt>
                <c:pt idx="106">
                  <c:v>12614372437.24</c:v>
                </c:pt>
                <c:pt idx="107">
                  <c:v>12225348162.379999</c:v>
                </c:pt>
                <c:pt idx="108">
                  <c:v>12300954571.5</c:v>
                </c:pt>
                <c:pt idx="109">
                  <c:v>12340447251.24</c:v>
                </c:pt>
                <c:pt idx="110">
                  <c:v>12386648322.09</c:v>
                </c:pt>
                <c:pt idx="111">
                  <c:v>12389948313.889999</c:v>
                </c:pt>
                <c:pt idx="112">
                  <c:v>12368765014.299999</c:v>
                </c:pt>
                <c:pt idx="113">
                  <c:v>12416416248.34</c:v>
                </c:pt>
                <c:pt idx="114">
                  <c:v>12309217735.049999</c:v>
                </c:pt>
                <c:pt idx="115">
                  <c:v>12171033417.370001</c:v>
                </c:pt>
                <c:pt idx="116">
                  <c:v>12187205256.780001</c:v>
                </c:pt>
                <c:pt idx="117">
                  <c:v>12187641989.85</c:v>
                </c:pt>
                <c:pt idx="118">
                  <c:v>12143208312.67</c:v>
                </c:pt>
                <c:pt idx="119">
                  <c:v>12057098121.4</c:v>
                </c:pt>
                <c:pt idx="120">
                  <c:v>12180116983.82</c:v>
                </c:pt>
                <c:pt idx="121">
                  <c:v>12166841158.190001</c:v>
                </c:pt>
                <c:pt idx="122">
                  <c:v>12160867554.6</c:v>
                </c:pt>
                <c:pt idx="123">
                  <c:v>12152072073.360001</c:v>
                </c:pt>
                <c:pt idx="124">
                  <c:v>12089059228.33</c:v>
                </c:pt>
                <c:pt idx="125">
                  <c:v>12046930688.92</c:v>
                </c:pt>
                <c:pt idx="126">
                  <c:v>12021386070.93</c:v>
                </c:pt>
                <c:pt idx="127">
                  <c:v>11887591733.82</c:v>
                </c:pt>
                <c:pt idx="128">
                  <c:v>11728608528.75</c:v>
                </c:pt>
                <c:pt idx="129">
                  <c:v>11788984770.959999</c:v>
                </c:pt>
                <c:pt idx="130">
                  <c:v>11760296052.57</c:v>
                </c:pt>
                <c:pt idx="131">
                  <c:v>11708509614.450001</c:v>
                </c:pt>
                <c:pt idx="132">
                  <c:v>11668061909.639999</c:v>
                </c:pt>
                <c:pt idx="133">
                  <c:v>11656838583.07</c:v>
                </c:pt>
                <c:pt idx="134">
                  <c:v>11576723212.41</c:v>
                </c:pt>
                <c:pt idx="135">
                  <c:v>11603172411.92</c:v>
                </c:pt>
                <c:pt idx="136">
                  <c:v>11565378687.389999</c:v>
                </c:pt>
                <c:pt idx="137">
                  <c:v>11565378687.389999</c:v>
                </c:pt>
                <c:pt idx="138">
                  <c:v>11499793616.219999</c:v>
                </c:pt>
                <c:pt idx="139">
                  <c:v>11495211859.780001</c:v>
                </c:pt>
                <c:pt idx="140">
                  <c:v>11446013843.98</c:v>
                </c:pt>
                <c:pt idx="141">
                  <c:v>11402728454.93</c:v>
                </c:pt>
                <c:pt idx="142">
                  <c:v>11481020944.559999</c:v>
                </c:pt>
                <c:pt idx="143">
                  <c:v>11653936116.219999</c:v>
                </c:pt>
                <c:pt idx="144">
                  <c:v>11611468759.02</c:v>
                </c:pt>
                <c:pt idx="145">
                  <c:v>11491598657.85</c:v>
                </c:pt>
                <c:pt idx="146">
                  <c:v>11592594887.110001</c:v>
                </c:pt>
                <c:pt idx="147">
                  <c:v>11593160901</c:v>
                </c:pt>
                <c:pt idx="148">
                  <c:v>11568719126.6</c:v>
                </c:pt>
                <c:pt idx="149">
                  <c:v>11568625071.07</c:v>
                </c:pt>
                <c:pt idx="150">
                  <c:v>11415713058.17</c:v>
                </c:pt>
                <c:pt idx="151">
                  <c:v>11292749579.52</c:v>
                </c:pt>
                <c:pt idx="152">
                  <c:v>11258786053.35</c:v>
                </c:pt>
                <c:pt idx="153">
                  <c:v>11270349328.309999</c:v>
                </c:pt>
                <c:pt idx="154">
                  <c:v>11254516225.07</c:v>
                </c:pt>
                <c:pt idx="155">
                  <c:v>11201469347.809999</c:v>
                </c:pt>
                <c:pt idx="156">
                  <c:v>11469045456.860001</c:v>
                </c:pt>
                <c:pt idx="157">
                  <c:v>11469045456.860001</c:v>
                </c:pt>
                <c:pt idx="158">
                  <c:v>11506124305.9</c:v>
                </c:pt>
                <c:pt idx="159">
                  <c:v>11525601685.23</c:v>
                </c:pt>
                <c:pt idx="160">
                  <c:v>11499256179.129999</c:v>
                </c:pt>
                <c:pt idx="161">
                  <c:v>11671692452.34</c:v>
                </c:pt>
                <c:pt idx="162">
                  <c:v>11766270138.25</c:v>
                </c:pt>
                <c:pt idx="163">
                  <c:v>11690677224.209999</c:v>
                </c:pt>
                <c:pt idx="164">
                  <c:v>11683405712.35</c:v>
                </c:pt>
                <c:pt idx="165">
                  <c:v>11712843144.91</c:v>
                </c:pt>
                <c:pt idx="166">
                  <c:v>11857069133.91</c:v>
                </c:pt>
                <c:pt idx="167">
                  <c:v>12212746811.940001</c:v>
                </c:pt>
                <c:pt idx="168">
                  <c:v>12606851730.9</c:v>
                </c:pt>
                <c:pt idx="169">
                  <c:v>12606851730.9</c:v>
                </c:pt>
                <c:pt idx="170">
                  <c:v>13225074944.42</c:v>
                </c:pt>
                <c:pt idx="171">
                  <c:v>13448530923.68</c:v>
                </c:pt>
                <c:pt idx="172">
                  <c:v>13660185797.99</c:v>
                </c:pt>
                <c:pt idx="173">
                  <c:v>13820659675.68</c:v>
                </c:pt>
                <c:pt idx="174">
                  <c:v>13761095829.43</c:v>
                </c:pt>
                <c:pt idx="175">
                  <c:v>14818110762.9</c:v>
                </c:pt>
                <c:pt idx="176">
                  <c:v>15152100904.790001</c:v>
                </c:pt>
                <c:pt idx="177">
                  <c:v>15286301292.549999</c:v>
                </c:pt>
                <c:pt idx="178">
                  <c:v>15350757555.110001</c:v>
                </c:pt>
                <c:pt idx="179">
                  <c:v>14801809964.17</c:v>
                </c:pt>
                <c:pt idx="180">
                  <c:v>15047939051.610001</c:v>
                </c:pt>
                <c:pt idx="181">
                  <c:v>15415026474.24</c:v>
                </c:pt>
                <c:pt idx="182">
                  <c:v>15579011502.870001</c:v>
                </c:pt>
                <c:pt idx="183">
                  <c:v>15889158437.379999</c:v>
                </c:pt>
                <c:pt idx="184">
                  <c:v>15815041786.92</c:v>
                </c:pt>
                <c:pt idx="185">
                  <c:v>15829757228.51</c:v>
                </c:pt>
                <c:pt idx="186">
                  <c:v>16154669459.23</c:v>
                </c:pt>
                <c:pt idx="187">
                  <c:v>16154669459.23</c:v>
                </c:pt>
                <c:pt idx="188">
                  <c:v>16298743250.82</c:v>
                </c:pt>
                <c:pt idx="189">
                  <c:v>16282075086.719999</c:v>
                </c:pt>
                <c:pt idx="190">
                  <c:v>16097857766.41</c:v>
                </c:pt>
                <c:pt idx="191">
                  <c:v>16097857766.41</c:v>
                </c:pt>
                <c:pt idx="192">
                  <c:v>16110798972.709999</c:v>
                </c:pt>
                <c:pt idx="193">
                  <c:v>16241940695.41</c:v>
                </c:pt>
                <c:pt idx="194">
                  <c:v>16257859741.84</c:v>
                </c:pt>
                <c:pt idx="195">
                  <c:v>16322749662.290001</c:v>
                </c:pt>
                <c:pt idx="196">
                  <c:v>16476938832.91</c:v>
                </c:pt>
                <c:pt idx="197">
                  <c:v>16813938169.6</c:v>
                </c:pt>
                <c:pt idx="198">
                  <c:v>16935339889.629999</c:v>
                </c:pt>
                <c:pt idx="199">
                  <c:v>17109421802.35</c:v>
                </c:pt>
                <c:pt idx="200">
                  <c:v>17013302459.35</c:v>
                </c:pt>
                <c:pt idx="201">
                  <c:v>17104476089.719999</c:v>
                </c:pt>
                <c:pt idx="202">
                  <c:v>17031228884.200001</c:v>
                </c:pt>
                <c:pt idx="203">
                  <c:v>17017423471.01</c:v>
                </c:pt>
                <c:pt idx="204">
                  <c:v>17025896333.32</c:v>
                </c:pt>
                <c:pt idx="205">
                  <c:v>17075448548.959999</c:v>
                </c:pt>
                <c:pt idx="206">
                  <c:v>17034355620.559999</c:v>
                </c:pt>
                <c:pt idx="207">
                  <c:v>17083770422.01</c:v>
                </c:pt>
                <c:pt idx="208">
                  <c:v>17058700942.02</c:v>
                </c:pt>
                <c:pt idx="209">
                  <c:v>17060918569.08</c:v>
                </c:pt>
                <c:pt idx="210">
                  <c:v>17117480187.92</c:v>
                </c:pt>
                <c:pt idx="211">
                  <c:v>17098058247.84</c:v>
                </c:pt>
                <c:pt idx="212">
                  <c:v>17280822542.919998</c:v>
                </c:pt>
                <c:pt idx="213">
                  <c:v>17285935155.380001</c:v>
                </c:pt>
                <c:pt idx="214">
                  <c:v>17290369420.650002</c:v>
                </c:pt>
                <c:pt idx="215">
                  <c:v>17218077711.889999</c:v>
                </c:pt>
                <c:pt idx="216">
                  <c:v>17239111660.709999</c:v>
                </c:pt>
                <c:pt idx="217">
                  <c:v>17176052890.860001</c:v>
                </c:pt>
                <c:pt idx="218">
                  <c:v>17282214702.950001</c:v>
                </c:pt>
                <c:pt idx="219">
                  <c:v>17303530405.43</c:v>
                </c:pt>
                <c:pt idx="220">
                  <c:v>17258210329.869999</c:v>
                </c:pt>
                <c:pt idx="221">
                  <c:v>17098029118.42</c:v>
                </c:pt>
                <c:pt idx="222">
                  <c:v>17254842738.869999</c:v>
                </c:pt>
                <c:pt idx="223">
                  <c:v>17348392421.25</c:v>
                </c:pt>
                <c:pt idx="224">
                  <c:v>17363818337.07</c:v>
                </c:pt>
                <c:pt idx="225">
                  <c:v>17470411367.18</c:v>
                </c:pt>
                <c:pt idx="226">
                  <c:v>17453364452.040001</c:v>
                </c:pt>
                <c:pt idx="227">
                  <c:v>17343624382.709999</c:v>
                </c:pt>
                <c:pt idx="228">
                  <c:v>17343488862.169998</c:v>
                </c:pt>
                <c:pt idx="229">
                  <c:v>17538507542.93</c:v>
                </c:pt>
                <c:pt idx="230">
                  <c:v>17421015358.91</c:v>
                </c:pt>
                <c:pt idx="231">
                  <c:v>17237126929.23</c:v>
                </c:pt>
                <c:pt idx="232">
                  <c:v>17135268548.91</c:v>
                </c:pt>
                <c:pt idx="233">
                  <c:v>17307902018.98</c:v>
                </c:pt>
                <c:pt idx="234">
                  <c:v>17224879684.959999</c:v>
                </c:pt>
                <c:pt idx="235">
                  <c:v>17179496483.299999</c:v>
                </c:pt>
                <c:pt idx="236">
                  <c:v>17121445832.559999</c:v>
                </c:pt>
                <c:pt idx="237">
                  <c:v>17101540267.879999</c:v>
                </c:pt>
                <c:pt idx="238">
                  <c:v>17152322638.41</c:v>
                </c:pt>
                <c:pt idx="239">
                  <c:v>17047743984.540001</c:v>
                </c:pt>
                <c:pt idx="240">
                  <c:v>16928318251.200001</c:v>
                </c:pt>
                <c:pt idx="241">
                  <c:v>16878431805.389999</c:v>
                </c:pt>
                <c:pt idx="242">
                  <c:v>16835535146.48</c:v>
                </c:pt>
                <c:pt idx="243">
                  <c:v>16626995324.34</c:v>
                </c:pt>
                <c:pt idx="244">
                  <c:v>16402753592.860001</c:v>
                </c:pt>
                <c:pt idx="245">
                  <c:v>16308639827.110001</c:v>
                </c:pt>
                <c:pt idx="246">
                  <c:v>16261491824.27</c:v>
                </c:pt>
                <c:pt idx="247">
                  <c:v>16182290167.030001</c:v>
                </c:pt>
                <c:pt idx="248">
                  <c:v>16067529808.709999</c:v>
                </c:pt>
                <c:pt idx="249">
                  <c:v>16099416396.9</c:v>
                </c:pt>
                <c:pt idx="250">
                  <c:v>16047658509.129999</c:v>
                </c:pt>
                <c:pt idx="251">
                  <c:v>16063659590.549999</c:v>
                </c:pt>
                <c:pt idx="252">
                  <c:v>15956077135.059999</c:v>
                </c:pt>
                <c:pt idx="253">
                  <c:v>15952666384.360001</c:v>
                </c:pt>
                <c:pt idx="254">
                  <c:v>15787499533.700001</c:v>
                </c:pt>
                <c:pt idx="255">
                  <c:v>15736894493.23</c:v>
                </c:pt>
                <c:pt idx="256">
                  <c:v>15703722198.879999</c:v>
                </c:pt>
                <c:pt idx="257">
                  <c:v>15740288818.870001</c:v>
                </c:pt>
                <c:pt idx="258">
                  <c:v>15739232430.42</c:v>
                </c:pt>
                <c:pt idx="259">
                  <c:v>15689355835.76</c:v>
                </c:pt>
                <c:pt idx="260">
                  <c:v>15677966001.559999</c:v>
                </c:pt>
                <c:pt idx="261">
                  <c:v>15749502656.139999</c:v>
                </c:pt>
                <c:pt idx="262">
                  <c:v>15712692087.49</c:v>
                </c:pt>
                <c:pt idx="263">
                  <c:v>15644226844.66</c:v>
                </c:pt>
                <c:pt idx="264">
                  <c:v>15630790783.43</c:v>
                </c:pt>
                <c:pt idx="265">
                  <c:v>15677439039.9</c:v>
                </c:pt>
                <c:pt idx="266">
                  <c:v>15685427641.790001</c:v>
                </c:pt>
                <c:pt idx="267">
                  <c:v>15755051967.85</c:v>
                </c:pt>
                <c:pt idx="268">
                  <c:v>15647723084.799999</c:v>
                </c:pt>
                <c:pt idx="269">
                  <c:v>15967195345.799999</c:v>
                </c:pt>
                <c:pt idx="270">
                  <c:v>16073316574.620001</c:v>
                </c:pt>
                <c:pt idx="271">
                  <c:v>16043950596.629999</c:v>
                </c:pt>
                <c:pt idx="272">
                  <c:v>16121181788.68</c:v>
                </c:pt>
                <c:pt idx="273">
                  <c:v>16033142354.059999</c:v>
                </c:pt>
                <c:pt idx="274">
                  <c:v>15998174242.940001</c:v>
                </c:pt>
                <c:pt idx="275">
                  <c:v>15298349790.83</c:v>
                </c:pt>
                <c:pt idx="276">
                  <c:v>15788367982.26</c:v>
                </c:pt>
                <c:pt idx="277">
                  <c:v>15754632923.58</c:v>
                </c:pt>
                <c:pt idx="278">
                  <c:v>15703952488.209999</c:v>
                </c:pt>
                <c:pt idx="279">
                  <c:v>15644065296.65</c:v>
                </c:pt>
                <c:pt idx="280">
                  <c:v>15683165870.870001</c:v>
                </c:pt>
                <c:pt idx="281">
                  <c:v>15694338639.860001</c:v>
                </c:pt>
                <c:pt idx="282">
                  <c:v>15676369124.52</c:v>
                </c:pt>
                <c:pt idx="283">
                  <c:v>15636991176.25</c:v>
                </c:pt>
                <c:pt idx="284">
                  <c:v>15492708461.74</c:v>
                </c:pt>
                <c:pt idx="285">
                  <c:v>15486645259.08</c:v>
                </c:pt>
                <c:pt idx="286">
                  <c:v>15472820700.639999</c:v>
                </c:pt>
                <c:pt idx="287">
                  <c:v>15508330431.52</c:v>
                </c:pt>
                <c:pt idx="288">
                  <c:v>15438358176.52</c:v>
                </c:pt>
                <c:pt idx="289">
                  <c:v>15364353301.559999</c:v>
                </c:pt>
                <c:pt idx="290">
                  <c:v>15363612891.18</c:v>
                </c:pt>
                <c:pt idx="291">
                  <c:v>15360081831.030001</c:v>
                </c:pt>
                <c:pt idx="292">
                  <c:v>15377339833.52</c:v>
                </c:pt>
                <c:pt idx="293">
                  <c:v>15452404338.639999</c:v>
                </c:pt>
                <c:pt idx="294">
                  <c:v>15390461604.09</c:v>
                </c:pt>
                <c:pt idx="295">
                  <c:v>15298349790.83</c:v>
                </c:pt>
                <c:pt idx="296">
                  <c:v>15312999241.860001</c:v>
                </c:pt>
                <c:pt idx="297">
                  <c:v>15305707093.58</c:v>
                </c:pt>
                <c:pt idx="298">
                  <c:v>15258301518.08</c:v>
                </c:pt>
                <c:pt idx="299">
                  <c:v>15263548723.49</c:v>
                </c:pt>
                <c:pt idx="300">
                  <c:v>15214922392.110001</c:v>
                </c:pt>
                <c:pt idx="301">
                  <c:v>15241606573.08</c:v>
                </c:pt>
                <c:pt idx="302">
                  <c:v>15284482298.82</c:v>
                </c:pt>
                <c:pt idx="303">
                  <c:v>15246891030.27</c:v>
                </c:pt>
                <c:pt idx="304">
                  <c:v>15263236992.75</c:v>
                </c:pt>
                <c:pt idx="305">
                  <c:v>15285768853</c:v>
                </c:pt>
                <c:pt idx="306">
                  <c:v>15306385389.34</c:v>
                </c:pt>
                <c:pt idx="307">
                  <c:v>15270707777.790001</c:v>
                </c:pt>
                <c:pt idx="308">
                  <c:v>15262286000.450001</c:v>
                </c:pt>
                <c:pt idx="309">
                  <c:v>15260633838.58</c:v>
                </c:pt>
                <c:pt idx="310">
                  <c:v>15208493142.280001</c:v>
                </c:pt>
                <c:pt idx="311">
                  <c:v>15259739738.110001</c:v>
                </c:pt>
                <c:pt idx="312">
                  <c:v>15104309542.92</c:v>
                </c:pt>
                <c:pt idx="313">
                  <c:v>15046569366.85</c:v>
                </c:pt>
                <c:pt idx="314">
                  <c:v>15173123971.299999</c:v>
                </c:pt>
                <c:pt idx="315">
                  <c:v>15198173746.85</c:v>
                </c:pt>
                <c:pt idx="316">
                  <c:v>15158783494.6</c:v>
                </c:pt>
                <c:pt idx="317">
                  <c:v>14935623771.76</c:v>
                </c:pt>
                <c:pt idx="318">
                  <c:v>14886666390.57</c:v>
                </c:pt>
                <c:pt idx="319">
                  <c:v>14886413492.99</c:v>
                </c:pt>
                <c:pt idx="320">
                  <c:v>14909402307.469999</c:v>
                </c:pt>
                <c:pt idx="321">
                  <c:v>14871626149.08</c:v>
                </c:pt>
                <c:pt idx="322">
                  <c:v>14911547035.15</c:v>
                </c:pt>
                <c:pt idx="323">
                  <c:v>15078180224.639999</c:v>
                </c:pt>
                <c:pt idx="324">
                  <c:v>15071739003.5</c:v>
                </c:pt>
                <c:pt idx="325">
                  <c:v>15023865612.4</c:v>
                </c:pt>
                <c:pt idx="326">
                  <c:v>14989751398.52</c:v>
                </c:pt>
                <c:pt idx="327">
                  <c:v>14953168870.379999</c:v>
                </c:pt>
                <c:pt idx="328">
                  <c:v>14924406348.549999</c:v>
                </c:pt>
                <c:pt idx="329">
                  <c:v>14940715138.969999</c:v>
                </c:pt>
                <c:pt idx="330">
                  <c:v>14932225209.68</c:v>
                </c:pt>
                <c:pt idx="331">
                  <c:v>14944886214.860001</c:v>
                </c:pt>
                <c:pt idx="332">
                  <c:v>14892025144.68</c:v>
                </c:pt>
                <c:pt idx="333">
                  <c:v>15017027570.26</c:v>
                </c:pt>
                <c:pt idx="334">
                  <c:v>15042446243.200001</c:v>
                </c:pt>
                <c:pt idx="335">
                  <c:v>14993678151.24</c:v>
                </c:pt>
                <c:pt idx="336">
                  <c:v>14950071263.52</c:v>
                </c:pt>
                <c:pt idx="337">
                  <c:v>14922083485.129999</c:v>
                </c:pt>
                <c:pt idx="338">
                  <c:v>14815369977.23</c:v>
                </c:pt>
                <c:pt idx="339">
                  <c:v>14695593843.129999</c:v>
                </c:pt>
                <c:pt idx="340">
                  <c:v>14730756127.280001</c:v>
                </c:pt>
                <c:pt idx="341">
                  <c:v>14719772525</c:v>
                </c:pt>
                <c:pt idx="342">
                  <c:v>14663576901.709999</c:v>
                </c:pt>
                <c:pt idx="343">
                  <c:v>14646027318.93</c:v>
                </c:pt>
                <c:pt idx="344">
                  <c:v>14666103264.780001</c:v>
                </c:pt>
                <c:pt idx="345">
                  <c:v>14631894567.450001</c:v>
                </c:pt>
                <c:pt idx="346">
                  <c:v>14501682909.66</c:v>
                </c:pt>
                <c:pt idx="347">
                  <c:v>14405488313.83</c:v>
                </c:pt>
                <c:pt idx="348">
                  <c:v>14395512601.4</c:v>
                </c:pt>
                <c:pt idx="349">
                  <c:v>14370816589.83</c:v>
                </c:pt>
                <c:pt idx="350">
                  <c:v>14428890374.01</c:v>
                </c:pt>
                <c:pt idx="351">
                  <c:v>14368187491.290001</c:v>
                </c:pt>
                <c:pt idx="352">
                  <c:v>14320820058.639999</c:v>
                </c:pt>
                <c:pt idx="353">
                  <c:v>14316023211.969999</c:v>
                </c:pt>
                <c:pt idx="354">
                  <c:v>14296020048.99</c:v>
                </c:pt>
                <c:pt idx="355">
                  <c:v>14313361238.309999</c:v>
                </c:pt>
                <c:pt idx="356">
                  <c:v>14346344539.6</c:v>
                </c:pt>
                <c:pt idx="357">
                  <c:v>14354646870.370001</c:v>
                </c:pt>
                <c:pt idx="358">
                  <c:v>14298499379.700001</c:v>
                </c:pt>
                <c:pt idx="359">
                  <c:v>14273557724.559999</c:v>
                </c:pt>
                <c:pt idx="360">
                  <c:v>14228113014.66</c:v>
                </c:pt>
                <c:pt idx="361">
                  <c:v>14259759687.139999</c:v>
                </c:pt>
                <c:pt idx="362">
                  <c:v>14214251214.57</c:v>
                </c:pt>
                <c:pt idx="363">
                  <c:v>14144857326.67</c:v>
                </c:pt>
                <c:pt idx="364">
                  <c:v>14102787742.93</c:v>
                </c:pt>
                <c:pt idx="365">
                  <c:v>14055319160.33</c:v>
                </c:pt>
                <c:pt idx="366">
                  <c:v>14013647516.41</c:v>
                </c:pt>
                <c:pt idx="367">
                  <c:v>13996300307.91</c:v>
                </c:pt>
                <c:pt idx="368">
                  <c:v>13921250293.959999</c:v>
                </c:pt>
                <c:pt idx="369">
                  <c:v>13961343731</c:v>
                </c:pt>
                <c:pt idx="370">
                  <c:v>13950457727.1</c:v>
                </c:pt>
                <c:pt idx="371">
                  <c:v>13876856153.34</c:v>
                </c:pt>
                <c:pt idx="372">
                  <c:v>13859111749.530001</c:v>
                </c:pt>
                <c:pt idx="373">
                  <c:v>13847906050.27</c:v>
                </c:pt>
                <c:pt idx="374">
                  <c:v>13836981071.530001</c:v>
                </c:pt>
                <c:pt idx="375">
                  <c:v>13730949481.530001</c:v>
                </c:pt>
                <c:pt idx="376">
                  <c:v>13649646768.98</c:v>
                </c:pt>
                <c:pt idx="377">
                  <c:v>13740954438.82</c:v>
                </c:pt>
                <c:pt idx="378">
                  <c:v>13704250996.040001</c:v>
                </c:pt>
                <c:pt idx="379">
                  <c:v>13519484295.33</c:v>
                </c:pt>
                <c:pt idx="380">
                  <c:v>13392968999.120001</c:v>
                </c:pt>
                <c:pt idx="381">
                  <c:v>13175075869.01</c:v>
                </c:pt>
                <c:pt idx="382">
                  <c:v>13106274684.719999</c:v>
                </c:pt>
                <c:pt idx="383">
                  <c:v>13072418556.75</c:v>
                </c:pt>
                <c:pt idx="384">
                  <c:v>13103992111.370001</c:v>
                </c:pt>
                <c:pt idx="385">
                  <c:v>13012981411.639999</c:v>
                </c:pt>
                <c:pt idx="386">
                  <c:v>12963454710.73</c:v>
                </c:pt>
                <c:pt idx="387">
                  <c:v>13011982160.860001</c:v>
                </c:pt>
                <c:pt idx="388">
                  <c:v>13011982160.860001</c:v>
                </c:pt>
                <c:pt idx="389">
                  <c:v>13057412738.469999</c:v>
                </c:pt>
                <c:pt idx="390">
                  <c:v>12983540291.17</c:v>
                </c:pt>
                <c:pt idx="391">
                  <c:v>13025192376.77</c:v>
                </c:pt>
                <c:pt idx="392">
                  <c:v>13018570791.73</c:v>
                </c:pt>
                <c:pt idx="393">
                  <c:v>13051292378.219999</c:v>
                </c:pt>
                <c:pt idx="394">
                  <c:v>12986556367.059999</c:v>
                </c:pt>
                <c:pt idx="395">
                  <c:v>12877374741.879999</c:v>
                </c:pt>
                <c:pt idx="396">
                  <c:v>12846851629.790001</c:v>
                </c:pt>
                <c:pt idx="397">
                  <c:v>12839898276.08</c:v>
                </c:pt>
                <c:pt idx="398">
                  <c:v>12879637782.1</c:v>
                </c:pt>
                <c:pt idx="399">
                  <c:v>12930809635.950001</c:v>
                </c:pt>
                <c:pt idx="400">
                  <c:v>12877573910.059999</c:v>
                </c:pt>
                <c:pt idx="401">
                  <c:v>12861213713.299999</c:v>
                </c:pt>
                <c:pt idx="402">
                  <c:v>12765207756.99</c:v>
                </c:pt>
                <c:pt idx="403">
                  <c:v>12673806341.610001</c:v>
                </c:pt>
                <c:pt idx="404">
                  <c:v>12764936044.02</c:v>
                </c:pt>
                <c:pt idx="405">
                  <c:v>12749467671.83</c:v>
                </c:pt>
                <c:pt idx="406">
                  <c:v>12668059267.040001</c:v>
                </c:pt>
                <c:pt idx="407">
                  <c:v>12713595292.030001</c:v>
                </c:pt>
                <c:pt idx="408">
                  <c:v>12806577021.790001</c:v>
                </c:pt>
                <c:pt idx="409">
                  <c:v>12847643954.49</c:v>
                </c:pt>
                <c:pt idx="410">
                  <c:v>12847643954.49</c:v>
                </c:pt>
                <c:pt idx="411">
                  <c:v>12770287853.530001</c:v>
                </c:pt>
                <c:pt idx="412">
                  <c:v>12805813649.92</c:v>
                </c:pt>
                <c:pt idx="413">
                  <c:v>13047106906.35</c:v>
                </c:pt>
                <c:pt idx="414">
                  <c:v>13149405250.35</c:v>
                </c:pt>
                <c:pt idx="415">
                  <c:v>13130354245.049999</c:v>
                </c:pt>
                <c:pt idx="416">
                  <c:v>13251748127.040001</c:v>
                </c:pt>
                <c:pt idx="417">
                  <c:v>13280448660.41</c:v>
                </c:pt>
                <c:pt idx="418">
                  <c:v>13281940645.16</c:v>
                </c:pt>
                <c:pt idx="419">
                  <c:v>13728470715.42</c:v>
                </c:pt>
                <c:pt idx="420">
                  <c:v>14101427969.75</c:v>
                </c:pt>
                <c:pt idx="421">
                  <c:v>14101427969.75</c:v>
                </c:pt>
                <c:pt idx="422">
                  <c:v>15025742873.549999</c:v>
                </c:pt>
                <c:pt idx="423">
                  <c:v>15120198754.35</c:v>
                </c:pt>
                <c:pt idx="424">
                  <c:v>15008378889.27</c:v>
                </c:pt>
                <c:pt idx="425">
                  <c:v>15384503106.719999</c:v>
                </c:pt>
                <c:pt idx="426">
                  <c:v>15664019894.799999</c:v>
                </c:pt>
                <c:pt idx="427">
                  <c:v>16280799365</c:v>
                </c:pt>
                <c:pt idx="428">
                  <c:v>16452829787.709999</c:v>
                </c:pt>
                <c:pt idx="429">
                  <c:v>16846276843.809999</c:v>
                </c:pt>
                <c:pt idx="430">
                  <c:v>17592812575.09</c:v>
                </c:pt>
                <c:pt idx="431">
                  <c:v>17674504266.98</c:v>
                </c:pt>
                <c:pt idx="432">
                  <c:v>17830635583.150002</c:v>
                </c:pt>
                <c:pt idx="433">
                  <c:v>18099060877.419998</c:v>
                </c:pt>
                <c:pt idx="434">
                  <c:v>17317752184.68</c:v>
                </c:pt>
                <c:pt idx="435">
                  <c:v>17581877381.509998</c:v>
                </c:pt>
                <c:pt idx="436">
                  <c:v>18045149187.419998</c:v>
                </c:pt>
                <c:pt idx="437">
                  <c:v>18095764295.099998</c:v>
                </c:pt>
                <c:pt idx="438">
                  <c:v>18266950585.720001</c:v>
                </c:pt>
                <c:pt idx="439">
                  <c:v>18206804369.16</c:v>
                </c:pt>
                <c:pt idx="440">
                  <c:v>18206804369.16</c:v>
                </c:pt>
                <c:pt idx="441">
                  <c:v>18293996981.619999</c:v>
                </c:pt>
                <c:pt idx="442">
                  <c:v>18232647184.299999</c:v>
                </c:pt>
                <c:pt idx="443">
                  <c:v>18453657216.389999</c:v>
                </c:pt>
                <c:pt idx="444">
                  <c:v>18453657216.389999</c:v>
                </c:pt>
                <c:pt idx="445">
                  <c:v>18404919227.82</c:v>
                </c:pt>
                <c:pt idx="446">
                  <c:v>18471526045.709999</c:v>
                </c:pt>
                <c:pt idx="447">
                  <c:v>18336534063.919998</c:v>
                </c:pt>
                <c:pt idx="448">
                  <c:v>18441677768.240002</c:v>
                </c:pt>
                <c:pt idx="449">
                  <c:v>18466348113.98</c:v>
                </c:pt>
                <c:pt idx="450">
                  <c:v>18630553805.470001</c:v>
                </c:pt>
                <c:pt idx="451">
                  <c:v>18672039915.009998</c:v>
                </c:pt>
                <c:pt idx="452">
                  <c:v>18689042948.57</c:v>
                </c:pt>
                <c:pt idx="453">
                  <c:v>18544227147.130001</c:v>
                </c:pt>
                <c:pt idx="454">
                  <c:v>18710920996.970001</c:v>
                </c:pt>
                <c:pt idx="455">
                  <c:v>18768304702.540001</c:v>
                </c:pt>
                <c:pt idx="456">
                  <c:v>18703910785.59</c:v>
                </c:pt>
                <c:pt idx="457">
                  <c:v>18753315656.959999</c:v>
                </c:pt>
                <c:pt idx="458">
                  <c:v>18788657887.330002</c:v>
                </c:pt>
                <c:pt idx="459">
                  <c:v>18838995760.490002</c:v>
                </c:pt>
                <c:pt idx="460">
                  <c:v>18962350943.509998</c:v>
                </c:pt>
                <c:pt idx="461">
                  <c:v>19020454672.919998</c:v>
                </c:pt>
                <c:pt idx="462">
                  <c:v>18870020419.099998</c:v>
                </c:pt>
                <c:pt idx="463">
                  <c:v>19076821927.48</c:v>
                </c:pt>
                <c:pt idx="464">
                  <c:v>19022265648.080002</c:v>
                </c:pt>
                <c:pt idx="465">
                  <c:v>18942899585.77</c:v>
                </c:pt>
                <c:pt idx="466">
                  <c:v>19081955445.580002</c:v>
                </c:pt>
                <c:pt idx="467">
                  <c:v>18964014360.110001</c:v>
                </c:pt>
                <c:pt idx="468">
                  <c:v>19009894869.060001</c:v>
                </c:pt>
                <c:pt idx="469">
                  <c:v>19064239951.130001</c:v>
                </c:pt>
                <c:pt idx="470">
                  <c:v>19134582994.41</c:v>
                </c:pt>
                <c:pt idx="471">
                  <c:v>19330944120.91</c:v>
                </c:pt>
                <c:pt idx="472">
                  <c:v>19254486370.860001</c:v>
                </c:pt>
                <c:pt idx="473">
                  <c:v>19276641739.310001</c:v>
                </c:pt>
                <c:pt idx="474">
                  <c:v>19227262102.330002</c:v>
                </c:pt>
                <c:pt idx="475">
                  <c:v>19452534660.810001</c:v>
                </c:pt>
                <c:pt idx="476">
                  <c:v>19403991901.360001</c:v>
                </c:pt>
                <c:pt idx="477">
                  <c:v>19407854803.23</c:v>
                </c:pt>
                <c:pt idx="478">
                  <c:v>19412872050.75</c:v>
                </c:pt>
                <c:pt idx="479">
                  <c:v>19409955717.560001</c:v>
                </c:pt>
                <c:pt idx="480">
                  <c:v>19376169815.630001</c:v>
                </c:pt>
                <c:pt idx="481">
                  <c:v>19227108470.43</c:v>
                </c:pt>
                <c:pt idx="482">
                  <c:v>19313241592.290001</c:v>
                </c:pt>
                <c:pt idx="483">
                  <c:v>19333672135.66</c:v>
                </c:pt>
                <c:pt idx="484">
                  <c:v>19344931958.880001</c:v>
                </c:pt>
                <c:pt idx="485">
                  <c:v>19401620678.52</c:v>
                </c:pt>
                <c:pt idx="486">
                  <c:v>19322582350.759998</c:v>
                </c:pt>
                <c:pt idx="487">
                  <c:v>19303865009.279999</c:v>
                </c:pt>
                <c:pt idx="488">
                  <c:v>19319994762.389999</c:v>
                </c:pt>
                <c:pt idx="489">
                  <c:v>19310342320.169998</c:v>
                </c:pt>
                <c:pt idx="490">
                  <c:v>19350861948.669998</c:v>
                </c:pt>
                <c:pt idx="491">
                  <c:v>19199879841.59</c:v>
                </c:pt>
                <c:pt idx="492">
                  <c:v>19085980222.369999</c:v>
                </c:pt>
                <c:pt idx="493">
                  <c:v>19107963685.349998</c:v>
                </c:pt>
                <c:pt idx="494">
                  <c:v>19027848416.66</c:v>
                </c:pt>
                <c:pt idx="495">
                  <c:v>18949489375.720001</c:v>
                </c:pt>
                <c:pt idx="496">
                  <c:v>18882616707.380001</c:v>
                </c:pt>
                <c:pt idx="497">
                  <c:v>18884821668.459999</c:v>
                </c:pt>
                <c:pt idx="498">
                  <c:v>18901043029.860001</c:v>
                </c:pt>
                <c:pt idx="499">
                  <c:v>18834596779.650002</c:v>
                </c:pt>
                <c:pt idx="500">
                  <c:v>18809528563.91</c:v>
                </c:pt>
                <c:pt idx="501">
                  <c:v>18754782578.130001</c:v>
                </c:pt>
                <c:pt idx="502">
                  <c:v>18756414254.889999</c:v>
                </c:pt>
                <c:pt idx="503">
                  <c:v>18807152611.389999</c:v>
                </c:pt>
                <c:pt idx="504">
                  <c:v>18716536875.93</c:v>
                </c:pt>
                <c:pt idx="505">
                  <c:v>18707062246.509998</c:v>
                </c:pt>
                <c:pt idx="506">
                  <c:v>18497886659.959999</c:v>
                </c:pt>
                <c:pt idx="507">
                  <c:v>18499878179.049999</c:v>
                </c:pt>
                <c:pt idx="508">
                  <c:v>18543023157.049999</c:v>
                </c:pt>
                <c:pt idx="509">
                  <c:v>18440119532.779999</c:v>
                </c:pt>
                <c:pt idx="510">
                  <c:v>18396494931.73</c:v>
                </c:pt>
                <c:pt idx="511">
                  <c:v>18476497309.98</c:v>
                </c:pt>
                <c:pt idx="512">
                  <c:v>18505311910.599998</c:v>
                </c:pt>
                <c:pt idx="513">
                  <c:v>18472765841.049999</c:v>
                </c:pt>
                <c:pt idx="514">
                  <c:v>18453198633.360001</c:v>
                </c:pt>
                <c:pt idx="515">
                  <c:v>18404093053.139999</c:v>
                </c:pt>
                <c:pt idx="516">
                  <c:v>18376480069.27</c:v>
                </c:pt>
                <c:pt idx="517">
                  <c:v>18515637950.84</c:v>
                </c:pt>
                <c:pt idx="518">
                  <c:v>18503691223.16</c:v>
                </c:pt>
                <c:pt idx="519">
                  <c:v>18510056256.610001</c:v>
                </c:pt>
                <c:pt idx="520">
                  <c:v>18472443446.490002</c:v>
                </c:pt>
                <c:pt idx="521">
                  <c:v>18474190448.580002</c:v>
                </c:pt>
                <c:pt idx="522">
                  <c:v>18515138610.099998</c:v>
                </c:pt>
                <c:pt idx="523">
                  <c:v>18508542711.720001</c:v>
                </c:pt>
                <c:pt idx="524">
                  <c:v>18440159718.75</c:v>
                </c:pt>
                <c:pt idx="525">
                  <c:v>18268937558.060001</c:v>
                </c:pt>
                <c:pt idx="526">
                  <c:v>18300917565.529999</c:v>
                </c:pt>
                <c:pt idx="527">
                  <c:v>18298117487.580002</c:v>
                </c:pt>
                <c:pt idx="528">
                  <c:v>18289876884.439999</c:v>
                </c:pt>
                <c:pt idx="529">
                  <c:v>18194508588.880001</c:v>
                </c:pt>
                <c:pt idx="530">
                  <c:v>18126840141.34</c:v>
                </c:pt>
                <c:pt idx="531">
                  <c:v>18080504676.599998</c:v>
                </c:pt>
                <c:pt idx="532">
                  <c:v>18182792721.779999</c:v>
                </c:pt>
                <c:pt idx="533">
                  <c:v>18212090018.389999</c:v>
                </c:pt>
                <c:pt idx="534">
                  <c:v>18175996033.490002</c:v>
                </c:pt>
                <c:pt idx="535">
                  <c:v>18112514383.07</c:v>
                </c:pt>
                <c:pt idx="536">
                  <c:v>18107593560.189999</c:v>
                </c:pt>
                <c:pt idx="537">
                  <c:v>18087477341.419998</c:v>
                </c:pt>
                <c:pt idx="538">
                  <c:v>18103507710.43</c:v>
                </c:pt>
                <c:pt idx="539">
                  <c:v>18256508329.209999</c:v>
                </c:pt>
                <c:pt idx="540">
                  <c:v>18257608890.119999</c:v>
                </c:pt>
                <c:pt idx="541">
                  <c:v>18247914508.880001</c:v>
                </c:pt>
                <c:pt idx="542">
                  <c:v>18244474156.189999</c:v>
                </c:pt>
                <c:pt idx="543">
                  <c:v>18241378151.880001</c:v>
                </c:pt>
                <c:pt idx="544">
                  <c:v>18294611111.529999</c:v>
                </c:pt>
                <c:pt idx="545">
                  <c:v>18201923976.389999</c:v>
                </c:pt>
                <c:pt idx="546">
                  <c:v>18276676466.599998</c:v>
                </c:pt>
                <c:pt idx="547">
                  <c:v>18170850566.799999</c:v>
                </c:pt>
                <c:pt idx="548">
                  <c:v>18081435656.389999</c:v>
                </c:pt>
                <c:pt idx="549">
                  <c:v>18066089038.52</c:v>
                </c:pt>
                <c:pt idx="550">
                  <c:v>18028825585.07</c:v>
                </c:pt>
                <c:pt idx="551">
                  <c:v>17924038417.18</c:v>
                </c:pt>
              </c:numCache>
            </c:numRef>
          </c:val>
          <c:smooth val="0"/>
          <c:extLst>
            <c:ext xmlns:c16="http://schemas.microsoft.com/office/drawing/2014/chart" uri="{C3380CC4-5D6E-409C-BE32-E72D297353CC}">
              <c16:uniqueId val="{00000000-5D37-4579-BC79-0F15A65867CD}"/>
            </c:ext>
          </c:extLst>
        </c:ser>
        <c:dLbls>
          <c:showLegendKey val="0"/>
          <c:showVal val="0"/>
          <c:showCatName val="0"/>
          <c:showSerName val="0"/>
          <c:showPercent val="0"/>
          <c:showBubbleSize val="0"/>
        </c:dLbls>
        <c:smooth val="0"/>
        <c:axId val="977317224"/>
        <c:axId val="977317616"/>
      </c:lineChart>
      <c:dateAx>
        <c:axId val="977317224"/>
        <c:scaling>
          <c:orientation val="minMax"/>
          <c:min val="43553"/>
        </c:scaling>
        <c:delete val="0"/>
        <c:axPos val="b"/>
        <c:numFmt formatCode="mmm\ \'yy" sourceLinked="0"/>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1" i="0" u="none" strike="noStrike" kern="1200" baseline="0">
                <a:solidFill>
                  <a:srgbClr val="1F497D"/>
                </a:solidFill>
                <a:latin typeface="Arial" panose="020B0604020202020204" pitchFamily="34" charset="0"/>
                <a:ea typeface="+mn-ea"/>
                <a:cs typeface="Arial" panose="020B0604020202020204" pitchFamily="34" charset="0"/>
              </a:defRPr>
            </a:pPr>
            <a:endParaRPr lang="en-US"/>
          </a:p>
        </c:txPr>
        <c:crossAx val="977317616"/>
        <c:crosses val="autoZero"/>
        <c:auto val="1"/>
        <c:lblOffset val="100"/>
        <c:baseTimeUnit val="days"/>
        <c:majorUnit val="60"/>
        <c:majorTimeUnit val="days"/>
      </c:dateAx>
      <c:valAx>
        <c:axId val="977317616"/>
        <c:scaling>
          <c:orientation val="minMax"/>
          <c:max val="20000000000"/>
          <c:min val="10000000000"/>
        </c:scaling>
        <c:delete val="0"/>
        <c:axPos val="l"/>
        <c:majorGridlines>
          <c:spPr>
            <a:ln w="9525" cap="flat" cmpd="sng" algn="ctr">
              <a:solidFill>
                <a:sysClr val="window" lastClr="FFFFFF">
                  <a:lumMod val="95000"/>
                </a:sys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rgbClr val="1F497D"/>
                </a:solidFill>
                <a:latin typeface="Arial" panose="020B0604020202020204" pitchFamily="34" charset="0"/>
                <a:ea typeface="+mn-ea"/>
                <a:cs typeface="Arial" panose="020B0604020202020204" pitchFamily="34" charset="0"/>
              </a:defRPr>
            </a:pPr>
            <a:endParaRPr lang="en-US"/>
          </a:p>
        </c:txPr>
        <c:crossAx val="977317224"/>
        <c:crosses val="autoZero"/>
        <c:crossBetween val="between"/>
        <c:majorUnit val="1000000000"/>
        <c:dispUnits>
          <c:builtInUnit val="billions"/>
          <c:dispUnitsLbl>
            <c:layout>
              <c:manualLayout>
                <c:xMode val="edge"/>
                <c:yMode val="edge"/>
                <c:x val="7.9517153477915419E-3"/>
                <c:y val="0.40074654343795868"/>
              </c:manualLayout>
            </c:layout>
            <c:spPr>
              <a:noFill/>
              <a:ln>
                <a:noFill/>
              </a:ln>
              <a:effectLst/>
            </c:spPr>
            <c:txPr>
              <a:bodyPr rot="-5400000" spcFirstLastPara="1" vertOverflow="ellipsis" vert="horz" wrap="square" anchor="ctr" anchorCtr="1"/>
              <a:lstStyle/>
              <a:p>
                <a:pPr>
                  <a:defRPr sz="1050" b="1" i="0" u="none" strike="noStrike" kern="1200" baseline="0">
                    <a:solidFill>
                      <a:srgbClr val="1F497D"/>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sz="1050" b="1">
          <a:solidFill>
            <a:srgbClr val="1F497D"/>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3"/>
            <c:bubble3D val="0"/>
            <c:spPr>
              <a:solidFill>
                <a:srgbClr val="4BACC6">
                  <a:lumMod val="60000"/>
                  <a:lumOff val="40000"/>
                </a:srgbClr>
              </a:solidFill>
            </c:spPr>
            <c:extLst>
              <c:ext xmlns:c16="http://schemas.microsoft.com/office/drawing/2014/chart" uri="{C3380CC4-5D6E-409C-BE32-E72D297353CC}">
                <c16:uniqueId val="{00000001-C9D5-46AE-820F-830613DBE0E9}"/>
              </c:ext>
            </c:extLst>
          </c:dPt>
          <c:dPt>
            <c:idx val="4"/>
            <c:bubble3D val="0"/>
            <c:spPr>
              <a:solidFill>
                <a:srgbClr val="8064A2"/>
              </a:solidFill>
            </c:spPr>
            <c:extLst>
              <c:ext xmlns:c16="http://schemas.microsoft.com/office/drawing/2014/chart" uri="{C3380CC4-5D6E-409C-BE32-E72D297353CC}">
                <c16:uniqueId val="{00000003-C9D5-46AE-820F-830613DBE0E9}"/>
              </c:ext>
            </c:extLst>
          </c:dPt>
          <c:dLbls>
            <c:dLbl>
              <c:idx val="1"/>
              <c:layout>
                <c:manualLayout>
                  <c:x val="-6.4091386303984726E-2"/>
                  <c:y val="-5.8523790295443842E-2"/>
                </c:manualLayout>
              </c:layout>
              <c:dLblPos val="bestFit"/>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C9D5-46AE-820F-830613DBE0E9}"/>
                </c:ext>
              </c:extLst>
            </c:dLbl>
            <c:dLbl>
              <c:idx val="3"/>
              <c:layout>
                <c:manualLayout>
                  <c:x val="-5.3414459556191838E-3"/>
                  <c:y val="-4.5856383336698295E-2"/>
                </c:manualLayout>
              </c:layout>
              <c:dLblPos val="bestFit"/>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9D5-46AE-820F-830613DBE0E9}"/>
                </c:ext>
              </c:extLst>
            </c:dLbl>
            <c:dLbl>
              <c:idx val="4"/>
              <c:layout>
                <c:manualLayout>
                  <c:x val="-3.7134812693867814E-2"/>
                  <c:y val="3.205128205128205E-3"/>
                </c:manualLayout>
              </c:layout>
              <c:dLblPos val="bestFit"/>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9D5-46AE-820F-830613DBE0E9}"/>
                </c:ext>
              </c:extLst>
            </c:dLbl>
            <c:spPr>
              <a:noFill/>
              <a:ln>
                <a:noFill/>
              </a:ln>
              <a:effectLst/>
            </c:spPr>
            <c:dLblPos val="bestFit"/>
            <c:showLegendKey val="1"/>
            <c:showVal val="1"/>
            <c:showCatName val="1"/>
            <c:showSerName val="0"/>
            <c:showPercent val="0"/>
            <c:showBubbleSize val="0"/>
            <c:separator>
</c:separator>
            <c:showLeaderLines val="1"/>
            <c:extLst>
              <c:ext xmlns:c15="http://schemas.microsoft.com/office/drawing/2012/chart" uri="{CE6537A1-D6FC-4f65-9D91-7224C49458BB}"/>
            </c:extLst>
          </c:dLbls>
          <c:cat>
            <c:strRef>
              <c:f>Charts!$B$4:$B$8</c:f>
              <c:strCache>
                <c:ptCount val="5"/>
                <c:pt idx="0">
                  <c:v>Buyout</c:v>
                </c:pt>
                <c:pt idx="1">
                  <c:v>Co-investments</c:v>
                </c:pt>
                <c:pt idx="2">
                  <c:v>Distressed</c:v>
                </c:pt>
                <c:pt idx="3">
                  <c:v>Secondary</c:v>
                </c:pt>
                <c:pt idx="4">
                  <c:v>Venture Capital</c:v>
                </c:pt>
              </c:strCache>
            </c:strRef>
          </c:cat>
          <c:val>
            <c:numRef>
              <c:f>Charts!$C$4:$C$8</c:f>
              <c:numCache>
                <c:formatCode>0%</c:formatCode>
                <c:ptCount val="5"/>
                <c:pt idx="0">
                  <c:v>0.55000000000000004</c:v>
                </c:pt>
                <c:pt idx="1">
                  <c:v>0.1</c:v>
                </c:pt>
                <c:pt idx="2">
                  <c:v>0.15</c:v>
                </c:pt>
                <c:pt idx="3">
                  <c:v>0.1</c:v>
                </c:pt>
                <c:pt idx="4">
                  <c:v>0.1</c:v>
                </c:pt>
              </c:numCache>
            </c:numRef>
          </c:val>
          <c:extLst>
            <c:ext xmlns:c16="http://schemas.microsoft.com/office/drawing/2014/chart" uri="{C3380CC4-5D6E-409C-BE32-E72D297353CC}">
              <c16:uniqueId val="{00000005-C9D5-46AE-820F-830613DBE0E9}"/>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2.9874185035797977E-2"/>
          <c:y val="0.14822877909492083"/>
          <c:w val="0.43287792622877086"/>
          <c:h val="0.61345360676069338"/>
        </c:manualLayout>
      </c:layout>
      <c:pieChart>
        <c:varyColors val="1"/>
        <c:ser>
          <c:idx val="0"/>
          <c:order val="0"/>
          <c:tx>
            <c:strRef>
              <c:f>Sheet1!$B$1</c:f>
              <c:strCache>
                <c:ptCount val="1"/>
                <c:pt idx="0">
                  <c:v>Column2</c:v>
                </c:pt>
              </c:strCache>
            </c:strRef>
          </c:tx>
          <c:spPr>
            <a:ln>
              <a:solidFill>
                <a:schemeClr val="bg1">
                  <a:lumMod val="85000"/>
                </a:schemeClr>
              </a:solidFill>
            </a:ln>
          </c:spPr>
          <c:dPt>
            <c:idx val="1"/>
            <c:bubble3D val="0"/>
            <c:spPr>
              <a:solidFill>
                <a:srgbClr val="FFC000"/>
              </a:solidFill>
              <a:ln>
                <a:solidFill>
                  <a:schemeClr val="bg1">
                    <a:lumMod val="85000"/>
                  </a:schemeClr>
                </a:solidFill>
              </a:ln>
            </c:spPr>
            <c:extLst>
              <c:ext xmlns:c16="http://schemas.microsoft.com/office/drawing/2014/chart" uri="{C3380CC4-5D6E-409C-BE32-E72D297353CC}">
                <c16:uniqueId val="{00000001-73E2-486F-9CFF-7D11D872D8E6}"/>
              </c:ext>
            </c:extLst>
          </c:dPt>
          <c:dLbls>
            <c:dLbl>
              <c:idx val="6"/>
              <c:layout>
                <c:manualLayout>
                  <c:x val="-2.067812022861535E-2"/>
                  <c:y val="2.930402930402930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E2-486F-9CFF-7D11D872D8E6}"/>
                </c:ext>
              </c:extLst>
            </c:dLbl>
            <c:dLbl>
              <c:idx val="7"/>
              <c:layout>
                <c:manualLayout>
                  <c:x val="0"/>
                  <c:y val="-3.296703296703298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3E2-486F-9CFF-7D11D872D8E6}"/>
                </c:ext>
              </c:extLst>
            </c:dLbl>
            <c:dLbl>
              <c:idx val="8"/>
              <c:layout>
                <c:manualLayout>
                  <c:x val="1.5508590171461507E-2"/>
                  <c:y val="-7.326007326007326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3E2-486F-9CFF-7D11D872D8E6}"/>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Sheet1!$A$2:$A$11</c:f>
              <c:strCache>
                <c:ptCount val="10"/>
                <c:pt idx="0">
                  <c:v>Asset Backed Commercial Paper - Fixed</c:v>
                </c:pt>
                <c:pt idx="1">
                  <c:v>Asset Backed Commercial Paper - Floating</c:v>
                </c:pt>
                <c:pt idx="2">
                  <c:v>Bank Instrument - Fixed</c:v>
                </c:pt>
                <c:pt idx="3">
                  <c:v>Bank Instrument - Floating</c:v>
                </c:pt>
                <c:pt idx="4">
                  <c:v>Corporate CP - Fixed</c:v>
                </c:pt>
                <c:pt idx="5">
                  <c:v>Corporate CP - Floating</c:v>
                </c:pt>
                <c:pt idx="6">
                  <c:v>Corporate Notes - Floating</c:v>
                </c:pt>
                <c:pt idx="7">
                  <c:v>Government</c:v>
                </c:pt>
                <c:pt idx="8">
                  <c:v>Mutual Funds - Money Market</c:v>
                </c:pt>
                <c:pt idx="9">
                  <c:v>Repo</c:v>
                </c:pt>
              </c:strCache>
            </c:strRef>
          </c:cat>
          <c:val>
            <c:numRef>
              <c:f>Sheet1!$B$2:$B$11</c:f>
              <c:numCache>
                <c:formatCode>0.0</c:formatCode>
                <c:ptCount val="10"/>
                <c:pt idx="0">
                  <c:v>23.08</c:v>
                </c:pt>
                <c:pt idx="1">
                  <c:v>2.61</c:v>
                </c:pt>
                <c:pt idx="2">
                  <c:v>27.76</c:v>
                </c:pt>
                <c:pt idx="3">
                  <c:v>1.51</c:v>
                </c:pt>
                <c:pt idx="4">
                  <c:v>33.18</c:v>
                </c:pt>
                <c:pt idx="5">
                  <c:v>0.1</c:v>
                </c:pt>
                <c:pt idx="6">
                  <c:v>0.19</c:v>
                </c:pt>
                <c:pt idx="7">
                  <c:v>2.08</c:v>
                </c:pt>
                <c:pt idx="8">
                  <c:v>4.2</c:v>
                </c:pt>
                <c:pt idx="9">
                  <c:v>5.25</c:v>
                </c:pt>
              </c:numCache>
            </c:numRef>
          </c:val>
          <c:extLst>
            <c:ext xmlns:c16="http://schemas.microsoft.com/office/drawing/2014/chart" uri="{C3380CC4-5D6E-409C-BE32-E72D297353CC}">
              <c16:uniqueId val="{0000000D-73E2-486F-9CFF-7D11D872D8E6}"/>
            </c:ext>
          </c:extLst>
        </c:ser>
        <c:dLbls>
          <c:dLblPos val="outEnd"/>
          <c:showLegendKey val="0"/>
          <c:showVal val="1"/>
          <c:showCatName val="0"/>
          <c:showSerName val="0"/>
          <c:showPercent val="0"/>
          <c:showBubbleSize val="0"/>
          <c:showLeaderLines val="1"/>
        </c:dLbls>
        <c:firstSliceAng val="0"/>
      </c:pieChart>
    </c:plotArea>
    <c:legend>
      <c:legendPos val="r"/>
      <c:layout>
        <c:manualLayout>
          <c:xMode val="edge"/>
          <c:yMode val="edge"/>
          <c:x val="0.54333144869363548"/>
          <c:y val="3.2967032967032968E-2"/>
          <c:w val="0.43568025927432008"/>
          <c:h val="0.92307692307692313"/>
        </c:manualLayout>
      </c:layout>
      <c:overlay val="0"/>
      <c:spPr>
        <a:effectLst>
          <a:outerShdw blurRad="50800" dist="50800" dir="5400000" sx="1000" sy="1000" algn="ctr" rotWithShape="0">
            <a:srgbClr val="000000">
              <a:alpha val="43137"/>
            </a:srgbClr>
          </a:outerShdw>
        </a:effectLst>
      </c:spPr>
      <c:txPr>
        <a:bodyPr/>
        <a:lstStyle/>
        <a:p>
          <a:pPr>
            <a:defRPr sz="1050" b="1">
              <a:solidFill>
                <a:schemeClr val="tx2"/>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Regional Returns</a:t>
            </a:r>
          </a:p>
        </c:rich>
      </c:tx>
      <c:layout>
        <c:manualLayout>
          <c:xMode val="edge"/>
          <c:yMode val="edge"/>
          <c:x val="0.3836224567283591"/>
          <c:y val="6.4042536346660735E-3"/>
        </c:manualLayout>
      </c:layout>
      <c:overlay val="0"/>
      <c:spPr>
        <a:noFill/>
        <a:ln w="25400">
          <a:noFill/>
        </a:ln>
      </c:spPr>
    </c:title>
    <c:autoTitleDeleted val="0"/>
    <c:plotArea>
      <c:layout>
        <c:manualLayout>
          <c:layoutTarget val="inner"/>
          <c:xMode val="edge"/>
          <c:yMode val="edge"/>
          <c:x val="2.4165210469123365E-2"/>
          <c:y val="0.17896028473056574"/>
          <c:w val="0.8725689054457002"/>
          <c:h val="0.56359992875831855"/>
        </c:manualLayout>
      </c:layout>
      <c:barChart>
        <c:barDir val="col"/>
        <c:grouping val="clustered"/>
        <c:varyColors val="0"/>
        <c:ser>
          <c:idx val="0"/>
          <c:order val="0"/>
          <c:tx>
            <c:strRef>
              <c:f>'Sector Indexes'!$C$20</c:f>
              <c:strCache>
                <c:ptCount val="1"/>
                <c:pt idx="0">
                  <c:v>Q1</c:v>
                </c:pt>
              </c:strCache>
            </c:strRef>
          </c:tx>
          <c:spPr>
            <a:solidFill>
              <a:schemeClr val="accent6">
                <a:lumMod val="75000"/>
              </a:schemeClr>
            </a:solidFill>
            <a:ln>
              <a:noFill/>
            </a:ln>
            <a:effectLst/>
          </c:spPr>
          <c:invertIfNegative val="0"/>
          <c:dLbls>
            <c:numFmt formatCode="0.00%" sourceLinked="0"/>
            <c:spPr>
              <a:noFill/>
              <a:ln w="25400">
                <a:noFill/>
              </a:ln>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'Sector Indexes'!$B$21:$B$24</c:f>
              <c:strCache>
                <c:ptCount val="4"/>
                <c:pt idx="0">
                  <c:v>ACWI IMI</c:v>
                </c:pt>
                <c:pt idx="1">
                  <c:v>US</c:v>
                </c:pt>
                <c:pt idx="2">
                  <c:v>Developed ex-US</c:v>
                </c:pt>
                <c:pt idx="3">
                  <c:v>Emerging Markets</c:v>
                </c:pt>
              </c:strCache>
            </c:strRef>
          </c:cat>
          <c:val>
            <c:numRef>
              <c:f>'Sector Indexes'!$C$21:$C$24</c:f>
              <c:numCache>
                <c:formatCode>0.00%</c:formatCode>
                <c:ptCount val="4"/>
                <c:pt idx="0">
                  <c:v>5.1354530000000002E-2</c:v>
                </c:pt>
                <c:pt idx="1">
                  <c:v>6.1784189999999996E-2</c:v>
                </c:pt>
                <c:pt idx="2">
                  <c:v>4.1667750000000003E-2</c:v>
                </c:pt>
                <c:pt idx="3">
                  <c:v>2.8557410000000002E-2</c:v>
                </c:pt>
              </c:numCache>
            </c:numRef>
          </c:val>
          <c:extLst>
            <c:ext xmlns:c16="http://schemas.microsoft.com/office/drawing/2014/chart" uri="{C3380CC4-5D6E-409C-BE32-E72D297353CC}">
              <c16:uniqueId val="{00000000-35DA-43FC-8372-42D9AC7788B4}"/>
            </c:ext>
          </c:extLst>
        </c:ser>
        <c:ser>
          <c:idx val="1"/>
          <c:order val="1"/>
          <c:tx>
            <c:strRef>
              <c:f>'Sector Indexes'!$D$20</c:f>
              <c:strCache>
                <c:ptCount val="1"/>
                <c:pt idx="0">
                  <c:v>1 Yr</c:v>
                </c:pt>
              </c:strCache>
            </c:strRef>
          </c:tx>
          <c:spPr>
            <a:solidFill>
              <a:srgbClr val="948A54"/>
            </a:solidFill>
          </c:spPr>
          <c:invertIfNegative val="0"/>
          <c:dLbls>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'Sector Indexes'!$B$21:$B$24</c:f>
              <c:strCache>
                <c:ptCount val="4"/>
                <c:pt idx="0">
                  <c:v>ACWI IMI</c:v>
                </c:pt>
                <c:pt idx="1">
                  <c:v>US</c:v>
                </c:pt>
                <c:pt idx="2">
                  <c:v>Developed ex-US</c:v>
                </c:pt>
                <c:pt idx="3">
                  <c:v>Emerging Markets</c:v>
                </c:pt>
              </c:strCache>
            </c:strRef>
          </c:cat>
          <c:val>
            <c:numRef>
              <c:f>'Sector Indexes'!$D$21:$D$24</c:f>
              <c:numCache>
                <c:formatCode>0.00%</c:formatCode>
                <c:ptCount val="4"/>
                <c:pt idx="0">
                  <c:v>0.57579040000000004</c:v>
                </c:pt>
                <c:pt idx="1">
                  <c:v>0.62030600000000002</c:v>
                </c:pt>
                <c:pt idx="2">
                  <c:v>0.48471890000000001</c:v>
                </c:pt>
                <c:pt idx="3">
                  <c:v>0.61086550000000006</c:v>
                </c:pt>
              </c:numCache>
            </c:numRef>
          </c:val>
          <c:extLst>
            <c:ext xmlns:c16="http://schemas.microsoft.com/office/drawing/2014/chart" uri="{C3380CC4-5D6E-409C-BE32-E72D297353CC}">
              <c16:uniqueId val="{00000001-35DA-43FC-8372-42D9AC7788B4}"/>
            </c:ext>
          </c:extLst>
        </c:ser>
        <c:dLbls>
          <c:showLegendKey val="0"/>
          <c:showVal val="0"/>
          <c:showCatName val="0"/>
          <c:showSerName val="0"/>
          <c:showPercent val="0"/>
          <c:showBubbleSize val="0"/>
        </c:dLbls>
        <c:gapWidth val="219"/>
        <c:overlap val="-27"/>
        <c:axId val="1759223247"/>
        <c:axId val="1"/>
      </c:barChart>
      <c:catAx>
        <c:axId val="17592232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1"/>
        <c:axPos val="l"/>
        <c:numFmt formatCode="0.00%" sourceLinked="1"/>
        <c:majorTickMark val="out"/>
        <c:minorTickMark val="none"/>
        <c:tickLblPos val="nextTo"/>
        <c:crossAx val="1759223247"/>
        <c:crosses val="autoZero"/>
        <c:crossBetween val="between"/>
      </c:valAx>
      <c:spPr>
        <a:noFill/>
        <a:ln w="25400">
          <a:noFill/>
        </a:ln>
      </c:spPr>
    </c:plotArea>
    <c:legend>
      <c:legendPos val="r"/>
      <c:layout>
        <c:manualLayout>
          <c:xMode val="edge"/>
          <c:yMode val="edge"/>
          <c:x val="0.43088931656270962"/>
          <c:y val="0.88682085687034951"/>
          <c:w val="0.13364481476276555"/>
          <c:h val="7.783268158702536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6350">
      <a:noFill/>
    </a:ln>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378896420934417"/>
          <c:y val="5.700781990589017E-2"/>
          <c:w val="0.74154304714110897"/>
          <c:h val="0.81025373580772575"/>
        </c:manualLayout>
      </c:layout>
      <c:barChart>
        <c:barDir val="bar"/>
        <c:grouping val="clustered"/>
        <c:varyColors val="0"/>
        <c:ser>
          <c:idx val="0"/>
          <c:order val="0"/>
          <c:tx>
            <c:strRef>
              <c:f>SectorReturns!$D$22</c:f>
              <c:strCache>
                <c:ptCount val="1"/>
                <c:pt idx="0">
                  <c:v>Q1</c:v>
                </c:pt>
              </c:strCache>
            </c:strRef>
          </c:tx>
          <c:spPr>
            <a:solidFill>
              <a:srgbClr val="006600"/>
            </a:solidFill>
            <a:ln>
              <a:noFill/>
            </a:ln>
            <a:effectLst/>
          </c:spPr>
          <c:invertIfNegative val="0"/>
          <c:dLbls>
            <c:dLbl>
              <c:idx val="10"/>
              <c:numFmt formatCode="0.0%" sourceLinked="0"/>
              <c:spPr>
                <a:noFill/>
                <a:ln>
                  <a:noFill/>
                </a:ln>
                <a:effectLst/>
              </c:spPr>
              <c:txPr>
                <a:bodyPr rot="0" spcFirstLastPara="1" vertOverflow="ellipsis" vert="horz" wrap="square" anchor="ctr" anchorCtr="1"/>
                <a:lstStyle/>
                <a:p>
                  <a:pPr>
                    <a:defRPr sz="900" b="0" i="0" u="none" strike="noStrike" kern="1200" baseline="0">
                      <a:solidFill>
                        <a:srgbClr val="FF0000"/>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13BF-4EA0-94E6-FE5AE7C78A2E}"/>
                </c:ext>
              </c:extLst>
            </c:dLbl>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SectorReturns!$B$23:$C$33</c:f>
              <c:multiLvlStrCache>
                <c:ptCount val="11"/>
                <c:lvl>
                  <c:pt idx="0">
                    <c:v>Financials</c:v>
                  </c:pt>
                  <c:pt idx="1">
                    <c:v>Industrials</c:v>
                  </c:pt>
                  <c:pt idx="2">
                    <c:v>Materials</c:v>
                  </c:pt>
                  <c:pt idx="3">
                    <c:v>Comm Services</c:v>
                  </c:pt>
                  <c:pt idx="4">
                    <c:v>Real Estate</c:v>
                  </c:pt>
                  <c:pt idx="5">
                    <c:v>Cons Disc</c:v>
                  </c:pt>
                  <c:pt idx="6">
                    <c:v>Info Tech</c:v>
                  </c:pt>
                  <c:pt idx="7">
                    <c:v>Energy</c:v>
                  </c:pt>
                  <c:pt idx="8">
                    <c:v>Utilities</c:v>
                  </c:pt>
                  <c:pt idx="9">
                    <c:v>Health Care</c:v>
                  </c:pt>
                  <c:pt idx="10">
                    <c:v>Staples</c:v>
                  </c:pt>
                </c:lvl>
                <c:lvl>
                  <c:pt idx="0">
                    <c:v>CYCLICAL</c:v>
                  </c:pt>
                  <c:pt idx="7">
                    <c:v>DEFENSIVE</c:v>
                  </c:pt>
                </c:lvl>
              </c:multiLvlStrCache>
            </c:multiLvlStrRef>
          </c:cat>
          <c:val>
            <c:numRef>
              <c:f>SectorReturns!$D$23:$D$33</c:f>
              <c:numCache>
                <c:formatCode>0.00%</c:formatCode>
                <c:ptCount val="11"/>
                <c:pt idx="0">
                  <c:v>0.1198916</c:v>
                </c:pt>
                <c:pt idx="1">
                  <c:v>8.2554060000000012E-2</c:v>
                </c:pt>
                <c:pt idx="2">
                  <c:v>6.9033999999999998E-2</c:v>
                </c:pt>
                <c:pt idx="3">
                  <c:v>6.5916940000000007E-2</c:v>
                </c:pt>
                <c:pt idx="4">
                  <c:v>5.636294E-2</c:v>
                </c:pt>
                <c:pt idx="5">
                  <c:v>4.0444589999999996E-2</c:v>
                </c:pt>
                <c:pt idx="6">
                  <c:v>1.967613E-2</c:v>
                </c:pt>
                <c:pt idx="7">
                  <c:v>0.18567549999999999</c:v>
                </c:pt>
                <c:pt idx="8">
                  <c:v>9.5077730000000006E-3</c:v>
                </c:pt>
                <c:pt idx="9">
                  <c:v>3.0418099999999998E-3</c:v>
                </c:pt>
                <c:pt idx="10">
                  <c:v>-1.2563889999999999E-3</c:v>
                </c:pt>
              </c:numCache>
            </c:numRef>
          </c:val>
          <c:extLst>
            <c:ext xmlns:c16="http://schemas.microsoft.com/office/drawing/2014/chart" uri="{C3380CC4-5D6E-409C-BE32-E72D297353CC}">
              <c16:uniqueId val="{00000000-D11E-41DB-BF4F-4102ABA315E6}"/>
            </c:ext>
          </c:extLst>
        </c:ser>
        <c:ser>
          <c:idx val="1"/>
          <c:order val="1"/>
          <c:tx>
            <c:strRef>
              <c:f>SectorReturns!$E$22</c:f>
              <c:strCache>
                <c:ptCount val="1"/>
                <c:pt idx="0">
                  <c:v>1 Year</c:v>
                </c:pt>
              </c:strCache>
            </c:strRef>
          </c:tx>
          <c:spPr>
            <a:solidFill>
              <a:srgbClr val="948A5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SectorReturns!$B$23:$C$33</c:f>
              <c:multiLvlStrCache>
                <c:ptCount val="11"/>
                <c:lvl>
                  <c:pt idx="0">
                    <c:v>Financials</c:v>
                  </c:pt>
                  <c:pt idx="1">
                    <c:v>Industrials</c:v>
                  </c:pt>
                  <c:pt idx="2">
                    <c:v>Materials</c:v>
                  </c:pt>
                  <c:pt idx="3">
                    <c:v>Comm Services</c:v>
                  </c:pt>
                  <c:pt idx="4">
                    <c:v>Real Estate</c:v>
                  </c:pt>
                  <c:pt idx="5">
                    <c:v>Cons Disc</c:v>
                  </c:pt>
                  <c:pt idx="6">
                    <c:v>Info Tech</c:v>
                  </c:pt>
                  <c:pt idx="7">
                    <c:v>Energy</c:v>
                  </c:pt>
                  <c:pt idx="8">
                    <c:v>Utilities</c:v>
                  </c:pt>
                  <c:pt idx="9">
                    <c:v>Health Care</c:v>
                  </c:pt>
                  <c:pt idx="10">
                    <c:v>Staples</c:v>
                  </c:pt>
                </c:lvl>
                <c:lvl>
                  <c:pt idx="0">
                    <c:v>CYCLICAL</c:v>
                  </c:pt>
                  <c:pt idx="7">
                    <c:v>DEFENSIVE</c:v>
                  </c:pt>
                </c:lvl>
              </c:multiLvlStrCache>
            </c:multiLvlStrRef>
          </c:cat>
          <c:val>
            <c:numRef>
              <c:f>SectorReturns!$E$23:$E$33</c:f>
              <c:numCache>
                <c:formatCode>0.00%</c:formatCode>
                <c:ptCount val="11"/>
                <c:pt idx="0">
                  <c:v>0.58993030000000002</c:v>
                </c:pt>
                <c:pt idx="1">
                  <c:v>0.6704928</c:v>
                </c:pt>
                <c:pt idx="2">
                  <c:v>0.8035639</c:v>
                </c:pt>
                <c:pt idx="3">
                  <c:v>0.57972950000000001</c:v>
                </c:pt>
                <c:pt idx="4">
                  <c:v>0.33467910000000001</c:v>
                </c:pt>
                <c:pt idx="5">
                  <c:v>0.8341982</c:v>
                </c:pt>
                <c:pt idx="6">
                  <c:v>0.73356470000000007</c:v>
                </c:pt>
                <c:pt idx="7">
                  <c:v>0.55278499999999997</c:v>
                </c:pt>
                <c:pt idx="8">
                  <c:v>0.24229240000000002</c:v>
                </c:pt>
                <c:pt idx="9">
                  <c:v>0.34033169999999996</c:v>
                </c:pt>
                <c:pt idx="10">
                  <c:v>0.26530670000000001</c:v>
                </c:pt>
              </c:numCache>
            </c:numRef>
          </c:val>
          <c:extLst>
            <c:ext xmlns:c16="http://schemas.microsoft.com/office/drawing/2014/chart" uri="{C3380CC4-5D6E-409C-BE32-E72D297353CC}">
              <c16:uniqueId val="{00000001-D11E-41DB-BF4F-4102ABA315E6}"/>
            </c:ext>
          </c:extLst>
        </c:ser>
        <c:dLbls>
          <c:dLblPos val="outEnd"/>
          <c:showLegendKey val="0"/>
          <c:showVal val="1"/>
          <c:showCatName val="0"/>
          <c:showSerName val="0"/>
          <c:showPercent val="0"/>
          <c:showBubbleSize val="0"/>
        </c:dLbls>
        <c:gapWidth val="80"/>
        <c:axId val="1760721919"/>
        <c:axId val="1351752303"/>
      </c:barChart>
      <c:catAx>
        <c:axId val="1760721919"/>
        <c:scaling>
          <c:orientation val="maxMin"/>
        </c:scaling>
        <c:delete val="0"/>
        <c:axPos val="l"/>
        <c:majorGridlines>
          <c:spPr>
            <a:ln w="3175" cap="flat" cmpd="sng" algn="ctr">
              <a:solidFill>
                <a:sysClr val="window" lastClr="FFFFFF">
                  <a:lumMod val="75000"/>
                </a:sysClr>
              </a:solidFill>
              <a:round/>
            </a:ln>
            <a:effectLst/>
          </c:spPr>
        </c:majorGridlines>
        <c:numFmt formatCode="General" sourceLinked="1"/>
        <c:majorTickMark val="none"/>
        <c:minorTickMark val="none"/>
        <c:tickLblPos val="low"/>
        <c:spPr>
          <a:noFill/>
          <a:ln w="15875" cap="flat" cmpd="sng" algn="ctr">
            <a:solidFill>
              <a:sysClr val="window" lastClr="FFFFFF">
                <a:lumMod val="65000"/>
              </a:sys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Century Gothic" panose="020B0502020202020204" pitchFamily="34" charset="0"/>
                <a:ea typeface="+mn-ea"/>
                <a:cs typeface="+mn-cs"/>
              </a:defRPr>
            </a:pPr>
            <a:endParaRPr lang="en-US"/>
          </a:p>
        </c:txPr>
        <c:crossAx val="1351752303"/>
        <c:crosses val="autoZero"/>
        <c:auto val="1"/>
        <c:lblAlgn val="ctr"/>
        <c:lblOffset val="100"/>
        <c:noMultiLvlLbl val="0"/>
      </c:catAx>
      <c:valAx>
        <c:axId val="1351752303"/>
        <c:scaling>
          <c:orientation val="minMax"/>
        </c:scaling>
        <c:delete val="1"/>
        <c:axPos val="t"/>
        <c:numFmt formatCode="0%" sourceLinked="0"/>
        <c:majorTickMark val="none"/>
        <c:minorTickMark val="none"/>
        <c:tickLblPos val="nextTo"/>
        <c:crossAx val="1760721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latin typeface="Century Gothic" panose="020B0502020202020204" pitchFamily="34" charset="0"/>
        </a:defRPr>
      </a:pPr>
      <a:endParaRPr lang="en-US"/>
    </a:p>
  </c:txPr>
  <c:externalData r:id="rId4">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tx1"/>
            </a:solidFill>
            <a:ln>
              <a:noFill/>
            </a:ln>
            <a:effectLst/>
          </c:spPr>
          <c:invertIfNegative val="0"/>
          <c:cat>
            <c:strRef>
              <c:f>FactorReturns!$I$27:$I$33</c:f>
              <c:strCache>
                <c:ptCount val="7"/>
                <c:pt idx="0">
                  <c:v>Low Vol</c:v>
                </c:pt>
                <c:pt idx="1">
                  <c:v>Yield</c:v>
                </c:pt>
                <c:pt idx="2">
                  <c:v>Quality</c:v>
                </c:pt>
                <c:pt idx="3">
                  <c:v>Momentum</c:v>
                </c:pt>
                <c:pt idx="4">
                  <c:v>Value</c:v>
                </c:pt>
                <c:pt idx="5">
                  <c:v>Growth</c:v>
                </c:pt>
                <c:pt idx="6">
                  <c:v>Low Size</c:v>
                </c:pt>
              </c:strCache>
            </c:strRef>
          </c:cat>
          <c:val>
            <c:numRef>
              <c:f>FactorReturns!$M$27:$M$33</c:f>
              <c:numCache>
                <c:formatCode>0.00%</c:formatCode>
                <c:ptCount val="7"/>
                <c:pt idx="0">
                  <c:v>-3.6945640000000002E-2</c:v>
                </c:pt>
                <c:pt idx="1">
                  <c:v>1.1968399999999997E-2</c:v>
                </c:pt>
                <c:pt idx="2">
                  <c:v>-2.0583339999999999E-2</c:v>
                </c:pt>
                <c:pt idx="3">
                  <c:v>-4.4929903E-2</c:v>
                </c:pt>
                <c:pt idx="4">
                  <c:v>8.600257E-2</c:v>
                </c:pt>
                <c:pt idx="5">
                  <c:v>-4.6793835999999998E-2</c:v>
                </c:pt>
                <c:pt idx="6">
                  <c:v>1.2149520000000004E-2</c:v>
                </c:pt>
              </c:numCache>
            </c:numRef>
          </c:val>
          <c:extLst>
            <c:ext xmlns:c16="http://schemas.microsoft.com/office/drawing/2014/chart" uri="{C3380CC4-5D6E-409C-BE32-E72D297353CC}">
              <c16:uniqueId val="{00000000-60B8-4C37-ABD5-C915D2563180}"/>
            </c:ext>
          </c:extLst>
        </c:ser>
        <c:dLbls>
          <c:showLegendKey val="0"/>
          <c:showVal val="0"/>
          <c:showCatName val="0"/>
          <c:showSerName val="0"/>
          <c:showPercent val="0"/>
          <c:showBubbleSize val="0"/>
        </c:dLbls>
        <c:gapWidth val="182"/>
        <c:axId val="1761637967"/>
        <c:axId val="1761639631"/>
      </c:barChart>
      <c:catAx>
        <c:axId val="1761637967"/>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Active Returns (MSCI World)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1639631"/>
        <c:crosses val="autoZero"/>
        <c:auto val="1"/>
        <c:lblAlgn val="ctr"/>
        <c:lblOffset val="100"/>
        <c:noMultiLvlLbl val="0"/>
      </c:catAx>
      <c:valAx>
        <c:axId val="17616396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1637967"/>
        <c:crosses val="autoZero"/>
        <c:crossBetween val="between"/>
      </c:valAx>
      <c:spPr>
        <a:noFill/>
        <a:ln>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tx1"/>
            </a:solidFill>
            <a:ln>
              <a:noFill/>
            </a:ln>
            <a:effectLst/>
          </c:spPr>
          <c:invertIfNegative val="0"/>
          <c:cat>
            <c:strRef>
              <c:f>FactorReturns!$I$17:$I$23</c:f>
              <c:strCache>
                <c:ptCount val="7"/>
                <c:pt idx="0">
                  <c:v>Low Vol</c:v>
                </c:pt>
                <c:pt idx="1">
                  <c:v>Yield</c:v>
                </c:pt>
                <c:pt idx="2">
                  <c:v>Quality</c:v>
                </c:pt>
                <c:pt idx="3">
                  <c:v>Momentum</c:v>
                </c:pt>
                <c:pt idx="4">
                  <c:v>Value</c:v>
                </c:pt>
                <c:pt idx="5">
                  <c:v>Growth</c:v>
                </c:pt>
                <c:pt idx="6">
                  <c:v>Low Size</c:v>
                </c:pt>
              </c:strCache>
            </c:strRef>
          </c:cat>
          <c:val>
            <c:numRef>
              <c:f>FactorReturns!$M$17:$M$23</c:f>
              <c:numCache>
                <c:formatCode>0.00%</c:formatCode>
                <c:ptCount val="7"/>
                <c:pt idx="0">
                  <c:v>5.3341699999999992E-3</c:v>
                </c:pt>
                <c:pt idx="1">
                  <c:v>5.4250949999999992E-2</c:v>
                </c:pt>
                <c:pt idx="2">
                  <c:v>1.4588300000000047E-3</c:v>
                </c:pt>
                <c:pt idx="3">
                  <c:v>-6.0140269999999996E-2</c:v>
                </c:pt>
                <c:pt idx="4">
                  <c:v>5.3684280000000001E-2</c:v>
                </c:pt>
                <c:pt idx="5">
                  <c:v>-9.8735999999999997E-3</c:v>
                </c:pt>
                <c:pt idx="6">
                  <c:v>-1.2878210999999999E-2</c:v>
                </c:pt>
              </c:numCache>
            </c:numRef>
          </c:val>
          <c:extLst>
            <c:ext xmlns:c16="http://schemas.microsoft.com/office/drawing/2014/chart" uri="{C3380CC4-5D6E-409C-BE32-E72D297353CC}">
              <c16:uniqueId val="{00000000-DCEC-4595-BA8D-A18BAC812926}"/>
            </c:ext>
          </c:extLst>
        </c:ser>
        <c:dLbls>
          <c:showLegendKey val="0"/>
          <c:showVal val="0"/>
          <c:showCatName val="0"/>
          <c:showSerName val="0"/>
          <c:showPercent val="0"/>
          <c:showBubbleSize val="0"/>
        </c:dLbls>
        <c:gapWidth val="182"/>
        <c:axId val="1536436575"/>
        <c:axId val="1536432415"/>
      </c:barChart>
      <c:catAx>
        <c:axId val="153643657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Active</a:t>
                </a:r>
                <a:r>
                  <a:rPr lang="en-US" baseline="0"/>
                  <a:t> Returns (MSCI EM)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bg2">
                <a:lumMod val="2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6432415"/>
        <c:crosses val="autoZero"/>
        <c:auto val="1"/>
        <c:lblAlgn val="ctr"/>
        <c:lblOffset val="100"/>
        <c:noMultiLvlLbl val="0"/>
      </c:catAx>
      <c:valAx>
        <c:axId val="153643241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6436575"/>
        <c:crosses val="autoZero"/>
        <c:crossBetween val="between"/>
      </c:valAx>
      <c:spPr>
        <a:noFill/>
        <a:ln>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dirty="0"/>
              <a:t>Cumulative Monthly Benchmark vs Total Asset Class Excess Returns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lineChart>
        <c:grouping val="standard"/>
        <c:varyColors val="0"/>
        <c:ser>
          <c:idx val="0"/>
          <c:order val="0"/>
          <c:tx>
            <c:strRef>
              <c:f>cummdata!$D$20</c:f>
              <c:strCache>
                <c:ptCount val="1"/>
                <c:pt idx="0">
                  <c:v>Custom MSCI ACWI IMI</c:v>
                </c:pt>
              </c:strCache>
            </c:strRef>
          </c:tx>
          <c:spPr>
            <a:ln w="28575" cap="rnd">
              <a:solidFill>
                <a:srgbClr val="948A54"/>
              </a:solidFill>
              <a:round/>
            </a:ln>
            <a:effectLst/>
          </c:spPr>
          <c:marker>
            <c:symbol val="none"/>
          </c:marker>
          <c:cat>
            <c:numRef>
              <c:f>cummdata!$C$21:$C$33</c:f>
              <c:numCache>
                <c:formatCode>[$-409]mmm\-yy;@</c:formatCode>
                <c:ptCount val="13"/>
                <c:pt idx="0">
                  <c:v>44286</c:v>
                </c:pt>
                <c:pt idx="1">
                  <c:v>44255</c:v>
                </c:pt>
                <c:pt idx="2">
                  <c:v>44227</c:v>
                </c:pt>
                <c:pt idx="3">
                  <c:v>44196</c:v>
                </c:pt>
                <c:pt idx="4">
                  <c:v>44165</c:v>
                </c:pt>
                <c:pt idx="5">
                  <c:v>44135</c:v>
                </c:pt>
                <c:pt idx="6">
                  <c:v>44104</c:v>
                </c:pt>
                <c:pt idx="7">
                  <c:v>44074</c:v>
                </c:pt>
                <c:pt idx="8">
                  <c:v>44043</c:v>
                </c:pt>
                <c:pt idx="9">
                  <c:v>44012</c:v>
                </c:pt>
                <c:pt idx="10">
                  <c:v>43982</c:v>
                </c:pt>
                <c:pt idx="11">
                  <c:v>43951</c:v>
                </c:pt>
                <c:pt idx="12">
                  <c:v>43920</c:v>
                </c:pt>
              </c:numCache>
            </c:numRef>
          </c:cat>
          <c:val>
            <c:numRef>
              <c:f>cummdata!$D$21:$D$33</c:f>
              <c:numCache>
                <c:formatCode>0.00%</c:formatCode>
                <c:ptCount val="13"/>
                <c:pt idx="0">
                  <c:v>0.57643999999999995</c:v>
                </c:pt>
                <c:pt idx="1">
                  <c:v>0.53657500000000002</c:v>
                </c:pt>
                <c:pt idx="2">
                  <c:v>0.49685600000000002</c:v>
                </c:pt>
                <c:pt idx="3">
                  <c:v>0.49952199999999997</c:v>
                </c:pt>
                <c:pt idx="4">
                  <c:v>0.42852600000000002</c:v>
                </c:pt>
                <c:pt idx="5">
                  <c:v>0.268065</c:v>
                </c:pt>
                <c:pt idx="6">
                  <c:v>0.29605399999999998</c:v>
                </c:pt>
                <c:pt idx="7">
                  <c:v>0.33735399999999999</c:v>
                </c:pt>
                <c:pt idx="8">
                  <c:v>0.26092799999999999</c:v>
                </c:pt>
                <c:pt idx="9">
                  <c:v>0.198549</c:v>
                </c:pt>
                <c:pt idx="10">
                  <c:v>0.161325</c:v>
                </c:pt>
                <c:pt idx="11">
                  <c:v>0.110217</c:v>
                </c:pt>
                <c:pt idx="12" formatCode="General">
                  <c:v>0</c:v>
                </c:pt>
              </c:numCache>
            </c:numRef>
          </c:val>
          <c:smooth val="0"/>
          <c:extLst>
            <c:ext xmlns:c16="http://schemas.microsoft.com/office/drawing/2014/chart" uri="{C3380CC4-5D6E-409C-BE32-E72D297353CC}">
              <c16:uniqueId val="{00000000-011E-4165-8159-A5422FC709A6}"/>
            </c:ext>
          </c:extLst>
        </c:ser>
        <c:dLbls>
          <c:showLegendKey val="0"/>
          <c:showVal val="0"/>
          <c:showCatName val="0"/>
          <c:showSerName val="0"/>
          <c:showPercent val="0"/>
          <c:showBubbleSize val="0"/>
        </c:dLbls>
        <c:marker val="1"/>
        <c:smooth val="0"/>
        <c:axId val="112717199"/>
        <c:axId val="119729455"/>
      </c:lineChart>
      <c:lineChart>
        <c:grouping val="standard"/>
        <c:varyColors val="0"/>
        <c:ser>
          <c:idx val="1"/>
          <c:order val="1"/>
          <c:tx>
            <c:strRef>
              <c:f>cummdata!$E$20</c:f>
              <c:strCache>
                <c:ptCount val="1"/>
                <c:pt idx="0">
                  <c:v>GE Excess Returns</c:v>
                </c:pt>
              </c:strCache>
            </c:strRef>
          </c:tx>
          <c:spPr>
            <a:ln w="28575" cap="rnd">
              <a:solidFill>
                <a:srgbClr val="006600"/>
              </a:solidFill>
              <a:round/>
            </a:ln>
            <a:effectLst/>
          </c:spPr>
          <c:marker>
            <c:symbol val="none"/>
          </c:marker>
          <c:cat>
            <c:numRef>
              <c:f>cummdata!$C$21:$C$33</c:f>
              <c:numCache>
                <c:formatCode>[$-409]mmm\-yy;@</c:formatCode>
                <c:ptCount val="13"/>
                <c:pt idx="0">
                  <c:v>44286</c:v>
                </c:pt>
                <c:pt idx="1">
                  <c:v>44255</c:v>
                </c:pt>
                <c:pt idx="2">
                  <c:v>44227</c:v>
                </c:pt>
                <c:pt idx="3">
                  <c:v>44196</c:v>
                </c:pt>
                <c:pt idx="4">
                  <c:v>44165</c:v>
                </c:pt>
                <c:pt idx="5">
                  <c:v>44135</c:v>
                </c:pt>
                <c:pt idx="6">
                  <c:v>44104</c:v>
                </c:pt>
                <c:pt idx="7">
                  <c:v>44074</c:v>
                </c:pt>
                <c:pt idx="8">
                  <c:v>44043</c:v>
                </c:pt>
                <c:pt idx="9">
                  <c:v>44012</c:v>
                </c:pt>
                <c:pt idx="10">
                  <c:v>43982</c:v>
                </c:pt>
                <c:pt idx="11">
                  <c:v>43951</c:v>
                </c:pt>
                <c:pt idx="12">
                  <c:v>43920</c:v>
                </c:pt>
              </c:numCache>
            </c:numRef>
          </c:cat>
          <c:val>
            <c:numRef>
              <c:f>cummdata!$E$21:$E$33</c:f>
              <c:numCache>
                <c:formatCode>0.00%</c:formatCode>
                <c:ptCount val="13"/>
                <c:pt idx="0">
                  <c:v>7.8280000000000207E-3</c:v>
                </c:pt>
                <c:pt idx="1">
                  <c:v>5.7099999999999798E-3</c:v>
                </c:pt>
                <c:pt idx="2">
                  <c:v>7.8139999999999807E-3</c:v>
                </c:pt>
                <c:pt idx="3">
                  <c:v>4.4920000000000498E-3</c:v>
                </c:pt>
                <c:pt idx="4">
                  <c:v>1.5079999999999699E-3</c:v>
                </c:pt>
                <c:pt idx="5">
                  <c:v>8.5699999999999891E-3</c:v>
                </c:pt>
                <c:pt idx="6">
                  <c:v>7.7550000000000093E-3</c:v>
                </c:pt>
                <c:pt idx="7">
                  <c:v>5.4780000000000193E-3</c:v>
                </c:pt>
                <c:pt idx="8">
                  <c:v>7.0359999999999798E-3</c:v>
                </c:pt>
                <c:pt idx="9">
                  <c:v>2.6449999999999803E-3</c:v>
                </c:pt>
                <c:pt idx="10">
                  <c:v>1.797E-3</c:v>
                </c:pt>
                <c:pt idx="11">
                  <c:v>9.8700000000000892E-4</c:v>
                </c:pt>
                <c:pt idx="12" formatCode="General">
                  <c:v>0</c:v>
                </c:pt>
              </c:numCache>
            </c:numRef>
          </c:val>
          <c:smooth val="0"/>
          <c:extLst>
            <c:ext xmlns:c16="http://schemas.microsoft.com/office/drawing/2014/chart" uri="{C3380CC4-5D6E-409C-BE32-E72D297353CC}">
              <c16:uniqueId val="{00000001-011E-4165-8159-A5422FC709A6}"/>
            </c:ext>
          </c:extLst>
        </c:ser>
        <c:dLbls>
          <c:showLegendKey val="0"/>
          <c:showVal val="0"/>
          <c:showCatName val="0"/>
          <c:showSerName val="0"/>
          <c:showPercent val="0"/>
          <c:showBubbleSize val="0"/>
        </c:dLbls>
        <c:marker val="1"/>
        <c:smooth val="0"/>
        <c:axId val="1148995439"/>
        <c:axId val="119728207"/>
      </c:lineChart>
      <c:dateAx>
        <c:axId val="112717199"/>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19729455"/>
        <c:crosses val="autoZero"/>
        <c:auto val="1"/>
        <c:lblOffset val="100"/>
        <c:baseTimeUnit val="months"/>
      </c:dateAx>
      <c:valAx>
        <c:axId val="1197294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Custom MSCI ACWI IMI Return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12717199"/>
        <c:crosses val="autoZero"/>
        <c:crossBetween val="between"/>
      </c:valAx>
      <c:valAx>
        <c:axId val="119728207"/>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GE Excess Returns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148995439"/>
        <c:crosses val="max"/>
        <c:crossBetween val="between"/>
      </c:valAx>
      <c:dateAx>
        <c:axId val="1148995439"/>
        <c:scaling>
          <c:orientation val="minMax"/>
        </c:scaling>
        <c:delete val="1"/>
        <c:axPos val="b"/>
        <c:numFmt formatCode="[$-409]mmm\-yy;@" sourceLinked="1"/>
        <c:majorTickMark val="out"/>
        <c:minorTickMark val="none"/>
        <c:tickLblPos val="nextTo"/>
        <c:crossAx val="119728207"/>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400" b="0"/>
            </a:pPr>
            <a:r>
              <a:rPr lang="en-US" sz="1400" b="0"/>
              <a:t>Realized vs Predicted 1 Year Risk</a:t>
            </a:r>
          </a:p>
        </c:rich>
      </c:tx>
      <c:overlay val="0"/>
      <c:spPr>
        <a:noFill/>
        <a:ln>
          <a:noFill/>
        </a:ln>
        <a:effectLst/>
      </c:spPr>
    </c:title>
    <c:autoTitleDeleted val="0"/>
    <c:plotArea>
      <c:layout/>
      <c:lineChart>
        <c:grouping val="standard"/>
        <c:varyColors val="0"/>
        <c:ser>
          <c:idx val="2"/>
          <c:order val="0"/>
          <c:tx>
            <c:strRef>
              <c:f>'1yrRisk'!$D$1</c:f>
              <c:strCache>
                <c:ptCount val="1"/>
                <c:pt idx="0">
                  <c:v>Realized</c:v>
                </c:pt>
              </c:strCache>
            </c:strRef>
          </c:tx>
          <c:spPr>
            <a:ln w="19050" cap="rnd" cmpd="sng" algn="ctr">
              <a:solidFill>
                <a:srgbClr val="006600"/>
              </a:solidFill>
              <a:prstDash val="solid"/>
              <a:round/>
            </a:ln>
            <a:effectLst/>
          </c:spPr>
          <c:marker>
            <c:symbol val="none"/>
          </c:marker>
          <c:dLbls>
            <c:dLbl>
              <c:idx val="35"/>
              <c:layout>
                <c:manualLayout>
                  <c:x val="-9.098695678307387E-4"/>
                  <c:y val="1.23385719305987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9D-446B-835F-3DE9B9DA8C6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'1yrRisk'!$B$2:$B$37</c:f>
              <c:numCache>
                <c:formatCode>m/d/yyyy</c:formatCode>
                <c:ptCount val="36"/>
                <c:pt idx="0">
                  <c:v>44286</c:v>
                </c:pt>
                <c:pt idx="1">
                  <c:v>44255</c:v>
                </c:pt>
                <c:pt idx="2">
                  <c:v>44227</c:v>
                </c:pt>
                <c:pt idx="3">
                  <c:v>44196</c:v>
                </c:pt>
                <c:pt idx="4">
                  <c:v>44165</c:v>
                </c:pt>
                <c:pt idx="5">
                  <c:v>44135</c:v>
                </c:pt>
                <c:pt idx="6">
                  <c:v>44104</c:v>
                </c:pt>
                <c:pt idx="7">
                  <c:v>44074</c:v>
                </c:pt>
                <c:pt idx="8">
                  <c:v>44043</c:v>
                </c:pt>
                <c:pt idx="9">
                  <c:v>44012</c:v>
                </c:pt>
                <c:pt idx="10">
                  <c:v>43982</c:v>
                </c:pt>
                <c:pt idx="11">
                  <c:v>43951</c:v>
                </c:pt>
                <c:pt idx="12">
                  <c:v>43921</c:v>
                </c:pt>
                <c:pt idx="13">
                  <c:v>43890</c:v>
                </c:pt>
                <c:pt idx="14">
                  <c:v>43861</c:v>
                </c:pt>
                <c:pt idx="15">
                  <c:v>43830</c:v>
                </c:pt>
                <c:pt idx="16">
                  <c:v>43799</c:v>
                </c:pt>
                <c:pt idx="17">
                  <c:v>43769</c:v>
                </c:pt>
                <c:pt idx="18">
                  <c:v>43738</c:v>
                </c:pt>
                <c:pt idx="19">
                  <c:v>43708</c:v>
                </c:pt>
                <c:pt idx="20">
                  <c:v>43677</c:v>
                </c:pt>
                <c:pt idx="21">
                  <c:v>43646</c:v>
                </c:pt>
                <c:pt idx="22">
                  <c:v>43616</c:v>
                </c:pt>
                <c:pt idx="23">
                  <c:v>43585</c:v>
                </c:pt>
                <c:pt idx="24">
                  <c:v>43555</c:v>
                </c:pt>
                <c:pt idx="25">
                  <c:v>43524</c:v>
                </c:pt>
                <c:pt idx="26">
                  <c:v>43496</c:v>
                </c:pt>
                <c:pt idx="27">
                  <c:v>43465</c:v>
                </c:pt>
                <c:pt idx="28">
                  <c:v>43434</c:v>
                </c:pt>
                <c:pt idx="29">
                  <c:v>43404</c:v>
                </c:pt>
                <c:pt idx="30">
                  <c:v>43373</c:v>
                </c:pt>
                <c:pt idx="31">
                  <c:v>43343</c:v>
                </c:pt>
                <c:pt idx="32">
                  <c:v>43312</c:v>
                </c:pt>
                <c:pt idx="33">
                  <c:v>43281</c:v>
                </c:pt>
                <c:pt idx="34">
                  <c:v>43251</c:v>
                </c:pt>
                <c:pt idx="35">
                  <c:v>43220</c:v>
                </c:pt>
              </c:numCache>
            </c:numRef>
          </c:cat>
          <c:val>
            <c:numRef>
              <c:f>'1yrRisk'!$D$2:$D$37</c:f>
              <c:numCache>
                <c:formatCode>0.00</c:formatCode>
                <c:ptCount val="36"/>
                <c:pt idx="0">
                  <c:v>0.89129999999999998</c:v>
                </c:pt>
                <c:pt idx="1">
                  <c:v>0.8911</c:v>
                </c:pt>
                <c:pt idx="2">
                  <c:v>0.86980000000000002</c:v>
                </c:pt>
                <c:pt idx="3">
                  <c:v>0.85219999999999996</c:v>
                </c:pt>
                <c:pt idx="4">
                  <c:v>0.83520000000000005</c:v>
                </c:pt>
                <c:pt idx="5">
                  <c:v>0.40329999999999999</c:v>
                </c:pt>
                <c:pt idx="6">
                  <c:v>0.41039999999999999</c:v>
                </c:pt>
                <c:pt idx="7">
                  <c:v>0.43309999999999998</c:v>
                </c:pt>
                <c:pt idx="8">
                  <c:v>0.36049999999999999</c:v>
                </c:pt>
                <c:pt idx="9">
                  <c:v>0.2107</c:v>
                </c:pt>
                <c:pt idx="10">
                  <c:v>0.2109</c:v>
                </c:pt>
                <c:pt idx="11">
                  <c:v>0.2311</c:v>
                </c:pt>
                <c:pt idx="12">
                  <c:v>0.25669999999999998</c:v>
                </c:pt>
                <c:pt idx="13">
                  <c:v>0.25480000000000003</c:v>
                </c:pt>
                <c:pt idx="14">
                  <c:v>0.246</c:v>
                </c:pt>
                <c:pt idx="15">
                  <c:v>0.26140000000000002</c:v>
                </c:pt>
                <c:pt idx="16">
                  <c:v>0.27510000000000001</c:v>
                </c:pt>
                <c:pt idx="17">
                  <c:v>0.29870000000000002</c:v>
                </c:pt>
                <c:pt idx="18">
                  <c:v>0.29920000000000002</c:v>
                </c:pt>
                <c:pt idx="19">
                  <c:v>0.27629999999999999</c:v>
                </c:pt>
                <c:pt idx="20">
                  <c:v>0.28339999999999999</c:v>
                </c:pt>
                <c:pt idx="21">
                  <c:v>0.30330000000000001</c:v>
                </c:pt>
                <c:pt idx="22">
                  <c:v>0.33100000000000002</c:v>
                </c:pt>
                <c:pt idx="23">
                  <c:v>0.34360000000000002</c:v>
                </c:pt>
                <c:pt idx="24">
                  <c:v>0.36420000000000002</c:v>
                </c:pt>
                <c:pt idx="25">
                  <c:v>0.37769999999999998</c:v>
                </c:pt>
                <c:pt idx="26">
                  <c:v>0.39450000000000002</c:v>
                </c:pt>
                <c:pt idx="27">
                  <c:v>0.39200000000000002</c:v>
                </c:pt>
                <c:pt idx="28">
                  <c:v>0.37919999999999998</c:v>
                </c:pt>
                <c:pt idx="29">
                  <c:v>0.37240000000000001</c:v>
                </c:pt>
                <c:pt idx="30">
                  <c:v>0.37030000000000002</c:v>
                </c:pt>
                <c:pt idx="31">
                  <c:v>0.36549999999999999</c:v>
                </c:pt>
                <c:pt idx="32">
                  <c:v>0.39379999999999998</c:v>
                </c:pt>
                <c:pt idx="33">
                  <c:v>0.3826</c:v>
                </c:pt>
                <c:pt idx="34">
                  <c:v>0.3523</c:v>
                </c:pt>
                <c:pt idx="35">
                  <c:v>0.3826</c:v>
                </c:pt>
              </c:numCache>
            </c:numRef>
          </c:val>
          <c:smooth val="0"/>
          <c:extLst>
            <c:ext xmlns:c16="http://schemas.microsoft.com/office/drawing/2014/chart" uri="{C3380CC4-5D6E-409C-BE32-E72D297353CC}">
              <c16:uniqueId val="{00000001-119D-446B-835F-3DE9B9DA8C61}"/>
            </c:ext>
          </c:extLst>
        </c:ser>
        <c:ser>
          <c:idx val="3"/>
          <c:order val="1"/>
          <c:tx>
            <c:strRef>
              <c:f>'1yrRisk'!$C$1</c:f>
              <c:strCache>
                <c:ptCount val="1"/>
                <c:pt idx="0">
                  <c:v>Predicted</c:v>
                </c:pt>
              </c:strCache>
            </c:strRef>
          </c:tx>
          <c:spPr>
            <a:ln w="19050" cap="rnd" cmpd="sng" algn="ctr">
              <a:solidFill>
                <a:srgbClr val="948A54"/>
              </a:solidFill>
              <a:prstDash val="solid"/>
              <a:round/>
            </a:ln>
            <a:effectLst/>
          </c:spPr>
          <c:marker>
            <c:symbol val="none"/>
          </c:marker>
          <c:dLbls>
            <c:dLbl>
              <c:idx val="3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9D-446B-835F-3DE9B9DA8C6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'1yrRisk'!$B$2:$B$37</c:f>
              <c:numCache>
                <c:formatCode>m/d/yyyy</c:formatCode>
                <c:ptCount val="36"/>
                <c:pt idx="0">
                  <c:v>44286</c:v>
                </c:pt>
                <c:pt idx="1">
                  <c:v>44255</c:v>
                </c:pt>
                <c:pt idx="2">
                  <c:v>44227</c:v>
                </c:pt>
                <c:pt idx="3">
                  <c:v>44196</c:v>
                </c:pt>
                <c:pt idx="4">
                  <c:v>44165</c:v>
                </c:pt>
                <c:pt idx="5">
                  <c:v>44135</c:v>
                </c:pt>
                <c:pt idx="6">
                  <c:v>44104</c:v>
                </c:pt>
                <c:pt idx="7">
                  <c:v>44074</c:v>
                </c:pt>
                <c:pt idx="8">
                  <c:v>44043</c:v>
                </c:pt>
                <c:pt idx="9">
                  <c:v>44012</c:v>
                </c:pt>
                <c:pt idx="10">
                  <c:v>43982</c:v>
                </c:pt>
                <c:pt idx="11">
                  <c:v>43951</c:v>
                </c:pt>
                <c:pt idx="12">
                  <c:v>43921</c:v>
                </c:pt>
                <c:pt idx="13">
                  <c:v>43890</c:v>
                </c:pt>
                <c:pt idx="14">
                  <c:v>43861</c:v>
                </c:pt>
                <c:pt idx="15">
                  <c:v>43830</c:v>
                </c:pt>
                <c:pt idx="16">
                  <c:v>43799</c:v>
                </c:pt>
                <c:pt idx="17">
                  <c:v>43769</c:v>
                </c:pt>
                <c:pt idx="18">
                  <c:v>43738</c:v>
                </c:pt>
                <c:pt idx="19">
                  <c:v>43708</c:v>
                </c:pt>
                <c:pt idx="20">
                  <c:v>43677</c:v>
                </c:pt>
                <c:pt idx="21">
                  <c:v>43646</c:v>
                </c:pt>
                <c:pt idx="22">
                  <c:v>43616</c:v>
                </c:pt>
                <c:pt idx="23">
                  <c:v>43585</c:v>
                </c:pt>
                <c:pt idx="24">
                  <c:v>43555</c:v>
                </c:pt>
                <c:pt idx="25">
                  <c:v>43524</c:v>
                </c:pt>
                <c:pt idx="26">
                  <c:v>43496</c:v>
                </c:pt>
                <c:pt idx="27">
                  <c:v>43465</c:v>
                </c:pt>
                <c:pt idx="28">
                  <c:v>43434</c:v>
                </c:pt>
                <c:pt idx="29">
                  <c:v>43404</c:v>
                </c:pt>
                <c:pt idx="30">
                  <c:v>43373</c:v>
                </c:pt>
                <c:pt idx="31">
                  <c:v>43343</c:v>
                </c:pt>
                <c:pt idx="32">
                  <c:v>43312</c:v>
                </c:pt>
                <c:pt idx="33">
                  <c:v>43281</c:v>
                </c:pt>
                <c:pt idx="34">
                  <c:v>43251</c:v>
                </c:pt>
                <c:pt idx="35">
                  <c:v>43220</c:v>
                </c:pt>
              </c:numCache>
            </c:numRef>
          </c:cat>
          <c:val>
            <c:numRef>
              <c:f>'1yrRisk'!$C$2:$C$37</c:f>
              <c:numCache>
                <c:formatCode>General</c:formatCode>
                <c:ptCount val="36"/>
                <c:pt idx="0">
                  <c:v>1</c:v>
                </c:pt>
                <c:pt idx="1">
                  <c:v>0.39</c:v>
                </c:pt>
                <c:pt idx="2">
                  <c:v>0.52</c:v>
                </c:pt>
                <c:pt idx="3">
                  <c:v>0.36</c:v>
                </c:pt>
                <c:pt idx="4">
                  <c:v>0.38</c:v>
                </c:pt>
                <c:pt idx="5">
                  <c:v>0.4</c:v>
                </c:pt>
                <c:pt idx="6">
                  <c:v>0.41</c:v>
                </c:pt>
                <c:pt idx="7">
                  <c:v>0.39</c:v>
                </c:pt>
                <c:pt idx="8">
                  <c:v>0.39</c:v>
                </c:pt>
                <c:pt idx="9">
                  <c:v>0.41</c:v>
                </c:pt>
                <c:pt idx="10">
                  <c:v>0.43</c:v>
                </c:pt>
                <c:pt idx="11">
                  <c:v>0.44</c:v>
                </c:pt>
                <c:pt idx="12">
                  <c:v>0.45</c:v>
                </c:pt>
                <c:pt idx="13">
                  <c:v>0.46</c:v>
                </c:pt>
                <c:pt idx="14">
                  <c:v>0.45</c:v>
                </c:pt>
                <c:pt idx="15">
                  <c:v>0.46</c:v>
                </c:pt>
                <c:pt idx="16">
                  <c:v>0.44</c:v>
                </c:pt>
                <c:pt idx="17">
                  <c:v>0.39</c:v>
                </c:pt>
                <c:pt idx="18">
                  <c:v>0.38</c:v>
                </c:pt>
                <c:pt idx="19">
                  <c:v>0.38</c:v>
                </c:pt>
                <c:pt idx="20">
                  <c:v>0.39</c:v>
                </c:pt>
                <c:pt idx="21" formatCode="0.00">
                  <c:v>0.4</c:v>
                </c:pt>
                <c:pt idx="22" formatCode="0.00">
                  <c:v>0.41</c:v>
                </c:pt>
                <c:pt idx="23" formatCode="0.00">
                  <c:v>0.4</c:v>
                </c:pt>
                <c:pt idx="24" formatCode="0.00">
                  <c:v>0.48</c:v>
                </c:pt>
                <c:pt idx="25" formatCode="0.00">
                  <c:v>0.48</c:v>
                </c:pt>
                <c:pt idx="26" formatCode="0.00">
                  <c:v>0.42</c:v>
                </c:pt>
                <c:pt idx="27" formatCode="0.00">
                  <c:v>0.43</c:v>
                </c:pt>
                <c:pt idx="28" formatCode="0.00">
                  <c:v>0.45</c:v>
                </c:pt>
                <c:pt idx="29" formatCode="0.00">
                  <c:v>0.45</c:v>
                </c:pt>
                <c:pt idx="30" formatCode="0.00">
                  <c:v>0.48</c:v>
                </c:pt>
                <c:pt idx="31" formatCode="0.00">
                  <c:v>0.49</c:v>
                </c:pt>
                <c:pt idx="32" formatCode="0.00">
                  <c:v>0.5</c:v>
                </c:pt>
                <c:pt idx="33" formatCode="0.00">
                  <c:v>0.48</c:v>
                </c:pt>
                <c:pt idx="34" formatCode="0.00">
                  <c:v>0.49</c:v>
                </c:pt>
                <c:pt idx="35" formatCode="0.00">
                  <c:v>0.48</c:v>
                </c:pt>
              </c:numCache>
            </c:numRef>
          </c:val>
          <c:smooth val="0"/>
          <c:extLst>
            <c:ext xmlns:c16="http://schemas.microsoft.com/office/drawing/2014/chart" uri="{C3380CC4-5D6E-409C-BE32-E72D297353CC}">
              <c16:uniqueId val="{00000003-119D-446B-835F-3DE9B9DA8C61}"/>
            </c:ext>
          </c:extLst>
        </c:ser>
        <c:dLbls>
          <c:showLegendKey val="0"/>
          <c:showVal val="0"/>
          <c:showCatName val="0"/>
          <c:showSerName val="0"/>
          <c:showPercent val="0"/>
          <c:showBubbleSize val="0"/>
        </c:dLbls>
        <c:smooth val="0"/>
        <c:axId val="208821248"/>
        <c:axId val="208823040"/>
        <c:extLst>
          <c:ext xmlns:c15="http://schemas.microsoft.com/office/drawing/2012/chart" uri="{02D57815-91ED-43cb-92C2-25804820EDAC}">
            <c15:filteredLineSeries>
              <c15:ser>
                <c:idx val="1"/>
                <c:order val="2"/>
                <c:tx>
                  <c:strRef>
                    <c:extLst>
                      <c:ext uri="{02D57815-91ED-43cb-92C2-25804820EDAC}">
                        <c15:formulaRef>
                          <c15:sqref>'1yrRisk'!$D$1</c15:sqref>
                        </c15:formulaRef>
                      </c:ext>
                    </c:extLst>
                    <c:strCache>
                      <c:ptCount val="1"/>
                      <c:pt idx="0">
                        <c:v>Realized</c:v>
                      </c:pt>
                    </c:strCache>
                  </c:strRef>
                </c:tx>
                <c:spPr>
                  <a:ln w="19050" cap="rnd" cmpd="sng" algn="ctr">
                    <a:solidFill>
                      <a:schemeClr val="accent5"/>
                    </a:solidFill>
                    <a:prstDash val="solid"/>
                    <a:round/>
                  </a:ln>
                  <a:effectLst/>
                </c:spPr>
                <c:marker>
                  <c:symbol val="none"/>
                </c:marker>
                <c:dPt>
                  <c:idx val="17"/>
                  <c:bubble3D val="0"/>
                  <c:extLst>
                    <c:ext xmlns:c16="http://schemas.microsoft.com/office/drawing/2014/chart" uri="{C3380CC4-5D6E-409C-BE32-E72D297353CC}">
                      <c16:uniqueId val="{00000004-119D-446B-835F-3DE9B9DA8C61}"/>
                    </c:ext>
                  </c:extLst>
                </c:dPt>
                <c:dPt>
                  <c:idx val="20"/>
                  <c:bubble3D val="0"/>
                  <c:extLst>
                    <c:ext xmlns:c16="http://schemas.microsoft.com/office/drawing/2014/chart" uri="{C3380CC4-5D6E-409C-BE32-E72D297353CC}">
                      <c16:uniqueId val="{00000005-119D-446B-835F-3DE9B9DA8C61}"/>
                    </c:ext>
                  </c:extLst>
                </c:dPt>
                <c:dPt>
                  <c:idx val="23"/>
                  <c:bubble3D val="0"/>
                  <c:extLst>
                    <c:ext xmlns:c16="http://schemas.microsoft.com/office/drawing/2014/chart" uri="{C3380CC4-5D6E-409C-BE32-E72D297353CC}">
                      <c16:uniqueId val="{00000006-119D-446B-835F-3DE9B9DA8C61}"/>
                    </c:ext>
                  </c:extLst>
                </c:dPt>
                <c:dPt>
                  <c:idx val="44"/>
                  <c:bubble3D val="0"/>
                  <c:extLst>
                    <c:ext xmlns:c16="http://schemas.microsoft.com/office/drawing/2014/chart" uri="{C3380CC4-5D6E-409C-BE32-E72D297353CC}">
                      <c16:uniqueId val="{00000007-119D-446B-835F-3DE9B9DA8C61}"/>
                    </c:ext>
                  </c:extLst>
                </c:dPt>
                <c:dPt>
                  <c:idx val="54"/>
                  <c:marker>
                    <c:symbol val="circle"/>
                    <c:size val="7"/>
                  </c:marker>
                  <c:bubble3D val="0"/>
                  <c:extLst>
                    <c:ext xmlns:c16="http://schemas.microsoft.com/office/drawing/2014/chart" uri="{C3380CC4-5D6E-409C-BE32-E72D297353CC}">
                      <c16:uniqueId val="{00000008-119D-446B-835F-3DE9B9DA8C61}"/>
                    </c:ext>
                  </c:extLst>
                </c:dPt>
                <c:dLbls>
                  <c:dLbl>
                    <c:idx val="35"/>
                    <c:layout>
                      <c:manualLayout>
                        <c:x val="-8.9430184142990019E-3"/>
                        <c:y val="3.2058285731689999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9-119D-446B-835F-3DE9B9DA8C61}"/>
                      </c:ext>
                    </c:extLst>
                  </c:dLbl>
                  <c:spPr>
                    <a:noFill/>
                    <a:ln>
                      <a:noFill/>
                    </a:ln>
                    <a:effectLst/>
                  </c:spPr>
                  <c:showLegendKey val="0"/>
                  <c:showVal val="0"/>
                  <c:showCatName val="0"/>
                  <c:showSerName val="0"/>
                  <c:showPercent val="0"/>
                  <c:showBubbleSize val="0"/>
                  <c:extLst>
                    <c:ext uri="{CE6537A1-D6FC-4f65-9D91-7224C49458BB}">
                      <c15:showLeaderLines val="1"/>
                    </c:ext>
                  </c:extLst>
                </c:dLbls>
                <c:cat>
                  <c:numRef>
                    <c:extLst>
                      <c:ext uri="{02D57815-91ED-43cb-92C2-25804820EDAC}">
                        <c15:formulaRef>
                          <c15:sqref>'1yrRisk'!$B$2:$B$37</c15:sqref>
                        </c15:formulaRef>
                      </c:ext>
                    </c:extLst>
                    <c:numCache>
                      <c:formatCode>m/d/yyyy</c:formatCode>
                      <c:ptCount val="36"/>
                      <c:pt idx="0">
                        <c:v>44286</c:v>
                      </c:pt>
                      <c:pt idx="1">
                        <c:v>44255</c:v>
                      </c:pt>
                      <c:pt idx="2">
                        <c:v>44227</c:v>
                      </c:pt>
                      <c:pt idx="3">
                        <c:v>44196</c:v>
                      </c:pt>
                      <c:pt idx="4">
                        <c:v>44165</c:v>
                      </c:pt>
                      <c:pt idx="5">
                        <c:v>44135</c:v>
                      </c:pt>
                      <c:pt idx="6">
                        <c:v>44104</c:v>
                      </c:pt>
                      <c:pt idx="7">
                        <c:v>44074</c:v>
                      </c:pt>
                      <c:pt idx="8">
                        <c:v>44043</c:v>
                      </c:pt>
                      <c:pt idx="9">
                        <c:v>44012</c:v>
                      </c:pt>
                      <c:pt idx="10">
                        <c:v>43982</c:v>
                      </c:pt>
                      <c:pt idx="11">
                        <c:v>43951</c:v>
                      </c:pt>
                      <c:pt idx="12">
                        <c:v>43921</c:v>
                      </c:pt>
                      <c:pt idx="13">
                        <c:v>43890</c:v>
                      </c:pt>
                      <c:pt idx="14">
                        <c:v>43861</c:v>
                      </c:pt>
                      <c:pt idx="15">
                        <c:v>43830</c:v>
                      </c:pt>
                      <c:pt idx="16">
                        <c:v>43799</c:v>
                      </c:pt>
                      <c:pt idx="17">
                        <c:v>43769</c:v>
                      </c:pt>
                      <c:pt idx="18">
                        <c:v>43738</c:v>
                      </c:pt>
                      <c:pt idx="19">
                        <c:v>43708</c:v>
                      </c:pt>
                      <c:pt idx="20">
                        <c:v>43677</c:v>
                      </c:pt>
                      <c:pt idx="21">
                        <c:v>43646</c:v>
                      </c:pt>
                      <c:pt idx="22">
                        <c:v>43616</c:v>
                      </c:pt>
                      <c:pt idx="23">
                        <c:v>43585</c:v>
                      </c:pt>
                      <c:pt idx="24">
                        <c:v>43555</c:v>
                      </c:pt>
                      <c:pt idx="25">
                        <c:v>43524</c:v>
                      </c:pt>
                      <c:pt idx="26">
                        <c:v>43496</c:v>
                      </c:pt>
                      <c:pt idx="27">
                        <c:v>43465</c:v>
                      </c:pt>
                      <c:pt idx="28">
                        <c:v>43434</c:v>
                      </c:pt>
                      <c:pt idx="29">
                        <c:v>43404</c:v>
                      </c:pt>
                      <c:pt idx="30">
                        <c:v>43373</c:v>
                      </c:pt>
                      <c:pt idx="31">
                        <c:v>43343</c:v>
                      </c:pt>
                      <c:pt idx="32">
                        <c:v>43312</c:v>
                      </c:pt>
                      <c:pt idx="33">
                        <c:v>43281</c:v>
                      </c:pt>
                      <c:pt idx="34">
                        <c:v>43251</c:v>
                      </c:pt>
                      <c:pt idx="35">
                        <c:v>43220</c:v>
                      </c:pt>
                    </c:numCache>
                  </c:numRef>
                </c:cat>
                <c:val>
                  <c:numRef>
                    <c:extLst>
                      <c:ext uri="{02D57815-91ED-43cb-92C2-25804820EDAC}">
                        <c15:formulaRef>
                          <c15:sqref>'1yrRisk'!$D$11:$D$49</c15:sqref>
                        </c15:formulaRef>
                      </c:ext>
                    </c:extLst>
                    <c:numCache>
                      <c:formatCode>0.00</c:formatCode>
                      <c:ptCount val="39"/>
                      <c:pt idx="0">
                        <c:v>0.2107</c:v>
                      </c:pt>
                      <c:pt idx="1">
                        <c:v>0.2109</c:v>
                      </c:pt>
                      <c:pt idx="2">
                        <c:v>0.2311</c:v>
                      </c:pt>
                      <c:pt idx="3">
                        <c:v>0.25669999999999998</c:v>
                      </c:pt>
                      <c:pt idx="4">
                        <c:v>0.25480000000000003</c:v>
                      </c:pt>
                      <c:pt idx="5">
                        <c:v>0.246</c:v>
                      </c:pt>
                      <c:pt idx="6">
                        <c:v>0.26140000000000002</c:v>
                      </c:pt>
                      <c:pt idx="7">
                        <c:v>0.27510000000000001</c:v>
                      </c:pt>
                      <c:pt idx="8">
                        <c:v>0.29870000000000002</c:v>
                      </c:pt>
                      <c:pt idx="9">
                        <c:v>0.29920000000000002</c:v>
                      </c:pt>
                      <c:pt idx="10">
                        <c:v>0.27629999999999999</c:v>
                      </c:pt>
                      <c:pt idx="11">
                        <c:v>0.28339999999999999</c:v>
                      </c:pt>
                      <c:pt idx="12">
                        <c:v>0.30330000000000001</c:v>
                      </c:pt>
                      <c:pt idx="13">
                        <c:v>0.33100000000000002</c:v>
                      </c:pt>
                      <c:pt idx="14">
                        <c:v>0.34360000000000002</c:v>
                      </c:pt>
                      <c:pt idx="15">
                        <c:v>0.36420000000000002</c:v>
                      </c:pt>
                      <c:pt idx="16">
                        <c:v>0.37769999999999998</c:v>
                      </c:pt>
                      <c:pt idx="17">
                        <c:v>0.39450000000000002</c:v>
                      </c:pt>
                      <c:pt idx="18">
                        <c:v>0.39200000000000002</c:v>
                      </c:pt>
                      <c:pt idx="19">
                        <c:v>0.37919999999999998</c:v>
                      </c:pt>
                      <c:pt idx="20">
                        <c:v>0.37240000000000001</c:v>
                      </c:pt>
                      <c:pt idx="21">
                        <c:v>0.37030000000000002</c:v>
                      </c:pt>
                      <c:pt idx="22">
                        <c:v>0.36549999999999999</c:v>
                      </c:pt>
                      <c:pt idx="23">
                        <c:v>0.39379999999999998</c:v>
                      </c:pt>
                      <c:pt idx="24">
                        <c:v>0.3826</c:v>
                      </c:pt>
                      <c:pt idx="25">
                        <c:v>0.3523</c:v>
                      </c:pt>
                      <c:pt idx="26">
                        <c:v>0.3826</c:v>
                      </c:pt>
                      <c:pt idx="27">
                        <c:v>0.36559999999999998</c:v>
                      </c:pt>
                      <c:pt idx="28">
                        <c:v>0.38219999999999998</c:v>
                      </c:pt>
                      <c:pt idx="29">
                        <c:v>0.3977</c:v>
                      </c:pt>
                      <c:pt idx="30">
                        <c:v>0.39</c:v>
                      </c:pt>
                      <c:pt idx="31">
                        <c:v>0.4</c:v>
                      </c:pt>
                      <c:pt idx="32">
                        <c:v>0.42</c:v>
                      </c:pt>
                      <c:pt idx="33">
                        <c:v>0.42</c:v>
                      </c:pt>
                      <c:pt idx="34">
                        <c:v>0.42</c:v>
                      </c:pt>
                      <c:pt idx="35">
                        <c:v>0.41</c:v>
                      </c:pt>
                      <c:pt idx="36">
                        <c:v>0.45</c:v>
                      </c:pt>
                      <c:pt idx="37">
                        <c:v>0.45</c:v>
                      </c:pt>
                      <c:pt idx="38">
                        <c:v>0.43</c:v>
                      </c:pt>
                    </c:numCache>
                  </c:numRef>
                </c:val>
                <c:smooth val="0"/>
                <c:extLst>
                  <c:ext xmlns:c16="http://schemas.microsoft.com/office/drawing/2014/chart" uri="{C3380CC4-5D6E-409C-BE32-E72D297353CC}">
                    <c16:uniqueId val="{0000000A-119D-446B-835F-3DE9B9DA8C61}"/>
                  </c:ext>
                </c:extLst>
              </c15:ser>
            </c15:filteredLineSeries>
            <c15:filteredLineSeries>
              <c15:ser>
                <c:idx val="0"/>
                <c:order val="3"/>
                <c:tx>
                  <c:strRef>
                    <c:extLst xmlns:c15="http://schemas.microsoft.com/office/drawing/2012/chart">
                      <c:ext xmlns:c15="http://schemas.microsoft.com/office/drawing/2012/chart" uri="{02D57815-91ED-43cb-92C2-25804820EDAC}">
                        <c15:formulaRef>
                          <c15:sqref>'1yrRisk'!$C$1</c15:sqref>
                        </c15:formulaRef>
                      </c:ext>
                    </c:extLst>
                    <c:strCache>
                      <c:ptCount val="1"/>
                      <c:pt idx="0">
                        <c:v>Predicted</c:v>
                      </c:pt>
                    </c:strCache>
                  </c:strRef>
                </c:tx>
                <c:spPr>
                  <a:ln w="19050" cap="rnd" cmpd="sng" algn="ctr">
                    <a:solidFill>
                      <a:schemeClr val="accent6"/>
                    </a:solidFill>
                    <a:prstDash val="solid"/>
                    <a:round/>
                  </a:ln>
                  <a:effectLst/>
                </c:spPr>
                <c:marker>
                  <c:symbol val="none"/>
                </c:marker>
                <c:dPt>
                  <c:idx val="23"/>
                  <c:bubble3D val="0"/>
                  <c:extLst xmlns:c15="http://schemas.microsoft.com/office/drawing/2012/chart">
                    <c:ext xmlns:c16="http://schemas.microsoft.com/office/drawing/2014/chart" uri="{C3380CC4-5D6E-409C-BE32-E72D297353CC}">
                      <c16:uniqueId val="{0000000B-119D-446B-835F-3DE9B9DA8C61}"/>
                    </c:ext>
                  </c:extLst>
                </c:dPt>
                <c:dPt>
                  <c:idx val="26"/>
                  <c:bubble3D val="0"/>
                  <c:extLst xmlns:c15="http://schemas.microsoft.com/office/drawing/2012/chart">
                    <c:ext xmlns:c16="http://schemas.microsoft.com/office/drawing/2014/chart" uri="{C3380CC4-5D6E-409C-BE32-E72D297353CC}">
                      <c16:uniqueId val="{0000000C-119D-446B-835F-3DE9B9DA8C61}"/>
                    </c:ext>
                  </c:extLst>
                </c:dPt>
                <c:dPt>
                  <c:idx val="44"/>
                  <c:bubble3D val="0"/>
                  <c:extLst xmlns:c15="http://schemas.microsoft.com/office/drawing/2012/chart">
                    <c:ext xmlns:c16="http://schemas.microsoft.com/office/drawing/2014/chart" uri="{C3380CC4-5D6E-409C-BE32-E72D297353CC}">
                      <c16:uniqueId val="{0000000D-119D-446B-835F-3DE9B9DA8C61}"/>
                    </c:ext>
                  </c:extLst>
                </c:dPt>
                <c:dPt>
                  <c:idx val="54"/>
                  <c:marker>
                    <c:symbol val="circle"/>
                    <c:size val="7"/>
                  </c:marker>
                  <c:bubble3D val="0"/>
                  <c:extLst xmlns:c15="http://schemas.microsoft.com/office/drawing/2012/chart">
                    <c:ext xmlns:c16="http://schemas.microsoft.com/office/drawing/2014/chart" uri="{C3380CC4-5D6E-409C-BE32-E72D297353CC}">
                      <c16:uniqueId val="{0000000E-119D-446B-835F-3DE9B9DA8C61}"/>
                    </c:ext>
                  </c:extLst>
                </c:dPt>
                <c:dLbls>
                  <c:dLbl>
                    <c:idx val="35"/>
                    <c:layout>
                      <c:manualLayout>
                        <c:x val="-1.3169114557986271E-2"/>
                        <c:y val="-3.2057931574755269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F-119D-446B-835F-3DE9B9DA8C61}"/>
                      </c:ext>
                    </c:extLst>
                  </c:dLbl>
                  <c:spPr>
                    <a:noFill/>
                    <a:ln>
                      <a:noFill/>
                    </a:ln>
                    <a:effectLst/>
                  </c:sp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numRef>
                    <c:extLst xmlns:c15="http://schemas.microsoft.com/office/drawing/2012/chart">
                      <c:ext xmlns:c15="http://schemas.microsoft.com/office/drawing/2012/chart" uri="{02D57815-91ED-43cb-92C2-25804820EDAC}">
                        <c15:formulaRef>
                          <c15:sqref>'1yrRisk'!$B$2:$B$37</c15:sqref>
                        </c15:formulaRef>
                      </c:ext>
                    </c:extLst>
                    <c:numCache>
                      <c:formatCode>m/d/yyyy</c:formatCode>
                      <c:ptCount val="36"/>
                      <c:pt idx="0">
                        <c:v>44286</c:v>
                      </c:pt>
                      <c:pt idx="1">
                        <c:v>44255</c:v>
                      </c:pt>
                      <c:pt idx="2">
                        <c:v>44227</c:v>
                      </c:pt>
                      <c:pt idx="3">
                        <c:v>44196</c:v>
                      </c:pt>
                      <c:pt idx="4">
                        <c:v>44165</c:v>
                      </c:pt>
                      <c:pt idx="5">
                        <c:v>44135</c:v>
                      </c:pt>
                      <c:pt idx="6">
                        <c:v>44104</c:v>
                      </c:pt>
                      <c:pt idx="7">
                        <c:v>44074</c:v>
                      </c:pt>
                      <c:pt idx="8">
                        <c:v>44043</c:v>
                      </c:pt>
                      <c:pt idx="9">
                        <c:v>44012</c:v>
                      </c:pt>
                      <c:pt idx="10">
                        <c:v>43982</c:v>
                      </c:pt>
                      <c:pt idx="11">
                        <c:v>43951</c:v>
                      </c:pt>
                      <c:pt idx="12">
                        <c:v>43921</c:v>
                      </c:pt>
                      <c:pt idx="13">
                        <c:v>43890</c:v>
                      </c:pt>
                      <c:pt idx="14">
                        <c:v>43861</c:v>
                      </c:pt>
                      <c:pt idx="15">
                        <c:v>43830</c:v>
                      </c:pt>
                      <c:pt idx="16">
                        <c:v>43799</c:v>
                      </c:pt>
                      <c:pt idx="17">
                        <c:v>43769</c:v>
                      </c:pt>
                      <c:pt idx="18">
                        <c:v>43738</c:v>
                      </c:pt>
                      <c:pt idx="19">
                        <c:v>43708</c:v>
                      </c:pt>
                      <c:pt idx="20">
                        <c:v>43677</c:v>
                      </c:pt>
                      <c:pt idx="21">
                        <c:v>43646</c:v>
                      </c:pt>
                      <c:pt idx="22">
                        <c:v>43616</c:v>
                      </c:pt>
                      <c:pt idx="23">
                        <c:v>43585</c:v>
                      </c:pt>
                      <c:pt idx="24">
                        <c:v>43555</c:v>
                      </c:pt>
                      <c:pt idx="25">
                        <c:v>43524</c:v>
                      </c:pt>
                      <c:pt idx="26">
                        <c:v>43496</c:v>
                      </c:pt>
                      <c:pt idx="27">
                        <c:v>43465</c:v>
                      </c:pt>
                      <c:pt idx="28">
                        <c:v>43434</c:v>
                      </c:pt>
                      <c:pt idx="29">
                        <c:v>43404</c:v>
                      </c:pt>
                      <c:pt idx="30">
                        <c:v>43373</c:v>
                      </c:pt>
                      <c:pt idx="31">
                        <c:v>43343</c:v>
                      </c:pt>
                      <c:pt idx="32">
                        <c:v>43312</c:v>
                      </c:pt>
                      <c:pt idx="33">
                        <c:v>43281</c:v>
                      </c:pt>
                      <c:pt idx="34">
                        <c:v>43251</c:v>
                      </c:pt>
                      <c:pt idx="35">
                        <c:v>43220</c:v>
                      </c:pt>
                    </c:numCache>
                  </c:numRef>
                </c:cat>
                <c:val>
                  <c:numRef>
                    <c:extLst xmlns:c15="http://schemas.microsoft.com/office/drawing/2012/chart">
                      <c:ext xmlns:c15="http://schemas.microsoft.com/office/drawing/2012/chart" uri="{02D57815-91ED-43cb-92C2-25804820EDAC}">
                        <c15:formulaRef>
                          <c15:sqref>'1yrRisk'!$C$11:$C$49</c15:sqref>
                        </c15:formulaRef>
                      </c:ext>
                    </c:extLst>
                    <c:numCache>
                      <c:formatCode>General</c:formatCode>
                      <c:ptCount val="39"/>
                      <c:pt idx="0">
                        <c:v>0.41</c:v>
                      </c:pt>
                      <c:pt idx="1">
                        <c:v>0.43</c:v>
                      </c:pt>
                      <c:pt idx="2">
                        <c:v>0.44</c:v>
                      </c:pt>
                      <c:pt idx="3">
                        <c:v>0.45</c:v>
                      </c:pt>
                      <c:pt idx="4">
                        <c:v>0.46</c:v>
                      </c:pt>
                      <c:pt idx="5">
                        <c:v>0.45</c:v>
                      </c:pt>
                      <c:pt idx="6">
                        <c:v>0.46</c:v>
                      </c:pt>
                      <c:pt idx="7">
                        <c:v>0.44</c:v>
                      </c:pt>
                      <c:pt idx="8">
                        <c:v>0.39</c:v>
                      </c:pt>
                      <c:pt idx="9">
                        <c:v>0.38</c:v>
                      </c:pt>
                      <c:pt idx="10">
                        <c:v>0.38</c:v>
                      </c:pt>
                      <c:pt idx="11">
                        <c:v>0.39</c:v>
                      </c:pt>
                      <c:pt idx="12" formatCode="0.00">
                        <c:v>0.4</c:v>
                      </c:pt>
                      <c:pt idx="13" formatCode="0.00">
                        <c:v>0.41</c:v>
                      </c:pt>
                      <c:pt idx="14" formatCode="0.00">
                        <c:v>0.4</c:v>
                      </c:pt>
                      <c:pt idx="15" formatCode="0.00">
                        <c:v>0.48</c:v>
                      </c:pt>
                      <c:pt idx="16" formatCode="0.00">
                        <c:v>0.48</c:v>
                      </c:pt>
                      <c:pt idx="17" formatCode="0.00">
                        <c:v>0.42</c:v>
                      </c:pt>
                      <c:pt idx="18" formatCode="0.00">
                        <c:v>0.43</c:v>
                      </c:pt>
                      <c:pt idx="19" formatCode="0.00">
                        <c:v>0.45</c:v>
                      </c:pt>
                      <c:pt idx="20" formatCode="0.00">
                        <c:v>0.45</c:v>
                      </c:pt>
                      <c:pt idx="21" formatCode="0.00">
                        <c:v>0.48</c:v>
                      </c:pt>
                      <c:pt idx="22" formatCode="0.00">
                        <c:v>0.49</c:v>
                      </c:pt>
                      <c:pt idx="23" formatCode="0.00">
                        <c:v>0.5</c:v>
                      </c:pt>
                      <c:pt idx="24" formatCode="0.00">
                        <c:v>0.48</c:v>
                      </c:pt>
                      <c:pt idx="25" formatCode="0.00">
                        <c:v>0.49</c:v>
                      </c:pt>
                      <c:pt idx="26" formatCode="0.00">
                        <c:v>0.48</c:v>
                      </c:pt>
                      <c:pt idx="27" formatCode="0.00">
                        <c:v>0.48</c:v>
                      </c:pt>
                      <c:pt idx="28" formatCode="0.00">
                        <c:v>0.47</c:v>
                      </c:pt>
                      <c:pt idx="29" formatCode="0.00">
                        <c:v>0.49</c:v>
                      </c:pt>
                      <c:pt idx="30" formatCode="0.00">
                        <c:v>0.51</c:v>
                      </c:pt>
                      <c:pt idx="31" formatCode="0.00">
                        <c:v>0.56999999999999995</c:v>
                      </c:pt>
                      <c:pt idx="32" formatCode="0.00">
                        <c:v>0.6</c:v>
                      </c:pt>
                      <c:pt idx="33" formatCode="0.00">
                        <c:v>0.61</c:v>
                      </c:pt>
                      <c:pt idx="34" formatCode="0.00">
                        <c:v>0.64</c:v>
                      </c:pt>
                      <c:pt idx="35" formatCode="0.00">
                        <c:v>0.67</c:v>
                      </c:pt>
                      <c:pt idx="36" formatCode="0.00">
                        <c:v>0.67</c:v>
                      </c:pt>
                      <c:pt idx="37" formatCode="0.00">
                        <c:v>0.68</c:v>
                      </c:pt>
                      <c:pt idx="38" formatCode="0.00">
                        <c:v>0.7</c:v>
                      </c:pt>
                    </c:numCache>
                  </c:numRef>
                </c:val>
                <c:smooth val="0"/>
                <c:extLst xmlns:c15="http://schemas.microsoft.com/office/drawing/2012/chart">
                  <c:ext xmlns:c16="http://schemas.microsoft.com/office/drawing/2014/chart" uri="{C3380CC4-5D6E-409C-BE32-E72D297353CC}">
                    <c16:uniqueId val="{00000010-119D-446B-835F-3DE9B9DA8C61}"/>
                  </c:ext>
                </c:extLst>
              </c15:ser>
            </c15:filteredLineSeries>
          </c:ext>
        </c:extLst>
      </c:lineChart>
      <c:dateAx>
        <c:axId val="208821248"/>
        <c:scaling>
          <c:orientation val="minMax"/>
        </c:scaling>
        <c:delete val="0"/>
        <c:axPos val="b"/>
        <c:numFmt formatCode="[$-409]mmm\-yy;@" sourceLinked="0"/>
        <c:majorTickMark val="out"/>
        <c:minorTickMark val="none"/>
        <c:tickLblPos val="nextTo"/>
        <c:spPr>
          <a:noFill/>
          <a:ln w="6350" cap="flat" cmpd="sng" algn="ctr">
            <a:solidFill>
              <a:schemeClr val="tx1">
                <a:tint val="75000"/>
              </a:schemeClr>
            </a:solidFill>
            <a:prstDash val="solid"/>
            <a:round/>
          </a:ln>
          <a:effectLst/>
        </c:spPr>
        <c:txPr>
          <a:bodyPr rot="-60000000" vert="horz"/>
          <a:lstStyle/>
          <a:p>
            <a:pPr>
              <a:defRPr/>
            </a:pPr>
            <a:endParaRPr lang="en-US"/>
          </a:p>
        </c:txPr>
        <c:crossAx val="208823040"/>
        <c:crosses val="autoZero"/>
        <c:auto val="1"/>
        <c:lblOffset val="100"/>
        <c:baseTimeUnit val="months"/>
      </c:dateAx>
      <c:valAx>
        <c:axId val="208823040"/>
        <c:scaling>
          <c:orientation val="minMax"/>
        </c:scaling>
        <c:delete val="0"/>
        <c:axPos val="l"/>
        <c:numFmt formatCode="0.00" sourceLinked="1"/>
        <c:majorTickMark val="out"/>
        <c:minorTickMark val="none"/>
        <c:tickLblPos val="nextTo"/>
        <c:spPr>
          <a:noFill/>
          <a:ln w="6350" cap="flat" cmpd="sng" algn="ctr">
            <a:solidFill>
              <a:schemeClr val="tx1">
                <a:tint val="75000"/>
              </a:schemeClr>
            </a:solidFill>
            <a:prstDash val="solid"/>
            <a:round/>
          </a:ln>
          <a:effectLst/>
        </c:spPr>
        <c:txPr>
          <a:bodyPr rot="-60000000" vert="horz"/>
          <a:lstStyle/>
          <a:p>
            <a:pPr>
              <a:defRPr/>
            </a:pPr>
            <a:endParaRPr lang="en-US"/>
          </a:p>
        </c:txPr>
        <c:crossAx val="208821248"/>
        <c:crosses val="autoZero"/>
        <c:crossBetween val="between"/>
        <c:majorUnit val="0.5"/>
      </c:valAx>
      <c:spPr>
        <a:noFill/>
        <a:ln>
          <a:noFill/>
        </a:ln>
        <a:effectLst/>
      </c:spPr>
    </c:plotArea>
    <c:legend>
      <c:legendPos val="b"/>
      <c:overlay val="0"/>
      <c:spPr>
        <a:noFill/>
        <a:ln>
          <a:noFill/>
        </a:ln>
        <a:effectLst/>
      </c:spPr>
      <c:txPr>
        <a:bodyPr rot="0" vert="horz"/>
        <a:lstStyle/>
        <a:p>
          <a:pPr rtl="0">
            <a:defRPr/>
          </a:pPr>
          <a:endParaRPr lang="en-US"/>
        </a:p>
      </c:txPr>
    </c:legend>
    <c:plotVisOnly val="1"/>
    <c:dispBlanksAs val="gap"/>
    <c:showDLblsOverMax val="0"/>
  </c:chart>
  <c:spPr>
    <a:noFill/>
    <a:ln w="6350" cap="flat" cmpd="sng" algn="ctr">
      <a:noFill/>
      <a:prstDash val="solid"/>
      <a:round/>
    </a:ln>
    <a:effectLst/>
  </c:spPr>
  <c:txPr>
    <a:bodyPr/>
    <a:lstStyle/>
    <a:p>
      <a:pPr>
        <a:defRPr sz="900">
          <a:latin typeface="Calibri" panose="020F0502020204030204" pitchFamily="34" charset="0"/>
          <a:cs typeface="Calibri" panose="020F0502020204030204" pitchFamily="34" charset="0"/>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Fixed Income Asset Class Returns</a:t>
            </a:r>
          </a:p>
          <a:p>
            <a:pPr>
              <a:defRPr/>
            </a:pPr>
            <a:r>
              <a:rPr lang="en-US"/>
              <a:t>5/31/2021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'index sector returns'!$C$12</c:f>
              <c:strCache>
                <c:ptCount val="1"/>
                <c:pt idx="0">
                  <c:v>Fixed Income</c:v>
                </c:pt>
              </c:strCache>
            </c:strRef>
          </c:tx>
          <c:spPr>
            <a:solidFill>
              <a:schemeClr val="accent2"/>
            </a:solidFill>
            <a:ln>
              <a:noFill/>
            </a:ln>
            <a:effectLst/>
          </c:spPr>
          <c:invertIfNegative val="0"/>
          <c:cat>
            <c:strRef>
              <c:f>'index sector returns'!$A$13:$A$16</c:f>
              <c:strCache>
                <c:ptCount val="4"/>
                <c:pt idx="0">
                  <c:v>Fiscal YTD</c:v>
                </c:pt>
                <c:pt idx="1">
                  <c:v>1 Year</c:v>
                </c:pt>
                <c:pt idx="2">
                  <c:v>3Yr Ann</c:v>
                </c:pt>
                <c:pt idx="3">
                  <c:v>5Yr Ann</c:v>
                </c:pt>
              </c:strCache>
            </c:strRef>
          </c:cat>
          <c:val>
            <c:numRef>
              <c:f>'index sector returns'!$C$13:$C$16</c:f>
              <c:numCache>
                <c:formatCode>General</c:formatCode>
                <c:ptCount val="4"/>
                <c:pt idx="0">
                  <c:v>0.96</c:v>
                </c:pt>
                <c:pt idx="1">
                  <c:v>1.7498</c:v>
                </c:pt>
                <c:pt idx="2">
                  <c:v>4.7849000000000004</c:v>
                </c:pt>
                <c:pt idx="3">
                  <c:v>3.1448</c:v>
                </c:pt>
              </c:numCache>
            </c:numRef>
          </c:val>
          <c:extLst>
            <c:ext xmlns:c16="http://schemas.microsoft.com/office/drawing/2014/chart" uri="{C3380CC4-5D6E-409C-BE32-E72D297353CC}">
              <c16:uniqueId val="{00000000-E177-4F3A-BA2A-8BCB8DF6EEEE}"/>
            </c:ext>
          </c:extLst>
        </c:ser>
        <c:ser>
          <c:idx val="2"/>
          <c:order val="2"/>
          <c:tx>
            <c:strRef>
              <c:f>'index sector returns'!$D$12</c:f>
              <c:strCache>
                <c:ptCount val="1"/>
                <c:pt idx="0">
                  <c:v>Benchmark</c:v>
                </c:pt>
              </c:strCache>
            </c:strRef>
          </c:tx>
          <c:spPr>
            <a:solidFill>
              <a:schemeClr val="accent3"/>
            </a:solidFill>
            <a:ln>
              <a:noFill/>
            </a:ln>
            <a:effectLst/>
          </c:spPr>
          <c:invertIfNegative val="0"/>
          <c:cat>
            <c:strRef>
              <c:f>'index sector returns'!$A$13:$A$16</c:f>
              <c:strCache>
                <c:ptCount val="4"/>
                <c:pt idx="0">
                  <c:v>Fiscal YTD</c:v>
                </c:pt>
                <c:pt idx="1">
                  <c:v>1 Year</c:v>
                </c:pt>
                <c:pt idx="2">
                  <c:v>3Yr Ann</c:v>
                </c:pt>
                <c:pt idx="3">
                  <c:v>5Yr Ann</c:v>
                </c:pt>
              </c:strCache>
            </c:strRef>
          </c:cat>
          <c:val>
            <c:numRef>
              <c:f>'index sector returns'!$D$13:$D$16</c:f>
              <c:numCache>
                <c:formatCode>General</c:formatCode>
                <c:ptCount val="4"/>
                <c:pt idx="0">
                  <c:v>0.01</c:v>
                </c:pt>
                <c:pt idx="1">
                  <c:v>0.41599999999999998</c:v>
                </c:pt>
                <c:pt idx="2">
                  <c:v>4.3890000000000002</c:v>
                </c:pt>
                <c:pt idx="3">
                  <c:v>2.7681</c:v>
                </c:pt>
              </c:numCache>
            </c:numRef>
          </c:val>
          <c:extLst>
            <c:ext xmlns:c16="http://schemas.microsoft.com/office/drawing/2014/chart" uri="{C3380CC4-5D6E-409C-BE32-E72D297353CC}">
              <c16:uniqueId val="{00000001-E177-4F3A-BA2A-8BCB8DF6EEEE}"/>
            </c:ext>
          </c:extLst>
        </c:ser>
        <c:dLbls>
          <c:showLegendKey val="0"/>
          <c:showVal val="0"/>
          <c:showCatName val="0"/>
          <c:showSerName val="0"/>
          <c:showPercent val="0"/>
          <c:showBubbleSize val="0"/>
        </c:dLbls>
        <c:gapWidth val="219"/>
        <c:overlap val="-27"/>
        <c:axId val="811651768"/>
        <c:axId val="811653736"/>
        <c:extLst>
          <c:ext xmlns:c15="http://schemas.microsoft.com/office/drawing/2012/chart" uri="{02D57815-91ED-43cb-92C2-25804820EDAC}">
            <c15:filteredBarSeries>
              <c15:ser>
                <c:idx val="0"/>
                <c:order val="0"/>
                <c:tx>
                  <c:strRef>
                    <c:extLst>
                      <c:ext uri="{02D57815-91ED-43cb-92C2-25804820EDAC}">
                        <c15:formulaRef>
                          <c15:sqref>'index sector returns'!$B$12</c15:sqref>
                        </c15:formulaRef>
                      </c:ext>
                    </c:extLst>
                    <c:strCache>
                      <c:ptCount val="1"/>
                    </c:strCache>
                  </c:strRef>
                </c:tx>
                <c:spPr>
                  <a:solidFill>
                    <a:schemeClr val="accent1"/>
                  </a:solidFill>
                  <a:ln>
                    <a:noFill/>
                  </a:ln>
                  <a:effectLst/>
                </c:spPr>
                <c:invertIfNegative val="0"/>
                <c:cat>
                  <c:strRef>
                    <c:extLst>
                      <c:ext uri="{02D57815-91ED-43cb-92C2-25804820EDAC}">
                        <c15:formulaRef>
                          <c15:sqref>'index sector returns'!$A$13:$A$16</c15:sqref>
                        </c15:formulaRef>
                      </c:ext>
                    </c:extLst>
                    <c:strCache>
                      <c:ptCount val="4"/>
                      <c:pt idx="0">
                        <c:v>Fiscal YTD</c:v>
                      </c:pt>
                      <c:pt idx="1">
                        <c:v>1 Year</c:v>
                      </c:pt>
                      <c:pt idx="2">
                        <c:v>3Yr Ann</c:v>
                      </c:pt>
                      <c:pt idx="3">
                        <c:v>5Yr Ann</c:v>
                      </c:pt>
                    </c:strCache>
                  </c:strRef>
                </c:cat>
                <c:val>
                  <c:numRef>
                    <c:extLst>
                      <c:ext uri="{02D57815-91ED-43cb-92C2-25804820EDAC}">
                        <c15:formulaRef>
                          <c15:sqref>'index sector returns'!$B$13:$B$16</c15:sqref>
                        </c15:formulaRef>
                      </c:ext>
                    </c:extLst>
                    <c:numCache>
                      <c:formatCode>General</c:formatCode>
                      <c:ptCount val="4"/>
                    </c:numCache>
                  </c:numRef>
                </c:val>
                <c:extLst>
                  <c:ext xmlns:c16="http://schemas.microsoft.com/office/drawing/2014/chart" uri="{C3380CC4-5D6E-409C-BE32-E72D297353CC}">
                    <c16:uniqueId val="{00000002-E177-4F3A-BA2A-8BCB8DF6EEEE}"/>
                  </c:ext>
                </c:extLst>
              </c15:ser>
            </c15:filteredBarSeries>
          </c:ext>
        </c:extLst>
      </c:barChart>
      <c:catAx>
        <c:axId val="811651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653736"/>
        <c:crosses val="autoZero"/>
        <c:auto val="1"/>
        <c:lblAlgn val="ctr"/>
        <c:lblOffset val="100"/>
        <c:noMultiLvlLbl val="0"/>
      </c:catAx>
      <c:valAx>
        <c:axId val="811653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651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050" dirty="0"/>
              <a:t>Fixed Income Benchmark Returns</a:t>
            </a:r>
          </a:p>
          <a:p>
            <a:pPr>
              <a:defRPr/>
            </a:pPr>
            <a:r>
              <a:rPr lang="en-US" sz="1050" dirty="0"/>
              <a:t>10/31/2016</a:t>
            </a:r>
          </a:p>
        </c:rich>
      </c:tx>
      <c:overlay val="0"/>
    </c:title>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bar3DChart>
        <c:barDir val="col"/>
        <c:grouping val="clustered"/>
        <c:varyColors val="0"/>
        <c:dLbls>
          <c:showLegendKey val="0"/>
          <c:showVal val="0"/>
          <c:showCatName val="0"/>
          <c:showSerName val="0"/>
          <c:showPercent val="0"/>
          <c:showBubbleSize val="0"/>
        </c:dLbls>
        <c:gapWidth val="150"/>
        <c:shape val="box"/>
        <c:axId val="269674368"/>
        <c:axId val="314953728"/>
        <c:axId val="0"/>
      </c:bar3DChart>
      <c:catAx>
        <c:axId val="269674368"/>
        <c:scaling>
          <c:orientation val="minMax"/>
        </c:scaling>
        <c:delete val="0"/>
        <c:axPos val="b"/>
        <c:majorTickMark val="out"/>
        <c:minorTickMark val="none"/>
        <c:tickLblPos val="nextTo"/>
        <c:crossAx val="314953728"/>
        <c:crosses val="autoZero"/>
        <c:auto val="1"/>
        <c:lblAlgn val="ctr"/>
        <c:lblOffset val="100"/>
        <c:noMultiLvlLbl val="0"/>
      </c:catAx>
      <c:valAx>
        <c:axId val="314953728"/>
        <c:scaling>
          <c:orientation val="minMax"/>
        </c:scaling>
        <c:delete val="1"/>
        <c:axPos val="l"/>
        <c:numFmt formatCode="General" sourceLinked="1"/>
        <c:majorTickMark val="out"/>
        <c:minorTickMark val="none"/>
        <c:tickLblPos val="nextTo"/>
        <c:crossAx val="269674368"/>
        <c:crosses val="autoZero"/>
        <c:crossBetween val="between"/>
      </c:valAx>
    </c:plotArea>
    <c:legend>
      <c:legendPos val="r"/>
      <c:overlay val="0"/>
    </c:legend>
    <c:plotVisOnly val="1"/>
    <c:dispBlanksAs val="gap"/>
    <c:showDLblsOverMax val="0"/>
  </c:chart>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a:t>Benchmark Returns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220518487820602"/>
          <c:y val="0.13257249766136575"/>
          <c:w val="0.84563107243173552"/>
          <c:h val="0.64003123089501557"/>
        </c:manualLayout>
      </c:layout>
      <c:barChart>
        <c:barDir val="col"/>
        <c:grouping val="clustered"/>
        <c:varyColors val="0"/>
        <c:dLbls>
          <c:showLegendKey val="0"/>
          <c:showVal val="0"/>
          <c:showCatName val="0"/>
          <c:showSerName val="0"/>
          <c:showPercent val="0"/>
          <c:showBubbleSize val="0"/>
        </c:dLbls>
        <c:gapWidth val="219"/>
        <c:overlap val="-27"/>
        <c:axId val="755447264"/>
        <c:axId val="755448576"/>
      </c:barChart>
      <c:catAx>
        <c:axId val="75544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448576"/>
        <c:crosses val="autoZero"/>
        <c:auto val="1"/>
        <c:lblAlgn val="ctr"/>
        <c:lblOffset val="100"/>
        <c:noMultiLvlLbl val="0"/>
      </c:catAx>
      <c:valAx>
        <c:axId val="75544857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447264"/>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Charts!$F$4:$F$6</c:f>
              <c:strCache>
                <c:ptCount val="3"/>
                <c:pt idx="0">
                  <c:v>Large Buyout</c:v>
                </c:pt>
                <c:pt idx="1">
                  <c:v>Middle-Market Buyout</c:v>
                </c:pt>
                <c:pt idx="2">
                  <c:v>Small Buyout</c:v>
                </c:pt>
              </c:strCache>
            </c:strRef>
          </c:cat>
          <c:val>
            <c:numRef>
              <c:f>Charts!$G$4:$G$6</c:f>
              <c:numCache>
                <c:formatCode>0%</c:formatCode>
                <c:ptCount val="3"/>
                <c:pt idx="0">
                  <c:v>0.25</c:v>
                </c:pt>
                <c:pt idx="1">
                  <c:v>0.35</c:v>
                </c:pt>
                <c:pt idx="2">
                  <c:v>0.4</c:v>
                </c:pt>
              </c:numCache>
            </c:numRef>
          </c:val>
          <c:extLst>
            <c:ext xmlns:c16="http://schemas.microsoft.com/office/drawing/2014/chart" uri="{C3380CC4-5D6E-409C-BE32-E72D297353CC}">
              <c16:uniqueId val="{00000000-F26A-4F48-B2E7-C6D37539DA04}"/>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a:t>Benchmark Returns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76159230096239"/>
          <c:y val="0.17617918313570488"/>
          <c:w val="0.86601618547681536"/>
          <c:h val="0.49300841347400742"/>
        </c:manualLayout>
      </c:layout>
      <c:barChart>
        <c:barDir val="col"/>
        <c:grouping val="clustered"/>
        <c:varyColors val="0"/>
        <c:ser>
          <c:idx val="0"/>
          <c:order val="0"/>
          <c:tx>
            <c:strRef>
              <c:f>'Agg vs Int Agg'!$A$5</c:f>
              <c:strCache>
                <c:ptCount val="1"/>
                <c:pt idx="0">
                  <c:v>Int Agg</c:v>
                </c:pt>
              </c:strCache>
            </c:strRef>
          </c:tx>
          <c:spPr>
            <a:solidFill>
              <a:schemeClr val="accent1"/>
            </a:solidFill>
            <a:ln>
              <a:noFill/>
            </a:ln>
            <a:effectLst/>
          </c:spPr>
          <c:invertIfNegative val="0"/>
          <c:cat>
            <c:multiLvlStrRef>
              <c:f>'Agg vs Int Agg'!$B$3:$D$4</c:f>
              <c:multiLvlStrCache>
                <c:ptCount val="3"/>
                <c:lvl>
                  <c:pt idx="0">
                    <c:v>1 Year</c:v>
                  </c:pt>
                  <c:pt idx="1">
                    <c:v>3 Year</c:v>
                  </c:pt>
                  <c:pt idx="2">
                    <c:v>5 Year</c:v>
                  </c:pt>
                </c:lvl>
                <c:lvl>
                  <c:pt idx="0">
                    <c:v>Returns</c:v>
                  </c:pt>
                </c:lvl>
              </c:multiLvlStrCache>
            </c:multiLvlStrRef>
          </c:cat>
          <c:val>
            <c:numRef>
              <c:f>'Agg vs Int Agg'!$B$5:$D$5</c:f>
              <c:numCache>
                <c:formatCode>0.00%</c:formatCode>
                <c:ptCount val="3"/>
                <c:pt idx="0">
                  <c:v>1.1500530000000001E-3</c:v>
                </c:pt>
                <c:pt idx="1">
                  <c:v>4.436635043917847E-2</c:v>
                </c:pt>
                <c:pt idx="2">
                  <c:v>2.5393421687659679E-2</c:v>
                </c:pt>
              </c:numCache>
            </c:numRef>
          </c:val>
          <c:extLst>
            <c:ext xmlns:c16="http://schemas.microsoft.com/office/drawing/2014/chart" uri="{C3380CC4-5D6E-409C-BE32-E72D297353CC}">
              <c16:uniqueId val="{00000000-006C-48AF-AAEF-58631AE21FA6}"/>
            </c:ext>
          </c:extLst>
        </c:ser>
        <c:ser>
          <c:idx val="1"/>
          <c:order val="1"/>
          <c:tx>
            <c:strRef>
              <c:f>'Agg vs Int Agg'!$A$6</c:f>
              <c:strCache>
                <c:ptCount val="1"/>
                <c:pt idx="0">
                  <c:v>Agg</c:v>
                </c:pt>
              </c:strCache>
            </c:strRef>
          </c:tx>
          <c:spPr>
            <a:solidFill>
              <a:schemeClr val="accent2"/>
            </a:solidFill>
            <a:ln>
              <a:noFill/>
            </a:ln>
            <a:effectLst/>
          </c:spPr>
          <c:invertIfNegative val="0"/>
          <c:cat>
            <c:multiLvlStrRef>
              <c:f>'Agg vs Int Agg'!$B$3:$D$4</c:f>
              <c:multiLvlStrCache>
                <c:ptCount val="3"/>
                <c:lvl>
                  <c:pt idx="0">
                    <c:v>1 Year</c:v>
                  </c:pt>
                  <c:pt idx="1">
                    <c:v>3 Year</c:v>
                  </c:pt>
                  <c:pt idx="2">
                    <c:v>5 Year</c:v>
                  </c:pt>
                </c:lvl>
                <c:lvl>
                  <c:pt idx="0">
                    <c:v>Returns</c:v>
                  </c:pt>
                </c:lvl>
              </c:multiLvlStrCache>
            </c:multiLvlStrRef>
          </c:cat>
          <c:val>
            <c:numRef>
              <c:f>'Agg vs Int Agg'!$B$6:$D$6</c:f>
              <c:numCache>
                <c:formatCode>0.00%</c:formatCode>
                <c:ptCount val="3"/>
                <c:pt idx="0">
                  <c:v>-6.5847700000000002E-3</c:v>
                </c:pt>
                <c:pt idx="1">
                  <c:v>5.2298156030430532E-2</c:v>
                </c:pt>
                <c:pt idx="2">
                  <c:v>2.9588804433265059E-2</c:v>
                </c:pt>
              </c:numCache>
            </c:numRef>
          </c:val>
          <c:extLst>
            <c:ext xmlns:c16="http://schemas.microsoft.com/office/drawing/2014/chart" uri="{C3380CC4-5D6E-409C-BE32-E72D297353CC}">
              <c16:uniqueId val="{00000001-006C-48AF-AAEF-58631AE21FA6}"/>
            </c:ext>
          </c:extLst>
        </c:ser>
        <c:dLbls>
          <c:showLegendKey val="0"/>
          <c:showVal val="0"/>
          <c:showCatName val="0"/>
          <c:showSerName val="0"/>
          <c:showPercent val="0"/>
          <c:showBubbleSize val="0"/>
        </c:dLbls>
        <c:gapWidth val="219"/>
        <c:overlap val="-27"/>
        <c:axId val="755447264"/>
        <c:axId val="755448576"/>
      </c:barChart>
      <c:catAx>
        <c:axId val="75544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448576"/>
        <c:crosses val="autoZero"/>
        <c:auto val="1"/>
        <c:lblAlgn val="ctr"/>
        <c:lblOffset val="100"/>
        <c:noMultiLvlLbl val="0"/>
      </c:catAx>
      <c:valAx>
        <c:axId val="7554485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44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a:t>Risk Adjusted Returns</a:t>
            </a:r>
          </a:p>
        </c:rich>
      </c:tx>
      <c:layout>
        <c:manualLayout>
          <c:xMode val="edge"/>
          <c:yMode val="edge"/>
          <c:x val="0.35069705229154047"/>
          <c:y val="5.847950523575759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'Agg vs Int Agg'!$A$15</c:f>
              <c:strCache>
                <c:ptCount val="1"/>
                <c:pt idx="0">
                  <c:v>Int Agg</c:v>
                </c:pt>
              </c:strCache>
            </c:strRef>
          </c:tx>
          <c:spPr>
            <a:solidFill>
              <a:schemeClr val="accent1"/>
            </a:solidFill>
            <a:ln>
              <a:noFill/>
            </a:ln>
            <a:effectLst/>
          </c:spPr>
          <c:invertIfNegative val="0"/>
          <c:cat>
            <c:multiLvlStrRef>
              <c:f>'Agg vs Int Agg'!$B$13:$D$14</c:f>
              <c:multiLvlStrCache>
                <c:ptCount val="3"/>
                <c:lvl>
                  <c:pt idx="0">
                    <c:v>1 Year</c:v>
                  </c:pt>
                  <c:pt idx="1">
                    <c:v>3 Year</c:v>
                  </c:pt>
                  <c:pt idx="2">
                    <c:v>5 Year</c:v>
                  </c:pt>
                </c:lvl>
                <c:lvl>
                  <c:pt idx="0">
                    <c:v>Risk Adj. Returns</c:v>
                  </c:pt>
                </c:lvl>
              </c:multiLvlStrCache>
            </c:multiLvlStrRef>
          </c:cat>
          <c:val>
            <c:numRef>
              <c:f>'Agg vs Int Agg'!$B$15:$D$15</c:f>
              <c:numCache>
                <c:formatCode>0.00%</c:formatCode>
                <c:ptCount val="3"/>
                <c:pt idx="0">
                  <c:v>8.3552893768997719E-4</c:v>
                </c:pt>
                <c:pt idx="1">
                  <c:v>2.855733562532786E-3</c:v>
                </c:pt>
                <c:pt idx="2">
                  <c:v>1.4885474318316032E-3</c:v>
                </c:pt>
              </c:numCache>
            </c:numRef>
          </c:val>
          <c:extLst>
            <c:ext xmlns:c16="http://schemas.microsoft.com/office/drawing/2014/chart" uri="{C3380CC4-5D6E-409C-BE32-E72D297353CC}">
              <c16:uniqueId val="{00000000-1197-48DF-9796-82847994D6B3}"/>
            </c:ext>
          </c:extLst>
        </c:ser>
        <c:ser>
          <c:idx val="1"/>
          <c:order val="1"/>
          <c:tx>
            <c:strRef>
              <c:f>'Agg vs Int Agg'!$A$16</c:f>
              <c:strCache>
                <c:ptCount val="1"/>
                <c:pt idx="0">
                  <c:v>Agg</c:v>
                </c:pt>
              </c:strCache>
            </c:strRef>
          </c:tx>
          <c:spPr>
            <a:solidFill>
              <a:schemeClr val="accent2"/>
            </a:solidFill>
            <a:ln>
              <a:noFill/>
            </a:ln>
            <a:effectLst/>
          </c:spPr>
          <c:invertIfNegative val="0"/>
          <c:cat>
            <c:multiLvlStrRef>
              <c:f>'Agg vs Int Agg'!$B$13:$D$14</c:f>
              <c:multiLvlStrCache>
                <c:ptCount val="3"/>
                <c:lvl>
                  <c:pt idx="0">
                    <c:v>1 Year</c:v>
                  </c:pt>
                  <c:pt idx="1">
                    <c:v>3 Year</c:v>
                  </c:pt>
                  <c:pt idx="2">
                    <c:v>5 Year</c:v>
                  </c:pt>
                </c:lvl>
                <c:lvl>
                  <c:pt idx="0">
                    <c:v>Risk Adj. Returns</c:v>
                  </c:pt>
                </c:lvl>
              </c:multiLvlStrCache>
            </c:multiLvlStrRef>
          </c:cat>
          <c:val>
            <c:numRef>
              <c:f>'Agg vs Int Agg'!$B$16:$D$16</c:f>
              <c:numCache>
                <c:formatCode>0.00%</c:formatCode>
                <c:ptCount val="3"/>
                <c:pt idx="0">
                  <c:v>-1.6596403789804215E-3</c:v>
                </c:pt>
                <c:pt idx="1">
                  <c:v>2.4363155135836393E-3</c:v>
                </c:pt>
                <c:pt idx="2">
                  <c:v>1.2811817178147286E-3</c:v>
                </c:pt>
              </c:numCache>
            </c:numRef>
          </c:val>
          <c:extLst>
            <c:ext xmlns:c16="http://schemas.microsoft.com/office/drawing/2014/chart" uri="{C3380CC4-5D6E-409C-BE32-E72D297353CC}">
              <c16:uniqueId val="{00000001-1197-48DF-9796-82847994D6B3}"/>
            </c:ext>
          </c:extLst>
        </c:ser>
        <c:dLbls>
          <c:showLegendKey val="0"/>
          <c:showVal val="0"/>
          <c:showCatName val="0"/>
          <c:showSerName val="0"/>
          <c:showPercent val="0"/>
          <c:showBubbleSize val="0"/>
        </c:dLbls>
        <c:gapWidth val="219"/>
        <c:overlap val="-27"/>
        <c:axId val="817558064"/>
        <c:axId val="817549864"/>
      </c:barChart>
      <c:catAx>
        <c:axId val="81755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7549864"/>
        <c:crosses val="autoZero"/>
        <c:auto val="1"/>
        <c:lblAlgn val="ctr"/>
        <c:lblOffset val="100"/>
        <c:noMultiLvlLbl val="0"/>
      </c:catAx>
      <c:valAx>
        <c:axId val="8175498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7558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800"/>
            </a:pPr>
            <a:r>
              <a:rPr lang="en-US" sz="1800" dirty="0"/>
              <a:t>Total RE Portfolio</a:t>
            </a:r>
          </a:p>
        </c:rich>
      </c:tx>
      <c:layout>
        <c:manualLayout>
          <c:xMode val="edge"/>
          <c:yMode val="edge"/>
          <c:x val="0.30028162020288007"/>
          <c:y val="3.5842293906810034E-2"/>
        </c:manualLayout>
      </c:layout>
      <c:overlay val="0"/>
    </c:title>
    <c:autoTitleDeleted val="0"/>
    <c:plotArea>
      <c:layout>
        <c:manualLayout>
          <c:layoutTarget val="inner"/>
          <c:xMode val="edge"/>
          <c:yMode val="edge"/>
          <c:x val="0.17658473434063984"/>
          <c:y val="0.2876809753619507"/>
          <c:w val="0.79802226576533886"/>
          <c:h val="0.70793770360943353"/>
        </c:manualLayout>
      </c:layout>
      <c:pieChart>
        <c:varyColors val="1"/>
        <c:ser>
          <c:idx val="0"/>
          <c:order val="0"/>
          <c:tx>
            <c:strRef>
              <c:f>Sheet1!$B$1</c:f>
              <c:strCache>
                <c:ptCount val="1"/>
                <c:pt idx="0">
                  <c:v>Column1</c:v>
                </c:pt>
              </c:strCache>
            </c:strRef>
          </c:tx>
          <c:dPt>
            <c:idx val="0"/>
            <c:bubble3D val="0"/>
            <c:spPr>
              <a:solidFill>
                <a:schemeClr val="accent3">
                  <a:lumMod val="50000"/>
                </a:schemeClr>
              </a:solidFill>
            </c:spPr>
            <c:extLst>
              <c:ext xmlns:c16="http://schemas.microsoft.com/office/drawing/2014/chart" uri="{C3380CC4-5D6E-409C-BE32-E72D297353CC}">
                <c16:uniqueId val="{00000001-8FAC-4CF1-ACAB-965690CDA10F}"/>
              </c:ext>
            </c:extLst>
          </c:dPt>
          <c:dPt>
            <c:idx val="1"/>
            <c:bubble3D val="0"/>
            <c:spPr>
              <a:solidFill>
                <a:schemeClr val="bg2">
                  <a:lumMod val="50000"/>
                </a:schemeClr>
              </a:solidFill>
            </c:spPr>
            <c:extLst>
              <c:ext xmlns:c16="http://schemas.microsoft.com/office/drawing/2014/chart" uri="{C3380CC4-5D6E-409C-BE32-E72D297353CC}">
                <c16:uniqueId val="{00000003-8FAC-4CF1-ACAB-965690CDA10F}"/>
              </c:ext>
            </c:extLst>
          </c:dPt>
          <c:dPt>
            <c:idx val="2"/>
            <c:bubble3D val="0"/>
            <c:spPr>
              <a:solidFill>
                <a:schemeClr val="bg2">
                  <a:lumMod val="25000"/>
                </a:schemeClr>
              </a:solidFill>
            </c:spPr>
            <c:extLst>
              <c:ext xmlns:c16="http://schemas.microsoft.com/office/drawing/2014/chart" uri="{C3380CC4-5D6E-409C-BE32-E72D297353CC}">
                <c16:uniqueId val="{00000005-8FAC-4CF1-ACAB-965690CDA10F}"/>
              </c:ext>
            </c:extLst>
          </c:dPt>
          <c:dLbls>
            <c:dLbl>
              <c:idx val="0"/>
              <c:layout>
                <c:manualLayout>
                  <c:x val="0.16484713059516209"/>
                  <c:y val="-0.1365992154206530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FAC-4CF1-ACAB-965690CDA10F}"/>
                </c:ext>
              </c:extLst>
            </c:dLbl>
            <c:dLbl>
              <c:idx val="1"/>
              <c:layout>
                <c:manualLayout>
                  <c:x val="-0.11530148258494724"/>
                  <c:y val="0.1684395902125137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FAC-4CF1-ACAB-965690CDA10F}"/>
                </c:ext>
              </c:extLst>
            </c:dLbl>
            <c:dLbl>
              <c:idx val="2"/>
              <c:layout>
                <c:manualLayout>
                  <c:x val="-0.11348904022132368"/>
                  <c:y val="0.14790788248243164"/>
                </c:manualLayout>
              </c:layout>
              <c:spPr/>
              <c:txPr>
                <a:bodyPr/>
                <a:lstStyle/>
                <a:p>
                  <a:pPr>
                    <a:defRPr sz="1000" b="1">
                      <a:solidFill>
                        <a:schemeClr val="bg1"/>
                      </a:solidFill>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8FAC-4CF1-ACAB-965690CDA10F}"/>
                </c:ext>
              </c:extLst>
            </c:dLbl>
            <c:spPr>
              <a:noFill/>
              <a:ln>
                <a:noFill/>
              </a:ln>
              <a:effectLst/>
            </c:spPr>
            <c:txPr>
              <a:bodyPr/>
              <a:lstStyle/>
              <a:p>
                <a:pPr>
                  <a:defRPr sz="1000" b="1">
                    <a:solidFill>
                      <a:schemeClr val="bg1"/>
                    </a:solidFill>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Sheet1!$A$2:$A$4</c:f>
              <c:strCache>
                <c:ptCount val="2"/>
                <c:pt idx="0">
                  <c:v>Private</c:v>
                </c:pt>
                <c:pt idx="1">
                  <c:v>Public</c:v>
                </c:pt>
              </c:strCache>
            </c:strRef>
          </c:cat>
          <c:val>
            <c:numRef>
              <c:f>Sheet1!$B$2:$B$4</c:f>
              <c:numCache>
                <c:formatCode>0.0%</c:formatCode>
                <c:ptCount val="3"/>
                <c:pt idx="0">
                  <c:v>0.874</c:v>
                </c:pt>
                <c:pt idx="1">
                  <c:v>0.126</c:v>
                </c:pt>
              </c:numCache>
            </c:numRef>
          </c:val>
          <c:extLst>
            <c:ext xmlns:c16="http://schemas.microsoft.com/office/drawing/2014/chart" uri="{C3380CC4-5D6E-409C-BE32-E72D297353CC}">
              <c16:uniqueId val="{00000006-8FAC-4CF1-ACAB-965690CDA10F}"/>
            </c:ext>
          </c:extLst>
        </c:ser>
        <c:dLbls>
          <c:showLegendKey val="0"/>
          <c:showVal val="1"/>
          <c:showCatName val="0"/>
          <c:showSerName val="0"/>
          <c:showPercent val="0"/>
          <c:showBubbleSize val="0"/>
          <c:showLeaderLines val="1"/>
        </c:dLbls>
        <c:firstSliceAng val="66"/>
      </c:pieChart>
    </c:plotArea>
    <c:plotVisOnly val="1"/>
    <c:dispBlanksAs val="gap"/>
    <c:showDLblsOverMax val="0"/>
  </c:chart>
  <c:txPr>
    <a:bodyPr/>
    <a:lstStyle/>
    <a:p>
      <a:pPr>
        <a:defRPr sz="1800"/>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800"/>
            </a:pPr>
            <a:r>
              <a:rPr lang="en-US" sz="1800" dirty="0"/>
              <a:t>Private Market</a:t>
            </a:r>
          </a:p>
        </c:rich>
      </c:tx>
      <c:layout>
        <c:manualLayout>
          <c:xMode val="edge"/>
          <c:yMode val="edge"/>
          <c:x val="0.35543650793650794"/>
          <c:y val="4.154442773096003E-2"/>
        </c:manualLayout>
      </c:layout>
      <c:overlay val="0"/>
    </c:title>
    <c:autoTitleDeleted val="0"/>
    <c:plotArea>
      <c:layout>
        <c:manualLayout>
          <c:layoutTarget val="inner"/>
          <c:xMode val="edge"/>
          <c:yMode val="edge"/>
          <c:x val="0.36618961481166207"/>
          <c:y val="0.24565350965907942"/>
          <c:w val="0.794267911713747"/>
          <c:h val="0.70742301469749924"/>
        </c:manualLayout>
      </c:layout>
      <c:pieChart>
        <c:varyColors val="1"/>
        <c:ser>
          <c:idx val="0"/>
          <c:order val="0"/>
          <c:tx>
            <c:strRef>
              <c:f>Sheet1!$B$1</c:f>
              <c:strCache>
                <c:ptCount val="1"/>
                <c:pt idx="0">
                  <c:v>Exposure</c:v>
                </c:pt>
              </c:strCache>
            </c:strRef>
          </c:tx>
          <c:dPt>
            <c:idx val="0"/>
            <c:bubble3D val="0"/>
            <c:spPr>
              <a:solidFill>
                <a:schemeClr val="accent3">
                  <a:lumMod val="50000"/>
                </a:schemeClr>
              </a:solidFill>
            </c:spPr>
            <c:extLst>
              <c:ext xmlns:c16="http://schemas.microsoft.com/office/drawing/2014/chart" uri="{C3380CC4-5D6E-409C-BE32-E72D297353CC}">
                <c16:uniqueId val="{00000001-04EC-478F-8D63-BBF1618985C5}"/>
              </c:ext>
            </c:extLst>
          </c:dPt>
          <c:dPt>
            <c:idx val="1"/>
            <c:bubble3D val="0"/>
            <c:spPr>
              <a:solidFill>
                <a:schemeClr val="bg2">
                  <a:lumMod val="50000"/>
                </a:schemeClr>
              </a:solidFill>
            </c:spPr>
            <c:extLst>
              <c:ext xmlns:c16="http://schemas.microsoft.com/office/drawing/2014/chart" uri="{C3380CC4-5D6E-409C-BE32-E72D297353CC}">
                <c16:uniqueId val="{00000003-04EC-478F-8D63-BBF1618985C5}"/>
              </c:ext>
            </c:extLst>
          </c:dPt>
          <c:dLbls>
            <c:dLbl>
              <c:idx val="0"/>
              <c:layout>
                <c:manualLayout>
                  <c:x val="-6.429133858267716E-2"/>
                  <c:y val="-0.1841023323216192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4EC-478F-8D63-BBF1618985C5}"/>
                </c:ext>
              </c:extLst>
            </c:dLbl>
            <c:dLbl>
              <c:idx val="1"/>
              <c:layout>
                <c:manualLayout>
                  <c:x val="8.4201037370328705E-2"/>
                  <c:y val="0.2033185383558111"/>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4EC-478F-8D63-BBF1618985C5}"/>
                </c:ext>
              </c:extLst>
            </c:dLbl>
            <c:spPr>
              <a:noFill/>
              <a:ln>
                <a:noFill/>
              </a:ln>
              <a:effectLst/>
            </c:spPr>
            <c:txPr>
              <a:bodyPr/>
              <a:lstStyle/>
              <a:p>
                <a:pPr>
                  <a:defRPr sz="1000" b="1">
                    <a:solidFill>
                      <a:schemeClr val="bg1"/>
                    </a:solidFill>
                  </a:defRPr>
                </a:pPr>
                <a:endParaRPr lang="en-US"/>
              </a:p>
            </c:txPr>
            <c:dLblPos val="inEnd"/>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Sheet1!$A$2:$A$3</c:f>
              <c:strCache>
                <c:ptCount val="2"/>
                <c:pt idx="0">
                  <c:v>Core</c:v>
                </c:pt>
                <c:pt idx="1">
                  <c:v>Non-Core</c:v>
                </c:pt>
              </c:strCache>
            </c:strRef>
          </c:cat>
          <c:val>
            <c:numRef>
              <c:f>Sheet1!$B$2:$B$3</c:f>
              <c:numCache>
                <c:formatCode>0.0%</c:formatCode>
                <c:ptCount val="2"/>
                <c:pt idx="0">
                  <c:v>0.82</c:v>
                </c:pt>
                <c:pt idx="1">
                  <c:v>0.18</c:v>
                </c:pt>
              </c:numCache>
            </c:numRef>
          </c:val>
          <c:extLst>
            <c:ext xmlns:c16="http://schemas.microsoft.com/office/drawing/2014/chart" uri="{C3380CC4-5D6E-409C-BE32-E72D297353CC}">
              <c16:uniqueId val="{00000004-04EC-478F-8D63-BBF1618985C5}"/>
            </c:ext>
          </c:extLst>
        </c:ser>
        <c:dLbls>
          <c:showLegendKey val="0"/>
          <c:showVal val="0"/>
          <c:showCatName val="0"/>
          <c:showSerName val="0"/>
          <c:showPercent val="0"/>
          <c:showBubbleSize val="0"/>
          <c:showLeaderLines val="1"/>
        </c:dLbls>
        <c:firstSliceAng val="20"/>
      </c:pieChart>
    </c:plotArea>
    <c:plotVisOnly val="1"/>
    <c:dispBlanksAs val="gap"/>
    <c:showDLblsOverMax val="0"/>
  </c:chart>
  <c:txPr>
    <a:bodyPr/>
    <a:lstStyle/>
    <a:p>
      <a:pPr>
        <a:defRPr sz="1800"/>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800"/>
            </a:pPr>
            <a:r>
              <a:rPr lang="en-US" sz="1800" dirty="0"/>
              <a:t>Florida Retirement </a:t>
            </a:r>
            <a:r>
              <a:rPr lang="en-US" sz="1800" dirty="0" smtClean="0"/>
              <a:t>System</a:t>
            </a:r>
          </a:p>
          <a:p>
            <a:pPr>
              <a:defRPr sz="1800"/>
            </a:pPr>
            <a:r>
              <a:rPr lang="en-US" sz="1800" dirty="0" smtClean="0"/>
              <a:t>Defined </a:t>
            </a:r>
            <a:r>
              <a:rPr lang="en-US" sz="1800" dirty="0"/>
              <a:t>Benefit Fund</a:t>
            </a:r>
          </a:p>
        </c:rich>
      </c:tx>
      <c:overlay val="0"/>
    </c:title>
    <c:autoTitleDeleted val="0"/>
    <c:plotArea>
      <c:layout>
        <c:manualLayout>
          <c:layoutTarget val="inner"/>
          <c:xMode val="edge"/>
          <c:yMode val="edge"/>
          <c:x val="0.31364735658042747"/>
          <c:y val="0.3245777611131942"/>
          <c:w val="0.41492275965504311"/>
          <c:h val="0.6147003846741379"/>
        </c:manualLayout>
      </c:layout>
      <c:pieChart>
        <c:varyColors val="1"/>
        <c:ser>
          <c:idx val="0"/>
          <c:order val="0"/>
          <c:tx>
            <c:strRef>
              <c:f>Sheet1!$B$1</c:f>
              <c:strCache>
                <c:ptCount val="1"/>
                <c:pt idx="0">
                  <c:v>Column1</c:v>
                </c:pt>
              </c:strCache>
            </c:strRef>
          </c:tx>
          <c:dPt>
            <c:idx val="1"/>
            <c:bubble3D val="0"/>
            <c:spPr>
              <a:solidFill>
                <a:schemeClr val="bg2">
                  <a:lumMod val="25000"/>
                </a:schemeClr>
              </a:solidFill>
            </c:spPr>
            <c:extLst>
              <c:ext xmlns:c16="http://schemas.microsoft.com/office/drawing/2014/chart" uri="{C3380CC4-5D6E-409C-BE32-E72D297353CC}">
                <c16:uniqueId val="{00000001-E75B-4DC2-AF1A-D5FF4DFCDCCA}"/>
              </c:ext>
            </c:extLst>
          </c:dPt>
          <c:dPt>
            <c:idx val="2"/>
            <c:bubble3D val="0"/>
            <c:spPr>
              <a:solidFill>
                <a:schemeClr val="accent3">
                  <a:lumMod val="75000"/>
                </a:schemeClr>
              </a:solidFill>
            </c:spPr>
            <c:extLst>
              <c:ext xmlns:c16="http://schemas.microsoft.com/office/drawing/2014/chart" uri="{C3380CC4-5D6E-409C-BE32-E72D297353CC}">
                <c16:uniqueId val="{00000003-E75B-4DC2-AF1A-D5FF4DFCDCCA}"/>
              </c:ext>
            </c:extLst>
          </c:dPt>
          <c:dPt>
            <c:idx val="3"/>
            <c:bubble3D val="0"/>
            <c:explosion val="20"/>
            <c:spPr>
              <a:solidFill>
                <a:schemeClr val="bg2">
                  <a:lumMod val="50000"/>
                </a:schemeClr>
              </a:solidFill>
            </c:spPr>
            <c:extLst>
              <c:ext xmlns:c16="http://schemas.microsoft.com/office/drawing/2014/chart" uri="{C3380CC4-5D6E-409C-BE32-E72D297353CC}">
                <c16:uniqueId val="{00000005-E75B-4DC2-AF1A-D5FF4DFCDCCA}"/>
              </c:ext>
            </c:extLst>
          </c:dPt>
          <c:dPt>
            <c:idx val="4"/>
            <c:bubble3D val="0"/>
            <c:spPr>
              <a:solidFill>
                <a:schemeClr val="bg1">
                  <a:lumMod val="50000"/>
                </a:schemeClr>
              </a:solidFill>
            </c:spPr>
            <c:extLst>
              <c:ext xmlns:c16="http://schemas.microsoft.com/office/drawing/2014/chart" uri="{C3380CC4-5D6E-409C-BE32-E72D297353CC}">
                <c16:uniqueId val="{00000007-E75B-4DC2-AF1A-D5FF4DFCDCCA}"/>
              </c:ext>
            </c:extLst>
          </c:dPt>
          <c:dPt>
            <c:idx val="5"/>
            <c:bubble3D val="0"/>
            <c:spPr>
              <a:solidFill>
                <a:schemeClr val="accent3">
                  <a:lumMod val="50000"/>
                </a:schemeClr>
              </a:solidFill>
            </c:spPr>
            <c:extLst>
              <c:ext xmlns:c16="http://schemas.microsoft.com/office/drawing/2014/chart" uri="{C3380CC4-5D6E-409C-BE32-E72D297353CC}">
                <c16:uniqueId val="{00000009-E75B-4DC2-AF1A-D5FF4DFCDCCA}"/>
              </c:ext>
            </c:extLst>
          </c:dPt>
          <c:dLbls>
            <c:dLbl>
              <c:idx val="0"/>
              <c:layout>
                <c:manualLayout>
                  <c:x val="-4.9398575178102734E-2"/>
                  <c:y val="3.377077865266841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E75B-4DC2-AF1A-D5FF4DFCDCCA}"/>
                </c:ext>
              </c:extLst>
            </c:dLbl>
            <c:dLbl>
              <c:idx val="1"/>
              <c:layout>
                <c:manualLayout>
                  <c:x val="7.0393700787400705E-3"/>
                  <c:y val="-5.0262606063131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75B-4DC2-AF1A-D5FF4DFCDCCA}"/>
                </c:ext>
              </c:extLst>
            </c:dLbl>
            <c:dLbl>
              <c:idx val="2"/>
              <c:layout>
                <c:manualLayout>
                  <c:x val="3.6281402324709409E-2"/>
                  <c:y val="-3.034342929356052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75B-4DC2-AF1A-D5FF4DFCDCCA}"/>
                </c:ext>
              </c:extLst>
            </c:dLbl>
            <c:dLbl>
              <c:idx val="3"/>
              <c:layout>
                <c:manualLayout>
                  <c:x val="3.8505905511811024E-2"/>
                  <c:y val="3.13843027686055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75B-4DC2-AF1A-D5FF4DFCDCCA}"/>
                </c:ext>
              </c:extLst>
            </c:dLbl>
            <c:dLbl>
              <c:idx val="4"/>
              <c:layout>
                <c:manualLayout>
                  <c:x val="3.137645294338199E-2"/>
                  <c:y val="1.908261467316572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75B-4DC2-AF1A-D5FF4DFCDCCA}"/>
                </c:ext>
              </c:extLst>
            </c:dLbl>
            <c:dLbl>
              <c:idx val="5"/>
              <c:layout>
                <c:manualLayout>
                  <c:x val="-7.0612673415823043E-2"/>
                  <c:y val="-6.059825855101445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75B-4DC2-AF1A-D5FF4DFCDCCA}"/>
                </c:ext>
              </c:extLst>
            </c:dLbl>
            <c:numFmt formatCode="0.0%" sourceLinked="0"/>
            <c:spPr>
              <a:noFill/>
              <a:ln>
                <a:noFill/>
              </a:ln>
              <a:effectLst/>
            </c:spPr>
            <c:txPr>
              <a:bodyPr/>
              <a:lstStyle/>
              <a:p>
                <a:pPr>
                  <a:defRPr sz="10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Sheet1!$A$2:$A$7</c:f>
              <c:strCache>
                <c:ptCount val="6"/>
                <c:pt idx="0">
                  <c:v>Cash</c:v>
                </c:pt>
                <c:pt idx="1">
                  <c:v>Private Equity</c:v>
                </c:pt>
                <c:pt idx="2">
                  <c:v>Strategic Inv.</c:v>
                </c:pt>
                <c:pt idx="3">
                  <c:v>Real Estate</c:v>
                </c:pt>
                <c:pt idx="4">
                  <c:v>Fixed Income</c:v>
                </c:pt>
                <c:pt idx="5">
                  <c:v>Global Equities</c:v>
                </c:pt>
              </c:strCache>
            </c:strRef>
          </c:cat>
          <c:val>
            <c:numRef>
              <c:f>Sheet1!$B$2:$B$7</c:f>
              <c:numCache>
                <c:formatCode>_("$"* #,##0.00_);_("$"* \(#,##0.00\);_("$"* "-"??_);_(@_)</c:formatCode>
                <c:ptCount val="6"/>
                <c:pt idx="0">
                  <c:v>2359221720.77</c:v>
                </c:pt>
                <c:pt idx="1">
                  <c:v>13725891555.41</c:v>
                </c:pt>
                <c:pt idx="2">
                  <c:v>16283185332.59</c:v>
                </c:pt>
                <c:pt idx="3">
                  <c:v>16038877911.23</c:v>
                </c:pt>
                <c:pt idx="4">
                  <c:v>31622067962.830002</c:v>
                </c:pt>
                <c:pt idx="5">
                  <c:v>103039692550.71001</c:v>
                </c:pt>
              </c:numCache>
            </c:numRef>
          </c:val>
          <c:extLst>
            <c:ext xmlns:c16="http://schemas.microsoft.com/office/drawing/2014/chart" uri="{C3380CC4-5D6E-409C-BE32-E72D297353CC}">
              <c16:uniqueId val="{0000000B-E75B-4DC2-AF1A-D5FF4DFCDCCA}"/>
            </c:ext>
          </c:extLst>
        </c:ser>
        <c:dLbls>
          <c:showLegendKey val="0"/>
          <c:showVal val="0"/>
          <c:showCatName val="1"/>
          <c:showSerName val="0"/>
          <c:showPercent val="1"/>
          <c:showBubbleSize val="0"/>
          <c:showLeaderLines val="1"/>
        </c:dLbls>
        <c:firstSliceAng val="360"/>
      </c:pieChart>
    </c:plotArea>
    <c:plotVisOnly val="1"/>
    <c:dispBlanksAs val="gap"/>
    <c:showDLblsOverMax val="0"/>
  </c:chart>
  <c:txPr>
    <a:bodyPr/>
    <a:lstStyle/>
    <a:p>
      <a:pPr>
        <a:defRPr sz="1800"/>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38886586545101"/>
          <c:y val="2.3573433115060796E-2"/>
          <c:w val="0.52549965976475166"/>
          <c:h val="0.8107709036370454"/>
        </c:manualLayout>
      </c:layout>
      <c:doughnutChart>
        <c:varyColors val="1"/>
        <c:ser>
          <c:idx val="0"/>
          <c:order val="0"/>
          <c:tx>
            <c:strRef>
              <c:f>Sheet1!$H$1</c:f>
              <c:strCache>
                <c:ptCount val="1"/>
                <c:pt idx="0">
                  <c:v>Leverage2</c:v>
                </c:pt>
              </c:strCache>
            </c:strRef>
          </c:tx>
          <c:spPr>
            <a:scene3d>
              <a:camera prst="orthographicFront"/>
              <a:lightRig rig="threePt" dir="t"/>
            </a:scene3d>
            <a:sp3d>
              <a:bevelT/>
            </a:sp3d>
          </c:spPr>
          <c:dPt>
            <c:idx val="0"/>
            <c:bubble3D val="0"/>
            <c:spPr>
              <a:solidFill>
                <a:schemeClr val="bg2">
                  <a:lumMod val="5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5-35AC-4DC6-9596-D297577FC604}"/>
              </c:ext>
            </c:extLst>
          </c:dPt>
          <c:dPt>
            <c:idx val="1"/>
            <c:bubble3D val="0"/>
            <c:spPr>
              <a:solidFill>
                <a:schemeClr val="accent3">
                  <a:lumMod val="5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6-35AC-4DC6-9596-D297577FC604}"/>
              </c:ext>
            </c:extLst>
          </c:dPt>
          <c:dLbls>
            <c:dLbl>
              <c:idx val="0"/>
              <c:layout>
                <c:manualLayout>
                  <c:x val="-9.2592592592592882E-3"/>
                  <c:y val="-6.0283687943262408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35AC-4DC6-9596-D297577FC604}"/>
                </c:ext>
              </c:extLst>
            </c:dLbl>
            <c:dLbl>
              <c:idx val="1"/>
              <c:layout>
                <c:manualLayout>
                  <c:x val="6.1728395061728392E-3"/>
                  <c:y val="6.8591676040494945E-2"/>
                </c:manualLayout>
              </c:layout>
              <c:showLegendKey val="0"/>
              <c:showVal val="0"/>
              <c:showCatName val="0"/>
              <c:showSerName val="0"/>
              <c:showPercent val="1"/>
              <c:showBubbleSize val="0"/>
              <c:separator>
</c:separator>
              <c:extLst>
                <c:ext xmlns:c15="http://schemas.microsoft.com/office/drawing/2012/chart" uri="{CE6537A1-D6FC-4f65-9D91-7224C49458BB}">
                  <c15:layout>
                    <c:manualLayout>
                      <c:w val="0.17450617283950617"/>
                      <c:h val="7.9893617021276578E-2"/>
                    </c:manualLayout>
                  </c15:layout>
                </c:ext>
                <c:ext xmlns:c16="http://schemas.microsoft.com/office/drawing/2014/chart" uri="{C3380CC4-5D6E-409C-BE32-E72D297353CC}">
                  <c16:uniqueId val="{00000006-35AC-4DC6-9596-D297577FC60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eparator>
</c:separator>
            <c:extLst>
              <c:ext xmlns:c15="http://schemas.microsoft.com/office/drawing/2012/chart" uri="{CE6537A1-D6FC-4f65-9D91-7224C49458BB}"/>
            </c:extLst>
          </c:dLbls>
          <c:cat>
            <c:strRef>
              <c:f>(Sheet1!$A$3,Sheet1!$A$4)</c:f>
              <c:strCache>
                <c:ptCount val="2"/>
                <c:pt idx="0">
                  <c:v>Pooled Funds</c:v>
                </c:pt>
                <c:pt idx="1">
                  <c:v>Principal Investments</c:v>
                </c:pt>
              </c:strCache>
            </c:strRef>
          </c:cat>
          <c:val>
            <c:numRef>
              <c:f>(Sheet1!$H$3,Sheet1!$H$4)</c:f>
              <c:numCache>
                <c:formatCode>"$"*###,###,,</c:formatCode>
                <c:ptCount val="2"/>
                <c:pt idx="0">
                  <c:v>2744051124</c:v>
                </c:pt>
                <c:pt idx="1">
                  <c:v>3131387985</c:v>
                </c:pt>
              </c:numCache>
            </c:numRef>
          </c:val>
          <c:extLst>
            <c:ext xmlns:c16="http://schemas.microsoft.com/office/drawing/2014/chart" uri="{C3380CC4-5D6E-409C-BE32-E72D297353CC}">
              <c16:uniqueId val="{00000000-35AC-4DC6-9596-D297577FC604}"/>
            </c:ext>
          </c:extLst>
        </c:ser>
        <c:dLbls>
          <c:showLegendKey val="0"/>
          <c:showVal val="0"/>
          <c:showCatName val="0"/>
          <c:showSerName val="0"/>
          <c:showPercent val="0"/>
          <c:showBubbleSize val="0"/>
          <c:showLeaderLines val="1"/>
        </c:dLbls>
        <c:firstSliceAng val="179"/>
        <c:holeSize val="45"/>
      </c:doughnut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66120218579233E-2"/>
          <c:y val="0.20211870192526513"/>
          <c:w val="0.88337442450841186"/>
          <c:h val="0.65801008858267718"/>
        </c:manualLayout>
      </c:layout>
      <c:barChart>
        <c:barDir val="bar"/>
        <c:grouping val="percentStacked"/>
        <c:varyColors val="0"/>
        <c:ser>
          <c:idx val="0"/>
          <c:order val="0"/>
          <c:tx>
            <c:strRef>
              <c:f>Sheet1!$B$1</c:f>
              <c:strCache>
                <c:ptCount val="1"/>
                <c:pt idx="0">
                  <c:v>Private Market Leverage</c:v>
                </c:pt>
              </c:strCache>
            </c:strRef>
          </c:tx>
          <c:spPr>
            <a:solidFill>
              <a:schemeClr val="accent5"/>
            </a:solidFill>
            <a:ln>
              <a:noFill/>
            </a:ln>
            <a:effectLst/>
          </c:spPr>
          <c:invertIfNegative val="0"/>
          <c:dPt>
            <c:idx val="1"/>
            <c:invertIfNegative val="0"/>
            <c:bubble3D val="0"/>
            <c:spPr>
              <a:solidFill>
                <a:schemeClr val="accent5"/>
              </a:solidFill>
              <a:ln>
                <a:noFill/>
              </a:ln>
              <a:effectLst/>
              <a:scene3d>
                <a:camera prst="orthographicFront"/>
                <a:lightRig rig="threePt" dir="t"/>
              </a:scene3d>
              <a:sp3d>
                <a:bevelT/>
              </a:sp3d>
            </c:spPr>
            <c:extLst>
              <c:ext xmlns:c16="http://schemas.microsoft.com/office/drawing/2014/chart" uri="{C3380CC4-5D6E-409C-BE32-E72D297353CC}">
                <c16:uniqueId val="{00000003-2055-48E0-BA8E-1D94A430F040}"/>
              </c:ext>
            </c:extLst>
          </c:dPt>
          <c:dLbls>
            <c:dLbl>
              <c:idx val="0"/>
              <c:tx>
                <c:rich>
                  <a:bodyPr/>
                  <a:lstStyle/>
                  <a:p>
                    <a:endParaRPr lang="en-US" dirty="0"/>
                  </a:p>
                </c:rich>
              </c:tx>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6743-4426-A66F-8ED38012C27D}"/>
                </c:ext>
              </c:extLst>
            </c:dLbl>
            <c:dLbl>
              <c:idx val="1"/>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2055-48E0-BA8E-1D94A430F040}"/>
                </c:ext>
              </c:extLst>
            </c:dLbl>
            <c:numFmt formatCode="0.0%" sourceLinked="0"/>
            <c:spPr>
              <a:noFill/>
              <a:ln>
                <a:noFill/>
              </a:ln>
              <a:effectLst/>
            </c:spPr>
            <c:txPr>
              <a:bodyPr rot="0" spcFirstLastPara="1" vertOverflow="ellipsis" vert="horz" wrap="non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Leverage</c:v>
                </c:pt>
                <c:pt idx="1">
                  <c:v>Leverage</c:v>
                </c:pt>
              </c:strCache>
            </c:strRef>
          </c:cat>
          <c:val>
            <c:numRef>
              <c:f>Sheet1!$B$2:$B$3</c:f>
              <c:numCache>
                <c:formatCode>0.0%</c:formatCode>
                <c:ptCount val="2"/>
                <c:pt idx="1">
                  <c:v>0.29599999999999999</c:v>
                </c:pt>
              </c:numCache>
            </c:numRef>
          </c:val>
          <c:extLst>
            <c:ext xmlns:c16="http://schemas.microsoft.com/office/drawing/2014/chart" uri="{C3380CC4-5D6E-409C-BE32-E72D297353CC}">
              <c16:uniqueId val="{00000000-2055-48E0-BA8E-1D94A430F040}"/>
            </c:ext>
          </c:extLst>
        </c:ser>
        <c:ser>
          <c:idx val="1"/>
          <c:order val="1"/>
          <c:tx>
            <c:strRef>
              <c:f>Sheet1!$C$1</c:f>
              <c:strCache>
                <c:ptCount val="1"/>
                <c:pt idx="0">
                  <c:v>Principal Investments</c:v>
                </c:pt>
              </c:strCache>
            </c:strRef>
          </c:tx>
          <c:spPr>
            <a:solidFill>
              <a:schemeClr val="accent3">
                <a:lumMod val="50000"/>
              </a:schemeClr>
            </a:solidFill>
            <a:ln>
              <a:noFill/>
            </a:ln>
            <a:effectLst/>
            <a:scene3d>
              <a:camera prst="orthographicFront"/>
              <a:lightRig rig="threePt" dir="t"/>
            </a:scene3d>
            <a:sp3d>
              <a:bevelT/>
            </a:sp3d>
          </c:spPr>
          <c:invertIfNegative val="0"/>
          <c:dLbls>
            <c:dLbl>
              <c:idx val="0"/>
              <c:spPr>
                <a:noFill/>
                <a:ln>
                  <a:noFill/>
                </a:ln>
                <a:effectLst/>
              </c:spPr>
              <c:txPr>
                <a:bodyPr wrap="square" lIns="38100" tIns="19050" rIns="38100" bIns="19050" anchor="ctr">
                  <a:spAutoFit/>
                </a:bodyPr>
                <a:lstStyle/>
                <a:p>
                  <a:pPr>
                    <a:defRPr sz="1200">
                      <a:solidFill>
                        <a:schemeClr val="bg1"/>
                      </a:solidFill>
                    </a:defRPr>
                  </a:pPr>
                  <a:endParaRPr lang="en-US"/>
                </a:p>
              </c:txP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2055-48E0-BA8E-1D94A430F040}"/>
                </c:ext>
              </c:extLst>
            </c:dLbl>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Leverage</c:v>
                </c:pt>
                <c:pt idx="1">
                  <c:v>Leverage</c:v>
                </c:pt>
              </c:strCache>
            </c:strRef>
          </c:cat>
          <c:val>
            <c:numRef>
              <c:f>Sheet1!$C$2:$C$3</c:f>
              <c:numCache>
                <c:formatCode>General</c:formatCode>
                <c:ptCount val="2"/>
                <c:pt idx="0" formatCode="0.0%">
                  <c:v>0.25800000000000001</c:v>
                </c:pt>
              </c:numCache>
            </c:numRef>
          </c:val>
          <c:extLst>
            <c:ext xmlns:c16="http://schemas.microsoft.com/office/drawing/2014/chart" uri="{C3380CC4-5D6E-409C-BE32-E72D297353CC}">
              <c16:uniqueId val="{00000001-2055-48E0-BA8E-1D94A430F040}"/>
            </c:ext>
          </c:extLst>
        </c:ser>
        <c:ser>
          <c:idx val="2"/>
          <c:order val="2"/>
          <c:tx>
            <c:strRef>
              <c:f>Sheet1!$D$1</c:f>
              <c:strCache>
                <c:ptCount val="1"/>
                <c:pt idx="0">
                  <c:v>Pooled Funds</c:v>
                </c:pt>
              </c:strCache>
            </c:strRef>
          </c:tx>
          <c:spPr>
            <a:solidFill>
              <a:schemeClr val="bg2">
                <a:lumMod val="50000"/>
              </a:schemeClr>
            </a:solidFill>
            <a:ln>
              <a:noFill/>
            </a:ln>
            <a:effectLst/>
            <a:scene3d>
              <a:camera prst="orthographicFront"/>
              <a:lightRig rig="threePt" dir="t"/>
            </a:scene3d>
            <a:sp3d>
              <a:bevelT/>
            </a:sp3d>
          </c:spPr>
          <c:invertIfNegative val="0"/>
          <c:dLbls>
            <c:dLbl>
              <c:idx val="0"/>
              <c:spPr>
                <a:noFill/>
                <a:ln>
                  <a:noFill/>
                </a:ln>
                <a:effectLst/>
              </c:spPr>
              <c:txPr>
                <a:bodyPr wrap="square" lIns="38100" tIns="19050" rIns="38100" bIns="19050" anchor="ctr">
                  <a:spAutoFit/>
                </a:bodyPr>
                <a:lstStyle/>
                <a:p>
                  <a:pPr>
                    <a:defRPr sz="1200"/>
                  </a:pPr>
                  <a:endParaRPr lang="en-US"/>
                </a:p>
              </c:txP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2055-48E0-BA8E-1D94A430F0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Leverage</c:v>
                </c:pt>
                <c:pt idx="1">
                  <c:v>Leverage</c:v>
                </c:pt>
              </c:strCache>
            </c:strRef>
          </c:cat>
          <c:val>
            <c:numRef>
              <c:f>Sheet1!$D$2:$D$3</c:f>
              <c:numCache>
                <c:formatCode>General</c:formatCode>
                <c:ptCount val="2"/>
                <c:pt idx="0" formatCode="0.0%">
                  <c:v>0.41199999999999998</c:v>
                </c:pt>
              </c:numCache>
            </c:numRef>
          </c:val>
          <c:extLst>
            <c:ext xmlns:c16="http://schemas.microsoft.com/office/drawing/2014/chart" uri="{C3380CC4-5D6E-409C-BE32-E72D297353CC}">
              <c16:uniqueId val="{00000002-2055-48E0-BA8E-1D94A430F040}"/>
            </c:ext>
          </c:extLst>
        </c:ser>
        <c:ser>
          <c:idx val="3"/>
          <c:order val="3"/>
          <c:tx>
            <c:strRef>
              <c:f>Sheet1!$E$1</c:f>
              <c:strCache>
                <c:ptCount val="1"/>
                <c:pt idx="0">
                  <c:v>Column1</c:v>
                </c:pt>
              </c:strCache>
            </c:strRef>
          </c:tx>
          <c:invertIfNegative val="0"/>
          <c:cat>
            <c:strRef>
              <c:f>Sheet1!$A$2:$A$3</c:f>
              <c:strCache>
                <c:ptCount val="2"/>
                <c:pt idx="0">
                  <c:v>Leverage</c:v>
                </c:pt>
                <c:pt idx="1">
                  <c:v>Leverage</c:v>
                </c:pt>
              </c:strCache>
            </c:strRef>
          </c:cat>
          <c:val>
            <c:numRef>
              <c:f>Sheet1!$E$2:$E$3</c:f>
              <c:numCache>
                <c:formatCode>General</c:formatCode>
                <c:ptCount val="2"/>
              </c:numCache>
            </c:numRef>
          </c:val>
          <c:extLst>
            <c:ext xmlns:c16="http://schemas.microsoft.com/office/drawing/2014/chart" uri="{C3380CC4-5D6E-409C-BE32-E72D297353CC}">
              <c16:uniqueId val="{00000039-7BD3-4FD2-B096-0B0D19CB9EF6}"/>
            </c:ext>
          </c:extLst>
        </c:ser>
        <c:dLbls>
          <c:showLegendKey val="0"/>
          <c:showVal val="0"/>
          <c:showCatName val="0"/>
          <c:showSerName val="0"/>
          <c:showPercent val="0"/>
          <c:showBubbleSize val="0"/>
        </c:dLbls>
        <c:gapWidth val="40"/>
        <c:overlap val="100"/>
        <c:axId val="328373168"/>
        <c:axId val="328376776"/>
      </c:barChart>
      <c:catAx>
        <c:axId val="328373168"/>
        <c:scaling>
          <c:orientation val="minMax"/>
        </c:scaling>
        <c:delete val="1"/>
        <c:axPos val="l"/>
        <c:numFmt formatCode="General" sourceLinked="1"/>
        <c:majorTickMark val="none"/>
        <c:minorTickMark val="none"/>
        <c:tickLblPos val="nextTo"/>
        <c:crossAx val="328376776"/>
        <c:crosses val="autoZero"/>
        <c:auto val="1"/>
        <c:lblAlgn val="ctr"/>
        <c:lblOffset val="100"/>
        <c:noMultiLvlLbl val="0"/>
      </c:catAx>
      <c:valAx>
        <c:axId val="328376776"/>
        <c:scaling>
          <c:orientation val="minMax"/>
        </c:scaling>
        <c:delete val="1"/>
        <c:axPos val="b"/>
        <c:numFmt formatCode="0%" sourceLinked="1"/>
        <c:majorTickMark val="none"/>
        <c:minorTickMark val="none"/>
        <c:tickLblPos val="nextTo"/>
        <c:crossAx val="328373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smtClean="0"/>
              <a:t>Pooled Funds Leverage</a:t>
            </a:r>
            <a:endParaRPr lang="en-US"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LTV</c:v>
                </c:pt>
              </c:strCache>
            </c:strRef>
          </c:tx>
          <c:spPr>
            <a:solidFill>
              <a:schemeClr val="accent1"/>
            </a:solidFill>
            <a:ln>
              <a:noFill/>
            </a:ln>
            <a:effectLst/>
          </c:spPr>
          <c:invertIfNegative val="0"/>
          <c:dPt>
            <c:idx val="0"/>
            <c:invertIfNegative val="0"/>
            <c:bubble3D val="0"/>
            <c:spPr>
              <a:solidFill>
                <a:schemeClr val="bg2">
                  <a:lumMod val="50000"/>
                </a:schemeClr>
              </a:solidFill>
              <a:ln>
                <a:noFill/>
              </a:ln>
              <a:effectLst/>
              <a:scene3d>
                <a:camera prst="orthographicFront"/>
                <a:lightRig rig="threePt" dir="t"/>
              </a:scene3d>
              <a:sp3d>
                <a:bevelT/>
              </a:sp3d>
            </c:spPr>
            <c:extLst>
              <c:ext xmlns:c16="http://schemas.microsoft.com/office/drawing/2014/chart" uri="{C3380CC4-5D6E-409C-BE32-E72D297353CC}">
                <c16:uniqueId val="{00000004-5586-4ED5-BF3D-EE27B5CE8454}"/>
              </c:ext>
            </c:extLst>
          </c:dPt>
          <c:dPt>
            <c:idx val="1"/>
            <c:invertIfNegative val="0"/>
            <c:bubble3D val="0"/>
            <c:spPr>
              <a:solidFill>
                <a:schemeClr val="accent5"/>
              </a:solidFill>
              <a:ln>
                <a:noFill/>
              </a:ln>
              <a:effectLst/>
              <a:scene3d>
                <a:camera prst="orthographicFront"/>
                <a:lightRig rig="threePt" dir="t"/>
              </a:scene3d>
              <a:sp3d>
                <a:bevelT/>
              </a:sp3d>
            </c:spPr>
            <c:extLst>
              <c:ext xmlns:c16="http://schemas.microsoft.com/office/drawing/2014/chart" uri="{C3380CC4-5D6E-409C-BE32-E72D297353CC}">
                <c16:uniqueId val="{00000003-5586-4ED5-BF3D-EE27B5CE845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Open-End Funds</c:v>
                </c:pt>
                <c:pt idx="1">
                  <c:v>Closed-End Funds</c:v>
                </c:pt>
              </c:strCache>
            </c:strRef>
          </c:cat>
          <c:val>
            <c:numRef>
              <c:f>Sheet1!$B$2:$B$3</c:f>
              <c:numCache>
                <c:formatCode>0.0%</c:formatCode>
                <c:ptCount val="2"/>
                <c:pt idx="0">
                  <c:v>0.27</c:v>
                </c:pt>
                <c:pt idx="1">
                  <c:v>0.57899999999999996</c:v>
                </c:pt>
              </c:numCache>
            </c:numRef>
          </c:val>
          <c:extLst>
            <c:ext xmlns:c16="http://schemas.microsoft.com/office/drawing/2014/chart" uri="{C3380CC4-5D6E-409C-BE32-E72D297353CC}">
              <c16:uniqueId val="{00000000-5586-4ED5-BF3D-EE27B5CE8454}"/>
            </c:ext>
          </c:extLst>
        </c:ser>
        <c:dLbls>
          <c:showLegendKey val="0"/>
          <c:showVal val="0"/>
          <c:showCatName val="0"/>
          <c:showSerName val="0"/>
          <c:showPercent val="0"/>
          <c:showBubbleSize val="0"/>
        </c:dLbls>
        <c:gapWidth val="21"/>
        <c:overlap val="62"/>
        <c:axId val="591916328"/>
        <c:axId val="591908456"/>
      </c:barChart>
      <c:catAx>
        <c:axId val="591916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1908456"/>
        <c:crosses val="autoZero"/>
        <c:auto val="1"/>
        <c:lblAlgn val="ctr"/>
        <c:lblOffset val="100"/>
        <c:noMultiLvlLbl val="0"/>
      </c:catAx>
      <c:valAx>
        <c:axId val="591908456"/>
        <c:scaling>
          <c:orientation val="minMax"/>
        </c:scaling>
        <c:delete val="1"/>
        <c:axPos val="b"/>
        <c:numFmt formatCode="0.0%" sourceLinked="1"/>
        <c:majorTickMark val="none"/>
        <c:minorTickMark val="none"/>
        <c:tickLblPos val="nextTo"/>
        <c:crossAx val="591916328"/>
        <c:crosses val="autoZero"/>
        <c:crossBetween val="between"/>
      </c:valAx>
      <c:spPr>
        <a:noFill/>
        <a:ln>
          <a:noFill/>
        </a:ln>
        <a:effectLst/>
      </c:spPr>
    </c:plotArea>
    <c:plotVisOnly val="1"/>
    <c:dispBlanksAs val="gap"/>
    <c:showDLblsOverMax val="0"/>
  </c:chart>
  <c:spPr>
    <a:solidFill>
      <a:schemeClr val="accent4"/>
    </a:solidFill>
    <a:ln>
      <a:solidFill>
        <a:schemeClr val="bg1">
          <a:lumMod val="65000"/>
        </a:schemeClr>
      </a:solidFill>
    </a:ln>
    <a:effectLst/>
    <a:scene3d>
      <a:camera prst="orthographicFront"/>
      <a:lightRig rig="threePt" dir="t"/>
    </a:scene3d>
    <a:sp3d>
      <a:bevelT/>
    </a:sp3d>
  </c:spPr>
  <c:txPr>
    <a:bodyPr/>
    <a:lstStyle/>
    <a:p>
      <a:pPr>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sz="1200" b="1" dirty="0">
                <a:solidFill>
                  <a:sysClr val="windowText" lastClr="000000"/>
                </a:solidFill>
              </a:rPr>
              <a:t>PI 5 YR LEVERAGE</a:t>
            </a:r>
          </a:p>
        </c:rich>
      </c:tx>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5436799560093373"/>
          <c:y val="0.15024122676116769"/>
          <c:w val="0.72749059492563417"/>
          <c:h val="0.65453715829547243"/>
        </c:manualLayout>
      </c:layout>
      <c:barChart>
        <c:barDir val="col"/>
        <c:grouping val="clustered"/>
        <c:varyColors val="0"/>
        <c:ser>
          <c:idx val="0"/>
          <c:order val="0"/>
          <c:tx>
            <c:strRef>
              <c:f>'Sheet1 (2)'!$R$5</c:f>
              <c:strCache>
                <c:ptCount val="1"/>
                <c:pt idx="0">
                  <c:v>PI DEBT</c:v>
                </c:pt>
              </c:strCache>
            </c:strRef>
          </c:tx>
          <c:spPr>
            <a:solidFill>
              <a:schemeClr val="tx1">
                <a:lumMod val="50000"/>
                <a:lumOff val="50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(2)'!$S$4:$Y$4</c:f>
              <c:strCache>
                <c:ptCount val="7"/>
                <c:pt idx="0">
                  <c:v>06/30/16</c:v>
                </c:pt>
                <c:pt idx="1">
                  <c:v>06/30/17</c:v>
                </c:pt>
                <c:pt idx="2">
                  <c:v>06/30/18</c:v>
                </c:pt>
                <c:pt idx="3">
                  <c:v>06/30/19</c:v>
                </c:pt>
                <c:pt idx="4">
                  <c:v>06/30/20</c:v>
                </c:pt>
                <c:pt idx="5">
                  <c:v>12/31/20</c:v>
                </c:pt>
                <c:pt idx="6">
                  <c:v>12/31/20 ADJ</c:v>
                </c:pt>
              </c:strCache>
            </c:strRef>
          </c:cat>
          <c:val>
            <c:numRef>
              <c:f>'Sheet1 (2)'!$S$5:$Y$5</c:f>
              <c:numCache>
                <c:formatCode>_("$"* #.0,,,_);_("$"* \(#,##0.0\);_("$"* "-"??_);_(@_)</c:formatCode>
                <c:ptCount val="7"/>
                <c:pt idx="0">
                  <c:v>1845485282</c:v>
                </c:pt>
                <c:pt idx="1">
                  <c:v>2305986041</c:v>
                </c:pt>
                <c:pt idx="2">
                  <c:v>3248436712</c:v>
                </c:pt>
                <c:pt idx="3">
                  <c:v>3217578675</c:v>
                </c:pt>
                <c:pt idx="4">
                  <c:v>3213228050</c:v>
                </c:pt>
                <c:pt idx="5">
                  <c:v>3474849424</c:v>
                </c:pt>
                <c:pt idx="6">
                  <c:v>3641622591</c:v>
                </c:pt>
              </c:numCache>
            </c:numRef>
          </c:val>
          <c:extLst>
            <c:ext xmlns:c16="http://schemas.microsoft.com/office/drawing/2014/chart" uri="{C3380CC4-5D6E-409C-BE32-E72D297353CC}">
              <c16:uniqueId val="{00000000-AD8C-42D5-B672-11BF46C0F011}"/>
            </c:ext>
          </c:extLst>
        </c:ser>
        <c:dLbls>
          <c:showLegendKey val="0"/>
          <c:showVal val="0"/>
          <c:showCatName val="0"/>
          <c:showSerName val="0"/>
          <c:showPercent val="0"/>
          <c:showBubbleSize val="0"/>
        </c:dLbls>
        <c:gapWidth val="80"/>
        <c:overlap val="-27"/>
        <c:axId val="1558538816"/>
        <c:axId val="1558526336"/>
      </c:barChart>
      <c:lineChart>
        <c:grouping val="standard"/>
        <c:varyColors val="0"/>
        <c:ser>
          <c:idx val="1"/>
          <c:order val="1"/>
          <c:tx>
            <c:strRef>
              <c:f>'Sheet1 (2)'!$R$6</c:f>
              <c:strCache>
                <c:ptCount val="1"/>
                <c:pt idx="0">
                  <c:v>PI LTV</c:v>
                </c:pt>
              </c:strCache>
            </c:strRef>
          </c:tx>
          <c:spPr>
            <a:ln w="28575" cap="rnd">
              <a:solidFill>
                <a:srgbClr val="0070C0"/>
              </a:solidFill>
              <a:round/>
            </a:ln>
            <a:effectLst/>
          </c:spPr>
          <c:marker>
            <c:symbol val="square"/>
            <c:size val="7"/>
            <c:spPr>
              <a:solidFill>
                <a:srgbClr val="0070C0"/>
              </a:solidFill>
              <a:ln w="9525">
                <a:solidFill>
                  <a:srgbClr val="0070C0"/>
                </a:solidFill>
              </a:ln>
              <a:effectLst/>
              <a:scene3d>
                <a:camera prst="orthographicFront"/>
                <a:lightRig rig="threePt" dir="t"/>
              </a:scene3d>
              <a:sp3d>
                <a:bevelT/>
              </a:sp3d>
            </c:spPr>
          </c:marker>
          <c:dLbls>
            <c:dLbl>
              <c:idx val="0"/>
              <c:layout>
                <c:manualLayout>
                  <c:x val="-5.9027072161047127E-2"/>
                  <c:y val="-6.554805926931306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6.6132503414442892E-2"/>
                      <c:h val="7.0544455790584007E-2"/>
                    </c:manualLayout>
                  </c15:layout>
                </c:ext>
                <c:ext xmlns:c16="http://schemas.microsoft.com/office/drawing/2014/chart" uri="{C3380CC4-5D6E-409C-BE32-E72D297353CC}">
                  <c16:uniqueId val="{00000001-AD8C-42D5-B672-11BF46C0F011}"/>
                </c:ext>
              </c:extLst>
            </c:dLbl>
            <c:dLbl>
              <c:idx val="1"/>
              <c:layout>
                <c:manualLayout>
                  <c:x val="-4.9229698366465666E-2"/>
                  <c:y val="-6.37156733097000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8C-42D5-B672-11BF46C0F011}"/>
                </c:ext>
              </c:extLst>
            </c:dLbl>
            <c:dLbl>
              <c:idx val="2"/>
              <c:layout>
                <c:manualLayout>
                  <c:x val="-4.4549981677251035E-2"/>
                  <c:y val="-6.50901630839528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8C-42D5-B672-11BF46C0F011}"/>
                </c:ext>
              </c:extLst>
            </c:dLbl>
            <c:dLbl>
              <c:idx val="5"/>
              <c:layout>
                <c:manualLayout>
                  <c:x val="-5.2361055250319706E-2"/>
                  <c:y val="-7.12663533636541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8C-42D5-B672-11BF46C0F011}"/>
                </c:ext>
              </c:extLst>
            </c:dLbl>
            <c:spPr>
              <a:solidFill>
                <a:schemeClr val="accent3"/>
              </a:solidFill>
              <a:ln>
                <a:noFill/>
              </a:ln>
              <a:effectLst/>
            </c:spPr>
            <c:txPr>
              <a:bodyPr rot="0" spcFirstLastPara="1" vertOverflow="clip" horzOverflow="clip" vert="horz" wrap="square" lIns="0" tIns="0" rIns="0" bIns="0" anchor="ctr" anchorCtr="1">
                <a:spAutoFit/>
              </a:bodyPr>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0"/>
              </c:ext>
            </c:extLst>
          </c:dLbls>
          <c:cat>
            <c:strRef>
              <c:f>'Sheet1 (2)'!$S$4:$Y$4</c:f>
              <c:strCache>
                <c:ptCount val="7"/>
                <c:pt idx="0">
                  <c:v>06/30/16</c:v>
                </c:pt>
                <c:pt idx="1">
                  <c:v>06/30/17</c:v>
                </c:pt>
                <c:pt idx="2">
                  <c:v>06/30/18</c:v>
                </c:pt>
                <c:pt idx="3">
                  <c:v>06/30/19</c:v>
                </c:pt>
                <c:pt idx="4">
                  <c:v>06/30/20</c:v>
                </c:pt>
                <c:pt idx="5">
                  <c:v>12/31/20</c:v>
                </c:pt>
                <c:pt idx="6">
                  <c:v>12/31/20 ADJ</c:v>
                </c:pt>
              </c:strCache>
            </c:strRef>
          </c:cat>
          <c:val>
            <c:numRef>
              <c:f>'Sheet1 (2)'!$S$6:$Y$6</c:f>
              <c:numCache>
                <c:formatCode>0.0%</c:formatCode>
                <c:ptCount val="7"/>
                <c:pt idx="0">
                  <c:v>0.185</c:v>
                </c:pt>
                <c:pt idx="1">
                  <c:v>0.215</c:v>
                </c:pt>
                <c:pt idx="2">
                  <c:v>0.26800000000000002</c:v>
                </c:pt>
                <c:pt idx="3">
                  <c:v>0.24970000000000001</c:v>
                </c:pt>
                <c:pt idx="4">
                  <c:v>0.2485</c:v>
                </c:pt>
                <c:pt idx="5">
                  <c:v>0.25900000000000001</c:v>
                </c:pt>
                <c:pt idx="6">
                  <c:v>0.26800000000000002</c:v>
                </c:pt>
              </c:numCache>
            </c:numRef>
          </c:val>
          <c:smooth val="0"/>
          <c:extLst>
            <c:ext xmlns:c16="http://schemas.microsoft.com/office/drawing/2014/chart" uri="{C3380CC4-5D6E-409C-BE32-E72D297353CC}">
              <c16:uniqueId val="{00000005-AD8C-42D5-B672-11BF46C0F011}"/>
            </c:ext>
          </c:extLst>
        </c:ser>
        <c:ser>
          <c:idx val="2"/>
          <c:order val="2"/>
          <c:tx>
            <c:strRef>
              <c:f>'Sheet1 (2)'!$R$7</c:f>
              <c:strCache>
                <c:ptCount val="1"/>
                <c:pt idx="0">
                  <c:v>ODCE LTV</c:v>
                </c:pt>
              </c:strCache>
            </c:strRef>
          </c:tx>
          <c:spPr>
            <a:ln w="28575" cap="rnd">
              <a:solidFill>
                <a:schemeClr val="accent2">
                  <a:lumMod val="75000"/>
                </a:schemeClr>
              </a:solidFill>
              <a:round/>
            </a:ln>
            <a:effectLst/>
          </c:spPr>
          <c:marker>
            <c:symbol val="circle"/>
            <c:size val="7"/>
            <c:spPr>
              <a:solidFill>
                <a:schemeClr val="accent2">
                  <a:lumMod val="75000"/>
                </a:schemeClr>
              </a:solidFill>
              <a:ln w="9525">
                <a:solidFill>
                  <a:schemeClr val="accent2">
                    <a:lumMod val="75000"/>
                  </a:schemeClr>
                </a:solidFill>
              </a:ln>
              <a:effectLst/>
              <a:scene3d>
                <a:camera prst="orthographicFront"/>
                <a:lightRig rig="threePt" dir="t"/>
              </a:scene3d>
              <a:sp3d>
                <a:bevelT/>
              </a:sp3d>
            </c:spPr>
          </c:marker>
          <c:dLbls>
            <c:dLbl>
              <c:idx val="0"/>
              <c:layout>
                <c:manualLayout>
                  <c:x val="-5.497064214740776E-2"/>
                  <c:y val="7.4099861429317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D8C-42D5-B672-11BF46C0F011}"/>
                </c:ext>
              </c:extLst>
            </c:dLbl>
            <c:dLbl>
              <c:idx val="1"/>
              <c:layout>
                <c:manualLayout>
                  <c:x val="-5.2193027627462862E-2"/>
                  <c:y val="7.45577576146773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D8C-42D5-B672-11BF46C0F011}"/>
                </c:ext>
              </c:extLst>
            </c:dLbl>
            <c:dLbl>
              <c:idx val="2"/>
              <c:layout>
                <c:manualLayout>
                  <c:x val="-4.4735512177488758E-2"/>
                  <c:y val="6.90121260364257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D8C-42D5-B672-11BF46C0F011}"/>
                </c:ext>
              </c:extLst>
            </c:dLbl>
            <c:spPr>
              <a:solidFill>
                <a:schemeClr val="accent2"/>
              </a:solidFill>
              <a:ln>
                <a:noFill/>
              </a:ln>
              <a:effectLst/>
            </c:spPr>
            <c:txPr>
              <a:bodyPr rot="0" spcFirstLastPara="1" vertOverflow="clip" horzOverflow="clip" vert="horz" wrap="square" lIns="0" tIns="0" rIns="0" bIns="0" anchor="ctr" anchorCtr="1">
                <a:spAutoFit/>
              </a:bodyPr>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0"/>
              </c:ext>
            </c:extLst>
          </c:dLbls>
          <c:cat>
            <c:strRef>
              <c:f>'Sheet1 (2)'!$S$4:$Y$4</c:f>
              <c:strCache>
                <c:ptCount val="7"/>
                <c:pt idx="0">
                  <c:v>06/30/16</c:v>
                </c:pt>
                <c:pt idx="1">
                  <c:v>06/30/17</c:v>
                </c:pt>
                <c:pt idx="2">
                  <c:v>06/30/18</c:v>
                </c:pt>
                <c:pt idx="3">
                  <c:v>06/30/19</c:v>
                </c:pt>
                <c:pt idx="4">
                  <c:v>06/30/20</c:v>
                </c:pt>
                <c:pt idx="5">
                  <c:v>12/31/20</c:v>
                </c:pt>
                <c:pt idx="6">
                  <c:v>12/31/20 ADJ</c:v>
                </c:pt>
              </c:strCache>
            </c:strRef>
          </c:cat>
          <c:val>
            <c:numRef>
              <c:f>'Sheet1 (2)'!$S$7:$Y$7</c:f>
              <c:numCache>
                <c:formatCode>0.0%</c:formatCode>
                <c:ptCount val="7"/>
                <c:pt idx="0">
                  <c:v>0.222</c:v>
                </c:pt>
                <c:pt idx="1">
                  <c:v>0.215</c:v>
                </c:pt>
                <c:pt idx="2">
                  <c:v>0.21099999999999999</c:v>
                </c:pt>
                <c:pt idx="3">
                  <c:v>0.215</c:v>
                </c:pt>
                <c:pt idx="4">
                  <c:v>0.223</c:v>
                </c:pt>
                <c:pt idx="5">
                  <c:v>0.23200000000000001</c:v>
                </c:pt>
                <c:pt idx="6">
                  <c:v>0.23200000000000001</c:v>
                </c:pt>
              </c:numCache>
            </c:numRef>
          </c:val>
          <c:smooth val="0"/>
          <c:extLst>
            <c:ext xmlns:c16="http://schemas.microsoft.com/office/drawing/2014/chart" uri="{C3380CC4-5D6E-409C-BE32-E72D297353CC}">
              <c16:uniqueId val="{00000009-AD8C-42D5-B672-11BF46C0F011}"/>
            </c:ext>
          </c:extLst>
        </c:ser>
        <c:dLbls>
          <c:showLegendKey val="0"/>
          <c:showVal val="0"/>
          <c:showCatName val="0"/>
          <c:showSerName val="0"/>
          <c:showPercent val="0"/>
          <c:showBubbleSize val="0"/>
        </c:dLbls>
        <c:marker val="1"/>
        <c:smooth val="0"/>
        <c:axId val="1558554624"/>
        <c:axId val="1558539648"/>
      </c:lineChart>
      <c:catAx>
        <c:axId val="1558538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58526336"/>
        <c:crosses val="autoZero"/>
        <c:auto val="1"/>
        <c:lblAlgn val="ctr"/>
        <c:lblOffset val="100"/>
        <c:noMultiLvlLbl val="0"/>
      </c:catAx>
      <c:valAx>
        <c:axId val="1558526336"/>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r>
                  <a:rPr lang="en-US" dirty="0">
                    <a:solidFill>
                      <a:sysClr val="windowText" lastClr="000000"/>
                    </a:solidFill>
                  </a:rPr>
                  <a:t>BILLIONS</a:t>
                </a:r>
              </a:p>
            </c:rich>
          </c:tx>
          <c:layout>
            <c:manualLayout>
              <c:xMode val="edge"/>
              <c:yMode val="edge"/>
              <c:x val="2.7815022791737185E-2"/>
              <c:y val="0.3539793902649588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numFmt formatCode="_(&quot;$&quot;* #.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58538816"/>
        <c:crosses val="autoZero"/>
        <c:crossBetween val="between"/>
      </c:valAx>
      <c:valAx>
        <c:axId val="1558539648"/>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58554624"/>
        <c:crosses val="max"/>
        <c:crossBetween val="between"/>
      </c:valAx>
      <c:catAx>
        <c:axId val="1558554624"/>
        <c:scaling>
          <c:orientation val="minMax"/>
        </c:scaling>
        <c:delete val="1"/>
        <c:axPos val="b"/>
        <c:numFmt formatCode="General" sourceLinked="1"/>
        <c:majorTickMark val="out"/>
        <c:minorTickMark val="none"/>
        <c:tickLblPos val="nextTo"/>
        <c:crossAx val="1558539648"/>
        <c:crosses val="autoZero"/>
        <c:auto val="1"/>
        <c:lblAlgn val="ctr"/>
        <c:lblOffset val="100"/>
        <c:noMultiLvlLbl val="0"/>
      </c:catAx>
      <c:spPr>
        <a:solidFill>
          <a:schemeClr val="bg2"/>
        </a:solidFill>
        <a:ln>
          <a:noFill/>
        </a:ln>
        <a:effectLst/>
      </c:spPr>
    </c:plotArea>
    <c:legend>
      <c:legendPos val="b"/>
      <c:layout>
        <c:manualLayout>
          <c:xMode val="edge"/>
          <c:yMode val="edge"/>
          <c:x val="0.27757896024861567"/>
          <c:y val="0.89888065815265528"/>
          <c:w val="0.44484207950276861"/>
          <c:h val="8.585613566867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smtClean="0">
                <a:solidFill>
                  <a:schemeClr val="tx1"/>
                </a:solidFill>
              </a:rPr>
              <a:t>DEBT TYPE</a:t>
            </a:r>
            <a:r>
              <a:rPr lang="en-US" sz="800" b="1" baseline="0" dirty="0" smtClean="0">
                <a:solidFill>
                  <a:schemeClr val="tx1"/>
                </a:solidFill>
              </a:rPr>
              <a:t>       </a:t>
            </a:r>
            <a:r>
              <a:rPr lang="en-US" sz="800" b="1" dirty="0" smtClean="0">
                <a:solidFill>
                  <a:schemeClr val="tx1"/>
                </a:solidFill>
              </a:rPr>
              <a:t>  12/31/20</a:t>
            </a:r>
            <a:endParaRPr lang="en-US" sz="800" b="1" dirty="0">
              <a:solidFill>
                <a:schemeClr val="tx1"/>
              </a:solidFill>
            </a:endParaRPr>
          </a:p>
        </c:rich>
      </c:tx>
      <c:overlay val="0"/>
      <c:spPr>
        <a:noFill/>
        <a:ln>
          <a:noFill/>
        </a:ln>
        <a:effectLst/>
      </c:spPr>
    </c:title>
    <c:autoTitleDeleted val="0"/>
    <c:plotArea>
      <c:layout>
        <c:manualLayout>
          <c:layoutTarget val="inner"/>
          <c:xMode val="edge"/>
          <c:yMode val="edge"/>
          <c:x val="0.29779950366034408"/>
          <c:y val="0.28139158780497048"/>
          <c:w val="0.5951083474196166"/>
          <c:h val="0.54070779688427861"/>
        </c:manualLayout>
      </c:layout>
      <c:barChart>
        <c:barDir val="col"/>
        <c:grouping val="percentStacked"/>
        <c:varyColors val="0"/>
        <c:ser>
          <c:idx val="0"/>
          <c:order val="0"/>
          <c:tx>
            <c:strRef>
              <c:f>'Debt Summary'!$A$12</c:f>
              <c:strCache>
                <c:ptCount val="1"/>
                <c:pt idx="0">
                  <c:v>Fixed Rate</c:v>
                </c:pt>
              </c:strCache>
            </c:strRef>
          </c:tx>
          <c:spPr>
            <a:solidFill>
              <a:schemeClr val="accent3">
                <a:lumMod val="50000"/>
              </a:schemeClr>
            </a:solidFill>
            <a:ln>
              <a:noFill/>
            </a:ln>
            <a:effectLst/>
            <a:scene3d>
              <a:camera prst="orthographicFront"/>
              <a:lightRig rig="balanced" dir="t">
                <a:rot lat="0" lon="0" rev="8700000"/>
              </a:lightRig>
            </a:scene3d>
            <a:sp3d>
              <a:bevelT w="38100" h="38100"/>
              <a:bevelB w="38100" h="38100"/>
            </a:sp3d>
          </c:spPr>
          <c:invertIfNegative val="0"/>
          <c:dLbls>
            <c:spPr>
              <a:noFill/>
              <a:ln>
                <a:noFill/>
              </a:ln>
              <a:effectLst/>
            </c:spPr>
            <c:txPr>
              <a:bodyPr rot="0" spcFirstLastPara="1" vertOverflow="ellipsis" vert="horz" wrap="none" anchor="ctr" anchorCtr="1"/>
              <a:lstStyle/>
              <a:p>
                <a:pPr>
                  <a:defRPr sz="8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'Debt Summary'!$B$11</c:f>
              <c:numCache>
                <c:formatCode>mm/dd/yy;@</c:formatCode>
                <c:ptCount val="1"/>
                <c:pt idx="0">
                  <c:v>44196</c:v>
                </c:pt>
              </c:numCache>
            </c:numRef>
          </c:cat>
          <c:val>
            <c:numRef>
              <c:f>'Debt Summary'!$C$12</c:f>
              <c:numCache>
                <c:formatCode>0.0%</c:formatCode>
                <c:ptCount val="1"/>
                <c:pt idx="0">
                  <c:v>0.80912086608756972</c:v>
                </c:pt>
              </c:numCache>
            </c:numRef>
          </c:val>
          <c:extLst>
            <c:ext xmlns:c16="http://schemas.microsoft.com/office/drawing/2014/chart" uri="{C3380CC4-5D6E-409C-BE32-E72D297353CC}">
              <c16:uniqueId val="{00000000-B357-430D-94E0-E272918AA701}"/>
            </c:ext>
          </c:extLst>
        </c:ser>
        <c:ser>
          <c:idx val="1"/>
          <c:order val="1"/>
          <c:tx>
            <c:strRef>
              <c:f>'Debt Summary'!$A$13</c:f>
              <c:strCache>
                <c:ptCount val="1"/>
                <c:pt idx="0">
                  <c:v>Floating Rate</c:v>
                </c:pt>
              </c:strCache>
            </c:strRef>
          </c:tx>
          <c:spPr>
            <a:solidFill>
              <a:schemeClr val="accent3">
                <a:lumMod val="75000"/>
              </a:schemeClr>
            </a:solidFill>
            <a:ln>
              <a:noFill/>
            </a:ln>
            <a:effectLst/>
            <a:scene3d>
              <a:camera prst="orthographicFront"/>
              <a:lightRig rig="balanced" dir="t">
                <a:rot lat="0" lon="0" rev="8700000"/>
              </a:lightRig>
            </a:scene3d>
            <a:sp3d>
              <a:bevelT w="38100" h="38100"/>
              <a:bevelB w="38100" h="38100"/>
            </a:sp3d>
          </c:spPr>
          <c:invertIfNegative val="0"/>
          <c:dLbls>
            <c:dLbl>
              <c:idx val="0"/>
              <c:layout>
                <c:manualLayout>
                  <c:x val="-9.229443232020209E-3"/>
                  <c:y val="-4.0108911266377749E-3"/>
                </c:manualLayout>
              </c:layout>
              <c:showLegendKey val="0"/>
              <c:showVal val="1"/>
              <c:showCatName val="0"/>
              <c:showSerName val="0"/>
              <c:showPercent val="0"/>
              <c:showBubbleSize val="0"/>
              <c:extLst>
                <c:ext xmlns:c15="http://schemas.microsoft.com/office/drawing/2012/chart" uri="{CE6537A1-D6FC-4f65-9D91-7224C49458BB}">
                  <c15:layout>
                    <c:manualLayout>
                      <c:w val="0.27531429161116283"/>
                      <c:h val="0.11846058599820587"/>
                    </c:manualLayout>
                  </c15:layout>
                </c:ext>
                <c:ext xmlns:c16="http://schemas.microsoft.com/office/drawing/2014/chart" uri="{C3380CC4-5D6E-409C-BE32-E72D297353CC}">
                  <c16:uniqueId val="{00000000-4B1C-4FB8-9592-2C3258967837}"/>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'Debt Summary'!$B$11</c:f>
              <c:numCache>
                <c:formatCode>mm/dd/yy;@</c:formatCode>
                <c:ptCount val="1"/>
                <c:pt idx="0">
                  <c:v>44196</c:v>
                </c:pt>
              </c:numCache>
            </c:numRef>
          </c:cat>
          <c:val>
            <c:numRef>
              <c:f>'Debt Summary'!$C$13</c:f>
              <c:numCache>
                <c:formatCode>0.0%</c:formatCode>
                <c:ptCount val="1"/>
                <c:pt idx="0">
                  <c:v>0.1908791339124303</c:v>
                </c:pt>
              </c:numCache>
            </c:numRef>
          </c:val>
          <c:extLst>
            <c:ext xmlns:c16="http://schemas.microsoft.com/office/drawing/2014/chart" uri="{C3380CC4-5D6E-409C-BE32-E72D297353CC}">
              <c16:uniqueId val="{00000001-B357-430D-94E0-E272918AA701}"/>
            </c:ext>
          </c:extLst>
        </c:ser>
        <c:dLbls>
          <c:showLegendKey val="0"/>
          <c:showVal val="0"/>
          <c:showCatName val="0"/>
          <c:showSerName val="0"/>
          <c:showPercent val="0"/>
          <c:showBubbleSize val="0"/>
        </c:dLbls>
        <c:gapWidth val="60"/>
        <c:overlap val="100"/>
        <c:axId val="1913166527"/>
        <c:axId val="1913161119"/>
      </c:barChart>
      <c:dateAx>
        <c:axId val="1913166527"/>
        <c:scaling>
          <c:orientation val="minMax"/>
        </c:scaling>
        <c:delete val="1"/>
        <c:axPos val="b"/>
        <c:numFmt formatCode="mm/dd/yy;@" sourceLinked="1"/>
        <c:majorTickMark val="none"/>
        <c:minorTickMark val="none"/>
        <c:tickLblPos val="nextTo"/>
        <c:crossAx val="1913161119"/>
        <c:crosses val="autoZero"/>
        <c:auto val="1"/>
        <c:lblOffset val="100"/>
        <c:baseTimeUnit val="days"/>
      </c:dateAx>
      <c:valAx>
        <c:axId val="191316111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913166527"/>
        <c:crosses val="autoZero"/>
        <c:crossBetween val="between"/>
        <c:majorUnit val="0.2"/>
      </c:valAx>
      <c:spPr>
        <a:noFill/>
        <a:ln>
          <a:noFill/>
        </a:ln>
        <a:effectLst/>
      </c:spPr>
    </c:plotArea>
    <c:legend>
      <c:legendPos val="b"/>
      <c:layout>
        <c:manualLayout>
          <c:xMode val="edge"/>
          <c:yMode val="edge"/>
          <c:x val="0"/>
          <c:y val="0.87295791375541709"/>
          <c:w val="0.97387245743898176"/>
          <c:h val="0.1190190405195395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solidFill>
      <a:schemeClr val="tx2">
        <a:lumMod val="40000"/>
        <a:lumOff val="60000"/>
      </a:schemeClr>
    </a:solidFill>
    <a:ln w="9525" cap="flat" cmpd="sng" algn="ctr">
      <a:solidFill>
        <a:schemeClr val="tx1">
          <a:lumMod val="15000"/>
          <a:lumOff val="85000"/>
        </a:schemeClr>
      </a:solidFill>
      <a:round/>
    </a:ln>
    <a:effectLst/>
    <a:scene3d>
      <a:camera prst="orthographicFront"/>
      <a:lightRig rig="threePt" dir="t"/>
    </a:scene3d>
    <a:sp3d>
      <a:bevelT w="38100" h="38100"/>
      <a:bevelB w="38100" h="38100"/>
    </a:sp3d>
  </c:spPr>
  <c:txPr>
    <a:bodyPr/>
    <a:lstStyle/>
    <a:p>
      <a:pPr>
        <a:defRPr sz="800">
          <a:latin typeface="Calibri" panose="020F0502020204030204" pitchFamily="34" charset="0"/>
          <a:cs typeface="Calibri" panose="020F050202020403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8">
  <a:schemeClr val="accent5"/>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875FA0-4E30-4E50-81B3-DC372D1FB0DB}"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F19DE278-328B-4D96-B3E1-3162C6B64D62}">
      <dgm:prSet phldrT="[Text]"/>
      <dgm:spPr/>
      <dgm:t>
        <a:bodyPr/>
        <a:lstStyle/>
        <a:p>
          <a:r>
            <a:rPr lang="en-US" dirty="0" smtClean="0"/>
            <a:t>Annual Investment Plan</a:t>
          </a:r>
          <a:endParaRPr lang="en-US" dirty="0"/>
        </a:p>
      </dgm:t>
    </dgm:pt>
    <dgm:pt modelId="{7DC49ADD-AE68-4A64-B600-6CADED0D44AE}" type="parTrans" cxnId="{8544D631-1B8D-4770-8CAA-2AB3E4DC6BDB}">
      <dgm:prSet/>
      <dgm:spPr/>
      <dgm:t>
        <a:bodyPr/>
        <a:lstStyle/>
        <a:p>
          <a:endParaRPr lang="en-US"/>
        </a:p>
      </dgm:t>
    </dgm:pt>
    <dgm:pt modelId="{4948728F-9EFA-4DC6-83FA-CD731A930145}" type="sibTrans" cxnId="{8544D631-1B8D-4770-8CAA-2AB3E4DC6BDB}">
      <dgm:prSet/>
      <dgm:spPr/>
      <dgm:t>
        <a:bodyPr/>
        <a:lstStyle/>
        <a:p>
          <a:endParaRPr lang="en-US"/>
        </a:p>
      </dgm:t>
    </dgm:pt>
    <dgm:pt modelId="{7CD9FEE1-0F82-4D05-9F02-E6E1E8BF49FA}">
      <dgm:prSet phldrT="[Text]"/>
      <dgm:spPr/>
      <dgm:t>
        <a:bodyPr/>
        <a:lstStyle/>
        <a:p>
          <a:r>
            <a:rPr lang="en-US" dirty="0" smtClean="0"/>
            <a:t>Pacing model</a:t>
          </a:r>
          <a:endParaRPr lang="en-US" dirty="0"/>
        </a:p>
      </dgm:t>
    </dgm:pt>
    <dgm:pt modelId="{814AFE11-4591-49B8-B443-1398F11F124F}" type="parTrans" cxnId="{AE332138-8DEB-4100-B87B-0CBA39E1AA71}">
      <dgm:prSet/>
      <dgm:spPr/>
      <dgm:t>
        <a:bodyPr/>
        <a:lstStyle/>
        <a:p>
          <a:endParaRPr lang="en-US"/>
        </a:p>
      </dgm:t>
    </dgm:pt>
    <dgm:pt modelId="{64194E6D-8088-44A4-9C6B-7744CB01781E}" type="sibTrans" cxnId="{AE332138-8DEB-4100-B87B-0CBA39E1AA71}">
      <dgm:prSet/>
      <dgm:spPr/>
      <dgm:t>
        <a:bodyPr/>
        <a:lstStyle/>
        <a:p>
          <a:endParaRPr lang="en-US"/>
        </a:p>
      </dgm:t>
    </dgm:pt>
    <dgm:pt modelId="{E7487841-C07B-4E61-82BE-A4E4CB232A32}">
      <dgm:prSet phldrT="[Text]"/>
      <dgm:spPr/>
      <dgm:t>
        <a:bodyPr/>
        <a:lstStyle/>
        <a:p>
          <a:r>
            <a:rPr lang="en-US" dirty="0" smtClean="0"/>
            <a:t>Sourcing</a:t>
          </a:r>
          <a:endParaRPr lang="en-US" dirty="0"/>
        </a:p>
      </dgm:t>
    </dgm:pt>
    <dgm:pt modelId="{95D2AC88-F705-49D1-B960-D77DD473A10C}" type="parTrans" cxnId="{9C75F0F3-FD47-474F-B9E0-B82B847B96F0}">
      <dgm:prSet/>
      <dgm:spPr/>
      <dgm:t>
        <a:bodyPr/>
        <a:lstStyle/>
        <a:p>
          <a:endParaRPr lang="en-US"/>
        </a:p>
      </dgm:t>
    </dgm:pt>
    <dgm:pt modelId="{0C0C9372-A7E2-478D-B480-1ADBDA718811}" type="sibTrans" cxnId="{9C75F0F3-FD47-474F-B9E0-B82B847B96F0}">
      <dgm:prSet/>
      <dgm:spPr/>
      <dgm:t>
        <a:bodyPr/>
        <a:lstStyle/>
        <a:p>
          <a:endParaRPr lang="en-US"/>
        </a:p>
      </dgm:t>
    </dgm:pt>
    <dgm:pt modelId="{3DD0B7E5-7AC5-460D-9019-4A2523E4BD0F}">
      <dgm:prSet phldrT="[Text]"/>
      <dgm:spPr/>
      <dgm:t>
        <a:bodyPr/>
        <a:lstStyle/>
        <a:p>
          <a:r>
            <a:rPr lang="en-US" dirty="0" smtClean="0"/>
            <a:t>Proactive</a:t>
          </a:r>
          <a:endParaRPr lang="en-US" dirty="0"/>
        </a:p>
      </dgm:t>
    </dgm:pt>
    <dgm:pt modelId="{95E44AAB-E791-468A-93D3-FD55C0DCCE2E}" type="parTrans" cxnId="{0BFEF201-1A1F-4890-80AB-1DAB01E7A765}">
      <dgm:prSet/>
      <dgm:spPr/>
      <dgm:t>
        <a:bodyPr/>
        <a:lstStyle/>
        <a:p>
          <a:endParaRPr lang="en-US"/>
        </a:p>
      </dgm:t>
    </dgm:pt>
    <dgm:pt modelId="{547AE671-341C-44FD-B4E0-A39B78614E3A}" type="sibTrans" cxnId="{0BFEF201-1A1F-4890-80AB-1DAB01E7A765}">
      <dgm:prSet/>
      <dgm:spPr/>
      <dgm:t>
        <a:bodyPr/>
        <a:lstStyle/>
        <a:p>
          <a:endParaRPr lang="en-US"/>
        </a:p>
      </dgm:t>
    </dgm:pt>
    <dgm:pt modelId="{479168CF-C209-4720-BD5E-B6E008A4A0D6}">
      <dgm:prSet phldrT="[Text]"/>
      <dgm:spPr/>
      <dgm:t>
        <a:bodyPr/>
        <a:lstStyle/>
        <a:p>
          <a:r>
            <a:rPr lang="en-US" dirty="0" smtClean="0"/>
            <a:t>Due Diligence</a:t>
          </a:r>
          <a:endParaRPr lang="en-US" dirty="0"/>
        </a:p>
      </dgm:t>
    </dgm:pt>
    <dgm:pt modelId="{123525FF-5B62-4869-AD19-0CCBC69C02F7}" type="parTrans" cxnId="{B2FBD11F-CC0C-470F-ABB8-2A7E945AE340}">
      <dgm:prSet/>
      <dgm:spPr/>
      <dgm:t>
        <a:bodyPr/>
        <a:lstStyle/>
        <a:p>
          <a:endParaRPr lang="en-US"/>
        </a:p>
      </dgm:t>
    </dgm:pt>
    <dgm:pt modelId="{6452ACB9-529B-46CD-BD0E-0018D2CE370B}" type="sibTrans" cxnId="{B2FBD11F-CC0C-470F-ABB8-2A7E945AE340}">
      <dgm:prSet/>
      <dgm:spPr/>
      <dgm:t>
        <a:bodyPr/>
        <a:lstStyle/>
        <a:p>
          <a:endParaRPr lang="en-US"/>
        </a:p>
      </dgm:t>
    </dgm:pt>
    <dgm:pt modelId="{E4E5977F-E9A7-4BD0-AB69-404FA7371294}">
      <dgm:prSet phldrT="[Text]"/>
      <dgm:spPr/>
      <dgm:t>
        <a:bodyPr/>
        <a:lstStyle/>
        <a:p>
          <a:r>
            <a:rPr lang="en-US" dirty="0" smtClean="0"/>
            <a:t>Initial screening</a:t>
          </a:r>
          <a:endParaRPr lang="en-US" dirty="0"/>
        </a:p>
      </dgm:t>
    </dgm:pt>
    <dgm:pt modelId="{285358E3-8809-4DAE-8F43-7312A0A83BBB}" type="parTrans" cxnId="{507CEAC7-5EFB-464B-ADDA-CAB16298BAC9}">
      <dgm:prSet/>
      <dgm:spPr/>
      <dgm:t>
        <a:bodyPr/>
        <a:lstStyle/>
        <a:p>
          <a:endParaRPr lang="en-US"/>
        </a:p>
      </dgm:t>
    </dgm:pt>
    <dgm:pt modelId="{185F3ECE-C4B9-499A-9B12-C45EAE7FF2E7}" type="sibTrans" cxnId="{507CEAC7-5EFB-464B-ADDA-CAB16298BAC9}">
      <dgm:prSet/>
      <dgm:spPr/>
      <dgm:t>
        <a:bodyPr/>
        <a:lstStyle/>
        <a:p>
          <a:endParaRPr lang="en-US"/>
        </a:p>
      </dgm:t>
    </dgm:pt>
    <dgm:pt modelId="{F4009F77-CDC5-4717-B577-30675E6ABEC6}">
      <dgm:prSet phldrT="[Text]"/>
      <dgm:spPr/>
      <dgm:t>
        <a:bodyPr/>
        <a:lstStyle/>
        <a:p>
          <a:r>
            <a:rPr lang="en-US" dirty="0" smtClean="0"/>
            <a:t>Monitoring</a:t>
          </a:r>
          <a:endParaRPr lang="en-US" dirty="0"/>
        </a:p>
      </dgm:t>
    </dgm:pt>
    <dgm:pt modelId="{B2DBB734-8973-42C7-A48C-83F7E6DA1EEC}" type="parTrans" cxnId="{6397ABAE-7BF0-4F93-85F4-439843B83BC3}">
      <dgm:prSet/>
      <dgm:spPr/>
      <dgm:t>
        <a:bodyPr/>
        <a:lstStyle/>
        <a:p>
          <a:endParaRPr lang="en-US"/>
        </a:p>
      </dgm:t>
    </dgm:pt>
    <dgm:pt modelId="{FD3B58AD-F715-4BD5-BEBE-FCA47C0320E9}" type="sibTrans" cxnId="{6397ABAE-7BF0-4F93-85F4-439843B83BC3}">
      <dgm:prSet/>
      <dgm:spPr/>
      <dgm:t>
        <a:bodyPr/>
        <a:lstStyle/>
        <a:p>
          <a:endParaRPr lang="en-US"/>
        </a:p>
      </dgm:t>
    </dgm:pt>
    <dgm:pt modelId="{0422ED63-EE65-4544-A335-A4B383F92ADA}">
      <dgm:prSet phldrT="[Text]"/>
      <dgm:spPr/>
      <dgm:t>
        <a:bodyPr/>
        <a:lstStyle/>
        <a:p>
          <a:r>
            <a:rPr lang="en-US" dirty="0" smtClean="0"/>
            <a:t>Annual meetings</a:t>
          </a:r>
          <a:endParaRPr lang="en-US" dirty="0"/>
        </a:p>
      </dgm:t>
    </dgm:pt>
    <dgm:pt modelId="{E02C6ECA-007B-446F-9D70-FA6E791A0667}" type="parTrans" cxnId="{1BD7A5C7-2AA8-423D-BA79-BEEFB48EC249}">
      <dgm:prSet/>
      <dgm:spPr/>
      <dgm:t>
        <a:bodyPr/>
        <a:lstStyle/>
        <a:p>
          <a:endParaRPr lang="en-US"/>
        </a:p>
      </dgm:t>
    </dgm:pt>
    <dgm:pt modelId="{CD54A6F4-0439-47F1-A8F2-55BB9EB65CFB}" type="sibTrans" cxnId="{1BD7A5C7-2AA8-423D-BA79-BEEFB48EC249}">
      <dgm:prSet/>
      <dgm:spPr/>
      <dgm:t>
        <a:bodyPr/>
        <a:lstStyle/>
        <a:p>
          <a:endParaRPr lang="en-US"/>
        </a:p>
      </dgm:t>
    </dgm:pt>
    <dgm:pt modelId="{2D67FD4B-45C5-494C-82C8-7D8E8188EE46}">
      <dgm:prSet phldrT="[Text]"/>
      <dgm:spPr/>
      <dgm:t>
        <a:bodyPr/>
        <a:lstStyle/>
        <a:p>
          <a:r>
            <a:rPr lang="en-US" dirty="0" smtClean="0"/>
            <a:t>GP focus list</a:t>
          </a:r>
          <a:endParaRPr lang="en-US" dirty="0"/>
        </a:p>
      </dgm:t>
    </dgm:pt>
    <dgm:pt modelId="{225B08BF-CF5E-4C44-B422-039ACE826818}" type="parTrans" cxnId="{58DB8BC9-CB63-49B0-BB7C-7BD530E23BA5}">
      <dgm:prSet/>
      <dgm:spPr/>
      <dgm:t>
        <a:bodyPr/>
        <a:lstStyle/>
        <a:p>
          <a:endParaRPr lang="en-US"/>
        </a:p>
      </dgm:t>
    </dgm:pt>
    <dgm:pt modelId="{4624F947-3C3A-4941-A355-754E50AC06D3}" type="sibTrans" cxnId="{58DB8BC9-CB63-49B0-BB7C-7BD530E23BA5}">
      <dgm:prSet/>
      <dgm:spPr/>
      <dgm:t>
        <a:bodyPr/>
        <a:lstStyle/>
        <a:p>
          <a:endParaRPr lang="en-US"/>
        </a:p>
      </dgm:t>
    </dgm:pt>
    <dgm:pt modelId="{F57CFAA7-942F-4129-8CF2-775416F1BFD7}">
      <dgm:prSet phldrT="[Text]"/>
      <dgm:spPr/>
      <dgm:t>
        <a:bodyPr/>
        <a:lstStyle/>
        <a:p>
          <a:r>
            <a:rPr lang="en-US" dirty="0" smtClean="0"/>
            <a:t>Forward calendar</a:t>
          </a:r>
          <a:endParaRPr lang="en-US" dirty="0"/>
        </a:p>
      </dgm:t>
    </dgm:pt>
    <dgm:pt modelId="{3428E85C-487A-4482-A8F4-21C215C6469D}" type="parTrans" cxnId="{767B0A83-47CC-4A45-BD68-6D75FA60A622}">
      <dgm:prSet/>
      <dgm:spPr/>
      <dgm:t>
        <a:bodyPr/>
        <a:lstStyle/>
        <a:p>
          <a:endParaRPr lang="en-US"/>
        </a:p>
      </dgm:t>
    </dgm:pt>
    <dgm:pt modelId="{BADDB34F-5403-401A-96AF-6D1B12636370}" type="sibTrans" cxnId="{767B0A83-47CC-4A45-BD68-6D75FA60A622}">
      <dgm:prSet/>
      <dgm:spPr/>
      <dgm:t>
        <a:bodyPr/>
        <a:lstStyle/>
        <a:p>
          <a:endParaRPr lang="en-US"/>
        </a:p>
      </dgm:t>
    </dgm:pt>
    <dgm:pt modelId="{97AC1817-06D7-4110-93E8-B1357C1D5DBE}">
      <dgm:prSet phldrT="[Text]"/>
      <dgm:spPr/>
      <dgm:t>
        <a:bodyPr/>
        <a:lstStyle/>
        <a:p>
          <a:r>
            <a:rPr lang="en-US" dirty="0" smtClean="0"/>
            <a:t>Reactive</a:t>
          </a:r>
          <a:endParaRPr lang="en-US" dirty="0"/>
        </a:p>
      </dgm:t>
    </dgm:pt>
    <dgm:pt modelId="{2BD7A6D5-F9A1-4340-AECE-E813141873BF}" type="parTrans" cxnId="{EBA8E8F4-A01E-46FE-9B27-CE08B0730BD9}">
      <dgm:prSet/>
      <dgm:spPr/>
      <dgm:t>
        <a:bodyPr/>
        <a:lstStyle/>
        <a:p>
          <a:endParaRPr lang="en-US"/>
        </a:p>
      </dgm:t>
    </dgm:pt>
    <dgm:pt modelId="{8FF9A482-A2F1-42B6-BA72-8C1C83224FB6}" type="sibTrans" cxnId="{EBA8E8F4-A01E-46FE-9B27-CE08B0730BD9}">
      <dgm:prSet/>
      <dgm:spPr/>
      <dgm:t>
        <a:bodyPr/>
        <a:lstStyle/>
        <a:p>
          <a:endParaRPr lang="en-US"/>
        </a:p>
      </dgm:t>
    </dgm:pt>
    <dgm:pt modelId="{46562517-0699-4BB5-9F92-E96BE5CF4D16}">
      <dgm:prSet phldrT="[Text]"/>
      <dgm:spPr/>
      <dgm:t>
        <a:bodyPr/>
        <a:lstStyle/>
        <a:p>
          <a:r>
            <a:rPr lang="en-US" dirty="0" smtClean="0"/>
            <a:t>Full diligence</a:t>
          </a:r>
          <a:endParaRPr lang="en-US" dirty="0"/>
        </a:p>
      </dgm:t>
    </dgm:pt>
    <dgm:pt modelId="{53F0DDE8-FE6C-4AF5-83EB-FB9D6B951895}" type="parTrans" cxnId="{3BBDFC4F-69FA-4341-8C68-76D9B15F5617}">
      <dgm:prSet/>
      <dgm:spPr/>
      <dgm:t>
        <a:bodyPr/>
        <a:lstStyle/>
        <a:p>
          <a:endParaRPr lang="en-US"/>
        </a:p>
      </dgm:t>
    </dgm:pt>
    <dgm:pt modelId="{F01AEF72-72B5-41EA-A94A-7B3B2136C20F}" type="sibTrans" cxnId="{3BBDFC4F-69FA-4341-8C68-76D9B15F5617}">
      <dgm:prSet/>
      <dgm:spPr/>
      <dgm:t>
        <a:bodyPr/>
        <a:lstStyle/>
        <a:p>
          <a:endParaRPr lang="en-US"/>
        </a:p>
      </dgm:t>
    </dgm:pt>
    <dgm:pt modelId="{B76DE511-858A-4B69-85AB-1780EEC95E4C}">
      <dgm:prSet phldrT="[Text]"/>
      <dgm:spPr/>
      <dgm:t>
        <a:bodyPr/>
        <a:lstStyle/>
        <a:p>
          <a:r>
            <a:rPr lang="en-US" dirty="0" smtClean="0"/>
            <a:t>Legal negotiation</a:t>
          </a:r>
          <a:endParaRPr lang="en-US" dirty="0"/>
        </a:p>
      </dgm:t>
    </dgm:pt>
    <dgm:pt modelId="{C2383814-4D63-42EC-9808-1E564C4AB85A}" type="parTrans" cxnId="{59BAB710-DC38-419D-B3D6-FA920A1D2801}">
      <dgm:prSet/>
      <dgm:spPr/>
      <dgm:t>
        <a:bodyPr/>
        <a:lstStyle/>
        <a:p>
          <a:endParaRPr lang="en-US"/>
        </a:p>
      </dgm:t>
    </dgm:pt>
    <dgm:pt modelId="{57470B8D-68C3-4621-B176-16B509F43900}" type="sibTrans" cxnId="{59BAB710-DC38-419D-B3D6-FA920A1D2801}">
      <dgm:prSet/>
      <dgm:spPr/>
      <dgm:t>
        <a:bodyPr/>
        <a:lstStyle/>
        <a:p>
          <a:endParaRPr lang="en-US"/>
        </a:p>
      </dgm:t>
    </dgm:pt>
    <dgm:pt modelId="{647C6FB4-A8C6-4469-BFFA-7E6C5B05CDFC}">
      <dgm:prSet phldrT="[Text]"/>
      <dgm:spPr/>
      <dgm:t>
        <a:bodyPr/>
        <a:lstStyle/>
        <a:p>
          <a:r>
            <a:rPr lang="en-US" dirty="0" smtClean="0"/>
            <a:t>Closing</a:t>
          </a:r>
          <a:endParaRPr lang="en-US" dirty="0"/>
        </a:p>
      </dgm:t>
    </dgm:pt>
    <dgm:pt modelId="{59C4B2C0-7194-4AA9-A806-530879E7F769}" type="parTrans" cxnId="{6B6AEEDA-A88D-4090-BA04-546E210ED375}">
      <dgm:prSet/>
      <dgm:spPr/>
      <dgm:t>
        <a:bodyPr/>
        <a:lstStyle/>
        <a:p>
          <a:endParaRPr lang="en-US"/>
        </a:p>
      </dgm:t>
    </dgm:pt>
    <dgm:pt modelId="{2B371368-251C-4D89-B6BB-8BC46B774D17}" type="sibTrans" cxnId="{6B6AEEDA-A88D-4090-BA04-546E210ED375}">
      <dgm:prSet/>
      <dgm:spPr/>
      <dgm:t>
        <a:bodyPr/>
        <a:lstStyle/>
        <a:p>
          <a:endParaRPr lang="en-US"/>
        </a:p>
      </dgm:t>
    </dgm:pt>
    <dgm:pt modelId="{216C0372-3C2F-45F0-8D6B-9D5CC12F4174}">
      <dgm:prSet phldrT="[Text]"/>
      <dgm:spPr/>
      <dgm:t>
        <a:bodyPr/>
        <a:lstStyle/>
        <a:p>
          <a:r>
            <a:rPr lang="en-US" dirty="0" smtClean="0"/>
            <a:t>Advisory Boards</a:t>
          </a:r>
          <a:endParaRPr lang="en-US" dirty="0"/>
        </a:p>
      </dgm:t>
    </dgm:pt>
    <dgm:pt modelId="{22438E32-C3B3-4414-A0AC-318DABA2EDE4}" type="parTrans" cxnId="{033E6E82-61F2-4D12-9C5C-155E3BDBEE8B}">
      <dgm:prSet/>
      <dgm:spPr/>
      <dgm:t>
        <a:bodyPr/>
        <a:lstStyle/>
        <a:p>
          <a:endParaRPr lang="en-US"/>
        </a:p>
      </dgm:t>
    </dgm:pt>
    <dgm:pt modelId="{8E2AC41D-6C97-40DD-BDE1-46B4B0F6FB18}" type="sibTrans" cxnId="{033E6E82-61F2-4D12-9C5C-155E3BDBEE8B}">
      <dgm:prSet/>
      <dgm:spPr/>
      <dgm:t>
        <a:bodyPr/>
        <a:lstStyle/>
        <a:p>
          <a:endParaRPr lang="en-US"/>
        </a:p>
      </dgm:t>
    </dgm:pt>
    <dgm:pt modelId="{F9AC108F-C7AF-4B43-8CC1-41FB59DB5DD0}">
      <dgm:prSet phldrT="[Text]"/>
      <dgm:spPr/>
      <dgm:t>
        <a:bodyPr/>
        <a:lstStyle/>
        <a:p>
          <a:r>
            <a:rPr lang="en-US" dirty="0" smtClean="0"/>
            <a:t>Cambridge review</a:t>
          </a:r>
          <a:endParaRPr lang="en-US" dirty="0"/>
        </a:p>
      </dgm:t>
    </dgm:pt>
    <dgm:pt modelId="{99ABE077-57FC-4C15-91AB-33F4A921FFA3}" type="parTrans" cxnId="{820816AB-E458-4441-B2FA-E688E022E7B5}">
      <dgm:prSet/>
      <dgm:spPr/>
      <dgm:t>
        <a:bodyPr/>
        <a:lstStyle/>
        <a:p>
          <a:endParaRPr lang="en-US"/>
        </a:p>
      </dgm:t>
    </dgm:pt>
    <dgm:pt modelId="{B08E0AE7-CB46-4F6C-9B46-1044FEA81796}" type="sibTrans" cxnId="{820816AB-E458-4441-B2FA-E688E022E7B5}">
      <dgm:prSet/>
      <dgm:spPr/>
      <dgm:t>
        <a:bodyPr/>
        <a:lstStyle/>
        <a:p>
          <a:endParaRPr lang="en-US"/>
        </a:p>
      </dgm:t>
    </dgm:pt>
    <dgm:pt modelId="{F5EC3731-A05A-4A49-B597-56728003B8D5}">
      <dgm:prSet phldrT="[Text]"/>
      <dgm:spPr/>
      <dgm:t>
        <a:bodyPr/>
        <a:lstStyle/>
        <a:p>
          <a:r>
            <a:rPr lang="en-US" dirty="0" smtClean="0"/>
            <a:t>SBA compliance</a:t>
          </a:r>
          <a:endParaRPr lang="en-US" dirty="0"/>
        </a:p>
      </dgm:t>
    </dgm:pt>
    <dgm:pt modelId="{9B0F86D9-21E8-49A8-B0AC-910E92174C3F}" type="parTrans" cxnId="{56B9A1E0-AE6B-4C5C-896C-6B9F7FCC3488}">
      <dgm:prSet/>
      <dgm:spPr/>
      <dgm:t>
        <a:bodyPr/>
        <a:lstStyle/>
        <a:p>
          <a:endParaRPr lang="en-US"/>
        </a:p>
      </dgm:t>
    </dgm:pt>
    <dgm:pt modelId="{2F239652-6593-4BBD-80E2-1EB2DCD9CA66}" type="sibTrans" cxnId="{56B9A1E0-AE6B-4C5C-896C-6B9F7FCC3488}">
      <dgm:prSet/>
      <dgm:spPr/>
      <dgm:t>
        <a:bodyPr/>
        <a:lstStyle/>
        <a:p>
          <a:endParaRPr lang="en-US"/>
        </a:p>
      </dgm:t>
    </dgm:pt>
    <dgm:pt modelId="{063263F7-3591-4958-AD7C-FD41B23F685D}">
      <dgm:prSet phldrT="[Text]"/>
      <dgm:spPr/>
      <dgm:t>
        <a:bodyPr/>
        <a:lstStyle/>
        <a:p>
          <a:r>
            <a:rPr lang="en-US" dirty="0" smtClean="0"/>
            <a:t>Portfolio priorities</a:t>
          </a:r>
          <a:endParaRPr lang="en-US" dirty="0"/>
        </a:p>
      </dgm:t>
    </dgm:pt>
    <dgm:pt modelId="{11A1985A-FF2E-4D68-888E-C0BA02B663C2}" type="parTrans" cxnId="{21F1C210-A293-4326-8F55-B231B3F844CE}">
      <dgm:prSet/>
      <dgm:spPr/>
      <dgm:t>
        <a:bodyPr/>
        <a:lstStyle/>
        <a:p>
          <a:endParaRPr lang="en-US"/>
        </a:p>
      </dgm:t>
    </dgm:pt>
    <dgm:pt modelId="{DF10B35C-6782-4D41-B86F-FAFA4C7FC716}" type="sibTrans" cxnId="{21F1C210-A293-4326-8F55-B231B3F844CE}">
      <dgm:prSet/>
      <dgm:spPr/>
      <dgm:t>
        <a:bodyPr/>
        <a:lstStyle/>
        <a:p>
          <a:endParaRPr lang="en-US"/>
        </a:p>
      </dgm:t>
    </dgm:pt>
    <dgm:pt modelId="{42683591-1CF6-4840-B4D0-7A5169C36269}" type="pres">
      <dgm:prSet presAssocID="{86875FA0-4E30-4E50-81B3-DC372D1FB0DB}" presName="cycleMatrixDiagram" presStyleCnt="0">
        <dgm:presLayoutVars>
          <dgm:chMax val="1"/>
          <dgm:dir/>
          <dgm:animLvl val="lvl"/>
          <dgm:resizeHandles val="exact"/>
        </dgm:presLayoutVars>
      </dgm:prSet>
      <dgm:spPr/>
      <dgm:t>
        <a:bodyPr/>
        <a:lstStyle/>
        <a:p>
          <a:endParaRPr lang="en-US"/>
        </a:p>
      </dgm:t>
    </dgm:pt>
    <dgm:pt modelId="{1BB36808-DA34-4560-BFDB-2DF3EA6182FE}" type="pres">
      <dgm:prSet presAssocID="{86875FA0-4E30-4E50-81B3-DC372D1FB0DB}" presName="children" presStyleCnt="0"/>
      <dgm:spPr/>
    </dgm:pt>
    <dgm:pt modelId="{9FA67B3A-9239-4EF5-81CB-B8EF7F5EA6B3}" type="pres">
      <dgm:prSet presAssocID="{86875FA0-4E30-4E50-81B3-DC372D1FB0DB}" presName="child1group" presStyleCnt="0"/>
      <dgm:spPr/>
    </dgm:pt>
    <dgm:pt modelId="{D65D0FD7-55A5-4BC8-8845-2F6D04F07C9F}" type="pres">
      <dgm:prSet presAssocID="{86875FA0-4E30-4E50-81B3-DC372D1FB0DB}" presName="child1" presStyleLbl="bgAcc1" presStyleIdx="0" presStyleCnt="4" custLinFactNeighborX="-4747"/>
      <dgm:spPr/>
      <dgm:t>
        <a:bodyPr/>
        <a:lstStyle/>
        <a:p>
          <a:endParaRPr lang="en-US"/>
        </a:p>
      </dgm:t>
    </dgm:pt>
    <dgm:pt modelId="{0F96FD09-0161-4839-926E-2D514577C830}" type="pres">
      <dgm:prSet presAssocID="{86875FA0-4E30-4E50-81B3-DC372D1FB0DB}" presName="child1Text" presStyleLbl="bgAcc1" presStyleIdx="0" presStyleCnt="4">
        <dgm:presLayoutVars>
          <dgm:bulletEnabled val="1"/>
        </dgm:presLayoutVars>
      </dgm:prSet>
      <dgm:spPr/>
      <dgm:t>
        <a:bodyPr/>
        <a:lstStyle/>
        <a:p>
          <a:endParaRPr lang="en-US"/>
        </a:p>
      </dgm:t>
    </dgm:pt>
    <dgm:pt modelId="{0A6F4EF2-406B-47E6-A2D1-E11D96B559C1}" type="pres">
      <dgm:prSet presAssocID="{86875FA0-4E30-4E50-81B3-DC372D1FB0DB}" presName="child2group" presStyleCnt="0"/>
      <dgm:spPr/>
    </dgm:pt>
    <dgm:pt modelId="{56CBC7BD-C21B-4FD6-A448-3A77BB6A10E6}" type="pres">
      <dgm:prSet presAssocID="{86875FA0-4E30-4E50-81B3-DC372D1FB0DB}" presName="child2" presStyleLbl="bgAcc1" presStyleIdx="1" presStyleCnt="4" custLinFactNeighborX="4747"/>
      <dgm:spPr/>
      <dgm:t>
        <a:bodyPr/>
        <a:lstStyle/>
        <a:p>
          <a:endParaRPr lang="en-US"/>
        </a:p>
      </dgm:t>
    </dgm:pt>
    <dgm:pt modelId="{52495338-D7EA-4EC8-BD1B-BA591476C99A}" type="pres">
      <dgm:prSet presAssocID="{86875FA0-4E30-4E50-81B3-DC372D1FB0DB}" presName="child2Text" presStyleLbl="bgAcc1" presStyleIdx="1" presStyleCnt="4">
        <dgm:presLayoutVars>
          <dgm:bulletEnabled val="1"/>
        </dgm:presLayoutVars>
      </dgm:prSet>
      <dgm:spPr/>
      <dgm:t>
        <a:bodyPr/>
        <a:lstStyle/>
        <a:p>
          <a:endParaRPr lang="en-US"/>
        </a:p>
      </dgm:t>
    </dgm:pt>
    <dgm:pt modelId="{BE8CC238-694F-4805-9B47-93E7882E1649}" type="pres">
      <dgm:prSet presAssocID="{86875FA0-4E30-4E50-81B3-DC372D1FB0DB}" presName="child3group" presStyleCnt="0"/>
      <dgm:spPr/>
    </dgm:pt>
    <dgm:pt modelId="{5F51CE79-9D9A-46CB-8564-A0A1F6E2B66F}" type="pres">
      <dgm:prSet presAssocID="{86875FA0-4E30-4E50-81B3-DC372D1FB0DB}" presName="child3" presStyleLbl="bgAcc1" presStyleIdx="2" presStyleCnt="4" custLinFactNeighborX="4747"/>
      <dgm:spPr/>
      <dgm:t>
        <a:bodyPr/>
        <a:lstStyle/>
        <a:p>
          <a:endParaRPr lang="en-US"/>
        </a:p>
      </dgm:t>
    </dgm:pt>
    <dgm:pt modelId="{977DD117-013F-479E-8D30-007733224EA6}" type="pres">
      <dgm:prSet presAssocID="{86875FA0-4E30-4E50-81B3-DC372D1FB0DB}" presName="child3Text" presStyleLbl="bgAcc1" presStyleIdx="2" presStyleCnt="4">
        <dgm:presLayoutVars>
          <dgm:bulletEnabled val="1"/>
        </dgm:presLayoutVars>
      </dgm:prSet>
      <dgm:spPr/>
      <dgm:t>
        <a:bodyPr/>
        <a:lstStyle/>
        <a:p>
          <a:endParaRPr lang="en-US"/>
        </a:p>
      </dgm:t>
    </dgm:pt>
    <dgm:pt modelId="{440CC9DD-0EF0-4B86-B464-95B2F46F1B8F}" type="pres">
      <dgm:prSet presAssocID="{86875FA0-4E30-4E50-81B3-DC372D1FB0DB}" presName="child4group" presStyleCnt="0"/>
      <dgm:spPr/>
    </dgm:pt>
    <dgm:pt modelId="{BFB73F8F-FC0C-4903-BC88-E64BE0D67014}" type="pres">
      <dgm:prSet presAssocID="{86875FA0-4E30-4E50-81B3-DC372D1FB0DB}" presName="child4" presStyleLbl="bgAcc1" presStyleIdx="3" presStyleCnt="4" custLinFactNeighborX="-4747"/>
      <dgm:spPr/>
      <dgm:t>
        <a:bodyPr/>
        <a:lstStyle/>
        <a:p>
          <a:endParaRPr lang="en-US"/>
        </a:p>
      </dgm:t>
    </dgm:pt>
    <dgm:pt modelId="{D8C95E3C-F7AF-41DF-A662-3F6CFADC3881}" type="pres">
      <dgm:prSet presAssocID="{86875FA0-4E30-4E50-81B3-DC372D1FB0DB}" presName="child4Text" presStyleLbl="bgAcc1" presStyleIdx="3" presStyleCnt="4">
        <dgm:presLayoutVars>
          <dgm:bulletEnabled val="1"/>
        </dgm:presLayoutVars>
      </dgm:prSet>
      <dgm:spPr/>
      <dgm:t>
        <a:bodyPr/>
        <a:lstStyle/>
        <a:p>
          <a:endParaRPr lang="en-US"/>
        </a:p>
      </dgm:t>
    </dgm:pt>
    <dgm:pt modelId="{60A907CB-EE3D-437D-9F3B-35A99181BFB4}" type="pres">
      <dgm:prSet presAssocID="{86875FA0-4E30-4E50-81B3-DC372D1FB0DB}" presName="childPlaceholder" presStyleCnt="0"/>
      <dgm:spPr/>
    </dgm:pt>
    <dgm:pt modelId="{7B9E39F1-4171-4473-B6BD-1D570D012009}" type="pres">
      <dgm:prSet presAssocID="{86875FA0-4E30-4E50-81B3-DC372D1FB0DB}" presName="circle" presStyleCnt="0"/>
      <dgm:spPr/>
    </dgm:pt>
    <dgm:pt modelId="{62F55E74-A616-4D01-83E5-DD5A30B1BF68}" type="pres">
      <dgm:prSet presAssocID="{86875FA0-4E30-4E50-81B3-DC372D1FB0DB}" presName="quadrant1" presStyleLbl="node1" presStyleIdx="0" presStyleCnt="4">
        <dgm:presLayoutVars>
          <dgm:chMax val="1"/>
          <dgm:bulletEnabled val="1"/>
        </dgm:presLayoutVars>
      </dgm:prSet>
      <dgm:spPr/>
      <dgm:t>
        <a:bodyPr/>
        <a:lstStyle/>
        <a:p>
          <a:endParaRPr lang="en-US"/>
        </a:p>
      </dgm:t>
    </dgm:pt>
    <dgm:pt modelId="{90D92BA9-8624-40A0-A465-CDA02071C43A}" type="pres">
      <dgm:prSet presAssocID="{86875FA0-4E30-4E50-81B3-DC372D1FB0DB}" presName="quadrant2" presStyleLbl="node1" presStyleIdx="1" presStyleCnt="4">
        <dgm:presLayoutVars>
          <dgm:chMax val="1"/>
          <dgm:bulletEnabled val="1"/>
        </dgm:presLayoutVars>
      </dgm:prSet>
      <dgm:spPr/>
      <dgm:t>
        <a:bodyPr/>
        <a:lstStyle/>
        <a:p>
          <a:endParaRPr lang="en-US"/>
        </a:p>
      </dgm:t>
    </dgm:pt>
    <dgm:pt modelId="{7E692225-668D-4C4F-9A0C-102BF428C2B2}" type="pres">
      <dgm:prSet presAssocID="{86875FA0-4E30-4E50-81B3-DC372D1FB0DB}" presName="quadrant3" presStyleLbl="node1" presStyleIdx="2" presStyleCnt="4">
        <dgm:presLayoutVars>
          <dgm:chMax val="1"/>
          <dgm:bulletEnabled val="1"/>
        </dgm:presLayoutVars>
      </dgm:prSet>
      <dgm:spPr/>
      <dgm:t>
        <a:bodyPr/>
        <a:lstStyle/>
        <a:p>
          <a:endParaRPr lang="en-US"/>
        </a:p>
      </dgm:t>
    </dgm:pt>
    <dgm:pt modelId="{4F2967B6-B306-4CA8-9BB8-974EE026A8A4}" type="pres">
      <dgm:prSet presAssocID="{86875FA0-4E30-4E50-81B3-DC372D1FB0DB}" presName="quadrant4" presStyleLbl="node1" presStyleIdx="3" presStyleCnt="4">
        <dgm:presLayoutVars>
          <dgm:chMax val="1"/>
          <dgm:bulletEnabled val="1"/>
        </dgm:presLayoutVars>
      </dgm:prSet>
      <dgm:spPr/>
      <dgm:t>
        <a:bodyPr/>
        <a:lstStyle/>
        <a:p>
          <a:endParaRPr lang="en-US"/>
        </a:p>
      </dgm:t>
    </dgm:pt>
    <dgm:pt modelId="{9B256330-DD75-43D6-99C0-082F6BF76CD0}" type="pres">
      <dgm:prSet presAssocID="{86875FA0-4E30-4E50-81B3-DC372D1FB0DB}" presName="quadrantPlaceholder" presStyleCnt="0"/>
      <dgm:spPr/>
    </dgm:pt>
    <dgm:pt modelId="{7D2B42D8-AF76-4AE7-B335-4EE77A5F28ED}" type="pres">
      <dgm:prSet presAssocID="{86875FA0-4E30-4E50-81B3-DC372D1FB0DB}" presName="center1" presStyleLbl="fgShp" presStyleIdx="0" presStyleCnt="2"/>
      <dgm:spPr/>
    </dgm:pt>
    <dgm:pt modelId="{17AF9B86-81C8-454E-AE85-DC75B74835FE}" type="pres">
      <dgm:prSet presAssocID="{86875FA0-4E30-4E50-81B3-DC372D1FB0DB}" presName="center2" presStyleLbl="fgShp" presStyleIdx="1" presStyleCnt="2"/>
      <dgm:spPr/>
    </dgm:pt>
  </dgm:ptLst>
  <dgm:cxnLst>
    <dgm:cxn modelId="{78C2C06D-BA59-49A9-AE56-CE4A73979C05}" type="presOf" srcId="{F57CFAA7-942F-4129-8CF2-775416F1BFD7}" destId="{D65D0FD7-55A5-4BC8-8845-2F6D04F07C9F}" srcOrd="0" destOrd="3" presId="urn:microsoft.com/office/officeart/2005/8/layout/cycle4"/>
    <dgm:cxn modelId="{34A0AB51-EDAF-439E-84DC-3FD4D6193EFF}" type="presOf" srcId="{479168CF-C209-4720-BD5E-B6E008A4A0D6}" destId="{7E692225-668D-4C4F-9A0C-102BF428C2B2}" srcOrd="0" destOrd="0" presId="urn:microsoft.com/office/officeart/2005/8/layout/cycle4"/>
    <dgm:cxn modelId="{77E57E90-982C-41F7-9DC4-E3DE452CC5CD}" type="presOf" srcId="{2D67FD4B-45C5-494C-82C8-7D8E8188EE46}" destId="{0F96FD09-0161-4839-926E-2D514577C830}" srcOrd="1" destOrd="2" presId="urn:microsoft.com/office/officeart/2005/8/layout/cycle4"/>
    <dgm:cxn modelId="{01F604A1-3324-440A-B611-FF0533DAA898}" type="presOf" srcId="{216C0372-3C2F-45F0-8D6B-9D5CC12F4174}" destId="{D8C95E3C-F7AF-41DF-A662-3F6CFADC3881}" srcOrd="1" destOrd="1" presId="urn:microsoft.com/office/officeart/2005/8/layout/cycle4"/>
    <dgm:cxn modelId="{58DB8BC9-CB63-49B0-BB7C-7BD530E23BA5}" srcId="{F19DE278-328B-4D96-B3E1-3162C6B64D62}" destId="{2D67FD4B-45C5-494C-82C8-7D8E8188EE46}" srcOrd="2" destOrd="0" parTransId="{225B08BF-CF5E-4C44-B422-039ACE826818}" sibTransId="{4624F947-3C3A-4941-A355-754E50AC06D3}"/>
    <dgm:cxn modelId="{281036AF-A004-4588-89A4-3CDE807FE5A0}" type="presOf" srcId="{216C0372-3C2F-45F0-8D6B-9D5CC12F4174}" destId="{BFB73F8F-FC0C-4903-BC88-E64BE0D67014}" srcOrd="0" destOrd="1" presId="urn:microsoft.com/office/officeart/2005/8/layout/cycle4"/>
    <dgm:cxn modelId="{D0B16205-AA26-45E0-B111-FCEC87693E09}" type="presOf" srcId="{B76DE511-858A-4B69-85AB-1780EEC95E4C}" destId="{5F51CE79-9D9A-46CB-8564-A0A1F6E2B66F}" srcOrd="0" destOrd="2" presId="urn:microsoft.com/office/officeart/2005/8/layout/cycle4"/>
    <dgm:cxn modelId="{2EAD33DD-0A35-4071-9080-D20CDB679E4E}" type="presOf" srcId="{86875FA0-4E30-4E50-81B3-DC372D1FB0DB}" destId="{42683591-1CF6-4840-B4D0-7A5169C36269}" srcOrd="0" destOrd="0" presId="urn:microsoft.com/office/officeart/2005/8/layout/cycle4"/>
    <dgm:cxn modelId="{8B979648-1E68-47E6-BFED-2EEE43037A23}" type="presOf" srcId="{3DD0B7E5-7AC5-460D-9019-4A2523E4BD0F}" destId="{56CBC7BD-C21B-4FD6-A448-3A77BB6A10E6}" srcOrd="0" destOrd="0" presId="urn:microsoft.com/office/officeart/2005/8/layout/cycle4"/>
    <dgm:cxn modelId="{1BB1B4FA-07DB-466B-9731-26BAD8D98252}" type="presOf" srcId="{2D67FD4B-45C5-494C-82C8-7D8E8188EE46}" destId="{D65D0FD7-55A5-4BC8-8845-2F6D04F07C9F}" srcOrd="0" destOrd="2" presId="urn:microsoft.com/office/officeart/2005/8/layout/cycle4"/>
    <dgm:cxn modelId="{7A71AFFF-A86E-418B-BA77-433F9FCF94FD}" type="presOf" srcId="{46562517-0699-4BB5-9F92-E96BE5CF4D16}" destId="{977DD117-013F-479E-8D30-007733224EA6}" srcOrd="1" destOrd="1" presId="urn:microsoft.com/office/officeart/2005/8/layout/cycle4"/>
    <dgm:cxn modelId="{5F40042F-6C6B-4E4E-B39A-05B07EDDB563}" type="presOf" srcId="{F4009F77-CDC5-4717-B577-30675E6ABEC6}" destId="{4F2967B6-B306-4CA8-9BB8-974EE026A8A4}" srcOrd="0" destOrd="0" presId="urn:microsoft.com/office/officeart/2005/8/layout/cycle4"/>
    <dgm:cxn modelId="{E9F807E2-298D-4B4F-8689-9FB0E3D30764}" type="presOf" srcId="{0422ED63-EE65-4544-A335-A4B383F92ADA}" destId="{D8C95E3C-F7AF-41DF-A662-3F6CFADC3881}" srcOrd="1" destOrd="0" presId="urn:microsoft.com/office/officeart/2005/8/layout/cycle4"/>
    <dgm:cxn modelId="{8544D631-1B8D-4770-8CAA-2AB3E4DC6BDB}" srcId="{86875FA0-4E30-4E50-81B3-DC372D1FB0DB}" destId="{F19DE278-328B-4D96-B3E1-3162C6B64D62}" srcOrd="0" destOrd="0" parTransId="{7DC49ADD-AE68-4A64-B600-6CADED0D44AE}" sibTransId="{4948728F-9EFA-4DC6-83FA-CD731A930145}"/>
    <dgm:cxn modelId="{D83956CE-CA70-4A02-A887-70D3DE13FEFF}" type="presOf" srcId="{7CD9FEE1-0F82-4D05-9F02-E6E1E8BF49FA}" destId="{D65D0FD7-55A5-4BC8-8845-2F6D04F07C9F}" srcOrd="0" destOrd="0" presId="urn:microsoft.com/office/officeart/2005/8/layout/cycle4"/>
    <dgm:cxn modelId="{FB965912-C4DE-465E-9810-C6B1E0B236DA}" type="presOf" srcId="{F5EC3731-A05A-4A49-B597-56728003B8D5}" destId="{BFB73F8F-FC0C-4903-BC88-E64BE0D67014}" srcOrd="0" destOrd="3" presId="urn:microsoft.com/office/officeart/2005/8/layout/cycle4"/>
    <dgm:cxn modelId="{1BD7A5C7-2AA8-423D-BA79-BEEFB48EC249}" srcId="{F4009F77-CDC5-4717-B577-30675E6ABEC6}" destId="{0422ED63-EE65-4544-A335-A4B383F92ADA}" srcOrd="0" destOrd="0" parTransId="{E02C6ECA-007B-446F-9D70-FA6E791A0667}" sibTransId="{CD54A6F4-0439-47F1-A8F2-55BB9EB65CFB}"/>
    <dgm:cxn modelId="{7DB5BAC6-0171-4344-8142-03D373399E92}" type="presOf" srcId="{E4E5977F-E9A7-4BD0-AB69-404FA7371294}" destId="{5F51CE79-9D9A-46CB-8564-A0A1F6E2B66F}" srcOrd="0" destOrd="0" presId="urn:microsoft.com/office/officeart/2005/8/layout/cycle4"/>
    <dgm:cxn modelId="{E161AAD1-F0BA-456C-B75E-1C13828C81B1}" type="presOf" srcId="{F19DE278-328B-4D96-B3E1-3162C6B64D62}" destId="{62F55E74-A616-4D01-83E5-DD5A30B1BF68}" srcOrd="0" destOrd="0" presId="urn:microsoft.com/office/officeart/2005/8/layout/cycle4"/>
    <dgm:cxn modelId="{1F21E25B-4075-447A-A6F5-0C62C34258A7}" type="presOf" srcId="{97AC1817-06D7-4110-93E8-B1357C1D5DBE}" destId="{56CBC7BD-C21B-4FD6-A448-3A77BB6A10E6}" srcOrd="0" destOrd="1" presId="urn:microsoft.com/office/officeart/2005/8/layout/cycle4"/>
    <dgm:cxn modelId="{6FEEDA3B-7244-478A-8D88-928231AEF3EF}" type="presOf" srcId="{3DD0B7E5-7AC5-460D-9019-4A2523E4BD0F}" destId="{52495338-D7EA-4EC8-BD1B-BA591476C99A}" srcOrd="1" destOrd="0" presId="urn:microsoft.com/office/officeart/2005/8/layout/cycle4"/>
    <dgm:cxn modelId="{A4995A23-9DAE-44A4-B267-B4F38B17E408}" type="presOf" srcId="{97AC1817-06D7-4110-93E8-B1357C1D5DBE}" destId="{52495338-D7EA-4EC8-BD1B-BA591476C99A}" srcOrd="1" destOrd="1" presId="urn:microsoft.com/office/officeart/2005/8/layout/cycle4"/>
    <dgm:cxn modelId="{767B0A83-47CC-4A45-BD68-6D75FA60A622}" srcId="{F19DE278-328B-4D96-B3E1-3162C6B64D62}" destId="{F57CFAA7-942F-4129-8CF2-775416F1BFD7}" srcOrd="3" destOrd="0" parTransId="{3428E85C-487A-4482-A8F4-21C215C6469D}" sibTransId="{BADDB34F-5403-401A-96AF-6D1B12636370}"/>
    <dgm:cxn modelId="{86D8DDAF-822F-4A6F-8FEF-318AAE285372}" type="presOf" srcId="{F9AC108F-C7AF-4B43-8CC1-41FB59DB5DD0}" destId="{BFB73F8F-FC0C-4903-BC88-E64BE0D67014}" srcOrd="0" destOrd="2" presId="urn:microsoft.com/office/officeart/2005/8/layout/cycle4"/>
    <dgm:cxn modelId="{9C75F0F3-FD47-474F-B9E0-B82B847B96F0}" srcId="{86875FA0-4E30-4E50-81B3-DC372D1FB0DB}" destId="{E7487841-C07B-4E61-82BE-A4E4CB232A32}" srcOrd="1" destOrd="0" parTransId="{95D2AC88-F705-49D1-B960-D77DD473A10C}" sibTransId="{0C0C9372-A7E2-478D-B480-1ADBDA718811}"/>
    <dgm:cxn modelId="{B2FBD11F-CC0C-470F-ABB8-2A7E945AE340}" srcId="{86875FA0-4E30-4E50-81B3-DC372D1FB0DB}" destId="{479168CF-C209-4720-BD5E-B6E008A4A0D6}" srcOrd="2" destOrd="0" parTransId="{123525FF-5B62-4869-AD19-0CCBC69C02F7}" sibTransId="{6452ACB9-529B-46CD-BD0E-0018D2CE370B}"/>
    <dgm:cxn modelId="{56B9A1E0-AE6B-4C5C-896C-6B9F7FCC3488}" srcId="{F4009F77-CDC5-4717-B577-30675E6ABEC6}" destId="{F5EC3731-A05A-4A49-B597-56728003B8D5}" srcOrd="3" destOrd="0" parTransId="{9B0F86D9-21E8-49A8-B0AC-910E92174C3F}" sibTransId="{2F239652-6593-4BBD-80E2-1EB2DCD9CA66}"/>
    <dgm:cxn modelId="{820816AB-E458-4441-B2FA-E688E022E7B5}" srcId="{F4009F77-CDC5-4717-B577-30675E6ABEC6}" destId="{F9AC108F-C7AF-4B43-8CC1-41FB59DB5DD0}" srcOrd="2" destOrd="0" parTransId="{99ABE077-57FC-4C15-91AB-33F4A921FFA3}" sibTransId="{B08E0AE7-CB46-4F6C-9B46-1044FEA81796}"/>
    <dgm:cxn modelId="{81F8CAB9-7BF7-4F66-83FA-E7D0836EBC2C}" type="presOf" srcId="{E4E5977F-E9A7-4BD0-AB69-404FA7371294}" destId="{977DD117-013F-479E-8D30-007733224EA6}" srcOrd="1" destOrd="0" presId="urn:microsoft.com/office/officeart/2005/8/layout/cycle4"/>
    <dgm:cxn modelId="{8555DE33-EAF6-4BE7-89D3-7ED45A0575CB}" type="presOf" srcId="{647C6FB4-A8C6-4469-BFFA-7E6C5B05CDFC}" destId="{977DD117-013F-479E-8D30-007733224EA6}" srcOrd="1" destOrd="3" presId="urn:microsoft.com/office/officeart/2005/8/layout/cycle4"/>
    <dgm:cxn modelId="{EBA8E8F4-A01E-46FE-9B27-CE08B0730BD9}" srcId="{E7487841-C07B-4E61-82BE-A4E4CB232A32}" destId="{97AC1817-06D7-4110-93E8-B1357C1D5DBE}" srcOrd="1" destOrd="0" parTransId="{2BD7A6D5-F9A1-4340-AECE-E813141873BF}" sibTransId="{8FF9A482-A2F1-42B6-BA72-8C1C83224FB6}"/>
    <dgm:cxn modelId="{2A509D5B-D6D4-4809-BA01-82CD7EA9607F}" type="presOf" srcId="{7CD9FEE1-0F82-4D05-9F02-E6E1E8BF49FA}" destId="{0F96FD09-0161-4839-926E-2D514577C830}" srcOrd="1" destOrd="0" presId="urn:microsoft.com/office/officeart/2005/8/layout/cycle4"/>
    <dgm:cxn modelId="{EC2B874F-13A5-4EFC-9D4C-6364D7D5C0AE}" type="presOf" srcId="{647C6FB4-A8C6-4469-BFFA-7E6C5B05CDFC}" destId="{5F51CE79-9D9A-46CB-8564-A0A1F6E2B66F}" srcOrd="0" destOrd="3" presId="urn:microsoft.com/office/officeart/2005/8/layout/cycle4"/>
    <dgm:cxn modelId="{9C187E97-0F7A-43F7-8445-584A7DA5F705}" type="presOf" srcId="{063263F7-3591-4958-AD7C-FD41B23F685D}" destId="{D65D0FD7-55A5-4BC8-8845-2F6D04F07C9F}" srcOrd="0" destOrd="1" presId="urn:microsoft.com/office/officeart/2005/8/layout/cycle4"/>
    <dgm:cxn modelId="{D4CF3223-4E7B-4E45-ADBA-7F125179CCB6}" type="presOf" srcId="{46562517-0699-4BB5-9F92-E96BE5CF4D16}" destId="{5F51CE79-9D9A-46CB-8564-A0A1F6E2B66F}" srcOrd="0" destOrd="1" presId="urn:microsoft.com/office/officeart/2005/8/layout/cycle4"/>
    <dgm:cxn modelId="{033E6E82-61F2-4D12-9C5C-155E3BDBEE8B}" srcId="{F4009F77-CDC5-4717-B577-30675E6ABEC6}" destId="{216C0372-3C2F-45F0-8D6B-9D5CC12F4174}" srcOrd="1" destOrd="0" parTransId="{22438E32-C3B3-4414-A0AC-318DABA2EDE4}" sibTransId="{8E2AC41D-6C97-40DD-BDE1-46B4B0F6FB18}"/>
    <dgm:cxn modelId="{3BBDFC4F-69FA-4341-8C68-76D9B15F5617}" srcId="{479168CF-C209-4720-BD5E-B6E008A4A0D6}" destId="{46562517-0699-4BB5-9F92-E96BE5CF4D16}" srcOrd="1" destOrd="0" parTransId="{53F0DDE8-FE6C-4AF5-83EB-FB9D6B951895}" sibTransId="{F01AEF72-72B5-41EA-A94A-7B3B2136C20F}"/>
    <dgm:cxn modelId="{710665BE-CE3E-48EB-B589-7477E067D13E}" type="presOf" srcId="{E7487841-C07B-4E61-82BE-A4E4CB232A32}" destId="{90D92BA9-8624-40A0-A465-CDA02071C43A}" srcOrd="0" destOrd="0" presId="urn:microsoft.com/office/officeart/2005/8/layout/cycle4"/>
    <dgm:cxn modelId="{AE332138-8DEB-4100-B87B-0CBA39E1AA71}" srcId="{F19DE278-328B-4D96-B3E1-3162C6B64D62}" destId="{7CD9FEE1-0F82-4D05-9F02-E6E1E8BF49FA}" srcOrd="0" destOrd="0" parTransId="{814AFE11-4591-49B8-B443-1398F11F124F}" sibTransId="{64194E6D-8088-44A4-9C6B-7744CB01781E}"/>
    <dgm:cxn modelId="{6397ABAE-7BF0-4F93-85F4-439843B83BC3}" srcId="{86875FA0-4E30-4E50-81B3-DC372D1FB0DB}" destId="{F4009F77-CDC5-4717-B577-30675E6ABEC6}" srcOrd="3" destOrd="0" parTransId="{B2DBB734-8973-42C7-A48C-83F7E6DA1EEC}" sibTransId="{FD3B58AD-F715-4BD5-BEBE-FCA47C0320E9}"/>
    <dgm:cxn modelId="{61BBDD90-95EE-4B95-9AF0-D373A2BA42E4}" type="presOf" srcId="{F5EC3731-A05A-4A49-B597-56728003B8D5}" destId="{D8C95E3C-F7AF-41DF-A662-3F6CFADC3881}" srcOrd="1" destOrd="3" presId="urn:microsoft.com/office/officeart/2005/8/layout/cycle4"/>
    <dgm:cxn modelId="{8E0C1091-F36D-425D-AE43-9F762038BB44}" type="presOf" srcId="{F57CFAA7-942F-4129-8CF2-775416F1BFD7}" destId="{0F96FD09-0161-4839-926E-2D514577C830}" srcOrd="1" destOrd="3" presId="urn:microsoft.com/office/officeart/2005/8/layout/cycle4"/>
    <dgm:cxn modelId="{507CEAC7-5EFB-464B-ADDA-CAB16298BAC9}" srcId="{479168CF-C209-4720-BD5E-B6E008A4A0D6}" destId="{E4E5977F-E9A7-4BD0-AB69-404FA7371294}" srcOrd="0" destOrd="0" parTransId="{285358E3-8809-4DAE-8F43-7312A0A83BBB}" sibTransId="{185F3ECE-C4B9-499A-9B12-C45EAE7FF2E7}"/>
    <dgm:cxn modelId="{9E640BD8-2879-4FB3-A7FA-3CF6A694A6A1}" type="presOf" srcId="{B76DE511-858A-4B69-85AB-1780EEC95E4C}" destId="{977DD117-013F-479E-8D30-007733224EA6}" srcOrd="1" destOrd="2" presId="urn:microsoft.com/office/officeart/2005/8/layout/cycle4"/>
    <dgm:cxn modelId="{6CABD8AE-92B6-42D6-A968-F8827802885C}" type="presOf" srcId="{0422ED63-EE65-4544-A335-A4B383F92ADA}" destId="{BFB73F8F-FC0C-4903-BC88-E64BE0D67014}" srcOrd="0" destOrd="0" presId="urn:microsoft.com/office/officeart/2005/8/layout/cycle4"/>
    <dgm:cxn modelId="{202E6629-FEF0-4AC1-A2D9-05F5BCC97068}" type="presOf" srcId="{F9AC108F-C7AF-4B43-8CC1-41FB59DB5DD0}" destId="{D8C95E3C-F7AF-41DF-A662-3F6CFADC3881}" srcOrd="1" destOrd="2" presId="urn:microsoft.com/office/officeart/2005/8/layout/cycle4"/>
    <dgm:cxn modelId="{0BFEF201-1A1F-4890-80AB-1DAB01E7A765}" srcId="{E7487841-C07B-4E61-82BE-A4E4CB232A32}" destId="{3DD0B7E5-7AC5-460D-9019-4A2523E4BD0F}" srcOrd="0" destOrd="0" parTransId="{95E44AAB-E791-468A-93D3-FD55C0DCCE2E}" sibTransId="{547AE671-341C-44FD-B4E0-A39B78614E3A}"/>
    <dgm:cxn modelId="{6B6AEEDA-A88D-4090-BA04-546E210ED375}" srcId="{479168CF-C209-4720-BD5E-B6E008A4A0D6}" destId="{647C6FB4-A8C6-4469-BFFA-7E6C5B05CDFC}" srcOrd="3" destOrd="0" parTransId="{59C4B2C0-7194-4AA9-A806-530879E7F769}" sibTransId="{2B371368-251C-4D89-B6BB-8BC46B774D17}"/>
    <dgm:cxn modelId="{59BAB710-DC38-419D-B3D6-FA920A1D2801}" srcId="{479168CF-C209-4720-BD5E-B6E008A4A0D6}" destId="{B76DE511-858A-4B69-85AB-1780EEC95E4C}" srcOrd="2" destOrd="0" parTransId="{C2383814-4D63-42EC-9808-1E564C4AB85A}" sibTransId="{57470B8D-68C3-4621-B176-16B509F43900}"/>
    <dgm:cxn modelId="{C3A0D383-4CDB-4459-BA8E-A489DDFAE576}" type="presOf" srcId="{063263F7-3591-4958-AD7C-FD41B23F685D}" destId="{0F96FD09-0161-4839-926E-2D514577C830}" srcOrd="1" destOrd="1" presId="urn:microsoft.com/office/officeart/2005/8/layout/cycle4"/>
    <dgm:cxn modelId="{21F1C210-A293-4326-8F55-B231B3F844CE}" srcId="{F19DE278-328B-4D96-B3E1-3162C6B64D62}" destId="{063263F7-3591-4958-AD7C-FD41B23F685D}" srcOrd="1" destOrd="0" parTransId="{11A1985A-FF2E-4D68-888E-C0BA02B663C2}" sibTransId="{DF10B35C-6782-4D41-B86F-FAFA4C7FC716}"/>
    <dgm:cxn modelId="{39EC5313-29E1-47FD-8C46-0D52CA84A503}" type="presParOf" srcId="{42683591-1CF6-4840-B4D0-7A5169C36269}" destId="{1BB36808-DA34-4560-BFDB-2DF3EA6182FE}" srcOrd="0" destOrd="0" presId="urn:microsoft.com/office/officeart/2005/8/layout/cycle4"/>
    <dgm:cxn modelId="{DAC73C72-6930-4288-B01B-7A4025B77961}" type="presParOf" srcId="{1BB36808-DA34-4560-BFDB-2DF3EA6182FE}" destId="{9FA67B3A-9239-4EF5-81CB-B8EF7F5EA6B3}" srcOrd="0" destOrd="0" presId="urn:microsoft.com/office/officeart/2005/8/layout/cycle4"/>
    <dgm:cxn modelId="{0A3FF6AC-31F0-4FC1-BAFF-FD675014C762}" type="presParOf" srcId="{9FA67B3A-9239-4EF5-81CB-B8EF7F5EA6B3}" destId="{D65D0FD7-55A5-4BC8-8845-2F6D04F07C9F}" srcOrd="0" destOrd="0" presId="urn:microsoft.com/office/officeart/2005/8/layout/cycle4"/>
    <dgm:cxn modelId="{DA97793D-6CF7-4268-B10E-460BE0B59B34}" type="presParOf" srcId="{9FA67B3A-9239-4EF5-81CB-B8EF7F5EA6B3}" destId="{0F96FD09-0161-4839-926E-2D514577C830}" srcOrd="1" destOrd="0" presId="urn:microsoft.com/office/officeart/2005/8/layout/cycle4"/>
    <dgm:cxn modelId="{22469C64-6EE5-4A55-BC55-07893EF34A63}" type="presParOf" srcId="{1BB36808-DA34-4560-BFDB-2DF3EA6182FE}" destId="{0A6F4EF2-406B-47E6-A2D1-E11D96B559C1}" srcOrd="1" destOrd="0" presId="urn:microsoft.com/office/officeart/2005/8/layout/cycle4"/>
    <dgm:cxn modelId="{2E37E248-0FFF-4433-A48D-69231FEF4E80}" type="presParOf" srcId="{0A6F4EF2-406B-47E6-A2D1-E11D96B559C1}" destId="{56CBC7BD-C21B-4FD6-A448-3A77BB6A10E6}" srcOrd="0" destOrd="0" presId="urn:microsoft.com/office/officeart/2005/8/layout/cycle4"/>
    <dgm:cxn modelId="{BDD1EDF7-9A01-44BF-86B3-F9255D3010E0}" type="presParOf" srcId="{0A6F4EF2-406B-47E6-A2D1-E11D96B559C1}" destId="{52495338-D7EA-4EC8-BD1B-BA591476C99A}" srcOrd="1" destOrd="0" presId="urn:microsoft.com/office/officeart/2005/8/layout/cycle4"/>
    <dgm:cxn modelId="{B15EE963-E6C0-4EA1-8598-683ABEEA7F59}" type="presParOf" srcId="{1BB36808-DA34-4560-BFDB-2DF3EA6182FE}" destId="{BE8CC238-694F-4805-9B47-93E7882E1649}" srcOrd="2" destOrd="0" presId="urn:microsoft.com/office/officeart/2005/8/layout/cycle4"/>
    <dgm:cxn modelId="{C3E12257-9508-4FE7-9D1A-1522F6FA791E}" type="presParOf" srcId="{BE8CC238-694F-4805-9B47-93E7882E1649}" destId="{5F51CE79-9D9A-46CB-8564-A0A1F6E2B66F}" srcOrd="0" destOrd="0" presId="urn:microsoft.com/office/officeart/2005/8/layout/cycle4"/>
    <dgm:cxn modelId="{77EF527A-94D5-42CC-9853-7FBF83F6B9D4}" type="presParOf" srcId="{BE8CC238-694F-4805-9B47-93E7882E1649}" destId="{977DD117-013F-479E-8D30-007733224EA6}" srcOrd="1" destOrd="0" presId="urn:microsoft.com/office/officeart/2005/8/layout/cycle4"/>
    <dgm:cxn modelId="{249CF5C3-A47B-4E59-B486-57CB06BEDD72}" type="presParOf" srcId="{1BB36808-DA34-4560-BFDB-2DF3EA6182FE}" destId="{440CC9DD-0EF0-4B86-B464-95B2F46F1B8F}" srcOrd="3" destOrd="0" presId="urn:microsoft.com/office/officeart/2005/8/layout/cycle4"/>
    <dgm:cxn modelId="{2D1864C3-52FD-4024-8071-9B4CD97F634E}" type="presParOf" srcId="{440CC9DD-0EF0-4B86-B464-95B2F46F1B8F}" destId="{BFB73F8F-FC0C-4903-BC88-E64BE0D67014}" srcOrd="0" destOrd="0" presId="urn:microsoft.com/office/officeart/2005/8/layout/cycle4"/>
    <dgm:cxn modelId="{E47555AC-8D6F-4F36-ABA3-438426007EC9}" type="presParOf" srcId="{440CC9DD-0EF0-4B86-B464-95B2F46F1B8F}" destId="{D8C95E3C-F7AF-41DF-A662-3F6CFADC3881}" srcOrd="1" destOrd="0" presId="urn:microsoft.com/office/officeart/2005/8/layout/cycle4"/>
    <dgm:cxn modelId="{1ECDEE95-7269-4CFD-9E09-769F95B1D11C}" type="presParOf" srcId="{1BB36808-DA34-4560-BFDB-2DF3EA6182FE}" destId="{60A907CB-EE3D-437D-9F3B-35A99181BFB4}" srcOrd="4" destOrd="0" presId="urn:microsoft.com/office/officeart/2005/8/layout/cycle4"/>
    <dgm:cxn modelId="{936BF83A-8F91-4926-870C-B731AC080F1C}" type="presParOf" srcId="{42683591-1CF6-4840-B4D0-7A5169C36269}" destId="{7B9E39F1-4171-4473-B6BD-1D570D012009}" srcOrd="1" destOrd="0" presId="urn:microsoft.com/office/officeart/2005/8/layout/cycle4"/>
    <dgm:cxn modelId="{236D307E-167F-4158-A710-121FB4CB3F7B}" type="presParOf" srcId="{7B9E39F1-4171-4473-B6BD-1D570D012009}" destId="{62F55E74-A616-4D01-83E5-DD5A30B1BF68}" srcOrd="0" destOrd="0" presId="urn:microsoft.com/office/officeart/2005/8/layout/cycle4"/>
    <dgm:cxn modelId="{152FADDB-14DE-4F82-BD3B-CC15D1DFADB3}" type="presParOf" srcId="{7B9E39F1-4171-4473-B6BD-1D570D012009}" destId="{90D92BA9-8624-40A0-A465-CDA02071C43A}" srcOrd="1" destOrd="0" presId="urn:microsoft.com/office/officeart/2005/8/layout/cycle4"/>
    <dgm:cxn modelId="{70E1F16B-7E16-4B47-8887-31FB41D4BDDB}" type="presParOf" srcId="{7B9E39F1-4171-4473-B6BD-1D570D012009}" destId="{7E692225-668D-4C4F-9A0C-102BF428C2B2}" srcOrd="2" destOrd="0" presId="urn:microsoft.com/office/officeart/2005/8/layout/cycle4"/>
    <dgm:cxn modelId="{E488BB7F-DE46-40E8-B493-4DB877A85C65}" type="presParOf" srcId="{7B9E39F1-4171-4473-B6BD-1D570D012009}" destId="{4F2967B6-B306-4CA8-9BB8-974EE026A8A4}" srcOrd="3" destOrd="0" presId="urn:microsoft.com/office/officeart/2005/8/layout/cycle4"/>
    <dgm:cxn modelId="{B94C75B9-F42F-4314-A2ED-7DF5458A44CE}" type="presParOf" srcId="{7B9E39F1-4171-4473-B6BD-1D570D012009}" destId="{9B256330-DD75-43D6-99C0-082F6BF76CD0}" srcOrd="4" destOrd="0" presId="urn:microsoft.com/office/officeart/2005/8/layout/cycle4"/>
    <dgm:cxn modelId="{B23C5DE3-583A-44CC-A4D9-E34C22C09383}" type="presParOf" srcId="{42683591-1CF6-4840-B4D0-7A5169C36269}" destId="{7D2B42D8-AF76-4AE7-B335-4EE77A5F28ED}" srcOrd="2" destOrd="0" presId="urn:microsoft.com/office/officeart/2005/8/layout/cycle4"/>
    <dgm:cxn modelId="{1C65212C-BA63-4253-A474-6293B35BAB10}" type="presParOf" srcId="{42683591-1CF6-4840-B4D0-7A5169C36269}" destId="{17AF9B86-81C8-454E-AE85-DC75B74835F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136905-FABE-4C61-8F1B-5F6B6C6F1E08}" type="doc">
      <dgm:prSet loTypeId="urn:microsoft.com/office/officeart/2005/8/layout/pyramid3" loCatId="pyramid" qsTypeId="urn:microsoft.com/office/officeart/2005/8/quickstyle/simple1" qsCatId="simple" csTypeId="urn:microsoft.com/office/officeart/2005/8/colors/accent1_2" csCatId="accent1" phldr="1"/>
      <dgm:spPr/>
    </dgm:pt>
    <dgm:pt modelId="{9C973931-A941-42B6-B02A-3981CCE83BB9}">
      <dgm:prSet phldrT="[Text]"/>
      <dgm:spPr/>
      <dgm:t>
        <a:bodyPr/>
        <a:lstStyle/>
        <a:p>
          <a:r>
            <a:rPr lang="en-US" dirty="0" smtClean="0">
              <a:solidFill>
                <a:schemeClr val="tx1"/>
              </a:solidFill>
            </a:rPr>
            <a:t>343</a:t>
          </a:r>
          <a:r>
            <a:rPr lang="en-US" dirty="0" smtClean="0"/>
            <a:t> - meetings/calls</a:t>
          </a:r>
          <a:endParaRPr lang="en-US" dirty="0"/>
        </a:p>
      </dgm:t>
    </dgm:pt>
    <dgm:pt modelId="{4C0F44F1-C9DC-4681-8264-F480BEA6801A}" type="parTrans" cxnId="{4256E6D5-A0B8-4DA6-A885-D7FF1A2C5A6F}">
      <dgm:prSet/>
      <dgm:spPr/>
      <dgm:t>
        <a:bodyPr/>
        <a:lstStyle/>
        <a:p>
          <a:endParaRPr lang="en-US"/>
        </a:p>
      </dgm:t>
    </dgm:pt>
    <dgm:pt modelId="{5428C60E-1CFA-4D1B-A476-DE3C1A9A5F81}" type="sibTrans" cxnId="{4256E6D5-A0B8-4DA6-A885-D7FF1A2C5A6F}">
      <dgm:prSet/>
      <dgm:spPr/>
      <dgm:t>
        <a:bodyPr/>
        <a:lstStyle/>
        <a:p>
          <a:endParaRPr lang="en-US"/>
        </a:p>
      </dgm:t>
    </dgm:pt>
    <dgm:pt modelId="{A7AEB363-20C9-412A-87BD-5AC8D0501D35}">
      <dgm:prSet phldrT="[Text]"/>
      <dgm:spPr>
        <a:solidFill>
          <a:schemeClr val="accent1">
            <a:lumMod val="60000"/>
            <a:lumOff val="40000"/>
          </a:schemeClr>
        </a:solidFill>
      </dgm:spPr>
      <dgm:t>
        <a:bodyPr/>
        <a:lstStyle/>
        <a:p>
          <a:r>
            <a:rPr lang="en-US" dirty="0" smtClean="0"/>
            <a:t>109 – funds reviewed</a:t>
          </a:r>
          <a:endParaRPr lang="en-US" dirty="0"/>
        </a:p>
      </dgm:t>
    </dgm:pt>
    <dgm:pt modelId="{A45B9FD1-E508-4E33-99E6-115277A3D0CB}" type="parTrans" cxnId="{F0860FA0-808D-4C26-8217-9A5A72AF9BDD}">
      <dgm:prSet/>
      <dgm:spPr/>
      <dgm:t>
        <a:bodyPr/>
        <a:lstStyle/>
        <a:p>
          <a:endParaRPr lang="en-US"/>
        </a:p>
      </dgm:t>
    </dgm:pt>
    <dgm:pt modelId="{BF9FC2B3-E2AE-4875-AA7E-AC7F14EB43B4}" type="sibTrans" cxnId="{F0860FA0-808D-4C26-8217-9A5A72AF9BDD}">
      <dgm:prSet/>
      <dgm:spPr/>
      <dgm:t>
        <a:bodyPr/>
        <a:lstStyle/>
        <a:p>
          <a:endParaRPr lang="en-US"/>
        </a:p>
      </dgm:t>
    </dgm:pt>
    <dgm:pt modelId="{A97A64EA-512B-4357-8151-2989C21F1ACA}">
      <dgm:prSet phldrT="[Text]"/>
      <dgm:spPr>
        <a:solidFill>
          <a:schemeClr val="accent1">
            <a:lumMod val="20000"/>
            <a:lumOff val="80000"/>
          </a:schemeClr>
        </a:solidFill>
      </dgm:spPr>
      <dgm:t>
        <a:bodyPr/>
        <a:lstStyle/>
        <a:p>
          <a:r>
            <a:rPr lang="en-US" dirty="0" smtClean="0">
              <a:solidFill>
                <a:schemeClr val="tx1"/>
              </a:solidFill>
            </a:rPr>
            <a:t>3</a:t>
          </a:r>
          <a:r>
            <a:rPr lang="en-US" dirty="0" smtClean="0"/>
            <a:t> </a:t>
          </a:r>
          <a:r>
            <a:rPr lang="en-US" dirty="0"/>
            <a:t>investments</a:t>
          </a:r>
        </a:p>
      </dgm:t>
    </dgm:pt>
    <dgm:pt modelId="{1154AF35-B299-4BBA-BFBF-3A85C549669D}" type="parTrans" cxnId="{0B090DAB-08B9-4D82-B55D-142E775B1D1E}">
      <dgm:prSet/>
      <dgm:spPr/>
      <dgm:t>
        <a:bodyPr/>
        <a:lstStyle/>
        <a:p>
          <a:endParaRPr lang="en-US"/>
        </a:p>
      </dgm:t>
    </dgm:pt>
    <dgm:pt modelId="{7CC89606-83D8-49EE-B6B7-BDD04C797660}" type="sibTrans" cxnId="{0B090DAB-08B9-4D82-B55D-142E775B1D1E}">
      <dgm:prSet/>
      <dgm:spPr/>
      <dgm:t>
        <a:bodyPr/>
        <a:lstStyle/>
        <a:p>
          <a:endParaRPr lang="en-US"/>
        </a:p>
      </dgm:t>
    </dgm:pt>
    <dgm:pt modelId="{C4BE6AD2-B303-4882-842D-E61252CBD345}">
      <dgm:prSet phldrT="[Text]"/>
      <dgm:spPr>
        <a:solidFill>
          <a:schemeClr val="accent1">
            <a:lumMod val="40000"/>
            <a:lumOff val="60000"/>
          </a:schemeClr>
        </a:solidFill>
      </dgm:spPr>
      <dgm:t>
        <a:bodyPr/>
        <a:lstStyle/>
        <a:p>
          <a:r>
            <a:rPr lang="en-US" dirty="0" smtClean="0"/>
            <a:t>26 </a:t>
          </a:r>
          <a:r>
            <a:rPr lang="en-US" dirty="0"/>
            <a:t>- </a:t>
          </a:r>
          <a:r>
            <a:rPr lang="en-US" dirty="0" smtClean="0"/>
            <a:t>diligence</a:t>
          </a:r>
          <a:endParaRPr lang="en-US" dirty="0"/>
        </a:p>
      </dgm:t>
    </dgm:pt>
    <dgm:pt modelId="{EDFA7763-3FFA-4EED-9F6B-E908EE5D8879}" type="parTrans" cxnId="{1EE7FEDA-40F3-490A-BE5B-5704622E470F}">
      <dgm:prSet/>
      <dgm:spPr/>
      <dgm:t>
        <a:bodyPr/>
        <a:lstStyle/>
        <a:p>
          <a:endParaRPr lang="en-US"/>
        </a:p>
      </dgm:t>
    </dgm:pt>
    <dgm:pt modelId="{8C8624DE-C5EE-4B73-9725-BF1B50ACDF96}" type="sibTrans" cxnId="{1EE7FEDA-40F3-490A-BE5B-5704622E470F}">
      <dgm:prSet/>
      <dgm:spPr/>
      <dgm:t>
        <a:bodyPr/>
        <a:lstStyle/>
        <a:p>
          <a:endParaRPr lang="en-US"/>
        </a:p>
      </dgm:t>
    </dgm:pt>
    <dgm:pt modelId="{A189C0D5-66A2-4996-91DB-7910039E7344}" type="pres">
      <dgm:prSet presAssocID="{B3136905-FABE-4C61-8F1B-5F6B6C6F1E08}" presName="Name0" presStyleCnt="0">
        <dgm:presLayoutVars>
          <dgm:dir/>
          <dgm:animLvl val="lvl"/>
          <dgm:resizeHandles val="exact"/>
        </dgm:presLayoutVars>
      </dgm:prSet>
      <dgm:spPr/>
    </dgm:pt>
    <dgm:pt modelId="{B3873530-4A74-4F79-8EF7-63EF0C9CE70C}" type="pres">
      <dgm:prSet presAssocID="{9C973931-A941-42B6-B02A-3981CCE83BB9}" presName="Name8" presStyleCnt="0"/>
      <dgm:spPr/>
    </dgm:pt>
    <dgm:pt modelId="{C1DAA195-CF76-4BE5-B54D-C7DC2FE9C46F}" type="pres">
      <dgm:prSet presAssocID="{9C973931-A941-42B6-B02A-3981CCE83BB9}" presName="level" presStyleLbl="node1" presStyleIdx="0" presStyleCnt="4">
        <dgm:presLayoutVars>
          <dgm:chMax val="1"/>
          <dgm:bulletEnabled val="1"/>
        </dgm:presLayoutVars>
      </dgm:prSet>
      <dgm:spPr/>
      <dgm:t>
        <a:bodyPr/>
        <a:lstStyle/>
        <a:p>
          <a:endParaRPr lang="en-US"/>
        </a:p>
      </dgm:t>
    </dgm:pt>
    <dgm:pt modelId="{0437C3C5-CC72-475F-8278-A84C42CEF3B5}" type="pres">
      <dgm:prSet presAssocID="{9C973931-A941-42B6-B02A-3981CCE83BB9}" presName="levelTx" presStyleLbl="revTx" presStyleIdx="0" presStyleCnt="0">
        <dgm:presLayoutVars>
          <dgm:chMax val="1"/>
          <dgm:bulletEnabled val="1"/>
        </dgm:presLayoutVars>
      </dgm:prSet>
      <dgm:spPr/>
      <dgm:t>
        <a:bodyPr/>
        <a:lstStyle/>
        <a:p>
          <a:endParaRPr lang="en-US"/>
        </a:p>
      </dgm:t>
    </dgm:pt>
    <dgm:pt modelId="{624521BD-89EC-4C05-AF34-0E2AEA02C07F}" type="pres">
      <dgm:prSet presAssocID="{A7AEB363-20C9-412A-87BD-5AC8D0501D35}" presName="Name8" presStyleCnt="0"/>
      <dgm:spPr/>
    </dgm:pt>
    <dgm:pt modelId="{20500544-7232-41E9-982D-64E1A14CA449}" type="pres">
      <dgm:prSet presAssocID="{A7AEB363-20C9-412A-87BD-5AC8D0501D35}" presName="level" presStyleLbl="node1" presStyleIdx="1" presStyleCnt="4">
        <dgm:presLayoutVars>
          <dgm:chMax val="1"/>
          <dgm:bulletEnabled val="1"/>
        </dgm:presLayoutVars>
      </dgm:prSet>
      <dgm:spPr/>
      <dgm:t>
        <a:bodyPr/>
        <a:lstStyle/>
        <a:p>
          <a:endParaRPr lang="en-US"/>
        </a:p>
      </dgm:t>
    </dgm:pt>
    <dgm:pt modelId="{40B267E2-13A3-4165-A4F2-EAE895AF0AD3}" type="pres">
      <dgm:prSet presAssocID="{A7AEB363-20C9-412A-87BD-5AC8D0501D35}" presName="levelTx" presStyleLbl="revTx" presStyleIdx="0" presStyleCnt="0">
        <dgm:presLayoutVars>
          <dgm:chMax val="1"/>
          <dgm:bulletEnabled val="1"/>
        </dgm:presLayoutVars>
      </dgm:prSet>
      <dgm:spPr/>
      <dgm:t>
        <a:bodyPr/>
        <a:lstStyle/>
        <a:p>
          <a:endParaRPr lang="en-US"/>
        </a:p>
      </dgm:t>
    </dgm:pt>
    <dgm:pt modelId="{15C73F87-A5A0-4D7E-97CD-DAA52B9FE429}" type="pres">
      <dgm:prSet presAssocID="{C4BE6AD2-B303-4882-842D-E61252CBD345}" presName="Name8" presStyleCnt="0"/>
      <dgm:spPr/>
    </dgm:pt>
    <dgm:pt modelId="{4AA1BE3E-D2FC-4E4A-8339-4BEBD0BA8C07}" type="pres">
      <dgm:prSet presAssocID="{C4BE6AD2-B303-4882-842D-E61252CBD345}" presName="level" presStyleLbl="node1" presStyleIdx="2" presStyleCnt="4">
        <dgm:presLayoutVars>
          <dgm:chMax val="1"/>
          <dgm:bulletEnabled val="1"/>
        </dgm:presLayoutVars>
      </dgm:prSet>
      <dgm:spPr/>
      <dgm:t>
        <a:bodyPr/>
        <a:lstStyle/>
        <a:p>
          <a:endParaRPr lang="en-US"/>
        </a:p>
      </dgm:t>
    </dgm:pt>
    <dgm:pt modelId="{29F11594-E90E-4199-B77F-7E3EF45AF8EF}" type="pres">
      <dgm:prSet presAssocID="{C4BE6AD2-B303-4882-842D-E61252CBD345}" presName="levelTx" presStyleLbl="revTx" presStyleIdx="0" presStyleCnt="0">
        <dgm:presLayoutVars>
          <dgm:chMax val="1"/>
          <dgm:bulletEnabled val="1"/>
        </dgm:presLayoutVars>
      </dgm:prSet>
      <dgm:spPr/>
      <dgm:t>
        <a:bodyPr/>
        <a:lstStyle/>
        <a:p>
          <a:endParaRPr lang="en-US"/>
        </a:p>
      </dgm:t>
    </dgm:pt>
    <dgm:pt modelId="{ADF0D9D5-B8C7-4E0A-854B-CEE9E807DBC4}" type="pres">
      <dgm:prSet presAssocID="{A97A64EA-512B-4357-8151-2989C21F1ACA}" presName="Name8" presStyleCnt="0"/>
      <dgm:spPr/>
    </dgm:pt>
    <dgm:pt modelId="{BB2E3818-DD0D-401D-9B11-014AAE77C132}" type="pres">
      <dgm:prSet presAssocID="{A97A64EA-512B-4357-8151-2989C21F1ACA}" presName="level" presStyleLbl="node1" presStyleIdx="3" presStyleCnt="4">
        <dgm:presLayoutVars>
          <dgm:chMax val="1"/>
          <dgm:bulletEnabled val="1"/>
        </dgm:presLayoutVars>
      </dgm:prSet>
      <dgm:spPr/>
      <dgm:t>
        <a:bodyPr/>
        <a:lstStyle/>
        <a:p>
          <a:endParaRPr lang="en-US"/>
        </a:p>
      </dgm:t>
    </dgm:pt>
    <dgm:pt modelId="{16649C47-BC79-4B86-AFF0-58987E7170D8}" type="pres">
      <dgm:prSet presAssocID="{A97A64EA-512B-4357-8151-2989C21F1ACA}" presName="levelTx" presStyleLbl="revTx" presStyleIdx="0" presStyleCnt="0">
        <dgm:presLayoutVars>
          <dgm:chMax val="1"/>
          <dgm:bulletEnabled val="1"/>
        </dgm:presLayoutVars>
      </dgm:prSet>
      <dgm:spPr/>
      <dgm:t>
        <a:bodyPr/>
        <a:lstStyle/>
        <a:p>
          <a:endParaRPr lang="en-US"/>
        </a:p>
      </dgm:t>
    </dgm:pt>
  </dgm:ptLst>
  <dgm:cxnLst>
    <dgm:cxn modelId="{FBB3D62C-617C-4FA7-8D05-03C9528F26DD}" type="presOf" srcId="{B3136905-FABE-4C61-8F1B-5F6B6C6F1E08}" destId="{A189C0D5-66A2-4996-91DB-7910039E7344}" srcOrd="0" destOrd="0" presId="urn:microsoft.com/office/officeart/2005/8/layout/pyramid3"/>
    <dgm:cxn modelId="{F84F1476-C9FC-471E-A215-40B74FA1F4BE}" type="presOf" srcId="{C4BE6AD2-B303-4882-842D-E61252CBD345}" destId="{29F11594-E90E-4199-B77F-7E3EF45AF8EF}" srcOrd="1" destOrd="0" presId="urn:microsoft.com/office/officeart/2005/8/layout/pyramid3"/>
    <dgm:cxn modelId="{A2C40A11-A7B5-497E-972B-03D5FF4241F6}" type="presOf" srcId="{A97A64EA-512B-4357-8151-2989C21F1ACA}" destId="{16649C47-BC79-4B86-AFF0-58987E7170D8}" srcOrd="1" destOrd="0" presId="urn:microsoft.com/office/officeart/2005/8/layout/pyramid3"/>
    <dgm:cxn modelId="{0B090DAB-08B9-4D82-B55D-142E775B1D1E}" srcId="{B3136905-FABE-4C61-8F1B-5F6B6C6F1E08}" destId="{A97A64EA-512B-4357-8151-2989C21F1ACA}" srcOrd="3" destOrd="0" parTransId="{1154AF35-B299-4BBA-BFBF-3A85C549669D}" sibTransId="{7CC89606-83D8-49EE-B6B7-BDD04C797660}"/>
    <dgm:cxn modelId="{1EE7FEDA-40F3-490A-BE5B-5704622E470F}" srcId="{B3136905-FABE-4C61-8F1B-5F6B6C6F1E08}" destId="{C4BE6AD2-B303-4882-842D-E61252CBD345}" srcOrd="2" destOrd="0" parTransId="{EDFA7763-3FFA-4EED-9F6B-E908EE5D8879}" sibTransId="{8C8624DE-C5EE-4B73-9725-BF1B50ACDF96}"/>
    <dgm:cxn modelId="{5E25CE57-7558-42C7-9C65-653DECB8C01E}" type="presOf" srcId="{A97A64EA-512B-4357-8151-2989C21F1ACA}" destId="{BB2E3818-DD0D-401D-9B11-014AAE77C132}" srcOrd="0" destOrd="0" presId="urn:microsoft.com/office/officeart/2005/8/layout/pyramid3"/>
    <dgm:cxn modelId="{C208072F-E540-448E-85D1-00660C57CF51}" type="presOf" srcId="{9C973931-A941-42B6-B02A-3981CCE83BB9}" destId="{C1DAA195-CF76-4BE5-B54D-C7DC2FE9C46F}" srcOrd="0" destOrd="0" presId="urn:microsoft.com/office/officeart/2005/8/layout/pyramid3"/>
    <dgm:cxn modelId="{4F0A27AF-F961-4DA0-87BB-622BC9F815CA}" type="presOf" srcId="{A7AEB363-20C9-412A-87BD-5AC8D0501D35}" destId="{40B267E2-13A3-4165-A4F2-EAE895AF0AD3}" srcOrd="1" destOrd="0" presId="urn:microsoft.com/office/officeart/2005/8/layout/pyramid3"/>
    <dgm:cxn modelId="{C0C8E0AF-0483-45A1-AC40-69309061AE10}" type="presOf" srcId="{9C973931-A941-42B6-B02A-3981CCE83BB9}" destId="{0437C3C5-CC72-475F-8278-A84C42CEF3B5}" srcOrd="1" destOrd="0" presId="urn:microsoft.com/office/officeart/2005/8/layout/pyramid3"/>
    <dgm:cxn modelId="{F0860FA0-808D-4C26-8217-9A5A72AF9BDD}" srcId="{B3136905-FABE-4C61-8F1B-5F6B6C6F1E08}" destId="{A7AEB363-20C9-412A-87BD-5AC8D0501D35}" srcOrd="1" destOrd="0" parTransId="{A45B9FD1-E508-4E33-99E6-115277A3D0CB}" sibTransId="{BF9FC2B3-E2AE-4875-AA7E-AC7F14EB43B4}"/>
    <dgm:cxn modelId="{3129B548-5F50-4E37-B8C6-DA135D4BA8A9}" type="presOf" srcId="{A7AEB363-20C9-412A-87BD-5AC8D0501D35}" destId="{20500544-7232-41E9-982D-64E1A14CA449}" srcOrd="0" destOrd="0" presId="urn:microsoft.com/office/officeart/2005/8/layout/pyramid3"/>
    <dgm:cxn modelId="{53CCD335-3326-4818-B5D8-FA6E88C9CABD}" type="presOf" srcId="{C4BE6AD2-B303-4882-842D-E61252CBD345}" destId="{4AA1BE3E-D2FC-4E4A-8339-4BEBD0BA8C07}" srcOrd="0" destOrd="0" presId="urn:microsoft.com/office/officeart/2005/8/layout/pyramid3"/>
    <dgm:cxn modelId="{4256E6D5-A0B8-4DA6-A885-D7FF1A2C5A6F}" srcId="{B3136905-FABE-4C61-8F1B-5F6B6C6F1E08}" destId="{9C973931-A941-42B6-B02A-3981CCE83BB9}" srcOrd="0" destOrd="0" parTransId="{4C0F44F1-C9DC-4681-8264-F480BEA6801A}" sibTransId="{5428C60E-1CFA-4D1B-A476-DE3C1A9A5F81}"/>
    <dgm:cxn modelId="{8E864048-6D42-43C7-BED8-1D37CFC7643F}" type="presParOf" srcId="{A189C0D5-66A2-4996-91DB-7910039E7344}" destId="{B3873530-4A74-4F79-8EF7-63EF0C9CE70C}" srcOrd="0" destOrd="0" presId="urn:microsoft.com/office/officeart/2005/8/layout/pyramid3"/>
    <dgm:cxn modelId="{73DE893F-7EC4-4A19-9584-C4193C2F57EA}" type="presParOf" srcId="{B3873530-4A74-4F79-8EF7-63EF0C9CE70C}" destId="{C1DAA195-CF76-4BE5-B54D-C7DC2FE9C46F}" srcOrd="0" destOrd="0" presId="urn:microsoft.com/office/officeart/2005/8/layout/pyramid3"/>
    <dgm:cxn modelId="{D5A2FBAE-62FE-42A6-A3A8-EF842EE0F459}" type="presParOf" srcId="{B3873530-4A74-4F79-8EF7-63EF0C9CE70C}" destId="{0437C3C5-CC72-475F-8278-A84C42CEF3B5}" srcOrd="1" destOrd="0" presId="urn:microsoft.com/office/officeart/2005/8/layout/pyramid3"/>
    <dgm:cxn modelId="{B36C05A8-0C3E-4BC4-89B0-169D2157BD6A}" type="presParOf" srcId="{A189C0D5-66A2-4996-91DB-7910039E7344}" destId="{624521BD-89EC-4C05-AF34-0E2AEA02C07F}" srcOrd="1" destOrd="0" presId="urn:microsoft.com/office/officeart/2005/8/layout/pyramid3"/>
    <dgm:cxn modelId="{C230A94D-0680-44CA-B343-3C363F2043D3}" type="presParOf" srcId="{624521BD-89EC-4C05-AF34-0E2AEA02C07F}" destId="{20500544-7232-41E9-982D-64E1A14CA449}" srcOrd="0" destOrd="0" presId="urn:microsoft.com/office/officeart/2005/8/layout/pyramid3"/>
    <dgm:cxn modelId="{8DDF86E3-AE6B-4680-8275-5A39E794C45D}" type="presParOf" srcId="{624521BD-89EC-4C05-AF34-0E2AEA02C07F}" destId="{40B267E2-13A3-4165-A4F2-EAE895AF0AD3}" srcOrd="1" destOrd="0" presId="urn:microsoft.com/office/officeart/2005/8/layout/pyramid3"/>
    <dgm:cxn modelId="{292F3592-25E4-4B57-AC24-426DCC080BC1}" type="presParOf" srcId="{A189C0D5-66A2-4996-91DB-7910039E7344}" destId="{15C73F87-A5A0-4D7E-97CD-DAA52B9FE429}" srcOrd="2" destOrd="0" presId="urn:microsoft.com/office/officeart/2005/8/layout/pyramid3"/>
    <dgm:cxn modelId="{A449FC51-B68E-4B40-96C3-81CE3E4F4660}" type="presParOf" srcId="{15C73F87-A5A0-4D7E-97CD-DAA52B9FE429}" destId="{4AA1BE3E-D2FC-4E4A-8339-4BEBD0BA8C07}" srcOrd="0" destOrd="0" presId="urn:microsoft.com/office/officeart/2005/8/layout/pyramid3"/>
    <dgm:cxn modelId="{BEFEB807-7BA9-4465-9282-988DB589D16C}" type="presParOf" srcId="{15C73F87-A5A0-4D7E-97CD-DAA52B9FE429}" destId="{29F11594-E90E-4199-B77F-7E3EF45AF8EF}" srcOrd="1" destOrd="0" presId="urn:microsoft.com/office/officeart/2005/8/layout/pyramid3"/>
    <dgm:cxn modelId="{3A4CAD3B-C3BC-4CFA-AF3F-CCF26F0B8654}" type="presParOf" srcId="{A189C0D5-66A2-4996-91DB-7910039E7344}" destId="{ADF0D9D5-B8C7-4E0A-854B-CEE9E807DBC4}" srcOrd="3" destOrd="0" presId="urn:microsoft.com/office/officeart/2005/8/layout/pyramid3"/>
    <dgm:cxn modelId="{551A4D03-93A9-4312-9ADC-3A0D7605C914}" type="presParOf" srcId="{ADF0D9D5-B8C7-4E0A-854B-CEE9E807DBC4}" destId="{BB2E3818-DD0D-401D-9B11-014AAE77C132}" srcOrd="0" destOrd="0" presId="urn:microsoft.com/office/officeart/2005/8/layout/pyramid3"/>
    <dgm:cxn modelId="{AFC5D255-CCAD-409B-B195-6CF75744005B}" type="presParOf" srcId="{ADF0D9D5-B8C7-4E0A-854B-CEE9E807DBC4}" destId="{16649C47-BC79-4B86-AFF0-58987E7170D8}"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666213-EF56-4673-AFF3-11BE7BD400B3}" type="doc">
      <dgm:prSet loTypeId="urn:microsoft.com/office/officeart/2011/layout/TabList" loCatId="list" qsTypeId="urn:microsoft.com/office/officeart/2005/8/quickstyle/simple1" qsCatId="simple" csTypeId="urn:microsoft.com/office/officeart/2005/8/colors/accent3_4" csCatId="accent3" phldr="1"/>
      <dgm:spPr/>
      <dgm:t>
        <a:bodyPr/>
        <a:lstStyle/>
        <a:p>
          <a:endParaRPr lang="en-US"/>
        </a:p>
      </dgm:t>
    </dgm:pt>
    <dgm:pt modelId="{43B88152-DA60-48B2-A6E5-F95D8741A423}">
      <dgm:prSet phldrT="[Text]" custT="1"/>
      <dgm:spPr/>
      <dgm:t>
        <a:bodyPr/>
        <a:lstStyle/>
        <a:p>
          <a:pPr algn="l"/>
          <a:r>
            <a:rPr lang="en-US" sz="1800" b="1" dirty="0">
              <a:latin typeface="Arial" panose="020B0604020202020204" pitchFamily="34" charset="0"/>
              <a:cs typeface="Arial" panose="020B0604020202020204" pitchFamily="34" charset="0"/>
            </a:rPr>
            <a:t>Alight Solutions</a:t>
          </a:r>
        </a:p>
      </dgm:t>
    </dgm:pt>
    <dgm:pt modelId="{46E8BBB0-0114-4764-A918-23F59F9D7085}" type="parTrans" cxnId="{C5EAB0B1-FFE1-4569-9C69-2E33CDB1D8E8}">
      <dgm:prSet/>
      <dgm:spPr/>
      <dgm:t>
        <a:bodyPr/>
        <a:lstStyle/>
        <a:p>
          <a:endParaRPr lang="en-US"/>
        </a:p>
      </dgm:t>
    </dgm:pt>
    <dgm:pt modelId="{FA90264B-35CE-46D0-A547-D5EAF1ECED2F}" type="sibTrans" cxnId="{C5EAB0B1-FFE1-4569-9C69-2E33CDB1D8E8}">
      <dgm:prSet/>
      <dgm:spPr/>
      <dgm:t>
        <a:bodyPr/>
        <a:lstStyle/>
        <a:p>
          <a:endParaRPr lang="en-US"/>
        </a:p>
      </dgm:t>
    </dgm:pt>
    <dgm:pt modelId="{64013463-F8A6-4ADF-8EF3-F70EB14326F5}">
      <dgm:prSet phldrT="[Text]"/>
      <dgm:spPr/>
      <dgm:t>
        <a:bodyPr/>
        <a:lstStyle/>
        <a:p>
          <a:endParaRPr lang="en-US" dirty="0"/>
        </a:p>
      </dgm:t>
    </dgm:pt>
    <dgm:pt modelId="{005D180F-CA43-4655-95A7-80653BBF6996}" type="parTrans" cxnId="{FFBC1E4C-CFE5-45F2-9BE1-951993847F09}">
      <dgm:prSet/>
      <dgm:spPr/>
      <dgm:t>
        <a:bodyPr/>
        <a:lstStyle/>
        <a:p>
          <a:endParaRPr lang="en-US"/>
        </a:p>
      </dgm:t>
    </dgm:pt>
    <dgm:pt modelId="{2092E3AF-D1F9-4386-98F0-F2948F4353CE}" type="sibTrans" cxnId="{FFBC1E4C-CFE5-45F2-9BE1-951993847F09}">
      <dgm:prSet/>
      <dgm:spPr/>
      <dgm:t>
        <a:bodyPr/>
        <a:lstStyle/>
        <a:p>
          <a:endParaRPr lang="en-US"/>
        </a:p>
      </dgm:t>
    </dgm:pt>
    <dgm:pt modelId="{6C8DAB12-02ED-4ED8-A0AC-B2879FC5D557}">
      <dgm:prSet phldrT="[Text]" custT="1"/>
      <dgm:spPr/>
      <dgm:t>
        <a:bodyPr/>
        <a:lstStyle/>
        <a:p>
          <a:r>
            <a:rPr lang="en-US" sz="1600" b="1" dirty="0">
              <a:latin typeface="Arial" panose="020B0604020202020204" pitchFamily="34" charset="0"/>
              <a:cs typeface="Arial" panose="020B0604020202020204" pitchFamily="34" charset="0"/>
            </a:rPr>
            <a:t>FRS Plan Choice Administrator/Choice Service Provider</a:t>
          </a:r>
        </a:p>
      </dgm:t>
    </dgm:pt>
    <dgm:pt modelId="{43480099-5574-47B3-ADBE-4CF860AD403A}" type="parTrans" cxnId="{54D0874A-38E2-4AAE-AE8C-B0DE60EFDB9C}">
      <dgm:prSet/>
      <dgm:spPr/>
      <dgm:t>
        <a:bodyPr/>
        <a:lstStyle/>
        <a:p>
          <a:endParaRPr lang="en-US"/>
        </a:p>
      </dgm:t>
    </dgm:pt>
    <dgm:pt modelId="{113E5623-64B0-441A-B053-1C222B1831C0}" type="sibTrans" cxnId="{54D0874A-38E2-4AAE-AE8C-B0DE60EFDB9C}">
      <dgm:prSet/>
      <dgm:spPr/>
      <dgm:t>
        <a:bodyPr/>
        <a:lstStyle/>
        <a:p>
          <a:endParaRPr lang="en-US"/>
        </a:p>
      </dgm:t>
    </dgm:pt>
    <dgm:pt modelId="{A2AB8C98-8047-497B-8E52-FEE18C662DD9}">
      <dgm:prSet phldrT="[Text]" custT="1"/>
      <dgm:spPr>
        <a:solidFill>
          <a:schemeClr val="accent3">
            <a:lumMod val="75000"/>
          </a:schemeClr>
        </a:solidFill>
      </dgm:spPr>
      <dgm:t>
        <a:bodyPr/>
        <a:lstStyle/>
        <a:p>
          <a:pPr algn="l"/>
          <a:r>
            <a:rPr lang="en-US" sz="1800" b="1" dirty="0">
              <a:latin typeface="Arial" panose="020B0604020202020204" pitchFamily="34" charset="0"/>
              <a:cs typeface="Arial" panose="020B0604020202020204" pitchFamily="34" charset="0"/>
            </a:rPr>
            <a:t>BNY Mellon</a:t>
          </a:r>
        </a:p>
      </dgm:t>
    </dgm:pt>
    <dgm:pt modelId="{D253D987-1EB9-422E-A012-3F50849D4001}" type="parTrans" cxnId="{310E27C1-2248-4B63-AE6C-6F17D9D6F2D3}">
      <dgm:prSet/>
      <dgm:spPr/>
      <dgm:t>
        <a:bodyPr/>
        <a:lstStyle/>
        <a:p>
          <a:endParaRPr lang="en-US"/>
        </a:p>
      </dgm:t>
    </dgm:pt>
    <dgm:pt modelId="{56D14937-EEB2-4178-992B-AA9B67D5629F}" type="sibTrans" cxnId="{310E27C1-2248-4B63-AE6C-6F17D9D6F2D3}">
      <dgm:prSet/>
      <dgm:spPr/>
      <dgm:t>
        <a:bodyPr/>
        <a:lstStyle/>
        <a:p>
          <a:endParaRPr lang="en-US"/>
        </a:p>
      </dgm:t>
    </dgm:pt>
    <dgm:pt modelId="{9430F1C0-487A-44B6-84E3-5BD863A9A372}">
      <dgm:prSet phldrT="[Text]"/>
      <dgm:spPr/>
      <dgm:t>
        <a:bodyPr/>
        <a:lstStyle/>
        <a:p>
          <a:r>
            <a:rPr lang="en-US" dirty="0"/>
            <a:t>  </a:t>
          </a:r>
        </a:p>
      </dgm:t>
    </dgm:pt>
    <dgm:pt modelId="{134F1985-B437-4AB3-9ABE-7FE92F9DD892}" type="parTrans" cxnId="{897EAEAD-B91B-49BC-9405-C5861C7A4471}">
      <dgm:prSet/>
      <dgm:spPr/>
      <dgm:t>
        <a:bodyPr/>
        <a:lstStyle/>
        <a:p>
          <a:endParaRPr lang="en-US"/>
        </a:p>
      </dgm:t>
    </dgm:pt>
    <dgm:pt modelId="{7093920F-0168-43E5-9F78-DF76E1E3E3A8}" type="sibTrans" cxnId="{897EAEAD-B91B-49BC-9405-C5861C7A4471}">
      <dgm:prSet/>
      <dgm:spPr/>
      <dgm:t>
        <a:bodyPr/>
        <a:lstStyle/>
        <a:p>
          <a:endParaRPr lang="en-US"/>
        </a:p>
      </dgm:t>
    </dgm:pt>
    <dgm:pt modelId="{26F0BEB5-A431-4E05-9FF0-22B365087183}">
      <dgm:prSet phldrT="[Text]" custT="1"/>
      <dgm:spPr/>
      <dgm:t>
        <a:bodyPr/>
        <a:lstStyle/>
        <a:p>
          <a:r>
            <a:rPr lang="en-US" sz="1600" b="1" dirty="0">
              <a:latin typeface="Arial" panose="020B0604020202020204" pitchFamily="34" charset="0"/>
              <a:cs typeface="Arial" panose="020B0604020202020204" pitchFamily="34" charset="0"/>
            </a:rPr>
            <a:t>Investment Plan Custodian Bank</a:t>
          </a:r>
        </a:p>
      </dgm:t>
    </dgm:pt>
    <dgm:pt modelId="{A57BFF30-F3A0-42DB-99E6-D6248687A438}" type="parTrans" cxnId="{D708EF07-E9D0-4C09-AAEE-EB7C962E2BC0}">
      <dgm:prSet/>
      <dgm:spPr/>
      <dgm:t>
        <a:bodyPr/>
        <a:lstStyle/>
        <a:p>
          <a:endParaRPr lang="en-US"/>
        </a:p>
      </dgm:t>
    </dgm:pt>
    <dgm:pt modelId="{508A10F9-8A15-41B9-9AC1-0C12E5BE9ED6}" type="sibTrans" cxnId="{D708EF07-E9D0-4C09-AAEE-EB7C962E2BC0}">
      <dgm:prSet/>
      <dgm:spPr/>
      <dgm:t>
        <a:bodyPr/>
        <a:lstStyle/>
        <a:p>
          <a:endParaRPr lang="en-US"/>
        </a:p>
      </dgm:t>
    </dgm:pt>
    <dgm:pt modelId="{646903FF-9F1D-4EFF-BB34-55CD8B7D0AB8}">
      <dgm:prSet phldrT="[Text]" custT="1"/>
      <dgm:spPr>
        <a:solidFill>
          <a:schemeClr val="accent3">
            <a:lumMod val="75000"/>
          </a:schemeClr>
        </a:solidFill>
      </dgm:spPr>
      <dgm:t>
        <a:bodyPr/>
        <a:lstStyle/>
        <a:p>
          <a:pPr algn="l"/>
          <a:r>
            <a:rPr lang="en-US" sz="1800" b="1" dirty="0">
              <a:latin typeface="Arial" panose="020B0604020202020204" pitchFamily="34" charset="0"/>
              <a:cs typeface="Arial" panose="020B0604020202020204" pitchFamily="34" charset="0"/>
            </a:rPr>
            <a:t>Division of Retirement</a:t>
          </a:r>
        </a:p>
      </dgm:t>
    </dgm:pt>
    <dgm:pt modelId="{9ED4614C-7ABC-4090-9170-C29C027696BF}" type="parTrans" cxnId="{537E7B11-E499-4E45-AEC2-07EB6820B14C}">
      <dgm:prSet/>
      <dgm:spPr/>
      <dgm:t>
        <a:bodyPr/>
        <a:lstStyle/>
        <a:p>
          <a:endParaRPr lang="en-US"/>
        </a:p>
      </dgm:t>
    </dgm:pt>
    <dgm:pt modelId="{91991ABE-C85A-4671-94CA-31AA79C44461}" type="sibTrans" cxnId="{537E7B11-E499-4E45-AEC2-07EB6820B14C}">
      <dgm:prSet/>
      <dgm:spPr/>
      <dgm:t>
        <a:bodyPr/>
        <a:lstStyle/>
        <a:p>
          <a:endParaRPr lang="en-US"/>
        </a:p>
      </dgm:t>
    </dgm:pt>
    <dgm:pt modelId="{87FBE39F-D8E6-455E-BA33-F4CB09959B81}">
      <dgm:prSet phldrT="[Text]"/>
      <dgm:spPr/>
      <dgm:t>
        <a:bodyPr/>
        <a:lstStyle/>
        <a:p>
          <a:r>
            <a:rPr lang="en-US" dirty="0"/>
            <a:t> </a:t>
          </a:r>
        </a:p>
      </dgm:t>
    </dgm:pt>
    <dgm:pt modelId="{A31031EB-44A8-4618-99DB-9AE5CB91AC79}" type="parTrans" cxnId="{00AB36A3-CB7F-49FA-B52D-A32BA1DE7CCB}">
      <dgm:prSet/>
      <dgm:spPr/>
      <dgm:t>
        <a:bodyPr/>
        <a:lstStyle/>
        <a:p>
          <a:endParaRPr lang="en-US"/>
        </a:p>
      </dgm:t>
    </dgm:pt>
    <dgm:pt modelId="{B5B55A2F-946F-4AF9-B3AF-13DF592DFA5C}" type="sibTrans" cxnId="{00AB36A3-CB7F-49FA-B52D-A32BA1DE7CCB}">
      <dgm:prSet/>
      <dgm:spPr/>
      <dgm:t>
        <a:bodyPr/>
        <a:lstStyle/>
        <a:p>
          <a:endParaRPr lang="en-US"/>
        </a:p>
      </dgm:t>
    </dgm:pt>
    <dgm:pt modelId="{3E132EC2-0517-4DD1-B97F-680F6C30C2C4}">
      <dgm:prSet phldrT="[Text]" custT="1"/>
      <dgm:spPr/>
      <dgm:t>
        <a:bodyPr/>
        <a:lstStyle/>
        <a:p>
          <a:r>
            <a:rPr lang="en-US" sz="1600" b="1" dirty="0">
              <a:latin typeface="Arial" panose="020B0604020202020204" pitchFamily="34" charset="0"/>
              <a:cs typeface="Arial" panose="020B0604020202020204" pitchFamily="34" charset="0"/>
            </a:rPr>
            <a:t>Pension Plan Administrator</a:t>
          </a:r>
        </a:p>
      </dgm:t>
    </dgm:pt>
    <dgm:pt modelId="{015F3D37-016A-4E82-BA8A-2EA4B92E087C}" type="parTrans" cxnId="{F5915C72-52D6-464E-9F72-266DEEFE2183}">
      <dgm:prSet/>
      <dgm:spPr/>
      <dgm:t>
        <a:bodyPr/>
        <a:lstStyle/>
        <a:p>
          <a:endParaRPr lang="en-US"/>
        </a:p>
      </dgm:t>
    </dgm:pt>
    <dgm:pt modelId="{9562A43F-7249-42F7-A283-DA23A4056A22}" type="sibTrans" cxnId="{F5915C72-52D6-464E-9F72-266DEEFE2183}">
      <dgm:prSet/>
      <dgm:spPr/>
      <dgm:t>
        <a:bodyPr/>
        <a:lstStyle/>
        <a:p>
          <a:endParaRPr lang="en-US"/>
        </a:p>
      </dgm:t>
    </dgm:pt>
    <dgm:pt modelId="{D7794752-3FDC-46EF-9DC5-AD14F9813F52}">
      <dgm:prSet phldrT="[Text]" custT="1"/>
      <dgm:spPr/>
      <dgm:t>
        <a:bodyPr/>
        <a:lstStyle/>
        <a:p>
          <a:r>
            <a:rPr lang="en-US" sz="1600" b="1" dirty="0">
              <a:latin typeface="Arial" panose="020B0604020202020204" pitchFamily="34" charset="0"/>
              <a:cs typeface="Arial" panose="020B0604020202020204" pitchFamily="34" charset="0"/>
            </a:rPr>
            <a:t>Investment Plan Administrator (record keeper)</a:t>
          </a:r>
        </a:p>
      </dgm:t>
    </dgm:pt>
    <dgm:pt modelId="{2116AC34-82C3-4216-85A9-E5F4284B2133}" type="parTrans" cxnId="{F3A9C1B8-B21F-48E3-87B1-C40C9EDF57EA}">
      <dgm:prSet/>
      <dgm:spPr/>
      <dgm:t>
        <a:bodyPr/>
        <a:lstStyle/>
        <a:p>
          <a:endParaRPr lang="en-US"/>
        </a:p>
      </dgm:t>
    </dgm:pt>
    <dgm:pt modelId="{C41A3584-67E9-4390-95CC-DD79620425F9}" type="sibTrans" cxnId="{F3A9C1B8-B21F-48E3-87B1-C40C9EDF57EA}">
      <dgm:prSet/>
      <dgm:spPr/>
      <dgm:t>
        <a:bodyPr/>
        <a:lstStyle/>
        <a:p>
          <a:endParaRPr lang="en-US"/>
        </a:p>
      </dgm:t>
    </dgm:pt>
    <dgm:pt modelId="{CEA0DB3F-EBF7-45FB-AABF-A70FEE67BB99}">
      <dgm:prSet phldrT="[Text]"/>
      <dgm:spPr/>
      <dgm:t>
        <a:bodyPr/>
        <a:lstStyle/>
        <a:p>
          <a:endParaRPr lang="en-US" sz="1200" dirty="0"/>
        </a:p>
      </dgm:t>
    </dgm:pt>
    <dgm:pt modelId="{B2CAFC88-1CB0-4DEC-BEC9-214AAB1BE100}" type="parTrans" cxnId="{064FCFA0-9423-49FA-9D0E-E2703C92397C}">
      <dgm:prSet/>
      <dgm:spPr/>
      <dgm:t>
        <a:bodyPr/>
        <a:lstStyle/>
        <a:p>
          <a:endParaRPr lang="en-US"/>
        </a:p>
      </dgm:t>
    </dgm:pt>
    <dgm:pt modelId="{AA510E78-F11F-4320-A817-F9946B02889D}" type="sibTrans" cxnId="{064FCFA0-9423-49FA-9D0E-E2703C92397C}">
      <dgm:prSet/>
      <dgm:spPr/>
      <dgm:t>
        <a:bodyPr/>
        <a:lstStyle/>
        <a:p>
          <a:endParaRPr lang="en-US"/>
        </a:p>
      </dgm:t>
    </dgm:pt>
    <dgm:pt modelId="{9FC01AE2-3161-4122-B583-6E851602048F}">
      <dgm:prSet phldrT="[Text]" custT="1"/>
      <dgm:spPr/>
      <dgm:t>
        <a:bodyPr/>
        <a:lstStyle/>
        <a:p>
          <a:r>
            <a:rPr lang="en-US" sz="1600" b="1" dirty="0">
              <a:latin typeface="Arial" panose="020B0604020202020204" pitchFamily="34" charset="0"/>
              <a:cs typeface="Arial" panose="020B0604020202020204" pitchFamily="34" charset="0"/>
            </a:rPr>
            <a:t>Self Directed Brokerage Account (SDBA) provider</a:t>
          </a:r>
        </a:p>
      </dgm:t>
    </dgm:pt>
    <dgm:pt modelId="{35ABBCB5-5290-4D23-95DD-757AB132152D}" type="parTrans" cxnId="{5623936E-306B-494F-A363-C82BACBA6A06}">
      <dgm:prSet/>
      <dgm:spPr/>
      <dgm:t>
        <a:bodyPr/>
        <a:lstStyle/>
        <a:p>
          <a:endParaRPr lang="en-US"/>
        </a:p>
      </dgm:t>
    </dgm:pt>
    <dgm:pt modelId="{92FC840B-C4BC-41BE-A566-2046998B4B2E}" type="sibTrans" cxnId="{5623936E-306B-494F-A363-C82BACBA6A06}">
      <dgm:prSet/>
      <dgm:spPr/>
      <dgm:t>
        <a:bodyPr/>
        <a:lstStyle/>
        <a:p>
          <a:endParaRPr lang="en-US"/>
        </a:p>
      </dgm:t>
    </dgm:pt>
    <dgm:pt modelId="{79C61073-9866-4BAE-B457-3154FFAD59C4}">
      <dgm:prSet phldrT="[Text]" custT="1"/>
      <dgm:spPr/>
      <dgm:t>
        <a:bodyPr/>
        <a:lstStyle/>
        <a:p>
          <a:r>
            <a:rPr lang="en-US" sz="1600" b="1" dirty="0">
              <a:latin typeface="Arial" panose="020B0604020202020204" pitchFamily="34" charset="0"/>
              <a:cs typeface="Arial" panose="020B0604020202020204" pitchFamily="34" charset="0"/>
            </a:rPr>
            <a:t>Retirement payroll reporting</a:t>
          </a:r>
        </a:p>
      </dgm:t>
    </dgm:pt>
    <dgm:pt modelId="{895F8A46-EDAB-4B28-8209-1F9325D5676F}" type="parTrans" cxnId="{EDFA768E-E45D-40C6-8D1D-1F55F7E806BF}">
      <dgm:prSet/>
      <dgm:spPr/>
      <dgm:t>
        <a:bodyPr/>
        <a:lstStyle/>
        <a:p>
          <a:endParaRPr lang="en-US"/>
        </a:p>
      </dgm:t>
    </dgm:pt>
    <dgm:pt modelId="{CF68DE61-85B6-4B4E-8BC0-6E64E495BBD6}" type="sibTrans" cxnId="{EDFA768E-E45D-40C6-8D1D-1F55F7E806BF}">
      <dgm:prSet/>
      <dgm:spPr/>
      <dgm:t>
        <a:bodyPr/>
        <a:lstStyle/>
        <a:p>
          <a:endParaRPr lang="en-US"/>
        </a:p>
      </dgm:t>
    </dgm:pt>
    <dgm:pt modelId="{73272486-D8FD-4F6C-9368-C7EAA77C5B3E}">
      <dgm:prSet phldrT="[Text]" custT="1"/>
      <dgm:spPr/>
      <dgm:t>
        <a:bodyPr/>
        <a:lstStyle/>
        <a:p>
          <a:r>
            <a:rPr lang="en-US" sz="1600" b="1" dirty="0">
              <a:latin typeface="Arial" panose="020B0604020202020204" pitchFamily="34" charset="0"/>
              <a:cs typeface="Arial" panose="020B0604020202020204" pitchFamily="34" charset="0"/>
            </a:rPr>
            <a:t>Health Insurance Subsidy (HIS) Program</a:t>
          </a:r>
        </a:p>
      </dgm:t>
    </dgm:pt>
    <dgm:pt modelId="{2AD554D2-AFC2-4E98-A9B1-4ABB74C8530D}" type="parTrans" cxnId="{4CA2FE32-8782-4178-BEB9-48B8E88022CF}">
      <dgm:prSet/>
      <dgm:spPr/>
      <dgm:t>
        <a:bodyPr/>
        <a:lstStyle/>
        <a:p>
          <a:endParaRPr lang="en-US"/>
        </a:p>
      </dgm:t>
    </dgm:pt>
    <dgm:pt modelId="{B7352D89-051F-437D-9FDE-8A6B42F133B1}" type="sibTrans" cxnId="{4CA2FE32-8782-4178-BEB9-48B8E88022CF}">
      <dgm:prSet/>
      <dgm:spPr/>
      <dgm:t>
        <a:bodyPr/>
        <a:lstStyle/>
        <a:p>
          <a:endParaRPr lang="en-US"/>
        </a:p>
      </dgm:t>
    </dgm:pt>
    <dgm:pt modelId="{4C093F7F-F7F1-41F5-8408-4BA463EAC86C}">
      <dgm:prSet phldrT="[Text]" custT="1"/>
      <dgm:spPr/>
      <dgm:t>
        <a:bodyPr/>
        <a:lstStyle/>
        <a:p>
          <a:r>
            <a:rPr lang="en-US" sz="1600" b="1" dirty="0">
              <a:latin typeface="Arial" panose="020B0604020202020204" pitchFamily="34" charset="0"/>
              <a:cs typeface="Arial" panose="020B0604020202020204" pitchFamily="34" charset="0"/>
            </a:rPr>
            <a:t>Disability and In-Line of Duty death benefits for the Investment Plan</a:t>
          </a:r>
        </a:p>
      </dgm:t>
    </dgm:pt>
    <dgm:pt modelId="{F5A447AE-C6AA-49B4-AFE8-B03B79FD8B51}" type="parTrans" cxnId="{9EEA2069-4CCC-4FA0-BCBB-A7491893345F}">
      <dgm:prSet/>
      <dgm:spPr/>
      <dgm:t>
        <a:bodyPr/>
        <a:lstStyle/>
        <a:p>
          <a:endParaRPr lang="en-US"/>
        </a:p>
      </dgm:t>
    </dgm:pt>
    <dgm:pt modelId="{52C6F99A-4B2B-43C4-B366-2E3FD97F25A2}" type="sibTrans" cxnId="{9EEA2069-4CCC-4FA0-BCBB-A7491893345F}">
      <dgm:prSet/>
      <dgm:spPr/>
      <dgm:t>
        <a:bodyPr/>
        <a:lstStyle/>
        <a:p>
          <a:endParaRPr lang="en-US"/>
        </a:p>
      </dgm:t>
    </dgm:pt>
    <dgm:pt modelId="{F83C8444-E92E-4E0A-9AD9-5459A66DC360}">
      <dgm:prSet phldrT="[Text]" custT="1"/>
      <dgm:spPr/>
      <dgm:t>
        <a:bodyPr/>
        <a:lstStyle/>
        <a:p>
          <a:r>
            <a:rPr lang="en-US" sz="1600" b="1" dirty="0">
              <a:latin typeface="Arial" panose="020B0604020202020204" pitchFamily="34" charset="0"/>
              <a:cs typeface="Arial" panose="020B0604020202020204" pitchFamily="34" charset="0"/>
            </a:rPr>
            <a:t>Benefit Disbursements</a:t>
          </a:r>
        </a:p>
      </dgm:t>
    </dgm:pt>
    <dgm:pt modelId="{1D0B50C5-9709-46AC-83D9-68D264E3915D}" type="parTrans" cxnId="{86437D68-31D5-47B3-B707-9ED1FA5D8459}">
      <dgm:prSet/>
      <dgm:spPr/>
      <dgm:t>
        <a:bodyPr/>
        <a:lstStyle/>
        <a:p>
          <a:endParaRPr lang="en-US"/>
        </a:p>
      </dgm:t>
    </dgm:pt>
    <dgm:pt modelId="{15FECF5D-56FE-4F6B-AB4D-2CBFA6FD4459}" type="sibTrans" cxnId="{86437D68-31D5-47B3-B707-9ED1FA5D8459}">
      <dgm:prSet/>
      <dgm:spPr/>
      <dgm:t>
        <a:bodyPr/>
        <a:lstStyle/>
        <a:p>
          <a:endParaRPr lang="en-US"/>
        </a:p>
      </dgm:t>
    </dgm:pt>
    <dgm:pt modelId="{6622D4A3-17E0-4212-A82F-4CCD95D0D83A}">
      <dgm:prSet phldrT="[Text]" custT="1"/>
      <dgm:spPr/>
      <dgm:t>
        <a:bodyPr/>
        <a:lstStyle/>
        <a:p>
          <a:r>
            <a:rPr lang="en-US" sz="1600" b="1" dirty="0">
              <a:latin typeface="Arial" panose="020B0604020202020204" pitchFamily="34" charset="0"/>
              <a:cs typeface="Arial" panose="020B0604020202020204" pitchFamily="34" charset="0"/>
            </a:rPr>
            <a:t>Custody Separate Accounts</a:t>
          </a:r>
        </a:p>
      </dgm:t>
    </dgm:pt>
    <dgm:pt modelId="{71C72A06-5BEF-464F-B0C5-3AB2D45EEB0D}" type="parTrans" cxnId="{7483DF5D-3CD9-4EE1-8FDF-DEF3E4861FFF}">
      <dgm:prSet/>
      <dgm:spPr/>
      <dgm:t>
        <a:bodyPr/>
        <a:lstStyle/>
        <a:p>
          <a:endParaRPr lang="en-US"/>
        </a:p>
      </dgm:t>
    </dgm:pt>
    <dgm:pt modelId="{96D819B2-7C2E-42E9-8C96-D347BB0A7EE7}" type="sibTrans" cxnId="{7483DF5D-3CD9-4EE1-8FDF-DEF3E4861FFF}">
      <dgm:prSet/>
      <dgm:spPr/>
      <dgm:t>
        <a:bodyPr/>
        <a:lstStyle/>
        <a:p>
          <a:endParaRPr lang="en-US"/>
        </a:p>
      </dgm:t>
    </dgm:pt>
    <dgm:pt modelId="{21CEBEE2-4C91-419F-B58E-0A97BFD6774A}" type="pres">
      <dgm:prSet presAssocID="{63666213-EF56-4673-AFF3-11BE7BD400B3}" presName="Name0" presStyleCnt="0">
        <dgm:presLayoutVars>
          <dgm:chMax/>
          <dgm:chPref val="3"/>
          <dgm:dir/>
          <dgm:animOne val="branch"/>
          <dgm:animLvl val="lvl"/>
        </dgm:presLayoutVars>
      </dgm:prSet>
      <dgm:spPr/>
      <dgm:t>
        <a:bodyPr/>
        <a:lstStyle/>
        <a:p>
          <a:endParaRPr lang="en-US"/>
        </a:p>
      </dgm:t>
    </dgm:pt>
    <dgm:pt modelId="{47EF8057-F77E-4260-A51F-9CC9E45510FF}" type="pres">
      <dgm:prSet presAssocID="{43B88152-DA60-48B2-A6E5-F95D8741A423}" presName="composite" presStyleCnt="0"/>
      <dgm:spPr/>
    </dgm:pt>
    <dgm:pt modelId="{F4F430D7-6479-4E76-A586-79AD19956CC9}" type="pres">
      <dgm:prSet presAssocID="{43B88152-DA60-48B2-A6E5-F95D8741A423}" presName="FirstChild" presStyleLbl="revTx" presStyleIdx="0" presStyleCnt="6">
        <dgm:presLayoutVars>
          <dgm:chMax val="0"/>
          <dgm:chPref val="0"/>
          <dgm:bulletEnabled val="1"/>
        </dgm:presLayoutVars>
      </dgm:prSet>
      <dgm:spPr/>
      <dgm:t>
        <a:bodyPr/>
        <a:lstStyle/>
        <a:p>
          <a:endParaRPr lang="en-US"/>
        </a:p>
      </dgm:t>
    </dgm:pt>
    <dgm:pt modelId="{5FD096B6-1BEA-4AA6-9774-ADDE72C040EF}" type="pres">
      <dgm:prSet presAssocID="{43B88152-DA60-48B2-A6E5-F95D8741A423}" presName="Parent" presStyleLbl="alignNode1" presStyleIdx="0" presStyleCnt="3" custScaleX="160918" custLinFactNeighborX="15230" custLinFactNeighborY="-112">
        <dgm:presLayoutVars>
          <dgm:chMax val="3"/>
          <dgm:chPref val="3"/>
          <dgm:bulletEnabled val="1"/>
        </dgm:presLayoutVars>
      </dgm:prSet>
      <dgm:spPr/>
      <dgm:t>
        <a:bodyPr/>
        <a:lstStyle/>
        <a:p>
          <a:endParaRPr lang="en-US"/>
        </a:p>
      </dgm:t>
    </dgm:pt>
    <dgm:pt modelId="{45694ABA-765F-41CB-A4F3-3F005E3473EE}" type="pres">
      <dgm:prSet presAssocID="{43B88152-DA60-48B2-A6E5-F95D8741A423}" presName="Accent" presStyleLbl="parChTrans1D1" presStyleIdx="0" presStyleCnt="3"/>
      <dgm:spPr/>
    </dgm:pt>
    <dgm:pt modelId="{8BF6889B-3A65-4651-A415-E5F7EC2DE57B}" type="pres">
      <dgm:prSet presAssocID="{43B88152-DA60-48B2-A6E5-F95D8741A423}" presName="Child" presStyleLbl="revTx" presStyleIdx="1" presStyleCnt="6" custLinFactY="1086" custLinFactNeighborX="-1613" custLinFactNeighborY="100000">
        <dgm:presLayoutVars>
          <dgm:chMax val="0"/>
          <dgm:chPref val="0"/>
          <dgm:bulletEnabled val="1"/>
        </dgm:presLayoutVars>
      </dgm:prSet>
      <dgm:spPr/>
      <dgm:t>
        <a:bodyPr/>
        <a:lstStyle/>
        <a:p>
          <a:endParaRPr lang="en-US"/>
        </a:p>
      </dgm:t>
    </dgm:pt>
    <dgm:pt modelId="{78ABD894-5FDB-4B80-B4D4-BE5CD39B79D0}" type="pres">
      <dgm:prSet presAssocID="{FA90264B-35CE-46D0-A547-D5EAF1ECED2F}" presName="sibTrans" presStyleCnt="0"/>
      <dgm:spPr/>
    </dgm:pt>
    <dgm:pt modelId="{1113AF58-4CC0-43D0-869B-CD04DDC65B16}" type="pres">
      <dgm:prSet presAssocID="{A2AB8C98-8047-497B-8E52-FEE18C662DD9}" presName="composite" presStyleCnt="0"/>
      <dgm:spPr/>
    </dgm:pt>
    <dgm:pt modelId="{A1D315BF-E6BF-4BFB-8775-11AF7A02AB7E}" type="pres">
      <dgm:prSet presAssocID="{A2AB8C98-8047-497B-8E52-FEE18C662DD9}" presName="FirstChild" presStyleLbl="revTx" presStyleIdx="2" presStyleCnt="6">
        <dgm:presLayoutVars>
          <dgm:chMax val="0"/>
          <dgm:chPref val="0"/>
          <dgm:bulletEnabled val="1"/>
        </dgm:presLayoutVars>
      </dgm:prSet>
      <dgm:spPr/>
      <dgm:t>
        <a:bodyPr/>
        <a:lstStyle/>
        <a:p>
          <a:endParaRPr lang="en-US"/>
        </a:p>
      </dgm:t>
    </dgm:pt>
    <dgm:pt modelId="{E82C1627-9C00-4BF2-BB1A-22E48932F4E2}" type="pres">
      <dgm:prSet presAssocID="{A2AB8C98-8047-497B-8E52-FEE18C662DD9}" presName="Parent" presStyleLbl="alignNode1" presStyleIdx="1" presStyleCnt="3">
        <dgm:presLayoutVars>
          <dgm:chMax val="3"/>
          <dgm:chPref val="3"/>
          <dgm:bulletEnabled val="1"/>
        </dgm:presLayoutVars>
      </dgm:prSet>
      <dgm:spPr/>
      <dgm:t>
        <a:bodyPr/>
        <a:lstStyle/>
        <a:p>
          <a:endParaRPr lang="en-US"/>
        </a:p>
      </dgm:t>
    </dgm:pt>
    <dgm:pt modelId="{51C8A057-4A7C-444D-A340-118A5BCCD08D}" type="pres">
      <dgm:prSet presAssocID="{A2AB8C98-8047-497B-8E52-FEE18C662DD9}" presName="Accent" presStyleLbl="parChTrans1D1" presStyleIdx="1" presStyleCnt="3"/>
      <dgm:spPr/>
    </dgm:pt>
    <dgm:pt modelId="{06251ED0-A52E-4DBC-A374-1CF99C15C135}" type="pres">
      <dgm:prSet presAssocID="{A2AB8C98-8047-497B-8E52-FEE18C662DD9}" presName="Child" presStyleLbl="revTx" presStyleIdx="3" presStyleCnt="6" custLinFactY="1833" custLinFactNeighborX="-1613" custLinFactNeighborY="100000">
        <dgm:presLayoutVars>
          <dgm:chMax val="0"/>
          <dgm:chPref val="0"/>
          <dgm:bulletEnabled val="1"/>
        </dgm:presLayoutVars>
      </dgm:prSet>
      <dgm:spPr/>
      <dgm:t>
        <a:bodyPr/>
        <a:lstStyle/>
        <a:p>
          <a:endParaRPr lang="en-US"/>
        </a:p>
      </dgm:t>
    </dgm:pt>
    <dgm:pt modelId="{62C57BF5-1CE9-4D06-8E69-2D5B94567AC1}" type="pres">
      <dgm:prSet presAssocID="{56D14937-EEB2-4178-992B-AA9B67D5629F}" presName="sibTrans" presStyleCnt="0"/>
      <dgm:spPr/>
    </dgm:pt>
    <dgm:pt modelId="{1F7067CA-C004-4243-8E3D-42AA4FA889C5}" type="pres">
      <dgm:prSet presAssocID="{646903FF-9F1D-4EFF-BB34-55CD8B7D0AB8}" presName="composite" presStyleCnt="0"/>
      <dgm:spPr/>
    </dgm:pt>
    <dgm:pt modelId="{A319133B-0DBF-4B7B-9DE4-D5066958AC9C}" type="pres">
      <dgm:prSet presAssocID="{646903FF-9F1D-4EFF-BB34-55CD8B7D0AB8}" presName="FirstChild" presStyleLbl="revTx" presStyleIdx="4" presStyleCnt="6" custScaleX="98532">
        <dgm:presLayoutVars>
          <dgm:chMax val="0"/>
          <dgm:chPref val="0"/>
          <dgm:bulletEnabled val="1"/>
        </dgm:presLayoutVars>
      </dgm:prSet>
      <dgm:spPr/>
      <dgm:t>
        <a:bodyPr/>
        <a:lstStyle/>
        <a:p>
          <a:endParaRPr lang="en-US"/>
        </a:p>
      </dgm:t>
    </dgm:pt>
    <dgm:pt modelId="{49037F1E-DBB9-49A2-AC85-25B83F05483A}" type="pres">
      <dgm:prSet presAssocID="{646903FF-9F1D-4EFF-BB34-55CD8B7D0AB8}" presName="Parent" presStyleLbl="alignNode1" presStyleIdx="2" presStyleCnt="3" custScaleX="138475" custScaleY="120172" custLinFactNeighborX="9619" custLinFactNeighborY="2877">
        <dgm:presLayoutVars>
          <dgm:chMax val="3"/>
          <dgm:chPref val="3"/>
          <dgm:bulletEnabled val="1"/>
        </dgm:presLayoutVars>
      </dgm:prSet>
      <dgm:spPr/>
      <dgm:t>
        <a:bodyPr/>
        <a:lstStyle/>
        <a:p>
          <a:endParaRPr lang="en-US"/>
        </a:p>
      </dgm:t>
    </dgm:pt>
    <dgm:pt modelId="{5C9681C5-2A3D-430F-96EB-98C2DC49674E}" type="pres">
      <dgm:prSet presAssocID="{646903FF-9F1D-4EFF-BB34-55CD8B7D0AB8}" presName="Accent" presStyleLbl="parChTrans1D1" presStyleIdx="2" presStyleCnt="3"/>
      <dgm:spPr/>
    </dgm:pt>
    <dgm:pt modelId="{D31E2E9C-5E68-4367-A5C2-ED34A9BD6ABB}" type="pres">
      <dgm:prSet presAssocID="{646903FF-9F1D-4EFF-BB34-55CD8B7D0AB8}" presName="Child" presStyleLbl="revTx" presStyleIdx="5" presStyleCnt="6">
        <dgm:presLayoutVars>
          <dgm:chMax val="0"/>
          <dgm:chPref val="0"/>
          <dgm:bulletEnabled val="1"/>
        </dgm:presLayoutVars>
      </dgm:prSet>
      <dgm:spPr/>
      <dgm:t>
        <a:bodyPr/>
        <a:lstStyle/>
        <a:p>
          <a:endParaRPr lang="en-US"/>
        </a:p>
      </dgm:t>
    </dgm:pt>
  </dgm:ptLst>
  <dgm:cxnLst>
    <dgm:cxn modelId="{935991A7-2754-4555-AD2B-0D614A862860}" type="presOf" srcId="{26F0BEB5-A431-4E05-9FF0-22B365087183}" destId="{06251ED0-A52E-4DBC-A374-1CF99C15C135}" srcOrd="0" destOrd="0" presId="urn:microsoft.com/office/officeart/2011/layout/TabList"/>
    <dgm:cxn modelId="{0C3C236A-3182-4EC3-B3A2-92F174D41AEF}" type="presOf" srcId="{CEA0DB3F-EBF7-45FB-AABF-A70FEE67BB99}" destId="{8BF6889B-3A65-4651-A415-E5F7EC2DE57B}" srcOrd="0" destOrd="3" presId="urn:microsoft.com/office/officeart/2011/layout/TabList"/>
    <dgm:cxn modelId="{897EAEAD-B91B-49BC-9405-C5861C7A4471}" srcId="{A2AB8C98-8047-497B-8E52-FEE18C662DD9}" destId="{9430F1C0-487A-44B6-84E3-5BD863A9A372}" srcOrd="0" destOrd="0" parTransId="{134F1985-B437-4AB3-9ABE-7FE92F9DD892}" sibTransId="{7093920F-0168-43E5-9F78-DF76E1E3E3A8}"/>
    <dgm:cxn modelId="{52352F1B-CD6B-4214-920A-A50C91E87EB4}" type="presOf" srcId="{F83C8444-E92E-4E0A-9AD9-5459A66DC360}" destId="{06251ED0-A52E-4DBC-A374-1CF99C15C135}" srcOrd="0" destOrd="1" presId="urn:microsoft.com/office/officeart/2011/layout/TabList"/>
    <dgm:cxn modelId="{F3A9C1B8-B21F-48E3-87B1-C40C9EDF57EA}" srcId="{43B88152-DA60-48B2-A6E5-F95D8741A423}" destId="{D7794752-3FDC-46EF-9DC5-AD14F9813F52}" srcOrd="2" destOrd="0" parTransId="{2116AC34-82C3-4216-85A9-E5F4284B2133}" sibTransId="{C41A3584-67E9-4390-95CC-DD79620425F9}"/>
    <dgm:cxn modelId="{B39BA685-F851-40DD-B543-77A0088AC74F}" type="presOf" srcId="{43B88152-DA60-48B2-A6E5-F95D8741A423}" destId="{5FD096B6-1BEA-4AA6-9774-ADDE72C040EF}" srcOrd="0" destOrd="0" presId="urn:microsoft.com/office/officeart/2011/layout/TabList"/>
    <dgm:cxn modelId="{CDDC17B2-DDAA-474D-9F33-06EDC44BC29E}" type="presOf" srcId="{A2AB8C98-8047-497B-8E52-FEE18C662DD9}" destId="{E82C1627-9C00-4BF2-BB1A-22E48932F4E2}" srcOrd="0" destOrd="0" presId="urn:microsoft.com/office/officeart/2011/layout/TabList"/>
    <dgm:cxn modelId="{BD1EDE4E-241B-4307-9F0A-C59304B560A9}" type="presOf" srcId="{63666213-EF56-4673-AFF3-11BE7BD400B3}" destId="{21CEBEE2-4C91-419F-B58E-0A97BFD6774A}" srcOrd="0" destOrd="0" presId="urn:microsoft.com/office/officeart/2011/layout/TabList"/>
    <dgm:cxn modelId="{54D0874A-38E2-4AAE-AE8C-B0DE60EFDB9C}" srcId="{43B88152-DA60-48B2-A6E5-F95D8741A423}" destId="{6C8DAB12-02ED-4ED8-A0AC-B2879FC5D557}" srcOrd="1" destOrd="0" parTransId="{43480099-5574-47B3-ADBE-4CF860AD403A}" sibTransId="{113E5623-64B0-441A-B053-1C222B1831C0}"/>
    <dgm:cxn modelId="{00AB36A3-CB7F-49FA-B52D-A32BA1DE7CCB}" srcId="{646903FF-9F1D-4EFF-BB34-55CD8B7D0AB8}" destId="{87FBE39F-D8E6-455E-BA33-F4CB09959B81}" srcOrd="0" destOrd="0" parTransId="{A31031EB-44A8-4618-99DB-9AE5CB91AC79}" sibTransId="{B5B55A2F-946F-4AF9-B3AF-13DF592DFA5C}"/>
    <dgm:cxn modelId="{10E4A87E-EBA1-4A1C-BDE8-79A3DE87F1DB}" type="presOf" srcId="{D7794752-3FDC-46EF-9DC5-AD14F9813F52}" destId="{8BF6889B-3A65-4651-A415-E5F7EC2DE57B}" srcOrd="0" destOrd="1" presId="urn:microsoft.com/office/officeart/2011/layout/TabList"/>
    <dgm:cxn modelId="{5623936E-306B-494F-A363-C82BACBA6A06}" srcId="{43B88152-DA60-48B2-A6E5-F95D8741A423}" destId="{9FC01AE2-3161-4122-B583-6E851602048F}" srcOrd="3" destOrd="0" parTransId="{35ABBCB5-5290-4D23-95DD-757AB132152D}" sibTransId="{92FC840B-C4BC-41BE-A566-2046998B4B2E}"/>
    <dgm:cxn modelId="{22F770EA-3B5C-41F3-A36F-AA4EF8031525}" type="presOf" srcId="{87FBE39F-D8E6-455E-BA33-F4CB09959B81}" destId="{A319133B-0DBF-4B7B-9DE4-D5066958AC9C}" srcOrd="0" destOrd="0" presId="urn:microsoft.com/office/officeart/2011/layout/TabList"/>
    <dgm:cxn modelId="{D040076A-5D81-45E5-AFCA-EDEF605346EA}" type="presOf" srcId="{73272486-D8FD-4F6C-9368-C7EAA77C5B3E}" destId="{D31E2E9C-5E68-4367-A5C2-ED34A9BD6ABB}" srcOrd="0" destOrd="2" presId="urn:microsoft.com/office/officeart/2011/layout/TabList"/>
    <dgm:cxn modelId="{4CA2FE32-8782-4178-BEB9-48B8E88022CF}" srcId="{646903FF-9F1D-4EFF-BB34-55CD8B7D0AB8}" destId="{73272486-D8FD-4F6C-9368-C7EAA77C5B3E}" srcOrd="3" destOrd="0" parTransId="{2AD554D2-AFC2-4E98-A9B1-4ABB74C8530D}" sibTransId="{B7352D89-051F-437D-9FDE-8A6B42F133B1}"/>
    <dgm:cxn modelId="{86437D68-31D5-47B3-B707-9ED1FA5D8459}" srcId="{A2AB8C98-8047-497B-8E52-FEE18C662DD9}" destId="{F83C8444-E92E-4E0A-9AD9-5459A66DC360}" srcOrd="2" destOrd="0" parTransId="{1D0B50C5-9709-46AC-83D9-68D264E3915D}" sibTransId="{15FECF5D-56FE-4F6B-AB4D-2CBFA6FD4459}"/>
    <dgm:cxn modelId="{9245CC35-3FD9-4720-94B0-62FE5F451CA3}" type="presOf" srcId="{9430F1C0-487A-44B6-84E3-5BD863A9A372}" destId="{A1D315BF-E6BF-4BFB-8775-11AF7A02AB7E}" srcOrd="0" destOrd="0" presId="urn:microsoft.com/office/officeart/2011/layout/TabList"/>
    <dgm:cxn modelId="{FFBC1E4C-CFE5-45F2-9BE1-951993847F09}" srcId="{43B88152-DA60-48B2-A6E5-F95D8741A423}" destId="{64013463-F8A6-4ADF-8EF3-F70EB14326F5}" srcOrd="0" destOrd="0" parTransId="{005D180F-CA43-4655-95A7-80653BBF6996}" sibTransId="{2092E3AF-D1F9-4386-98F0-F2948F4353CE}"/>
    <dgm:cxn modelId="{3D84D5DE-8233-47BD-9AFF-1054F7FDB45F}" type="presOf" srcId="{9FC01AE2-3161-4122-B583-6E851602048F}" destId="{8BF6889B-3A65-4651-A415-E5F7EC2DE57B}" srcOrd="0" destOrd="2" presId="urn:microsoft.com/office/officeart/2011/layout/TabList"/>
    <dgm:cxn modelId="{C6A7ED12-552E-4312-B91A-686CF44BF110}" type="presOf" srcId="{64013463-F8A6-4ADF-8EF3-F70EB14326F5}" destId="{F4F430D7-6479-4E76-A586-79AD19956CC9}" srcOrd="0" destOrd="0" presId="urn:microsoft.com/office/officeart/2011/layout/TabList"/>
    <dgm:cxn modelId="{F5915C72-52D6-464E-9F72-266DEEFE2183}" srcId="{646903FF-9F1D-4EFF-BB34-55CD8B7D0AB8}" destId="{3E132EC2-0517-4DD1-B97F-680F6C30C2C4}" srcOrd="1" destOrd="0" parTransId="{015F3D37-016A-4E82-BA8A-2EA4B92E087C}" sibTransId="{9562A43F-7249-42F7-A283-DA23A4056A22}"/>
    <dgm:cxn modelId="{620E4F96-6771-49B8-BD95-786D4494F4E1}" type="presOf" srcId="{79C61073-9866-4BAE-B457-3154FFAD59C4}" destId="{D31E2E9C-5E68-4367-A5C2-ED34A9BD6ABB}" srcOrd="0" destOrd="1" presId="urn:microsoft.com/office/officeart/2011/layout/TabList"/>
    <dgm:cxn modelId="{5A3D59BA-E46F-4FFE-8544-9E9E8DAD59F6}" type="presOf" srcId="{3E132EC2-0517-4DD1-B97F-680F6C30C2C4}" destId="{D31E2E9C-5E68-4367-A5C2-ED34A9BD6ABB}" srcOrd="0" destOrd="0" presId="urn:microsoft.com/office/officeart/2011/layout/TabList"/>
    <dgm:cxn modelId="{25F0D8AE-CBDB-4878-82E1-06D7343611E5}" type="presOf" srcId="{6622D4A3-17E0-4212-A82F-4CCD95D0D83A}" destId="{06251ED0-A52E-4DBC-A374-1CF99C15C135}" srcOrd="0" destOrd="2" presId="urn:microsoft.com/office/officeart/2011/layout/TabList"/>
    <dgm:cxn modelId="{EDFA768E-E45D-40C6-8D1D-1F55F7E806BF}" srcId="{646903FF-9F1D-4EFF-BB34-55CD8B7D0AB8}" destId="{79C61073-9866-4BAE-B457-3154FFAD59C4}" srcOrd="2" destOrd="0" parTransId="{895F8A46-EDAB-4B28-8209-1F9325D5676F}" sibTransId="{CF68DE61-85B6-4B4E-8BC0-6E64E495BBD6}"/>
    <dgm:cxn modelId="{75BD549C-9A62-450C-AD54-94FBCE5E7D62}" type="presOf" srcId="{646903FF-9F1D-4EFF-BB34-55CD8B7D0AB8}" destId="{49037F1E-DBB9-49A2-AC85-25B83F05483A}" srcOrd="0" destOrd="0" presId="urn:microsoft.com/office/officeart/2011/layout/TabList"/>
    <dgm:cxn modelId="{7483DF5D-3CD9-4EE1-8FDF-DEF3E4861FFF}" srcId="{A2AB8C98-8047-497B-8E52-FEE18C662DD9}" destId="{6622D4A3-17E0-4212-A82F-4CCD95D0D83A}" srcOrd="3" destOrd="0" parTransId="{71C72A06-5BEF-464F-B0C5-3AB2D45EEB0D}" sibTransId="{96D819B2-7C2E-42E9-8C96-D347BB0A7EE7}"/>
    <dgm:cxn modelId="{9EEA2069-4CCC-4FA0-BCBB-A7491893345F}" srcId="{646903FF-9F1D-4EFF-BB34-55CD8B7D0AB8}" destId="{4C093F7F-F7F1-41F5-8408-4BA463EAC86C}" srcOrd="4" destOrd="0" parTransId="{F5A447AE-C6AA-49B4-AFE8-B03B79FD8B51}" sibTransId="{52C6F99A-4B2B-43C4-B366-2E3FD97F25A2}"/>
    <dgm:cxn modelId="{D708EF07-E9D0-4C09-AAEE-EB7C962E2BC0}" srcId="{A2AB8C98-8047-497B-8E52-FEE18C662DD9}" destId="{26F0BEB5-A431-4E05-9FF0-22B365087183}" srcOrd="1" destOrd="0" parTransId="{A57BFF30-F3A0-42DB-99E6-D6248687A438}" sibTransId="{508A10F9-8A15-41B9-9AC1-0C12E5BE9ED6}"/>
    <dgm:cxn modelId="{064FCFA0-9423-49FA-9D0E-E2703C92397C}" srcId="{43B88152-DA60-48B2-A6E5-F95D8741A423}" destId="{CEA0DB3F-EBF7-45FB-AABF-A70FEE67BB99}" srcOrd="4" destOrd="0" parTransId="{B2CAFC88-1CB0-4DEC-BEC9-214AAB1BE100}" sibTransId="{AA510E78-F11F-4320-A817-F9946B02889D}"/>
    <dgm:cxn modelId="{537E7B11-E499-4E45-AEC2-07EB6820B14C}" srcId="{63666213-EF56-4673-AFF3-11BE7BD400B3}" destId="{646903FF-9F1D-4EFF-BB34-55CD8B7D0AB8}" srcOrd="2" destOrd="0" parTransId="{9ED4614C-7ABC-4090-9170-C29C027696BF}" sibTransId="{91991ABE-C85A-4671-94CA-31AA79C44461}"/>
    <dgm:cxn modelId="{C5EAB0B1-FFE1-4569-9C69-2E33CDB1D8E8}" srcId="{63666213-EF56-4673-AFF3-11BE7BD400B3}" destId="{43B88152-DA60-48B2-A6E5-F95D8741A423}" srcOrd="0" destOrd="0" parTransId="{46E8BBB0-0114-4764-A918-23F59F9D7085}" sibTransId="{FA90264B-35CE-46D0-A547-D5EAF1ECED2F}"/>
    <dgm:cxn modelId="{89165570-0188-456A-9D61-DFE379518424}" type="presOf" srcId="{4C093F7F-F7F1-41F5-8408-4BA463EAC86C}" destId="{D31E2E9C-5E68-4367-A5C2-ED34A9BD6ABB}" srcOrd="0" destOrd="3" presId="urn:microsoft.com/office/officeart/2011/layout/TabList"/>
    <dgm:cxn modelId="{6597969C-69D8-4177-95EC-5F5DABBB4783}" type="presOf" srcId="{6C8DAB12-02ED-4ED8-A0AC-B2879FC5D557}" destId="{8BF6889B-3A65-4651-A415-E5F7EC2DE57B}" srcOrd="0" destOrd="0" presId="urn:microsoft.com/office/officeart/2011/layout/TabList"/>
    <dgm:cxn modelId="{310E27C1-2248-4B63-AE6C-6F17D9D6F2D3}" srcId="{63666213-EF56-4673-AFF3-11BE7BD400B3}" destId="{A2AB8C98-8047-497B-8E52-FEE18C662DD9}" srcOrd="1" destOrd="0" parTransId="{D253D987-1EB9-422E-A012-3F50849D4001}" sibTransId="{56D14937-EEB2-4178-992B-AA9B67D5629F}"/>
    <dgm:cxn modelId="{BD804202-398E-4284-B5B9-22385980852F}" type="presParOf" srcId="{21CEBEE2-4C91-419F-B58E-0A97BFD6774A}" destId="{47EF8057-F77E-4260-A51F-9CC9E45510FF}" srcOrd="0" destOrd="0" presId="urn:microsoft.com/office/officeart/2011/layout/TabList"/>
    <dgm:cxn modelId="{FC242CFD-2ABA-428F-B9D8-6DF5D12629BB}" type="presParOf" srcId="{47EF8057-F77E-4260-A51F-9CC9E45510FF}" destId="{F4F430D7-6479-4E76-A586-79AD19956CC9}" srcOrd="0" destOrd="0" presId="urn:microsoft.com/office/officeart/2011/layout/TabList"/>
    <dgm:cxn modelId="{E9A76C8F-9D5D-4934-B4D5-764473EBBDCE}" type="presParOf" srcId="{47EF8057-F77E-4260-A51F-9CC9E45510FF}" destId="{5FD096B6-1BEA-4AA6-9774-ADDE72C040EF}" srcOrd="1" destOrd="0" presId="urn:microsoft.com/office/officeart/2011/layout/TabList"/>
    <dgm:cxn modelId="{5626B2F7-7CA3-4CEB-A943-B8FEBFAB0446}" type="presParOf" srcId="{47EF8057-F77E-4260-A51F-9CC9E45510FF}" destId="{45694ABA-765F-41CB-A4F3-3F005E3473EE}" srcOrd="2" destOrd="0" presId="urn:microsoft.com/office/officeart/2011/layout/TabList"/>
    <dgm:cxn modelId="{091203CB-C07F-44BA-956B-3C94277EB788}" type="presParOf" srcId="{21CEBEE2-4C91-419F-B58E-0A97BFD6774A}" destId="{8BF6889B-3A65-4651-A415-E5F7EC2DE57B}" srcOrd="1" destOrd="0" presId="urn:microsoft.com/office/officeart/2011/layout/TabList"/>
    <dgm:cxn modelId="{6DF54BBA-2757-4938-BEF4-7091867659A9}" type="presParOf" srcId="{21CEBEE2-4C91-419F-B58E-0A97BFD6774A}" destId="{78ABD894-5FDB-4B80-B4D4-BE5CD39B79D0}" srcOrd="2" destOrd="0" presId="urn:microsoft.com/office/officeart/2011/layout/TabList"/>
    <dgm:cxn modelId="{9EB01E24-A27D-44CE-BEEF-E657A15E7E3F}" type="presParOf" srcId="{21CEBEE2-4C91-419F-B58E-0A97BFD6774A}" destId="{1113AF58-4CC0-43D0-869B-CD04DDC65B16}" srcOrd="3" destOrd="0" presId="urn:microsoft.com/office/officeart/2011/layout/TabList"/>
    <dgm:cxn modelId="{11990259-C17F-469E-8A4C-1E75F36B84CC}" type="presParOf" srcId="{1113AF58-4CC0-43D0-869B-CD04DDC65B16}" destId="{A1D315BF-E6BF-4BFB-8775-11AF7A02AB7E}" srcOrd="0" destOrd="0" presId="urn:microsoft.com/office/officeart/2011/layout/TabList"/>
    <dgm:cxn modelId="{37FC39E2-6EC8-4864-A7C9-422AA41DC8ED}" type="presParOf" srcId="{1113AF58-4CC0-43D0-869B-CD04DDC65B16}" destId="{E82C1627-9C00-4BF2-BB1A-22E48932F4E2}" srcOrd="1" destOrd="0" presId="urn:microsoft.com/office/officeart/2011/layout/TabList"/>
    <dgm:cxn modelId="{AA3F70AB-D74D-43C8-AE8B-8456A5E210EC}" type="presParOf" srcId="{1113AF58-4CC0-43D0-869B-CD04DDC65B16}" destId="{51C8A057-4A7C-444D-A340-118A5BCCD08D}" srcOrd="2" destOrd="0" presId="urn:microsoft.com/office/officeart/2011/layout/TabList"/>
    <dgm:cxn modelId="{BBE39B38-FDD6-46E6-8FF7-33B8EBFB3460}" type="presParOf" srcId="{21CEBEE2-4C91-419F-B58E-0A97BFD6774A}" destId="{06251ED0-A52E-4DBC-A374-1CF99C15C135}" srcOrd="4" destOrd="0" presId="urn:microsoft.com/office/officeart/2011/layout/TabList"/>
    <dgm:cxn modelId="{1C13060F-83AE-40C8-A8A4-48F88A545287}" type="presParOf" srcId="{21CEBEE2-4C91-419F-B58E-0A97BFD6774A}" destId="{62C57BF5-1CE9-4D06-8E69-2D5B94567AC1}" srcOrd="5" destOrd="0" presId="urn:microsoft.com/office/officeart/2011/layout/TabList"/>
    <dgm:cxn modelId="{3EC70C39-EE94-4F55-A8AF-192E4D0982B0}" type="presParOf" srcId="{21CEBEE2-4C91-419F-B58E-0A97BFD6774A}" destId="{1F7067CA-C004-4243-8E3D-42AA4FA889C5}" srcOrd="6" destOrd="0" presId="urn:microsoft.com/office/officeart/2011/layout/TabList"/>
    <dgm:cxn modelId="{89BEED73-64DE-410C-A7A6-497363B76D46}" type="presParOf" srcId="{1F7067CA-C004-4243-8E3D-42AA4FA889C5}" destId="{A319133B-0DBF-4B7B-9DE4-D5066958AC9C}" srcOrd="0" destOrd="0" presId="urn:microsoft.com/office/officeart/2011/layout/TabList"/>
    <dgm:cxn modelId="{D38B63A7-3938-44D1-9B45-F59AB6389460}" type="presParOf" srcId="{1F7067CA-C004-4243-8E3D-42AA4FA889C5}" destId="{49037F1E-DBB9-49A2-AC85-25B83F05483A}" srcOrd="1" destOrd="0" presId="urn:microsoft.com/office/officeart/2011/layout/TabList"/>
    <dgm:cxn modelId="{49D3B1D1-11DB-4FF7-884F-EAA221764890}" type="presParOf" srcId="{1F7067CA-C004-4243-8E3D-42AA4FA889C5}" destId="{5C9681C5-2A3D-430F-96EB-98C2DC49674E}" srcOrd="2" destOrd="0" presId="urn:microsoft.com/office/officeart/2011/layout/TabList"/>
    <dgm:cxn modelId="{BBF940FB-53D5-4FD6-BE9E-171D8FF87079}" type="presParOf" srcId="{21CEBEE2-4C91-419F-B58E-0A97BFD6774A}" destId="{D31E2E9C-5E68-4367-A5C2-ED34A9BD6ABB}"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91ECF9-6905-4DDF-B385-A6B67407CDBF}" type="doc">
      <dgm:prSet loTypeId="urn:microsoft.com/office/officeart/2005/8/layout/vList6" loCatId="list" qsTypeId="urn:microsoft.com/office/officeart/2005/8/quickstyle/simple1" qsCatId="simple" csTypeId="urn:microsoft.com/office/officeart/2005/8/colors/accent3_3" csCatId="accent3" phldr="1"/>
      <dgm:spPr/>
      <dgm:t>
        <a:bodyPr/>
        <a:lstStyle/>
        <a:p>
          <a:endParaRPr lang="en-US"/>
        </a:p>
      </dgm:t>
    </dgm:pt>
    <dgm:pt modelId="{76F26BAD-60F4-430A-A4CF-D04CC41424E5}">
      <dgm:prSet phldrT="[Text]" custT="1"/>
      <dgm:spPr/>
      <dgm:t>
        <a:bodyPr/>
        <a:lstStyle/>
        <a:p>
          <a:r>
            <a:rPr lang="en-US" sz="3200" b="1" dirty="0">
              <a:solidFill>
                <a:schemeClr val="tx1"/>
              </a:solidFill>
              <a:latin typeface="Arial" panose="020B0604020202020204" pitchFamily="34" charset="0"/>
              <a:cs typeface="Arial" panose="020B0604020202020204" pitchFamily="34" charset="0"/>
            </a:rPr>
            <a:t>Alight Solutions</a:t>
          </a:r>
        </a:p>
      </dgm:t>
    </dgm:pt>
    <dgm:pt modelId="{EA6B63BB-4954-498D-8706-F6B785B19623}" type="parTrans" cxnId="{17235069-F7ED-41C9-8507-E54095C11A49}">
      <dgm:prSet/>
      <dgm:spPr/>
      <dgm:t>
        <a:bodyPr/>
        <a:lstStyle/>
        <a:p>
          <a:endParaRPr lang="en-US"/>
        </a:p>
      </dgm:t>
    </dgm:pt>
    <dgm:pt modelId="{AFD39E07-651A-4895-B858-80151EA4A684}" type="sibTrans" cxnId="{17235069-F7ED-41C9-8507-E54095C11A49}">
      <dgm:prSet/>
      <dgm:spPr/>
      <dgm:t>
        <a:bodyPr/>
        <a:lstStyle/>
        <a:p>
          <a:endParaRPr lang="en-US"/>
        </a:p>
      </dgm:t>
    </dgm:pt>
    <dgm:pt modelId="{BF778515-2A8B-49F7-B23D-16B55A0D962F}">
      <dgm:prSet phldrT="[Text]" custT="1"/>
      <dgm:spPr/>
      <dgm:t>
        <a:bodyPr anchor="ctr"/>
        <a:lstStyle/>
        <a:p>
          <a:r>
            <a:rPr lang="en-US" sz="1600" dirty="0">
              <a:latin typeface="Arial" panose="020B0604020202020204" pitchFamily="34" charset="0"/>
              <a:cs typeface="Arial" panose="020B0604020202020204" pitchFamily="34" charset="0"/>
            </a:rPr>
            <a:t>Processed </a:t>
          </a:r>
          <a:r>
            <a:rPr lang="en-US" sz="1600" b="1" dirty="0">
              <a:latin typeface="Arial" panose="020B0604020202020204" pitchFamily="34" charset="0"/>
              <a:cs typeface="Arial" panose="020B0604020202020204" pitchFamily="34" charset="0"/>
            </a:rPr>
            <a:t>1,700,135</a:t>
          </a:r>
          <a:r>
            <a:rPr lang="en-US" sz="1600" dirty="0">
              <a:latin typeface="Arial" panose="020B0604020202020204" pitchFamily="34" charset="0"/>
              <a:cs typeface="Arial" panose="020B0604020202020204" pitchFamily="34" charset="0"/>
            </a:rPr>
            <a:t> member contributions postings totaling </a:t>
          </a:r>
          <a:r>
            <a:rPr lang="en-US" sz="1600" b="1" dirty="0">
              <a:latin typeface="Arial" panose="020B0604020202020204" pitchFamily="34" charset="0"/>
              <a:cs typeface="Arial" panose="020B0604020202020204" pitchFamily="34" charset="0"/>
            </a:rPr>
            <a:t>$446 M</a:t>
          </a:r>
        </a:p>
      </dgm:t>
    </dgm:pt>
    <dgm:pt modelId="{0CB14BD5-35F1-452E-BB7E-7B648AB568A4}" type="parTrans" cxnId="{F7DA5314-6AA6-443F-9A11-23A40409E3AC}">
      <dgm:prSet/>
      <dgm:spPr/>
      <dgm:t>
        <a:bodyPr/>
        <a:lstStyle/>
        <a:p>
          <a:endParaRPr lang="en-US"/>
        </a:p>
      </dgm:t>
    </dgm:pt>
    <dgm:pt modelId="{480A2450-33B5-4187-BD43-121C851FE588}" type="sibTrans" cxnId="{F7DA5314-6AA6-443F-9A11-23A40409E3AC}">
      <dgm:prSet/>
      <dgm:spPr/>
      <dgm:t>
        <a:bodyPr/>
        <a:lstStyle/>
        <a:p>
          <a:endParaRPr lang="en-US"/>
        </a:p>
      </dgm:t>
    </dgm:pt>
    <dgm:pt modelId="{F480F124-C926-46B8-A002-EC3AEC0E5DFD}">
      <dgm:prSet phldrT="[Text]" custT="1"/>
      <dgm:spPr/>
      <dgm:t>
        <a:bodyPr/>
        <a:lstStyle/>
        <a:p>
          <a:r>
            <a:rPr lang="en-US" sz="3200" b="1" dirty="0">
              <a:solidFill>
                <a:schemeClr val="tx1"/>
              </a:solidFill>
              <a:latin typeface="Arial" panose="020B0604020202020204" pitchFamily="34" charset="0"/>
              <a:cs typeface="Arial" panose="020B0604020202020204" pitchFamily="34" charset="0"/>
            </a:rPr>
            <a:t>BNY Mellon</a:t>
          </a:r>
        </a:p>
      </dgm:t>
    </dgm:pt>
    <dgm:pt modelId="{1F29DF36-EF9B-4F9F-9C8E-CC8D706F6087}" type="parTrans" cxnId="{8F418244-AEF1-4845-9A12-CCA6AA5DD592}">
      <dgm:prSet/>
      <dgm:spPr/>
      <dgm:t>
        <a:bodyPr/>
        <a:lstStyle/>
        <a:p>
          <a:endParaRPr lang="en-US"/>
        </a:p>
      </dgm:t>
    </dgm:pt>
    <dgm:pt modelId="{73F4579F-C25F-4A0F-A6D2-E856678DC24A}" type="sibTrans" cxnId="{8F418244-AEF1-4845-9A12-CCA6AA5DD592}">
      <dgm:prSet/>
      <dgm:spPr/>
      <dgm:t>
        <a:bodyPr/>
        <a:lstStyle/>
        <a:p>
          <a:endParaRPr lang="en-US"/>
        </a:p>
      </dgm:t>
    </dgm:pt>
    <dgm:pt modelId="{8C929002-D938-4F65-AD43-645B910B5C5C}">
      <dgm:prSet phldrT="[Text]" custT="1"/>
      <dgm:spPr/>
      <dgm:t>
        <a:bodyPr anchor="ctr"/>
        <a:lstStyle/>
        <a:p>
          <a:r>
            <a:rPr lang="en-US" sz="1600" dirty="0">
              <a:latin typeface="Arial" panose="020B0604020202020204" pitchFamily="34" charset="0"/>
              <a:cs typeface="Arial" panose="020B0604020202020204" pitchFamily="34" charset="0"/>
            </a:rPr>
            <a:t>Direct deposited </a:t>
          </a:r>
          <a:r>
            <a:rPr lang="en-US" sz="1600" b="1" dirty="0">
              <a:latin typeface="Arial" panose="020B0604020202020204" pitchFamily="34" charset="0"/>
              <a:cs typeface="Arial" panose="020B0604020202020204" pitchFamily="34" charset="0"/>
            </a:rPr>
            <a:t>34,243</a:t>
          </a:r>
          <a:r>
            <a:rPr lang="en-US" sz="1600" dirty="0">
              <a:latin typeface="Arial" panose="020B0604020202020204" pitchFamily="34" charset="0"/>
              <a:cs typeface="Arial" panose="020B0604020202020204" pitchFamily="34" charset="0"/>
            </a:rPr>
            <a:t> distribution payments</a:t>
          </a:r>
        </a:p>
      </dgm:t>
    </dgm:pt>
    <dgm:pt modelId="{A1405153-A13D-46EE-BB69-5D63EDF18263}" type="parTrans" cxnId="{FD9F204A-4467-43AE-9194-9C829D0EEC3D}">
      <dgm:prSet/>
      <dgm:spPr/>
      <dgm:t>
        <a:bodyPr/>
        <a:lstStyle/>
        <a:p>
          <a:endParaRPr lang="en-US"/>
        </a:p>
      </dgm:t>
    </dgm:pt>
    <dgm:pt modelId="{4D555C1F-B1E8-45A4-B8C2-C60A751480C9}" type="sibTrans" cxnId="{FD9F204A-4467-43AE-9194-9C829D0EEC3D}">
      <dgm:prSet/>
      <dgm:spPr/>
      <dgm:t>
        <a:bodyPr/>
        <a:lstStyle/>
        <a:p>
          <a:endParaRPr lang="en-US"/>
        </a:p>
      </dgm:t>
    </dgm:pt>
    <dgm:pt modelId="{673CCBE5-259F-470D-8189-FB945B89815C}">
      <dgm:prSet phldrT="[Text]" custT="1"/>
      <dgm:spPr/>
      <dgm:t>
        <a:bodyPr anchor="ctr"/>
        <a:lstStyle/>
        <a:p>
          <a:r>
            <a:rPr lang="en-US" sz="1600" dirty="0">
              <a:latin typeface="Arial" panose="020B0604020202020204" pitchFamily="34" charset="0"/>
              <a:cs typeface="Arial" panose="020B0604020202020204" pitchFamily="34" charset="0"/>
            </a:rPr>
            <a:t>Sent an average of </a:t>
          </a:r>
          <a:r>
            <a:rPr lang="en-US" sz="1600" b="1" dirty="0">
              <a:latin typeface="Arial" panose="020B0604020202020204" pitchFamily="34" charset="0"/>
              <a:cs typeface="Arial" panose="020B0604020202020204" pitchFamily="34" charset="0"/>
            </a:rPr>
            <a:t>259,260</a:t>
          </a:r>
          <a:r>
            <a:rPr lang="en-US" sz="1600" dirty="0">
              <a:latin typeface="Arial" panose="020B0604020202020204" pitchFamily="34" charset="0"/>
              <a:cs typeface="Arial" panose="020B0604020202020204" pitchFamily="34" charset="0"/>
            </a:rPr>
            <a:t> quarterly statements</a:t>
          </a:r>
        </a:p>
      </dgm:t>
    </dgm:pt>
    <dgm:pt modelId="{301C18E0-914D-4B3D-9762-BEB2A324ABDE}" type="parTrans" cxnId="{E76B2D40-980D-4470-AD51-9A1F9B7EA163}">
      <dgm:prSet/>
      <dgm:spPr/>
      <dgm:t>
        <a:bodyPr/>
        <a:lstStyle/>
        <a:p>
          <a:endParaRPr lang="en-US"/>
        </a:p>
      </dgm:t>
    </dgm:pt>
    <dgm:pt modelId="{AFF2F02C-D3A1-425A-B77A-73F57F17C765}" type="sibTrans" cxnId="{E76B2D40-980D-4470-AD51-9A1F9B7EA163}">
      <dgm:prSet/>
      <dgm:spPr/>
      <dgm:t>
        <a:bodyPr/>
        <a:lstStyle/>
        <a:p>
          <a:endParaRPr lang="en-US"/>
        </a:p>
      </dgm:t>
    </dgm:pt>
    <dgm:pt modelId="{1536AC6A-89AD-4FC5-A2A8-9FE8D95BF992}">
      <dgm:prSet phldrT="[Text]" custT="1"/>
      <dgm:spPr/>
      <dgm:t>
        <a:bodyPr anchor="ctr"/>
        <a:lstStyle/>
        <a:p>
          <a:r>
            <a:rPr lang="en-US" sz="1600" dirty="0">
              <a:latin typeface="Arial" panose="020B0604020202020204" pitchFamily="34" charset="0"/>
              <a:cs typeface="Arial" panose="020B0604020202020204" pitchFamily="34" charset="0"/>
            </a:rPr>
            <a:t>Received </a:t>
          </a:r>
          <a:r>
            <a:rPr lang="en-US" sz="1600" b="1" dirty="0">
              <a:latin typeface="Arial" panose="020B0604020202020204" pitchFamily="34" charset="0"/>
              <a:cs typeface="Arial" panose="020B0604020202020204" pitchFamily="34" charset="0"/>
            </a:rPr>
            <a:t>69,077 </a:t>
          </a:r>
          <a:r>
            <a:rPr lang="en-US" sz="1600" dirty="0">
              <a:latin typeface="Arial" panose="020B0604020202020204" pitchFamily="34" charset="0"/>
              <a:cs typeface="Arial" panose="020B0604020202020204" pitchFamily="34" charset="0"/>
            </a:rPr>
            <a:t>telephone calls </a:t>
          </a:r>
        </a:p>
      </dgm:t>
    </dgm:pt>
    <dgm:pt modelId="{6D157E0B-00AD-487A-B102-21E4E68C9322}" type="parTrans" cxnId="{C9632D1E-F6D4-4592-AD4C-55A9A6637D40}">
      <dgm:prSet/>
      <dgm:spPr/>
      <dgm:t>
        <a:bodyPr/>
        <a:lstStyle/>
        <a:p>
          <a:endParaRPr lang="en-US"/>
        </a:p>
      </dgm:t>
    </dgm:pt>
    <dgm:pt modelId="{23467180-D60A-430B-91D6-D510A6BD06AA}" type="sibTrans" cxnId="{C9632D1E-F6D4-4592-AD4C-55A9A6637D40}">
      <dgm:prSet/>
      <dgm:spPr/>
      <dgm:t>
        <a:bodyPr/>
        <a:lstStyle/>
        <a:p>
          <a:endParaRPr lang="en-US"/>
        </a:p>
      </dgm:t>
    </dgm:pt>
    <dgm:pt modelId="{4FCCB7C6-66F2-49D6-BD62-256CECC5C22C}">
      <dgm:prSet phldrT="[Text]" custT="1"/>
      <dgm:spPr/>
      <dgm:t>
        <a:bodyPr anchor="ctr"/>
        <a:lstStyle/>
        <a:p>
          <a:endParaRPr lang="en-US" sz="1800" dirty="0"/>
        </a:p>
      </dgm:t>
    </dgm:pt>
    <dgm:pt modelId="{32EE3139-1516-4AE8-B981-76994DA92E73}" type="parTrans" cxnId="{DD18D824-4701-411E-BDA3-2F84E7F9EB57}">
      <dgm:prSet/>
      <dgm:spPr/>
      <dgm:t>
        <a:bodyPr/>
        <a:lstStyle/>
        <a:p>
          <a:endParaRPr lang="en-US"/>
        </a:p>
      </dgm:t>
    </dgm:pt>
    <dgm:pt modelId="{EFD4C479-A9F0-487B-8FC8-1A853F2FF8A0}" type="sibTrans" cxnId="{DD18D824-4701-411E-BDA3-2F84E7F9EB57}">
      <dgm:prSet/>
      <dgm:spPr/>
      <dgm:t>
        <a:bodyPr/>
        <a:lstStyle/>
        <a:p>
          <a:endParaRPr lang="en-US"/>
        </a:p>
      </dgm:t>
    </dgm:pt>
    <dgm:pt modelId="{5F2242D0-191C-4AAF-A4D6-07F486EB6F43}">
      <dgm:prSet phldrT="[Text]" custT="1"/>
      <dgm:spPr/>
      <dgm:t>
        <a:bodyPr anchor="ctr"/>
        <a:lstStyle/>
        <a:p>
          <a:r>
            <a:rPr lang="en-US" sz="1600" dirty="0">
              <a:latin typeface="Arial" panose="020B0604020202020204" pitchFamily="34" charset="0"/>
              <a:cs typeface="Arial" panose="020B0604020202020204" pitchFamily="34" charset="0"/>
            </a:rPr>
            <a:t>Mailed </a:t>
          </a:r>
          <a:r>
            <a:rPr lang="en-US" sz="1600" b="1" dirty="0">
              <a:latin typeface="Arial" panose="020B0604020202020204" pitchFamily="34" charset="0"/>
              <a:cs typeface="Arial" panose="020B0604020202020204" pitchFamily="34" charset="0"/>
            </a:rPr>
            <a:t>8,612</a:t>
          </a:r>
          <a:r>
            <a:rPr lang="en-US" sz="1600" dirty="0">
              <a:latin typeface="Arial" panose="020B0604020202020204" pitchFamily="34" charset="0"/>
              <a:cs typeface="Arial" panose="020B0604020202020204" pitchFamily="34" charset="0"/>
            </a:rPr>
            <a:t> distribution checks</a:t>
          </a:r>
        </a:p>
      </dgm:t>
    </dgm:pt>
    <dgm:pt modelId="{3DFAA499-8556-42FB-97D3-0AA638744D6C}" type="parTrans" cxnId="{D3E417FB-D8ED-44B9-9812-CF2E1C146C7B}">
      <dgm:prSet/>
      <dgm:spPr/>
      <dgm:t>
        <a:bodyPr/>
        <a:lstStyle/>
        <a:p>
          <a:endParaRPr lang="en-US"/>
        </a:p>
      </dgm:t>
    </dgm:pt>
    <dgm:pt modelId="{A99D745A-E2DD-48EE-A60E-377C48086BE1}" type="sibTrans" cxnId="{D3E417FB-D8ED-44B9-9812-CF2E1C146C7B}">
      <dgm:prSet/>
      <dgm:spPr/>
      <dgm:t>
        <a:bodyPr/>
        <a:lstStyle/>
        <a:p>
          <a:endParaRPr lang="en-US"/>
        </a:p>
      </dgm:t>
    </dgm:pt>
    <dgm:pt modelId="{9A31BB67-A6B4-408C-9620-222B6AB2DAD5}">
      <dgm:prSet phldrT="[Text]" custT="1"/>
      <dgm:spPr/>
      <dgm:t>
        <a:bodyPr anchor="ctr"/>
        <a:lstStyle/>
        <a:p>
          <a:r>
            <a:rPr lang="en-US" sz="1600" dirty="0">
              <a:latin typeface="Arial" panose="020B0604020202020204" pitchFamily="34" charset="0"/>
              <a:cs typeface="Arial" panose="020B0604020202020204" pitchFamily="34" charset="0"/>
            </a:rPr>
            <a:t>Assets under custody </a:t>
          </a:r>
          <a:r>
            <a:rPr lang="en-US" sz="1600" b="1" dirty="0">
              <a:latin typeface="Arial" panose="020B0604020202020204" pitchFamily="34" charset="0"/>
              <a:cs typeface="Arial" panose="020B0604020202020204" pitchFamily="34" charset="0"/>
            </a:rPr>
            <a:t>$14 B</a:t>
          </a:r>
        </a:p>
      </dgm:t>
    </dgm:pt>
    <dgm:pt modelId="{DFCC77AE-222C-437C-BFA7-DE02333F6AAB}" type="parTrans" cxnId="{1879C96D-2BBE-4C4B-B744-B2E583F06E50}">
      <dgm:prSet/>
      <dgm:spPr/>
      <dgm:t>
        <a:bodyPr/>
        <a:lstStyle/>
        <a:p>
          <a:endParaRPr lang="en-US"/>
        </a:p>
      </dgm:t>
    </dgm:pt>
    <dgm:pt modelId="{080F24CF-9186-4112-B648-067215E5CEC1}" type="sibTrans" cxnId="{1879C96D-2BBE-4C4B-B744-B2E583F06E50}">
      <dgm:prSet/>
      <dgm:spPr/>
      <dgm:t>
        <a:bodyPr/>
        <a:lstStyle/>
        <a:p>
          <a:endParaRPr lang="en-US"/>
        </a:p>
      </dgm:t>
    </dgm:pt>
    <dgm:pt modelId="{CE3DC40B-FE74-46A8-9EFD-1F05ED085BD2}">
      <dgm:prSet phldrT="[Text]" custT="1"/>
      <dgm:spPr/>
      <dgm:t>
        <a:bodyPr anchor="ctr"/>
        <a:lstStyle/>
        <a:p>
          <a:r>
            <a:rPr lang="en-US" sz="1600" dirty="0">
              <a:latin typeface="Arial" panose="020B0604020202020204" pitchFamily="34" charset="0"/>
              <a:cs typeface="Arial" panose="020B0604020202020204" pitchFamily="34" charset="0"/>
            </a:rPr>
            <a:t>Generated </a:t>
          </a:r>
          <a:r>
            <a:rPr lang="en-US" sz="1600" b="1" dirty="0">
              <a:latin typeface="Arial" panose="020B0604020202020204" pitchFamily="34" charset="0"/>
              <a:cs typeface="Arial" panose="020B0604020202020204" pitchFamily="34" charset="0"/>
            </a:rPr>
            <a:t>1,245,455</a:t>
          </a:r>
          <a:r>
            <a:rPr lang="en-US" sz="1600" dirty="0">
              <a:latin typeface="Arial" panose="020B0604020202020204" pitchFamily="34" charset="0"/>
              <a:cs typeface="Arial" panose="020B0604020202020204" pitchFamily="34" charset="0"/>
            </a:rPr>
            <a:t> personalized communications</a:t>
          </a:r>
        </a:p>
      </dgm:t>
    </dgm:pt>
    <dgm:pt modelId="{00628535-55AB-4231-8465-C1D8A6236E34}" type="parTrans" cxnId="{3FAFC8FF-33F2-43B7-899C-52E8BC483825}">
      <dgm:prSet/>
      <dgm:spPr/>
      <dgm:t>
        <a:bodyPr/>
        <a:lstStyle/>
        <a:p>
          <a:endParaRPr lang="en-US"/>
        </a:p>
      </dgm:t>
    </dgm:pt>
    <dgm:pt modelId="{A09C06E2-B4F5-48E3-BB99-512BF729F1F8}" type="sibTrans" cxnId="{3FAFC8FF-33F2-43B7-899C-52E8BC483825}">
      <dgm:prSet/>
      <dgm:spPr/>
      <dgm:t>
        <a:bodyPr/>
        <a:lstStyle/>
        <a:p>
          <a:endParaRPr lang="en-US"/>
        </a:p>
      </dgm:t>
    </dgm:pt>
    <dgm:pt modelId="{1C7D6DCF-C392-492E-8795-B3BDB6EBF67D}" type="pres">
      <dgm:prSet presAssocID="{1591ECF9-6905-4DDF-B385-A6B67407CDBF}" presName="Name0" presStyleCnt="0">
        <dgm:presLayoutVars>
          <dgm:dir/>
          <dgm:animLvl val="lvl"/>
          <dgm:resizeHandles/>
        </dgm:presLayoutVars>
      </dgm:prSet>
      <dgm:spPr/>
      <dgm:t>
        <a:bodyPr/>
        <a:lstStyle/>
        <a:p>
          <a:endParaRPr lang="en-US"/>
        </a:p>
      </dgm:t>
    </dgm:pt>
    <dgm:pt modelId="{6764BB6E-DA7A-4175-B4E9-31A67CFC54C8}" type="pres">
      <dgm:prSet presAssocID="{76F26BAD-60F4-430A-A4CF-D04CC41424E5}" presName="linNode" presStyleCnt="0"/>
      <dgm:spPr/>
    </dgm:pt>
    <dgm:pt modelId="{EADB4308-5919-4957-966A-178D524617D3}" type="pres">
      <dgm:prSet presAssocID="{76F26BAD-60F4-430A-A4CF-D04CC41424E5}" presName="parentShp" presStyleLbl="node1" presStyleIdx="0" presStyleCnt="2">
        <dgm:presLayoutVars>
          <dgm:bulletEnabled val="1"/>
        </dgm:presLayoutVars>
      </dgm:prSet>
      <dgm:spPr/>
      <dgm:t>
        <a:bodyPr/>
        <a:lstStyle/>
        <a:p>
          <a:endParaRPr lang="en-US"/>
        </a:p>
      </dgm:t>
    </dgm:pt>
    <dgm:pt modelId="{F76BFC5A-26E7-4923-B617-8F0F50471BE2}" type="pres">
      <dgm:prSet presAssocID="{76F26BAD-60F4-430A-A4CF-D04CC41424E5}" presName="childShp" presStyleLbl="bgAccFollowNode1" presStyleIdx="0" presStyleCnt="2" custScaleX="125862" custLinFactNeighborX="1293" custLinFactNeighborY="-3562">
        <dgm:presLayoutVars>
          <dgm:bulletEnabled val="1"/>
        </dgm:presLayoutVars>
      </dgm:prSet>
      <dgm:spPr/>
      <dgm:t>
        <a:bodyPr/>
        <a:lstStyle/>
        <a:p>
          <a:endParaRPr lang="en-US"/>
        </a:p>
      </dgm:t>
    </dgm:pt>
    <dgm:pt modelId="{AD48492A-55B1-45FB-A4A8-F2BFD98C2EEA}" type="pres">
      <dgm:prSet presAssocID="{AFD39E07-651A-4895-B858-80151EA4A684}" presName="spacing" presStyleCnt="0"/>
      <dgm:spPr/>
    </dgm:pt>
    <dgm:pt modelId="{2B42F32F-71EC-456D-9A13-5665FC4053DE}" type="pres">
      <dgm:prSet presAssocID="{F480F124-C926-46B8-A002-EC3AEC0E5DFD}" presName="linNode" presStyleCnt="0"/>
      <dgm:spPr/>
    </dgm:pt>
    <dgm:pt modelId="{70151E53-82E3-460D-9AA4-D490A369602B}" type="pres">
      <dgm:prSet presAssocID="{F480F124-C926-46B8-A002-EC3AEC0E5DFD}" presName="parentShp" presStyleLbl="node1" presStyleIdx="1" presStyleCnt="2" custLinFactNeighborY="10214">
        <dgm:presLayoutVars>
          <dgm:bulletEnabled val="1"/>
        </dgm:presLayoutVars>
      </dgm:prSet>
      <dgm:spPr/>
      <dgm:t>
        <a:bodyPr/>
        <a:lstStyle/>
        <a:p>
          <a:endParaRPr lang="en-US"/>
        </a:p>
      </dgm:t>
    </dgm:pt>
    <dgm:pt modelId="{CF439530-5C30-4AC4-BDCF-27043D952A00}" type="pres">
      <dgm:prSet presAssocID="{F480F124-C926-46B8-A002-EC3AEC0E5DFD}" presName="childShp" presStyleLbl="bgAccFollowNode1" presStyleIdx="1" presStyleCnt="2" custScaleX="108621">
        <dgm:presLayoutVars>
          <dgm:bulletEnabled val="1"/>
        </dgm:presLayoutVars>
      </dgm:prSet>
      <dgm:spPr/>
      <dgm:t>
        <a:bodyPr/>
        <a:lstStyle/>
        <a:p>
          <a:endParaRPr lang="en-US"/>
        </a:p>
      </dgm:t>
    </dgm:pt>
  </dgm:ptLst>
  <dgm:cxnLst>
    <dgm:cxn modelId="{886D1A92-DFB8-46B7-ADEA-D5B3A4A8D681}" type="presOf" srcId="{673CCBE5-259F-470D-8189-FB945B89815C}" destId="{F76BFC5A-26E7-4923-B617-8F0F50471BE2}" srcOrd="0" destOrd="1" presId="urn:microsoft.com/office/officeart/2005/8/layout/vList6"/>
    <dgm:cxn modelId="{DA857DD9-0F12-4E61-BF06-481FD2A2C3D4}" type="presOf" srcId="{76F26BAD-60F4-430A-A4CF-D04CC41424E5}" destId="{EADB4308-5919-4957-966A-178D524617D3}" srcOrd="0" destOrd="0" presId="urn:microsoft.com/office/officeart/2005/8/layout/vList6"/>
    <dgm:cxn modelId="{FC002EDB-1B21-4760-AB2F-6B83B07D8071}" type="presOf" srcId="{5F2242D0-191C-4AAF-A4D6-07F486EB6F43}" destId="{CF439530-5C30-4AC4-BDCF-27043D952A00}" srcOrd="0" destOrd="1" presId="urn:microsoft.com/office/officeart/2005/8/layout/vList6"/>
    <dgm:cxn modelId="{8E1FF90C-C95E-4316-9987-411C03F0A792}" type="presOf" srcId="{8C929002-D938-4F65-AD43-645B910B5C5C}" destId="{CF439530-5C30-4AC4-BDCF-27043D952A00}" srcOrd="0" destOrd="2" presId="urn:microsoft.com/office/officeart/2005/8/layout/vList6"/>
    <dgm:cxn modelId="{3FAFC8FF-33F2-43B7-899C-52E8BC483825}" srcId="{76F26BAD-60F4-430A-A4CF-D04CC41424E5}" destId="{CE3DC40B-FE74-46A8-9EFD-1F05ED085BD2}" srcOrd="2" destOrd="0" parTransId="{00628535-55AB-4231-8465-C1D8A6236E34}" sibTransId="{A09C06E2-B4F5-48E3-BB99-512BF729F1F8}"/>
    <dgm:cxn modelId="{2B83D1D0-3919-4709-8E57-9FB2270A432E}" type="presOf" srcId="{1591ECF9-6905-4DDF-B385-A6B67407CDBF}" destId="{1C7D6DCF-C392-492E-8795-B3BDB6EBF67D}" srcOrd="0" destOrd="0" presId="urn:microsoft.com/office/officeart/2005/8/layout/vList6"/>
    <dgm:cxn modelId="{E76B2D40-980D-4470-AD51-9A1F9B7EA163}" srcId="{76F26BAD-60F4-430A-A4CF-D04CC41424E5}" destId="{673CCBE5-259F-470D-8189-FB945B89815C}" srcOrd="1" destOrd="0" parTransId="{301C18E0-914D-4B3D-9762-BEB2A324ABDE}" sibTransId="{AFF2F02C-D3A1-425A-B77A-73F57F17C765}"/>
    <dgm:cxn modelId="{C9632D1E-F6D4-4592-AD4C-55A9A6637D40}" srcId="{76F26BAD-60F4-430A-A4CF-D04CC41424E5}" destId="{1536AC6A-89AD-4FC5-A2A8-9FE8D95BF992}" srcOrd="3" destOrd="0" parTransId="{6D157E0B-00AD-487A-B102-21E4E68C9322}" sibTransId="{23467180-D60A-430B-91D6-D510A6BD06AA}"/>
    <dgm:cxn modelId="{D5452DA1-F627-4B79-81A6-0C79B7B036B6}" type="presOf" srcId="{4FCCB7C6-66F2-49D6-BD62-256CECC5C22C}" destId="{CF439530-5C30-4AC4-BDCF-27043D952A00}" srcOrd="0" destOrd="0" presId="urn:microsoft.com/office/officeart/2005/8/layout/vList6"/>
    <dgm:cxn modelId="{1D71A7B8-0E2B-4621-8925-56305BBE84D8}" type="presOf" srcId="{F480F124-C926-46B8-A002-EC3AEC0E5DFD}" destId="{70151E53-82E3-460D-9AA4-D490A369602B}" srcOrd="0" destOrd="0" presId="urn:microsoft.com/office/officeart/2005/8/layout/vList6"/>
    <dgm:cxn modelId="{1F6C232B-2542-46F6-8C4C-31635D0E7732}" type="presOf" srcId="{1536AC6A-89AD-4FC5-A2A8-9FE8D95BF992}" destId="{F76BFC5A-26E7-4923-B617-8F0F50471BE2}" srcOrd="0" destOrd="3" presId="urn:microsoft.com/office/officeart/2005/8/layout/vList6"/>
    <dgm:cxn modelId="{17235069-F7ED-41C9-8507-E54095C11A49}" srcId="{1591ECF9-6905-4DDF-B385-A6B67407CDBF}" destId="{76F26BAD-60F4-430A-A4CF-D04CC41424E5}" srcOrd="0" destOrd="0" parTransId="{EA6B63BB-4954-498D-8706-F6B785B19623}" sibTransId="{AFD39E07-651A-4895-B858-80151EA4A684}"/>
    <dgm:cxn modelId="{D3E417FB-D8ED-44B9-9812-CF2E1C146C7B}" srcId="{F480F124-C926-46B8-A002-EC3AEC0E5DFD}" destId="{5F2242D0-191C-4AAF-A4D6-07F486EB6F43}" srcOrd="1" destOrd="0" parTransId="{3DFAA499-8556-42FB-97D3-0AA638744D6C}" sibTransId="{A99D745A-E2DD-48EE-A60E-377C48086BE1}"/>
    <dgm:cxn modelId="{7868CA27-E44F-49F3-BB3B-164659563732}" type="presOf" srcId="{CE3DC40B-FE74-46A8-9EFD-1F05ED085BD2}" destId="{F76BFC5A-26E7-4923-B617-8F0F50471BE2}" srcOrd="0" destOrd="2" presId="urn:microsoft.com/office/officeart/2005/8/layout/vList6"/>
    <dgm:cxn modelId="{82C96F43-7CF9-4CE3-8DA5-BE98E020B095}" type="presOf" srcId="{9A31BB67-A6B4-408C-9620-222B6AB2DAD5}" destId="{CF439530-5C30-4AC4-BDCF-27043D952A00}" srcOrd="0" destOrd="3" presId="urn:microsoft.com/office/officeart/2005/8/layout/vList6"/>
    <dgm:cxn modelId="{DD18D824-4701-411E-BDA3-2F84E7F9EB57}" srcId="{F480F124-C926-46B8-A002-EC3AEC0E5DFD}" destId="{4FCCB7C6-66F2-49D6-BD62-256CECC5C22C}" srcOrd="0" destOrd="0" parTransId="{32EE3139-1516-4AE8-B981-76994DA92E73}" sibTransId="{EFD4C479-A9F0-487B-8FC8-1A853F2FF8A0}"/>
    <dgm:cxn modelId="{F7DA5314-6AA6-443F-9A11-23A40409E3AC}" srcId="{76F26BAD-60F4-430A-A4CF-D04CC41424E5}" destId="{BF778515-2A8B-49F7-B23D-16B55A0D962F}" srcOrd="0" destOrd="0" parTransId="{0CB14BD5-35F1-452E-BB7E-7B648AB568A4}" sibTransId="{480A2450-33B5-4187-BD43-121C851FE588}"/>
    <dgm:cxn modelId="{FD9F204A-4467-43AE-9194-9C829D0EEC3D}" srcId="{F480F124-C926-46B8-A002-EC3AEC0E5DFD}" destId="{8C929002-D938-4F65-AD43-645B910B5C5C}" srcOrd="2" destOrd="0" parTransId="{A1405153-A13D-46EE-BB69-5D63EDF18263}" sibTransId="{4D555C1F-B1E8-45A4-B8C2-C60A751480C9}"/>
    <dgm:cxn modelId="{B2D9D6A5-FF2E-43BF-AF09-9984F7D39FF3}" type="presOf" srcId="{BF778515-2A8B-49F7-B23D-16B55A0D962F}" destId="{F76BFC5A-26E7-4923-B617-8F0F50471BE2}" srcOrd="0" destOrd="0" presId="urn:microsoft.com/office/officeart/2005/8/layout/vList6"/>
    <dgm:cxn modelId="{8F418244-AEF1-4845-9A12-CCA6AA5DD592}" srcId="{1591ECF9-6905-4DDF-B385-A6B67407CDBF}" destId="{F480F124-C926-46B8-A002-EC3AEC0E5DFD}" srcOrd="1" destOrd="0" parTransId="{1F29DF36-EF9B-4F9F-9C8E-CC8D706F6087}" sibTransId="{73F4579F-C25F-4A0F-A6D2-E856678DC24A}"/>
    <dgm:cxn modelId="{1879C96D-2BBE-4C4B-B744-B2E583F06E50}" srcId="{F480F124-C926-46B8-A002-EC3AEC0E5DFD}" destId="{9A31BB67-A6B4-408C-9620-222B6AB2DAD5}" srcOrd="3" destOrd="0" parTransId="{DFCC77AE-222C-437C-BFA7-DE02333F6AAB}" sibTransId="{080F24CF-9186-4112-B648-067215E5CEC1}"/>
    <dgm:cxn modelId="{9784727C-760F-4B13-8E97-71129EBD0CFD}" type="presParOf" srcId="{1C7D6DCF-C392-492E-8795-B3BDB6EBF67D}" destId="{6764BB6E-DA7A-4175-B4E9-31A67CFC54C8}" srcOrd="0" destOrd="0" presId="urn:microsoft.com/office/officeart/2005/8/layout/vList6"/>
    <dgm:cxn modelId="{710E0E1C-BD02-4089-9C74-C93030A630A9}" type="presParOf" srcId="{6764BB6E-DA7A-4175-B4E9-31A67CFC54C8}" destId="{EADB4308-5919-4957-966A-178D524617D3}" srcOrd="0" destOrd="0" presId="urn:microsoft.com/office/officeart/2005/8/layout/vList6"/>
    <dgm:cxn modelId="{9613A350-6BF9-427C-BE46-656017B0D404}" type="presParOf" srcId="{6764BB6E-DA7A-4175-B4E9-31A67CFC54C8}" destId="{F76BFC5A-26E7-4923-B617-8F0F50471BE2}" srcOrd="1" destOrd="0" presId="urn:microsoft.com/office/officeart/2005/8/layout/vList6"/>
    <dgm:cxn modelId="{F2BB626D-B5F3-4830-A436-66B34B52FE51}" type="presParOf" srcId="{1C7D6DCF-C392-492E-8795-B3BDB6EBF67D}" destId="{AD48492A-55B1-45FB-A4A8-F2BFD98C2EEA}" srcOrd="1" destOrd="0" presId="urn:microsoft.com/office/officeart/2005/8/layout/vList6"/>
    <dgm:cxn modelId="{6C8B15D1-32FE-44D6-94AA-5AFA913E1CDE}" type="presParOf" srcId="{1C7D6DCF-C392-492E-8795-B3BDB6EBF67D}" destId="{2B42F32F-71EC-456D-9A13-5665FC4053DE}" srcOrd="2" destOrd="0" presId="urn:microsoft.com/office/officeart/2005/8/layout/vList6"/>
    <dgm:cxn modelId="{8EC055F7-44BA-41AF-B05C-75F90CE68656}" type="presParOf" srcId="{2B42F32F-71EC-456D-9A13-5665FC4053DE}" destId="{70151E53-82E3-460D-9AA4-D490A369602B}" srcOrd="0" destOrd="0" presId="urn:microsoft.com/office/officeart/2005/8/layout/vList6"/>
    <dgm:cxn modelId="{F3F80B54-EC2B-46D1-A443-AA961437424A}" type="presParOf" srcId="{2B42F32F-71EC-456D-9A13-5665FC4053DE}" destId="{CF439530-5C30-4AC4-BDCF-27043D952A0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666213-EF56-4673-AFF3-11BE7BD400B3}" type="doc">
      <dgm:prSet loTypeId="urn:microsoft.com/office/officeart/2011/layout/TabList" loCatId="list" qsTypeId="urn:microsoft.com/office/officeart/2005/8/quickstyle/simple1" qsCatId="simple" csTypeId="urn:microsoft.com/office/officeart/2005/8/colors/accent3_4" csCatId="accent3" phldr="1"/>
      <dgm:spPr/>
      <dgm:t>
        <a:bodyPr/>
        <a:lstStyle/>
        <a:p>
          <a:endParaRPr lang="en-US"/>
        </a:p>
      </dgm:t>
    </dgm:pt>
    <dgm:pt modelId="{43B88152-DA60-48B2-A6E5-F95D8741A423}">
      <dgm:prSet phldrT="[Text]" custT="1"/>
      <dgm:spPr/>
      <dgm:t>
        <a:bodyPr/>
        <a:lstStyle/>
        <a:p>
          <a:pPr algn="l"/>
          <a:r>
            <a:rPr lang="en-US" sz="2200" b="1" dirty="0"/>
            <a:t>EY</a:t>
          </a:r>
        </a:p>
      </dgm:t>
    </dgm:pt>
    <dgm:pt modelId="{46E8BBB0-0114-4764-A918-23F59F9D7085}" type="parTrans" cxnId="{C5EAB0B1-FFE1-4569-9C69-2E33CDB1D8E8}">
      <dgm:prSet/>
      <dgm:spPr/>
      <dgm:t>
        <a:bodyPr/>
        <a:lstStyle/>
        <a:p>
          <a:endParaRPr lang="en-US"/>
        </a:p>
      </dgm:t>
    </dgm:pt>
    <dgm:pt modelId="{FA90264B-35CE-46D0-A547-D5EAF1ECED2F}" type="sibTrans" cxnId="{C5EAB0B1-FFE1-4569-9C69-2E33CDB1D8E8}">
      <dgm:prSet/>
      <dgm:spPr/>
      <dgm:t>
        <a:bodyPr/>
        <a:lstStyle/>
        <a:p>
          <a:endParaRPr lang="en-US"/>
        </a:p>
      </dgm:t>
    </dgm:pt>
    <dgm:pt modelId="{64013463-F8A6-4ADF-8EF3-F70EB14326F5}">
      <dgm:prSet phldrT="[Text]"/>
      <dgm:spPr/>
      <dgm:t>
        <a:bodyPr/>
        <a:lstStyle/>
        <a:p>
          <a:endParaRPr lang="en-US" dirty="0"/>
        </a:p>
      </dgm:t>
    </dgm:pt>
    <dgm:pt modelId="{005D180F-CA43-4655-95A7-80653BBF6996}" type="parTrans" cxnId="{FFBC1E4C-CFE5-45F2-9BE1-951993847F09}">
      <dgm:prSet/>
      <dgm:spPr/>
      <dgm:t>
        <a:bodyPr/>
        <a:lstStyle/>
        <a:p>
          <a:endParaRPr lang="en-US"/>
        </a:p>
      </dgm:t>
    </dgm:pt>
    <dgm:pt modelId="{2092E3AF-D1F9-4386-98F0-F2948F4353CE}" type="sibTrans" cxnId="{FFBC1E4C-CFE5-45F2-9BE1-951993847F09}">
      <dgm:prSet/>
      <dgm:spPr/>
      <dgm:t>
        <a:bodyPr/>
        <a:lstStyle/>
        <a:p>
          <a:endParaRPr lang="en-US"/>
        </a:p>
      </dgm:t>
    </dgm:pt>
    <dgm:pt modelId="{6C8DAB12-02ED-4ED8-A0AC-B2879FC5D557}">
      <dgm:prSet phldrT="[Text]" custT="1"/>
      <dgm:spPr/>
      <dgm:t>
        <a:bodyPr anchor="ctr"/>
        <a:lstStyle/>
        <a:p>
          <a:r>
            <a:rPr lang="en-US" sz="1600" b="1" dirty="0">
              <a:latin typeface="Arial" panose="020B0604020202020204" pitchFamily="34" charset="0"/>
              <a:cs typeface="Arial" panose="020B0604020202020204" pitchFamily="34" charset="0"/>
            </a:rPr>
            <a:t>Financial planners </a:t>
          </a:r>
        </a:p>
      </dgm:t>
    </dgm:pt>
    <dgm:pt modelId="{43480099-5574-47B3-ADBE-4CF860AD403A}" type="parTrans" cxnId="{54D0874A-38E2-4AAE-AE8C-B0DE60EFDB9C}">
      <dgm:prSet/>
      <dgm:spPr/>
      <dgm:t>
        <a:bodyPr/>
        <a:lstStyle/>
        <a:p>
          <a:endParaRPr lang="en-US"/>
        </a:p>
      </dgm:t>
    </dgm:pt>
    <dgm:pt modelId="{113E5623-64B0-441A-B053-1C222B1831C0}" type="sibTrans" cxnId="{54D0874A-38E2-4AAE-AE8C-B0DE60EFDB9C}">
      <dgm:prSet/>
      <dgm:spPr/>
      <dgm:t>
        <a:bodyPr/>
        <a:lstStyle/>
        <a:p>
          <a:endParaRPr lang="en-US"/>
        </a:p>
      </dgm:t>
    </dgm:pt>
    <dgm:pt modelId="{A2AB8C98-8047-497B-8E52-FEE18C662DD9}">
      <dgm:prSet phldrT="[Text]" custT="1"/>
      <dgm:spPr>
        <a:solidFill>
          <a:schemeClr val="tx2">
            <a:lumMod val="60000"/>
            <a:lumOff val="40000"/>
          </a:schemeClr>
        </a:solidFill>
        <a:ln>
          <a:noFill/>
        </a:ln>
      </dgm:spPr>
      <dgm:t>
        <a:bodyPr/>
        <a:lstStyle/>
        <a:p>
          <a:pPr algn="l"/>
          <a:r>
            <a:rPr lang="en-US" sz="2200" b="1" dirty="0">
              <a:latin typeface="Arial" panose="020B0604020202020204" pitchFamily="34" charset="0"/>
              <a:cs typeface="Arial" panose="020B0604020202020204" pitchFamily="34" charset="0"/>
            </a:rPr>
            <a:t>GuidedChoice </a:t>
          </a:r>
        </a:p>
      </dgm:t>
    </dgm:pt>
    <dgm:pt modelId="{D253D987-1EB9-422E-A012-3F50849D4001}" type="parTrans" cxnId="{310E27C1-2248-4B63-AE6C-6F17D9D6F2D3}">
      <dgm:prSet/>
      <dgm:spPr/>
      <dgm:t>
        <a:bodyPr/>
        <a:lstStyle/>
        <a:p>
          <a:endParaRPr lang="en-US"/>
        </a:p>
      </dgm:t>
    </dgm:pt>
    <dgm:pt modelId="{56D14937-EEB2-4178-992B-AA9B67D5629F}" type="sibTrans" cxnId="{310E27C1-2248-4B63-AE6C-6F17D9D6F2D3}">
      <dgm:prSet/>
      <dgm:spPr/>
      <dgm:t>
        <a:bodyPr/>
        <a:lstStyle/>
        <a:p>
          <a:endParaRPr lang="en-US"/>
        </a:p>
      </dgm:t>
    </dgm:pt>
    <dgm:pt modelId="{9430F1C0-487A-44B6-84E3-5BD863A9A372}">
      <dgm:prSet phldrT="[Text]"/>
      <dgm:spPr/>
      <dgm:t>
        <a:bodyPr/>
        <a:lstStyle/>
        <a:p>
          <a:r>
            <a:rPr lang="en-US" dirty="0"/>
            <a:t>  </a:t>
          </a:r>
        </a:p>
      </dgm:t>
    </dgm:pt>
    <dgm:pt modelId="{134F1985-B437-4AB3-9ABE-7FE92F9DD892}" type="parTrans" cxnId="{897EAEAD-B91B-49BC-9405-C5861C7A4471}">
      <dgm:prSet/>
      <dgm:spPr/>
      <dgm:t>
        <a:bodyPr/>
        <a:lstStyle/>
        <a:p>
          <a:endParaRPr lang="en-US"/>
        </a:p>
      </dgm:t>
    </dgm:pt>
    <dgm:pt modelId="{7093920F-0168-43E5-9F78-DF76E1E3E3A8}" type="sibTrans" cxnId="{897EAEAD-B91B-49BC-9405-C5861C7A4471}">
      <dgm:prSet/>
      <dgm:spPr/>
      <dgm:t>
        <a:bodyPr/>
        <a:lstStyle/>
        <a:p>
          <a:endParaRPr lang="en-US"/>
        </a:p>
      </dgm:t>
    </dgm:pt>
    <dgm:pt modelId="{26F0BEB5-A431-4E05-9FF0-22B365087183}">
      <dgm:prSet phldrT="[Text]" custT="1"/>
      <dgm:spPr/>
      <dgm:t>
        <a:bodyPr anchor="ctr"/>
        <a:lstStyle/>
        <a:p>
          <a:r>
            <a:rPr lang="en-US" altLang="en-US" sz="1600" b="1" dirty="0">
              <a:latin typeface="Arial" panose="020B0604020202020204" pitchFamily="34" charset="0"/>
              <a:cs typeface="Arial" panose="020B0604020202020204" pitchFamily="34" charset="0"/>
            </a:rPr>
            <a:t>Online personal ADVISOR SERVICE </a:t>
          </a:r>
          <a:endParaRPr lang="en-US" sz="1600" b="1" dirty="0">
            <a:latin typeface="Arial" panose="020B0604020202020204" pitchFamily="34" charset="0"/>
            <a:cs typeface="Arial" panose="020B0604020202020204" pitchFamily="34" charset="0"/>
          </a:endParaRPr>
        </a:p>
      </dgm:t>
    </dgm:pt>
    <dgm:pt modelId="{A57BFF30-F3A0-42DB-99E6-D6248687A438}" type="parTrans" cxnId="{D708EF07-E9D0-4C09-AAEE-EB7C962E2BC0}">
      <dgm:prSet/>
      <dgm:spPr/>
      <dgm:t>
        <a:bodyPr/>
        <a:lstStyle/>
        <a:p>
          <a:endParaRPr lang="en-US"/>
        </a:p>
      </dgm:t>
    </dgm:pt>
    <dgm:pt modelId="{508A10F9-8A15-41B9-9AC1-0C12E5BE9ED6}" type="sibTrans" cxnId="{D708EF07-E9D0-4C09-AAEE-EB7C962E2BC0}">
      <dgm:prSet/>
      <dgm:spPr/>
      <dgm:t>
        <a:bodyPr/>
        <a:lstStyle/>
        <a:p>
          <a:endParaRPr lang="en-US"/>
        </a:p>
      </dgm:t>
    </dgm:pt>
    <dgm:pt modelId="{646903FF-9F1D-4EFF-BB34-55CD8B7D0AB8}">
      <dgm:prSet phldrT="[Text]" custT="1"/>
      <dgm:spPr>
        <a:solidFill>
          <a:schemeClr val="bg2">
            <a:lumMod val="50000"/>
          </a:schemeClr>
        </a:solidFill>
        <a:ln>
          <a:noFill/>
        </a:ln>
      </dgm:spPr>
      <dgm:t>
        <a:bodyPr/>
        <a:lstStyle/>
        <a:p>
          <a:pPr algn="l"/>
          <a:r>
            <a:rPr lang="en-US" sz="2200" b="1" dirty="0">
              <a:latin typeface="Arial" panose="020B0604020202020204" pitchFamily="34" charset="0"/>
              <a:cs typeface="Arial" panose="020B0604020202020204" pitchFamily="34" charset="0"/>
            </a:rPr>
            <a:t>Alight</a:t>
          </a:r>
        </a:p>
      </dgm:t>
    </dgm:pt>
    <dgm:pt modelId="{9ED4614C-7ABC-4090-9170-C29C027696BF}" type="parTrans" cxnId="{537E7B11-E499-4E45-AEC2-07EB6820B14C}">
      <dgm:prSet/>
      <dgm:spPr/>
      <dgm:t>
        <a:bodyPr/>
        <a:lstStyle/>
        <a:p>
          <a:endParaRPr lang="en-US"/>
        </a:p>
      </dgm:t>
    </dgm:pt>
    <dgm:pt modelId="{91991ABE-C85A-4671-94CA-31AA79C44461}" type="sibTrans" cxnId="{537E7B11-E499-4E45-AEC2-07EB6820B14C}">
      <dgm:prSet/>
      <dgm:spPr/>
      <dgm:t>
        <a:bodyPr/>
        <a:lstStyle/>
        <a:p>
          <a:endParaRPr lang="en-US"/>
        </a:p>
      </dgm:t>
    </dgm:pt>
    <dgm:pt modelId="{87FBE39F-D8E6-455E-BA33-F4CB09959B81}">
      <dgm:prSet phldrT="[Text]"/>
      <dgm:spPr/>
      <dgm:t>
        <a:bodyPr/>
        <a:lstStyle/>
        <a:p>
          <a:r>
            <a:rPr lang="en-US" dirty="0"/>
            <a:t> </a:t>
          </a:r>
        </a:p>
      </dgm:t>
    </dgm:pt>
    <dgm:pt modelId="{A31031EB-44A8-4618-99DB-9AE5CB91AC79}" type="parTrans" cxnId="{00AB36A3-CB7F-49FA-B52D-A32BA1DE7CCB}">
      <dgm:prSet/>
      <dgm:spPr/>
      <dgm:t>
        <a:bodyPr/>
        <a:lstStyle/>
        <a:p>
          <a:endParaRPr lang="en-US"/>
        </a:p>
      </dgm:t>
    </dgm:pt>
    <dgm:pt modelId="{B5B55A2F-946F-4AF9-B3AF-13DF592DFA5C}" type="sibTrans" cxnId="{00AB36A3-CB7F-49FA-B52D-A32BA1DE7CCB}">
      <dgm:prSet/>
      <dgm:spPr/>
      <dgm:t>
        <a:bodyPr/>
        <a:lstStyle/>
        <a:p>
          <a:endParaRPr lang="en-US"/>
        </a:p>
      </dgm:t>
    </dgm:pt>
    <dgm:pt modelId="{D7794752-3FDC-46EF-9DC5-AD14F9813F52}">
      <dgm:prSet phldrT="[Text]" custT="1"/>
      <dgm:spPr/>
      <dgm:t>
        <a:bodyPr anchor="ctr"/>
        <a:lstStyle/>
        <a:p>
          <a:r>
            <a:rPr lang="en-US" sz="1600" b="1" dirty="0">
              <a:latin typeface="Arial" panose="020B0604020202020204" pitchFamily="34" charset="0"/>
              <a:cs typeface="Arial" panose="020B0604020202020204" pitchFamily="34" charset="0"/>
            </a:rPr>
            <a:t>Provide unbiased financial planning guidance via telephone</a:t>
          </a:r>
        </a:p>
      </dgm:t>
    </dgm:pt>
    <dgm:pt modelId="{2116AC34-82C3-4216-85A9-E5F4284B2133}" type="parTrans" cxnId="{F3A9C1B8-B21F-48E3-87B1-C40C9EDF57EA}">
      <dgm:prSet/>
      <dgm:spPr/>
      <dgm:t>
        <a:bodyPr/>
        <a:lstStyle/>
        <a:p>
          <a:endParaRPr lang="en-US"/>
        </a:p>
      </dgm:t>
    </dgm:pt>
    <dgm:pt modelId="{C41A3584-67E9-4390-95CC-DD79620425F9}" type="sibTrans" cxnId="{F3A9C1B8-B21F-48E3-87B1-C40C9EDF57EA}">
      <dgm:prSet/>
      <dgm:spPr/>
      <dgm:t>
        <a:bodyPr/>
        <a:lstStyle/>
        <a:p>
          <a:endParaRPr lang="en-US"/>
        </a:p>
      </dgm:t>
    </dgm:pt>
    <dgm:pt modelId="{9FC01AE2-3161-4122-B583-6E851602048F}">
      <dgm:prSet phldrT="[Text]" custT="1"/>
      <dgm:spPr/>
      <dgm:t>
        <a:bodyPr anchor="ctr"/>
        <a:lstStyle/>
        <a:p>
          <a:r>
            <a:rPr lang="en-US" sz="1600" b="1" dirty="0">
              <a:latin typeface="Arial" panose="020B0604020202020204" pitchFamily="34" charset="0"/>
              <a:cs typeface="Arial" panose="020B0604020202020204" pitchFamily="34" charset="0"/>
            </a:rPr>
            <a:t>Conduct retirement/financial planning workshops</a:t>
          </a:r>
        </a:p>
      </dgm:t>
    </dgm:pt>
    <dgm:pt modelId="{35ABBCB5-5290-4D23-95DD-757AB132152D}" type="parTrans" cxnId="{5623936E-306B-494F-A363-C82BACBA6A06}">
      <dgm:prSet/>
      <dgm:spPr/>
      <dgm:t>
        <a:bodyPr/>
        <a:lstStyle/>
        <a:p>
          <a:endParaRPr lang="en-US"/>
        </a:p>
      </dgm:t>
    </dgm:pt>
    <dgm:pt modelId="{92FC840B-C4BC-41BE-A566-2046998B4B2E}" type="sibTrans" cxnId="{5623936E-306B-494F-A363-C82BACBA6A06}">
      <dgm:prSet/>
      <dgm:spPr/>
      <dgm:t>
        <a:bodyPr/>
        <a:lstStyle/>
        <a:p>
          <a:endParaRPr lang="en-US"/>
        </a:p>
      </dgm:t>
    </dgm:pt>
    <dgm:pt modelId="{299BC993-3C5F-4255-95F6-43203076D3F4}">
      <dgm:prSet phldrT="[Text]" custT="1"/>
      <dgm:spPr/>
      <dgm:t>
        <a:bodyPr anchor="ctr"/>
        <a:lstStyle/>
        <a:p>
          <a:r>
            <a:rPr lang="en-US" sz="1600" b="1" dirty="0">
              <a:latin typeface="Arial" panose="020B0604020202020204" pitchFamily="34" charset="0"/>
              <a:cs typeface="Arial" panose="020B0604020202020204" pitchFamily="34" charset="0"/>
            </a:rPr>
            <a:t>Design, printing, focus groups</a:t>
          </a:r>
        </a:p>
      </dgm:t>
    </dgm:pt>
    <dgm:pt modelId="{C9BEC1D0-E3B2-45F2-9E78-1FFE4D98AF0A}" type="parTrans" cxnId="{1C23D5E7-B048-4F8B-8F18-FE1046163242}">
      <dgm:prSet/>
      <dgm:spPr/>
      <dgm:t>
        <a:bodyPr/>
        <a:lstStyle/>
        <a:p>
          <a:endParaRPr lang="en-US"/>
        </a:p>
      </dgm:t>
    </dgm:pt>
    <dgm:pt modelId="{ED88AF49-6D2A-44E2-8BEE-5AFBE26337C6}" type="sibTrans" cxnId="{1C23D5E7-B048-4F8B-8F18-FE1046163242}">
      <dgm:prSet/>
      <dgm:spPr/>
      <dgm:t>
        <a:bodyPr/>
        <a:lstStyle/>
        <a:p>
          <a:endParaRPr lang="en-US"/>
        </a:p>
      </dgm:t>
    </dgm:pt>
    <dgm:pt modelId="{E1617E90-290E-426F-81A5-FCB630EE4811}">
      <dgm:prSet phldrT="[Text]" custT="1"/>
      <dgm:spPr/>
      <dgm:t>
        <a:bodyPr anchor="ctr"/>
        <a:lstStyle/>
        <a:p>
          <a:r>
            <a:rPr lang="en-US" sz="1600" b="1" dirty="0">
              <a:latin typeface="Arial" panose="020B0604020202020204" pitchFamily="34" charset="0"/>
              <a:cs typeface="Arial" panose="020B0604020202020204" pitchFamily="34" charset="0"/>
            </a:rPr>
            <a:t>Online 1</a:t>
          </a:r>
          <a:r>
            <a:rPr lang="en-US" sz="1600" b="1" baseline="30000" dirty="0">
              <a:latin typeface="Arial" panose="020B0604020202020204" pitchFamily="34" charset="0"/>
              <a:cs typeface="Arial" panose="020B0604020202020204" pitchFamily="34" charset="0"/>
            </a:rPr>
            <a:t>st</a:t>
          </a:r>
          <a:r>
            <a:rPr lang="en-US" sz="1600" b="1" dirty="0">
              <a:latin typeface="Arial" panose="020B0604020202020204" pitchFamily="34" charset="0"/>
              <a:cs typeface="Arial" panose="020B0604020202020204" pitchFamily="34" charset="0"/>
            </a:rPr>
            <a:t> &amp; 2</a:t>
          </a:r>
          <a:r>
            <a:rPr lang="en-US" sz="1600" b="1" baseline="30000" dirty="0">
              <a:latin typeface="Arial" panose="020B0604020202020204" pitchFamily="34" charset="0"/>
              <a:cs typeface="Arial" panose="020B0604020202020204" pitchFamily="34" charset="0"/>
            </a:rPr>
            <a:t>nd</a:t>
          </a:r>
          <a:r>
            <a:rPr lang="en-US" sz="1600" b="1" dirty="0">
              <a:latin typeface="Arial" panose="020B0604020202020204" pitchFamily="34" charset="0"/>
              <a:cs typeface="Arial" panose="020B0604020202020204" pitchFamily="34" charset="0"/>
            </a:rPr>
            <a:t> Election Choice Services</a:t>
          </a:r>
        </a:p>
      </dgm:t>
    </dgm:pt>
    <dgm:pt modelId="{85C2F6B6-4CFF-4619-B96F-AFD216BB177B}" type="parTrans" cxnId="{D09F4BF0-CBCA-43CC-B965-C9ECE1F8BBB2}">
      <dgm:prSet/>
      <dgm:spPr/>
      <dgm:t>
        <a:bodyPr/>
        <a:lstStyle/>
        <a:p>
          <a:endParaRPr lang="en-US"/>
        </a:p>
      </dgm:t>
    </dgm:pt>
    <dgm:pt modelId="{BF097460-2A2E-45A4-A41D-199A946784AE}" type="sibTrans" cxnId="{D09F4BF0-CBCA-43CC-B965-C9ECE1F8BBB2}">
      <dgm:prSet/>
      <dgm:spPr/>
      <dgm:t>
        <a:bodyPr/>
        <a:lstStyle/>
        <a:p>
          <a:endParaRPr lang="en-US"/>
        </a:p>
      </dgm:t>
    </dgm:pt>
    <dgm:pt modelId="{21CEBEE2-4C91-419F-B58E-0A97BFD6774A}" type="pres">
      <dgm:prSet presAssocID="{63666213-EF56-4673-AFF3-11BE7BD400B3}" presName="Name0" presStyleCnt="0">
        <dgm:presLayoutVars>
          <dgm:chMax/>
          <dgm:chPref val="3"/>
          <dgm:dir/>
          <dgm:animOne val="branch"/>
          <dgm:animLvl val="lvl"/>
        </dgm:presLayoutVars>
      </dgm:prSet>
      <dgm:spPr/>
      <dgm:t>
        <a:bodyPr/>
        <a:lstStyle/>
        <a:p>
          <a:endParaRPr lang="en-US"/>
        </a:p>
      </dgm:t>
    </dgm:pt>
    <dgm:pt modelId="{47EF8057-F77E-4260-A51F-9CC9E45510FF}" type="pres">
      <dgm:prSet presAssocID="{43B88152-DA60-48B2-A6E5-F95D8741A423}" presName="composite" presStyleCnt="0"/>
      <dgm:spPr/>
    </dgm:pt>
    <dgm:pt modelId="{F4F430D7-6479-4E76-A586-79AD19956CC9}" type="pres">
      <dgm:prSet presAssocID="{43B88152-DA60-48B2-A6E5-F95D8741A423}" presName="FirstChild" presStyleLbl="revTx" presStyleIdx="0" presStyleCnt="6">
        <dgm:presLayoutVars>
          <dgm:chMax val="0"/>
          <dgm:chPref val="0"/>
          <dgm:bulletEnabled val="1"/>
        </dgm:presLayoutVars>
      </dgm:prSet>
      <dgm:spPr/>
      <dgm:t>
        <a:bodyPr/>
        <a:lstStyle/>
        <a:p>
          <a:endParaRPr lang="en-US"/>
        </a:p>
      </dgm:t>
    </dgm:pt>
    <dgm:pt modelId="{5FD096B6-1BEA-4AA6-9774-ADDE72C040EF}" type="pres">
      <dgm:prSet presAssocID="{43B88152-DA60-48B2-A6E5-F95D8741A423}" presName="Parent" presStyleLbl="alignNode1" presStyleIdx="0" presStyleCnt="3" custScaleY="89701">
        <dgm:presLayoutVars>
          <dgm:chMax val="3"/>
          <dgm:chPref val="3"/>
          <dgm:bulletEnabled val="1"/>
        </dgm:presLayoutVars>
      </dgm:prSet>
      <dgm:spPr/>
      <dgm:t>
        <a:bodyPr/>
        <a:lstStyle/>
        <a:p>
          <a:endParaRPr lang="en-US"/>
        </a:p>
      </dgm:t>
    </dgm:pt>
    <dgm:pt modelId="{45694ABA-765F-41CB-A4F3-3F005E3473EE}" type="pres">
      <dgm:prSet presAssocID="{43B88152-DA60-48B2-A6E5-F95D8741A423}" presName="Accent" presStyleLbl="parChTrans1D1" presStyleIdx="0" presStyleCnt="3"/>
      <dgm:spPr/>
    </dgm:pt>
    <dgm:pt modelId="{8BF6889B-3A65-4651-A415-E5F7EC2DE57B}" type="pres">
      <dgm:prSet presAssocID="{43B88152-DA60-48B2-A6E5-F95D8741A423}" presName="Child" presStyleLbl="revTx" presStyleIdx="1" presStyleCnt="6" custScaleY="68000">
        <dgm:presLayoutVars>
          <dgm:chMax val="0"/>
          <dgm:chPref val="0"/>
          <dgm:bulletEnabled val="1"/>
        </dgm:presLayoutVars>
      </dgm:prSet>
      <dgm:spPr/>
      <dgm:t>
        <a:bodyPr/>
        <a:lstStyle/>
        <a:p>
          <a:endParaRPr lang="en-US"/>
        </a:p>
      </dgm:t>
    </dgm:pt>
    <dgm:pt modelId="{78ABD894-5FDB-4B80-B4D4-BE5CD39B79D0}" type="pres">
      <dgm:prSet presAssocID="{FA90264B-35CE-46D0-A547-D5EAF1ECED2F}" presName="sibTrans" presStyleCnt="0"/>
      <dgm:spPr/>
    </dgm:pt>
    <dgm:pt modelId="{1113AF58-4CC0-43D0-869B-CD04DDC65B16}" type="pres">
      <dgm:prSet presAssocID="{A2AB8C98-8047-497B-8E52-FEE18C662DD9}" presName="composite" presStyleCnt="0"/>
      <dgm:spPr/>
    </dgm:pt>
    <dgm:pt modelId="{A1D315BF-E6BF-4BFB-8775-11AF7A02AB7E}" type="pres">
      <dgm:prSet presAssocID="{A2AB8C98-8047-497B-8E52-FEE18C662DD9}" presName="FirstChild" presStyleLbl="revTx" presStyleIdx="2" presStyleCnt="6">
        <dgm:presLayoutVars>
          <dgm:chMax val="0"/>
          <dgm:chPref val="0"/>
          <dgm:bulletEnabled val="1"/>
        </dgm:presLayoutVars>
      </dgm:prSet>
      <dgm:spPr/>
      <dgm:t>
        <a:bodyPr/>
        <a:lstStyle/>
        <a:p>
          <a:endParaRPr lang="en-US"/>
        </a:p>
      </dgm:t>
    </dgm:pt>
    <dgm:pt modelId="{E82C1627-9C00-4BF2-BB1A-22E48932F4E2}" type="pres">
      <dgm:prSet presAssocID="{A2AB8C98-8047-497B-8E52-FEE18C662DD9}" presName="Parent" presStyleLbl="alignNode1" presStyleIdx="1" presStyleCnt="3" custScaleX="139868" custLinFactNeighborX="9967" custLinFactNeighborY="4379">
        <dgm:presLayoutVars>
          <dgm:chMax val="3"/>
          <dgm:chPref val="3"/>
          <dgm:bulletEnabled val="1"/>
        </dgm:presLayoutVars>
      </dgm:prSet>
      <dgm:spPr/>
      <dgm:t>
        <a:bodyPr/>
        <a:lstStyle/>
        <a:p>
          <a:endParaRPr lang="en-US"/>
        </a:p>
      </dgm:t>
    </dgm:pt>
    <dgm:pt modelId="{51C8A057-4A7C-444D-A340-118A5BCCD08D}" type="pres">
      <dgm:prSet presAssocID="{A2AB8C98-8047-497B-8E52-FEE18C662DD9}" presName="Accent" presStyleLbl="parChTrans1D1" presStyleIdx="1" presStyleCnt="3" custLinFactNeighborX="-543" custLinFactNeighborY="48028"/>
      <dgm:spPr/>
    </dgm:pt>
    <dgm:pt modelId="{06251ED0-A52E-4DBC-A374-1CF99C15C135}" type="pres">
      <dgm:prSet presAssocID="{A2AB8C98-8047-497B-8E52-FEE18C662DD9}" presName="Child" presStyleLbl="revTx" presStyleIdx="3" presStyleCnt="6" custScaleY="43733" custLinFactY="-1713" custLinFactNeighborY="-100000">
        <dgm:presLayoutVars>
          <dgm:chMax val="0"/>
          <dgm:chPref val="0"/>
          <dgm:bulletEnabled val="1"/>
        </dgm:presLayoutVars>
      </dgm:prSet>
      <dgm:spPr/>
      <dgm:t>
        <a:bodyPr/>
        <a:lstStyle/>
        <a:p>
          <a:endParaRPr lang="en-US"/>
        </a:p>
      </dgm:t>
    </dgm:pt>
    <dgm:pt modelId="{62C57BF5-1CE9-4D06-8E69-2D5B94567AC1}" type="pres">
      <dgm:prSet presAssocID="{56D14937-EEB2-4178-992B-AA9B67D5629F}" presName="sibTrans" presStyleCnt="0"/>
      <dgm:spPr/>
    </dgm:pt>
    <dgm:pt modelId="{1F7067CA-C004-4243-8E3D-42AA4FA889C5}" type="pres">
      <dgm:prSet presAssocID="{646903FF-9F1D-4EFF-BB34-55CD8B7D0AB8}" presName="composite" presStyleCnt="0"/>
      <dgm:spPr/>
    </dgm:pt>
    <dgm:pt modelId="{A319133B-0DBF-4B7B-9DE4-D5066958AC9C}" type="pres">
      <dgm:prSet presAssocID="{646903FF-9F1D-4EFF-BB34-55CD8B7D0AB8}" presName="FirstChild" presStyleLbl="revTx" presStyleIdx="4" presStyleCnt="6" custScaleX="98532">
        <dgm:presLayoutVars>
          <dgm:chMax val="0"/>
          <dgm:chPref val="0"/>
          <dgm:bulletEnabled val="1"/>
        </dgm:presLayoutVars>
      </dgm:prSet>
      <dgm:spPr/>
      <dgm:t>
        <a:bodyPr/>
        <a:lstStyle/>
        <a:p>
          <a:endParaRPr lang="en-US"/>
        </a:p>
      </dgm:t>
    </dgm:pt>
    <dgm:pt modelId="{49037F1E-DBB9-49A2-AC85-25B83F05483A}" type="pres">
      <dgm:prSet presAssocID="{646903FF-9F1D-4EFF-BB34-55CD8B7D0AB8}" presName="Parent" presStyleLbl="alignNode1" presStyleIdx="2" presStyleCnt="3" custScaleX="162757" custScaleY="79428" custLinFactNeighborX="18275" custLinFactNeighborY="-34896">
        <dgm:presLayoutVars>
          <dgm:chMax val="3"/>
          <dgm:chPref val="3"/>
          <dgm:bulletEnabled val="1"/>
        </dgm:presLayoutVars>
      </dgm:prSet>
      <dgm:spPr/>
      <dgm:t>
        <a:bodyPr/>
        <a:lstStyle/>
        <a:p>
          <a:endParaRPr lang="en-US"/>
        </a:p>
      </dgm:t>
    </dgm:pt>
    <dgm:pt modelId="{5C9681C5-2A3D-430F-96EB-98C2DC49674E}" type="pres">
      <dgm:prSet presAssocID="{646903FF-9F1D-4EFF-BB34-55CD8B7D0AB8}" presName="Accent" presStyleLbl="parChTrans1D1" presStyleIdx="2" presStyleCnt="3" custLinFactY="-438274" custLinFactNeighborY="-500000"/>
      <dgm:spPr/>
    </dgm:pt>
    <dgm:pt modelId="{D31E2E9C-5E68-4367-A5C2-ED34A9BD6ABB}" type="pres">
      <dgm:prSet presAssocID="{646903FF-9F1D-4EFF-BB34-55CD8B7D0AB8}" presName="Child" presStyleLbl="revTx" presStyleIdx="5" presStyleCnt="6" custScaleY="34883" custLinFactNeighborY="-30896">
        <dgm:presLayoutVars>
          <dgm:chMax val="0"/>
          <dgm:chPref val="0"/>
          <dgm:bulletEnabled val="1"/>
        </dgm:presLayoutVars>
      </dgm:prSet>
      <dgm:spPr/>
      <dgm:t>
        <a:bodyPr/>
        <a:lstStyle/>
        <a:p>
          <a:endParaRPr lang="en-US"/>
        </a:p>
      </dgm:t>
    </dgm:pt>
  </dgm:ptLst>
  <dgm:cxnLst>
    <dgm:cxn modelId="{C5EAB0B1-FFE1-4569-9C69-2E33CDB1D8E8}" srcId="{63666213-EF56-4673-AFF3-11BE7BD400B3}" destId="{43B88152-DA60-48B2-A6E5-F95D8741A423}" srcOrd="0" destOrd="0" parTransId="{46E8BBB0-0114-4764-A918-23F59F9D7085}" sibTransId="{FA90264B-35CE-46D0-A547-D5EAF1ECED2F}"/>
    <dgm:cxn modelId="{5B11E9B6-095B-4422-AD8E-1C763ADCB4D0}" type="presOf" srcId="{26F0BEB5-A431-4E05-9FF0-22B365087183}" destId="{06251ED0-A52E-4DBC-A374-1CF99C15C135}" srcOrd="0" destOrd="0" presId="urn:microsoft.com/office/officeart/2011/layout/TabList"/>
    <dgm:cxn modelId="{CDBF8D2B-31CA-45CE-ADF8-D873FFA623AA}" type="presOf" srcId="{87FBE39F-D8E6-455E-BA33-F4CB09959B81}" destId="{A319133B-0DBF-4B7B-9DE4-D5066958AC9C}" srcOrd="0" destOrd="0" presId="urn:microsoft.com/office/officeart/2011/layout/TabList"/>
    <dgm:cxn modelId="{897EAEAD-B91B-49BC-9405-C5861C7A4471}" srcId="{A2AB8C98-8047-497B-8E52-FEE18C662DD9}" destId="{9430F1C0-487A-44B6-84E3-5BD863A9A372}" srcOrd="0" destOrd="0" parTransId="{134F1985-B437-4AB3-9ABE-7FE92F9DD892}" sibTransId="{7093920F-0168-43E5-9F78-DF76E1E3E3A8}"/>
    <dgm:cxn modelId="{54D0874A-38E2-4AAE-AE8C-B0DE60EFDB9C}" srcId="{43B88152-DA60-48B2-A6E5-F95D8741A423}" destId="{6C8DAB12-02ED-4ED8-A0AC-B2879FC5D557}" srcOrd="1" destOrd="0" parTransId="{43480099-5574-47B3-ADBE-4CF860AD403A}" sibTransId="{113E5623-64B0-441A-B053-1C222B1831C0}"/>
    <dgm:cxn modelId="{00AB36A3-CB7F-49FA-B52D-A32BA1DE7CCB}" srcId="{646903FF-9F1D-4EFF-BB34-55CD8B7D0AB8}" destId="{87FBE39F-D8E6-455E-BA33-F4CB09959B81}" srcOrd="0" destOrd="0" parTransId="{A31031EB-44A8-4618-99DB-9AE5CB91AC79}" sibTransId="{B5B55A2F-946F-4AF9-B3AF-13DF592DFA5C}"/>
    <dgm:cxn modelId="{D09F4BF0-CBCA-43CC-B965-C9ECE1F8BBB2}" srcId="{646903FF-9F1D-4EFF-BB34-55CD8B7D0AB8}" destId="{E1617E90-290E-426F-81A5-FCB630EE4811}" srcOrd="2" destOrd="0" parTransId="{85C2F6B6-4CFF-4619-B96F-AFD216BB177B}" sibTransId="{BF097460-2A2E-45A4-A41D-199A946784AE}"/>
    <dgm:cxn modelId="{8850AB03-2449-4B72-A1BF-065FAA338FE4}" type="presOf" srcId="{64013463-F8A6-4ADF-8EF3-F70EB14326F5}" destId="{F4F430D7-6479-4E76-A586-79AD19956CC9}" srcOrd="0" destOrd="0" presId="urn:microsoft.com/office/officeart/2011/layout/TabList"/>
    <dgm:cxn modelId="{71721AA9-2F62-4C33-9A70-3882CA84095F}" type="presOf" srcId="{6C8DAB12-02ED-4ED8-A0AC-B2879FC5D557}" destId="{8BF6889B-3A65-4651-A415-E5F7EC2DE57B}" srcOrd="0" destOrd="0" presId="urn:microsoft.com/office/officeart/2011/layout/TabList"/>
    <dgm:cxn modelId="{8BE989A8-2082-4FC2-BF53-D3DDAA4862E1}" type="presOf" srcId="{D7794752-3FDC-46EF-9DC5-AD14F9813F52}" destId="{8BF6889B-3A65-4651-A415-E5F7EC2DE57B}" srcOrd="0" destOrd="1" presId="urn:microsoft.com/office/officeart/2011/layout/TabList"/>
    <dgm:cxn modelId="{8BE0B752-A63A-44CF-BB52-0A97756C28EA}" type="presOf" srcId="{9430F1C0-487A-44B6-84E3-5BD863A9A372}" destId="{A1D315BF-E6BF-4BFB-8775-11AF7A02AB7E}" srcOrd="0" destOrd="0" presId="urn:microsoft.com/office/officeart/2011/layout/TabList"/>
    <dgm:cxn modelId="{FFBC1E4C-CFE5-45F2-9BE1-951993847F09}" srcId="{43B88152-DA60-48B2-A6E5-F95D8741A423}" destId="{64013463-F8A6-4ADF-8EF3-F70EB14326F5}" srcOrd="0" destOrd="0" parTransId="{005D180F-CA43-4655-95A7-80653BBF6996}" sibTransId="{2092E3AF-D1F9-4386-98F0-F2948F4353CE}"/>
    <dgm:cxn modelId="{295DFEB5-17C2-477B-9C20-85280E837482}" type="presOf" srcId="{63666213-EF56-4673-AFF3-11BE7BD400B3}" destId="{21CEBEE2-4C91-419F-B58E-0A97BFD6774A}" srcOrd="0" destOrd="0" presId="urn:microsoft.com/office/officeart/2011/layout/TabList"/>
    <dgm:cxn modelId="{7F346350-A53B-472E-9459-4B46BA33C5B8}" type="presOf" srcId="{9FC01AE2-3161-4122-B583-6E851602048F}" destId="{8BF6889B-3A65-4651-A415-E5F7EC2DE57B}" srcOrd="0" destOrd="2" presId="urn:microsoft.com/office/officeart/2011/layout/TabList"/>
    <dgm:cxn modelId="{1C23D5E7-B048-4F8B-8F18-FE1046163242}" srcId="{646903FF-9F1D-4EFF-BB34-55CD8B7D0AB8}" destId="{299BC993-3C5F-4255-95F6-43203076D3F4}" srcOrd="1" destOrd="0" parTransId="{C9BEC1D0-E3B2-45F2-9E78-1FFE4D98AF0A}" sibTransId="{ED88AF49-6D2A-44E2-8BEE-5AFBE26337C6}"/>
    <dgm:cxn modelId="{3FF7FD57-48EF-4012-93CF-8773C5D57972}" type="presOf" srcId="{646903FF-9F1D-4EFF-BB34-55CD8B7D0AB8}" destId="{49037F1E-DBB9-49A2-AC85-25B83F05483A}" srcOrd="0" destOrd="0" presId="urn:microsoft.com/office/officeart/2011/layout/TabList"/>
    <dgm:cxn modelId="{8D1F7C9D-7ACE-449C-9946-5FC116598D1D}" type="presOf" srcId="{E1617E90-290E-426F-81A5-FCB630EE4811}" destId="{D31E2E9C-5E68-4367-A5C2-ED34A9BD6ABB}" srcOrd="0" destOrd="1" presId="urn:microsoft.com/office/officeart/2011/layout/TabList"/>
    <dgm:cxn modelId="{D708EF07-E9D0-4C09-AAEE-EB7C962E2BC0}" srcId="{A2AB8C98-8047-497B-8E52-FEE18C662DD9}" destId="{26F0BEB5-A431-4E05-9FF0-22B365087183}" srcOrd="1" destOrd="0" parTransId="{A57BFF30-F3A0-42DB-99E6-D6248687A438}" sibTransId="{508A10F9-8A15-41B9-9AC1-0C12E5BE9ED6}"/>
    <dgm:cxn modelId="{F3A9C1B8-B21F-48E3-87B1-C40C9EDF57EA}" srcId="{43B88152-DA60-48B2-A6E5-F95D8741A423}" destId="{D7794752-3FDC-46EF-9DC5-AD14F9813F52}" srcOrd="2" destOrd="0" parTransId="{2116AC34-82C3-4216-85A9-E5F4284B2133}" sibTransId="{C41A3584-67E9-4390-95CC-DD79620425F9}"/>
    <dgm:cxn modelId="{49C11FA7-4AFF-4840-B276-E7038431273C}" type="presOf" srcId="{A2AB8C98-8047-497B-8E52-FEE18C662DD9}" destId="{E82C1627-9C00-4BF2-BB1A-22E48932F4E2}" srcOrd="0" destOrd="0" presId="urn:microsoft.com/office/officeart/2011/layout/TabList"/>
    <dgm:cxn modelId="{9E9F07A2-7897-430F-BE72-57BCEC8445D7}" type="presOf" srcId="{299BC993-3C5F-4255-95F6-43203076D3F4}" destId="{D31E2E9C-5E68-4367-A5C2-ED34A9BD6ABB}" srcOrd="0" destOrd="0" presId="urn:microsoft.com/office/officeart/2011/layout/TabList"/>
    <dgm:cxn modelId="{310E27C1-2248-4B63-AE6C-6F17D9D6F2D3}" srcId="{63666213-EF56-4673-AFF3-11BE7BD400B3}" destId="{A2AB8C98-8047-497B-8E52-FEE18C662DD9}" srcOrd="1" destOrd="0" parTransId="{D253D987-1EB9-422E-A012-3F50849D4001}" sibTransId="{56D14937-EEB2-4178-992B-AA9B67D5629F}"/>
    <dgm:cxn modelId="{F7B2E528-F7AF-418B-96F9-AF9225CA05AC}" type="presOf" srcId="{43B88152-DA60-48B2-A6E5-F95D8741A423}" destId="{5FD096B6-1BEA-4AA6-9774-ADDE72C040EF}" srcOrd="0" destOrd="0" presId="urn:microsoft.com/office/officeart/2011/layout/TabList"/>
    <dgm:cxn modelId="{537E7B11-E499-4E45-AEC2-07EB6820B14C}" srcId="{63666213-EF56-4673-AFF3-11BE7BD400B3}" destId="{646903FF-9F1D-4EFF-BB34-55CD8B7D0AB8}" srcOrd="2" destOrd="0" parTransId="{9ED4614C-7ABC-4090-9170-C29C027696BF}" sibTransId="{91991ABE-C85A-4671-94CA-31AA79C44461}"/>
    <dgm:cxn modelId="{5623936E-306B-494F-A363-C82BACBA6A06}" srcId="{43B88152-DA60-48B2-A6E5-F95D8741A423}" destId="{9FC01AE2-3161-4122-B583-6E851602048F}" srcOrd="3" destOrd="0" parTransId="{35ABBCB5-5290-4D23-95DD-757AB132152D}" sibTransId="{92FC840B-C4BC-41BE-A566-2046998B4B2E}"/>
    <dgm:cxn modelId="{FA8521DF-96F3-42D4-A148-24B311FDE760}" type="presParOf" srcId="{21CEBEE2-4C91-419F-B58E-0A97BFD6774A}" destId="{47EF8057-F77E-4260-A51F-9CC9E45510FF}" srcOrd="0" destOrd="0" presId="urn:microsoft.com/office/officeart/2011/layout/TabList"/>
    <dgm:cxn modelId="{5A800880-B14E-4D85-8952-D38ED3732F20}" type="presParOf" srcId="{47EF8057-F77E-4260-A51F-9CC9E45510FF}" destId="{F4F430D7-6479-4E76-A586-79AD19956CC9}" srcOrd="0" destOrd="0" presId="urn:microsoft.com/office/officeart/2011/layout/TabList"/>
    <dgm:cxn modelId="{28A06319-175F-40A0-ADED-F7D31A179520}" type="presParOf" srcId="{47EF8057-F77E-4260-A51F-9CC9E45510FF}" destId="{5FD096B6-1BEA-4AA6-9774-ADDE72C040EF}" srcOrd="1" destOrd="0" presId="urn:microsoft.com/office/officeart/2011/layout/TabList"/>
    <dgm:cxn modelId="{95AEBB13-EF2D-465C-9F56-D0A61A4C0070}" type="presParOf" srcId="{47EF8057-F77E-4260-A51F-9CC9E45510FF}" destId="{45694ABA-765F-41CB-A4F3-3F005E3473EE}" srcOrd="2" destOrd="0" presId="urn:microsoft.com/office/officeart/2011/layout/TabList"/>
    <dgm:cxn modelId="{E6C22FFE-E1E8-48AC-A1A2-C8686359C92A}" type="presParOf" srcId="{21CEBEE2-4C91-419F-B58E-0A97BFD6774A}" destId="{8BF6889B-3A65-4651-A415-E5F7EC2DE57B}" srcOrd="1" destOrd="0" presId="urn:microsoft.com/office/officeart/2011/layout/TabList"/>
    <dgm:cxn modelId="{95A531E9-9593-4211-9C5B-767F72D18EC6}" type="presParOf" srcId="{21CEBEE2-4C91-419F-B58E-0A97BFD6774A}" destId="{78ABD894-5FDB-4B80-B4D4-BE5CD39B79D0}" srcOrd="2" destOrd="0" presId="urn:microsoft.com/office/officeart/2011/layout/TabList"/>
    <dgm:cxn modelId="{7ED70FFA-68EB-4041-8992-F86F9D9E1457}" type="presParOf" srcId="{21CEBEE2-4C91-419F-B58E-0A97BFD6774A}" destId="{1113AF58-4CC0-43D0-869B-CD04DDC65B16}" srcOrd="3" destOrd="0" presId="urn:microsoft.com/office/officeart/2011/layout/TabList"/>
    <dgm:cxn modelId="{3A7F5A17-A414-49A2-BEC8-6D033D73847F}" type="presParOf" srcId="{1113AF58-4CC0-43D0-869B-CD04DDC65B16}" destId="{A1D315BF-E6BF-4BFB-8775-11AF7A02AB7E}" srcOrd="0" destOrd="0" presId="urn:microsoft.com/office/officeart/2011/layout/TabList"/>
    <dgm:cxn modelId="{5B1CB3BF-8630-4FEA-97B2-5B413250950E}" type="presParOf" srcId="{1113AF58-4CC0-43D0-869B-CD04DDC65B16}" destId="{E82C1627-9C00-4BF2-BB1A-22E48932F4E2}" srcOrd="1" destOrd="0" presId="urn:microsoft.com/office/officeart/2011/layout/TabList"/>
    <dgm:cxn modelId="{EFDAF5E4-EED6-4410-BEF7-0C43D9747A11}" type="presParOf" srcId="{1113AF58-4CC0-43D0-869B-CD04DDC65B16}" destId="{51C8A057-4A7C-444D-A340-118A5BCCD08D}" srcOrd="2" destOrd="0" presId="urn:microsoft.com/office/officeart/2011/layout/TabList"/>
    <dgm:cxn modelId="{8BAAFE6E-5E21-4D75-BE93-3AAA55633D08}" type="presParOf" srcId="{21CEBEE2-4C91-419F-B58E-0A97BFD6774A}" destId="{06251ED0-A52E-4DBC-A374-1CF99C15C135}" srcOrd="4" destOrd="0" presId="urn:microsoft.com/office/officeart/2011/layout/TabList"/>
    <dgm:cxn modelId="{A0C9CA25-DDEC-446F-B2D5-E61A66CE74F9}" type="presParOf" srcId="{21CEBEE2-4C91-419F-B58E-0A97BFD6774A}" destId="{62C57BF5-1CE9-4D06-8E69-2D5B94567AC1}" srcOrd="5" destOrd="0" presId="urn:microsoft.com/office/officeart/2011/layout/TabList"/>
    <dgm:cxn modelId="{2B3DA9FD-CFB4-4946-A68E-89729113B148}" type="presParOf" srcId="{21CEBEE2-4C91-419F-B58E-0A97BFD6774A}" destId="{1F7067CA-C004-4243-8E3D-42AA4FA889C5}" srcOrd="6" destOrd="0" presId="urn:microsoft.com/office/officeart/2011/layout/TabList"/>
    <dgm:cxn modelId="{20EFAC12-AF04-4030-A61C-BD75864F7F16}" type="presParOf" srcId="{1F7067CA-C004-4243-8E3D-42AA4FA889C5}" destId="{A319133B-0DBF-4B7B-9DE4-D5066958AC9C}" srcOrd="0" destOrd="0" presId="urn:microsoft.com/office/officeart/2011/layout/TabList"/>
    <dgm:cxn modelId="{A16AC5AC-83FD-4650-B18D-FCD83BA94222}" type="presParOf" srcId="{1F7067CA-C004-4243-8E3D-42AA4FA889C5}" destId="{49037F1E-DBB9-49A2-AC85-25B83F05483A}" srcOrd="1" destOrd="0" presId="urn:microsoft.com/office/officeart/2011/layout/TabList"/>
    <dgm:cxn modelId="{AF92602A-B48C-44A9-8475-AE369F6CD0AA}" type="presParOf" srcId="{1F7067CA-C004-4243-8E3D-42AA4FA889C5}" destId="{5C9681C5-2A3D-430F-96EB-98C2DC49674E}" srcOrd="2" destOrd="0" presId="urn:microsoft.com/office/officeart/2011/layout/TabList"/>
    <dgm:cxn modelId="{AEEE4F58-0C0C-4875-A556-419EA2300D18}" type="presParOf" srcId="{21CEBEE2-4C91-419F-B58E-0A97BFD6774A}" destId="{D31E2E9C-5E68-4367-A5C2-ED34A9BD6ABB}"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666213-EF56-4673-AFF3-11BE7BD400B3}" type="doc">
      <dgm:prSet loTypeId="urn:microsoft.com/office/officeart/2011/layout/TabList" loCatId="list" qsTypeId="urn:microsoft.com/office/officeart/2005/8/quickstyle/simple1" qsCatId="simple" csTypeId="urn:microsoft.com/office/officeart/2005/8/colors/accent3_4" csCatId="accent3" phldr="1"/>
      <dgm:spPr/>
      <dgm:t>
        <a:bodyPr/>
        <a:lstStyle/>
        <a:p>
          <a:endParaRPr lang="en-US"/>
        </a:p>
      </dgm:t>
    </dgm:pt>
    <dgm:pt modelId="{43B88152-DA60-48B2-A6E5-F95D8741A423}">
      <dgm:prSet phldrT="[Text]" custT="1"/>
      <dgm:spPr>
        <a:solidFill>
          <a:schemeClr val="accent2">
            <a:lumMod val="75000"/>
          </a:schemeClr>
        </a:solidFill>
        <a:ln>
          <a:noFill/>
        </a:ln>
      </dgm:spPr>
      <dgm:t>
        <a:bodyPr/>
        <a:lstStyle/>
        <a:p>
          <a:pPr algn="l"/>
          <a:r>
            <a:rPr lang="en-US" sz="2200" b="1" dirty="0">
              <a:latin typeface="Arial" panose="020B0604020202020204" pitchFamily="34" charset="0"/>
              <a:cs typeface="Arial" panose="020B0604020202020204" pitchFamily="34" charset="0"/>
            </a:rPr>
            <a:t>MetLife</a:t>
          </a:r>
        </a:p>
      </dgm:t>
    </dgm:pt>
    <dgm:pt modelId="{46E8BBB0-0114-4764-A918-23F59F9D7085}" type="parTrans" cxnId="{C5EAB0B1-FFE1-4569-9C69-2E33CDB1D8E8}">
      <dgm:prSet/>
      <dgm:spPr/>
      <dgm:t>
        <a:bodyPr/>
        <a:lstStyle/>
        <a:p>
          <a:endParaRPr lang="en-US"/>
        </a:p>
      </dgm:t>
    </dgm:pt>
    <dgm:pt modelId="{FA90264B-35CE-46D0-A547-D5EAF1ECED2F}" type="sibTrans" cxnId="{C5EAB0B1-FFE1-4569-9C69-2E33CDB1D8E8}">
      <dgm:prSet/>
      <dgm:spPr/>
      <dgm:t>
        <a:bodyPr/>
        <a:lstStyle/>
        <a:p>
          <a:endParaRPr lang="en-US"/>
        </a:p>
      </dgm:t>
    </dgm:pt>
    <dgm:pt modelId="{64013463-F8A6-4ADF-8EF3-F70EB14326F5}">
      <dgm:prSet phldrT="[Text]"/>
      <dgm:spPr/>
      <dgm:t>
        <a:bodyPr/>
        <a:lstStyle/>
        <a:p>
          <a:endParaRPr lang="en-US" dirty="0"/>
        </a:p>
      </dgm:t>
    </dgm:pt>
    <dgm:pt modelId="{005D180F-CA43-4655-95A7-80653BBF6996}" type="parTrans" cxnId="{FFBC1E4C-CFE5-45F2-9BE1-951993847F09}">
      <dgm:prSet/>
      <dgm:spPr/>
      <dgm:t>
        <a:bodyPr/>
        <a:lstStyle/>
        <a:p>
          <a:endParaRPr lang="en-US"/>
        </a:p>
      </dgm:t>
    </dgm:pt>
    <dgm:pt modelId="{2092E3AF-D1F9-4386-98F0-F2948F4353CE}" type="sibTrans" cxnId="{FFBC1E4C-CFE5-45F2-9BE1-951993847F09}">
      <dgm:prSet/>
      <dgm:spPr/>
      <dgm:t>
        <a:bodyPr/>
        <a:lstStyle/>
        <a:p>
          <a:endParaRPr lang="en-US"/>
        </a:p>
      </dgm:t>
    </dgm:pt>
    <dgm:pt modelId="{6C8DAB12-02ED-4ED8-A0AC-B2879FC5D557}">
      <dgm:prSet phldrT="[Text]" custT="1"/>
      <dgm:spPr/>
      <dgm:t>
        <a:bodyPr anchor="ctr"/>
        <a:lstStyle/>
        <a:p>
          <a:r>
            <a:rPr lang="en-US" sz="1600" b="1" dirty="0">
              <a:latin typeface="Arial" panose="020B0604020202020204" pitchFamily="34" charset="0"/>
              <a:cs typeface="Arial" panose="020B0604020202020204" pitchFamily="34" charset="0"/>
            </a:rPr>
            <a:t>Fixed lifetime annuities</a:t>
          </a:r>
        </a:p>
      </dgm:t>
    </dgm:pt>
    <dgm:pt modelId="{43480099-5574-47B3-ADBE-4CF860AD403A}" type="parTrans" cxnId="{54D0874A-38E2-4AAE-AE8C-B0DE60EFDB9C}">
      <dgm:prSet/>
      <dgm:spPr/>
      <dgm:t>
        <a:bodyPr/>
        <a:lstStyle/>
        <a:p>
          <a:endParaRPr lang="en-US"/>
        </a:p>
      </dgm:t>
    </dgm:pt>
    <dgm:pt modelId="{113E5623-64B0-441A-B053-1C222B1831C0}" type="sibTrans" cxnId="{54D0874A-38E2-4AAE-AE8C-B0DE60EFDB9C}">
      <dgm:prSet/>
      <dgm:spPr/>
      <dgm:t>
        <a:bodyPr/>
        <a:lstStyle/>
        <a:p>
          <a:endParaRPr lang="en-US"/>
        </a:p>
      </dgm:t>
    </dgm:pt>
    <dgm:pt modelId="{E8D8AC6E-B0F3-4665-A6AE-69D58E2CBA4F}">
      <dgm:prSet phldrT="[Text]" custT="1"/>
      <dgm:spPr/>
      <dgm:t>
        <a:bodyPr anchor="ctr"/>
        <a:lstStyle/>
        <a:p>
          <a:r>
            <a:rPr lang="en-US" sz="1600" b="1" dirty="0">
              <a:latin typeface="Arial" panose="020B0604020202020204" pitchFamily="34" charset="0"/>
              <a:cs typeface="Arial" panose="020B0604020202020204" pitchFamily="34" charset="0"/>
            </a:rPr>
            <a:t>Deferred lifetime annuities</a:t>
          </a:r>
        </a:p>
      </dgm:t>
    </dgm:pt>
    <dgm:pt modelId="{2051D3FB-864A-4EA2-A18E-5225E9F1E299}" type="parTrans" cxnId="{7C733A14-96B9-47DE-BF35-F079ADC7FF10}">
      <dgm:prSet/>
      <dgm:spPr/>
      <dgm:t>
        <a:bodyPr/>
        <a:lstStyle/>
        <a:p>
          <a:endParaRPr lang="en-US"/>
        </a:p>
      </dgm:t>
    </dgm:pt>
    <dgm:pt modelId="{35FE7F07-34B4-419C-9682-76494FA68105}" type="sibTrans" cxnId="{7C733A14-96B9-47DE-BF35-F079ADC7FF10}">
      <dgm:prSet/>
      <dgm:spPr/>
      <dgm:t>
        <a:bodyPr/>
        <a:lstStyle/>
        <a:p>
          <a:endParaRPr lang="en-US"/>
        </a:p>
      </dgm:t>
    </dgm:pt>
    <dgm:pt modelId="{21CEBEE2-4C91-419F-B58E-0A97BFD6774A}" type="pres">
      <dgm:prSet presAssocID="{63666213-EF56-4673-AFF3-11BE7BD400B3}" presName="Name0" presStyleCnt="0">
        <dgm:presLayoutVars>
          <dgm:chMax/>
          <dgm:chPref val="3"/>
          <dgm:dir/>
          <dgm:animOne val="branch"/>
          <dgm:animLvl val="lvl"/>
        </dgm:presLayoutVars>
      </dgm:prSet>
      <dgm:spPr/>
      <dgm:t>
        <a:bodyPr/>
        <a:lstStyle/>
        <a:p>
          <a:endParaRPr lang="en-US"/>
        </a:p>
      </dgm:t>
    </dgm:pt>
    <dgm:pt modelId="{47EF8057-F77E-4260-A51F-9CC9E45510FF}" type="pres">
      <dgm:prSet presAssocID="{43B88152-DA60-48B2-A6E5-F95D8741A423}" presName="composite" presStyleCnt="0"/>
      <dgm:spPr/>
    </dgm:pt>
    <dgm:pt modelId="{F4F430D7-6479-4E76-A586-79AD19956CC9}" type="pres">
      <dgm:prSet presAssocID="{43B88152-DA60-48B2-A6E5-F95D8741A423}" presName="FirstChild" presStyleLbl="revTx" presStyleIdx="0" presStyleCnt="2">
        <dgm:presLayoutVars>
          <dgm:chMax val="0"/>
          <dgm:chPref val="0"/>
          <dgm:bulletEnabled val="1"/>
        </dgm:presLayoutVars>
      </dgm:prSet>
      <dgm:spPr/>
      <dgm:t>
        <a:bodyPr/>
        <a:lstStyle/>
        <a:p>
          <a:endParaRPr lang="en-US"/>
        </a:p>
      </dgm:t>
    </dgm:pt>
    <dgm:pt modelId="{5FD096B6-1BEA-4AA6-9774-ADDE72C040EF}" type="pres">
      <dgm:prSet presAssocID="{43B88152-DA60-48B2-A6E5-F95D8741A423}" presName="Parent" presStyleLbl="alignNode1" presStyleIdx="0" presStyleCnt="1" custScaleY="122043" custLinFactNeighborY="-7746">
        <dgm:presLayoutVars>
          <dgm:chMax val="3"/>
          <dgm:chPref val="3"/>
          <dgm:bulletEnabled val="1"/>
        </dgm:presLayoutVars>
      </dgm:prSet>
      <dgm:spPr/>
      <dgm:t>
        <a:bodyPr/>
        <a:lstStyle/>
        <a:p>
          <a:endParaRPr lang="en-US"/>
        </a:p>
      </dgm:t>
    </dgm:pt>
    <dgm:pt modelId="{45694ABA-765F-41CB-A4F3-3F005E3473EE}" type="pres">
      <dgm:prSet presAssocID="{43B88152-DA60-48B2-A6E5-F95D8741A423}" presName="Accent" presStyleLbl="parChTrans1D1" presStyleIdx="0" presStyleCnt="1"/>
      <dgm:spPr/>
    </dgm:pt>
    <dgm:pt modelId="{8BF6889B-3A65-4651-A415-E5F7EC2DE57B}" type="pres">
      <dgm:prSet presAssocID="{43B88152-DA60-48B2-A6E5-F95D8741A423}" presName="Child" presStyleLbl="revTx" presStyleIdx="1" presStyleCnt="2" custScaleY="60410">
        <dgm:presLayoutVars>
          <dgm:chMax val="0"/>
          <dgm:chPref val="0"/>
          <dgm:bulletEnabled val="1"/>
        </dgm:presLayoutVars>
      </dgm:prSet>
      <dgm:spPr/>
      <dgm:t>
        <a:bodyPr/>
        <a:lstStyle/>
        <a:p>
          <a:endParaRPr lang="en-US"/>
        </a:p>
      </dgm:t>
    </dgm:pt>
  </dgm:ptLst>
  <dgm:cxnLst>
    <dgm:cxn modelId="{7C733A14-96B9-47DE-BF35-F079ADC7FF10}" srcId="{43B88152-DA60-48B2-A6E5-F95D8741A423}" destId="{E8D8AC6E-B0F3-4665-A6AE-69D58E2CBA4F}" srcOrd="2" destOrd="0" parTransId="{2051D3FB-864A-4EA2-A18E-5225E9F1E299}" sibTransId="{35FE7F07-34B4-419C-9682-76494FA68105}"/>
    <dgm:cxn modelId="{C5EAB0B1-FFE1-4569-9C69-2E33CDB1D8E8}" srcId="{63666213-EF56-4673-AFF3-11BE7BD400B3}" destId="{43B88152-DA60-48B2-A6E5-F95D8741A423}" srcOrd="0" destOrd="0" parTransId="{46E8BBB0-0114-4764-A918-23F59F9D7085}" sibTransId="{FA90264B-35CE-46D0-A547-D5EAF1ECED2F}"/>
    <dgm:cxn modelId="{FFBC1E4C-CFE5-45F2-9BE1-951993847F09}" srcId="{43B88152-DA60-48B2-A6E5-F95D8741A423}" destId="{64013463-F8A6-4ADF-8EF3-F70EB14326F5}" srcOrd="0" destOrd="0" parTransId="{005D180F-CA43-4655-95A7-80653BBF6996}" sibTransId="{2092E3AF-D1F9-4386-98F0-F2948F4353CE}"/>
    <dgm:cxn modelId="{54D0874A-38E2-4AAE-AE8C-B0DE60EFDB9C}" srcId="{43B88152-DA60-48B2-A6E5-F95D8741A423}" destId="{6C8DAB12-02ED-4ED8-A0AC-B2879FC5D557}" srcOrd="1" destOrd="0" parTransId="{43480099-5574-47B3-ADBE-4CF860AD403A}" sibTransId="{113E5623-64B0-441A-B053-1C222B1831C0}"/>
    <dgm:cxn modelId="{DBA83AC4-2195-4BC6-B0D1-1B238C8E29D9}" type="presOf" srcId="{6C8DAB12-02ED-4ED8-A0AC-B2879FC5D557}" destId="{8BF6889B-3A65-4651-A415-E5F7EC2DE57B}" srcOrd="0" destOrd="0" presId="urn:microsoft.com/office/officeart/2011/layout/TabList"/>
    <dgm:cxn modelId="{CB1844E5-2EFF-4EDB-85F1-678D6A4977BE}" type="presOf" srcId="{64013463-F8A6-4ADF-8EF3-F70EB14326F5}" destId="{F4F430D7-6479-4E76-A586-79AD19956CC9}" srcOrd="0" destOrd="0" presId="urn:microsoft.com/office/officeart/2011/layout/TabList"/>
    <dgm:cxn modelId="{BDAC4DBF-9977-4415-8C94-4C5FB9B15816}" type="presOf" srcId="{63666213-EF56-4673-AFF3-11BE7BD400B3}" destId="{21CEBEE2-4C91-419F-B58E-0A97BFD6774A}" srcOrd="0" destOrd="0" presId="urn:microsoft.com/office/officeart/2011/layout/TabList"/>
    <dgm:cxn modelId="{3A39EC2C-0F8D-478A-A4AE-23DD2364CF39}" type="presOf" srcId="{E8D8AC6E-B0F3-4665-A6AE-69D58E2CBA4F}" destId="{8BF6889B-3A65-4651-A415-E5F7EC2DE57B}" srcOrd="0" destOrd="1" presId="urn:microsoft.com/office/officeart/2011/layout/TabList"/>
    <dgm:cxn modelId="{B1EF02EE-D055-4677-8919-A3468A9F1D04}" type="presOf" srcId="{43B88152-DA60-48B2-A6E5-F95D8741A423}" destId="{5FD096B6-1BEA-4AA6-9774-ADDE72C040EF}" srcOrd="0" destOrd="0" presId="urn:microsoft.com/office/officeart/2011/layout/TabList"/>
    <dgm:cxn modelId="{A68082F6-9343-4547-8C88-1737630DAAA4}" type="presParOf" srcId="{21CEBEE2-4C91-419F-B58E-0A97BFD6774A}" destId="{47EF8057-F77E-4260-A51F-9CC9E45510FF}" srcOrd="0" destOrd="0" presId="urn:microsoft.com/office/officeart/2011/layout/TabList"/>
    <dgm:cxn modelId="{653358E9-71DD-46D2-9DE7-E6F3C40FE585}" type="presParOf" srcId="{47EF8057-F77E-4260-A51F-9CC9E45510FF}" destId="{F4F430D7-6479-4E76-A586-79AD19956CC9}" srcOrd="0" destOrd="0" presId="urn:microsoft.com/office/officeart/2011/layout/TabList"/>
    <dgm:cxn modelId="{372C8B6B-C982-426D-AC46-BA049E5C3861}" type="presParOf" srcId="{47EF8057-F77E-4260-A51F-9CC9E45510FF}" destId="{5FD096B6-1BEA-4AA6-9774-ADDE72C040EF}" srcOrd="1" destOrd="0" presId="urn:microsoft.com/office/officeart/2011/layout/TabList"/>
    <dgm:cxn modelId="{44C61463-7322-42DC-BB9F-2938A753F79A}" type="presParOf" srcId="{47EF8057-F77E-4260-A51F-9CC9E45510FF}" destId="{45694ABA-765F-41CB-A4F3-3F005E3473EE}" srcOrd="2" destOrd="0" presId="urn:microsoft.com/office/officeart/2011/layout/TabList"/>
    <dgm:cxn modelId="{DE22EEFD-618A-4D47-9600-0D98C65468B4}" type="presParOf" srcId="{21CEBEE2-4C91-419F-B58E-0A97BFD6774A}" destId="{8BF6889B-3A65-4651-A415-E5F7EC2DE57B}" srcOrd="1" destOrd="0" presId="urn:microsoft.com/office/officeart/2011/layout/Tab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D068A5-773F-488C-ABC3-D6C39EE8C146}"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7337AE47-D8F9-4711-9FC6-CF444D057C6F}">
      <dgm:prSet phldrT="[Text]" custT="1"/>
      <dgm:spPr/>
      <dgm:t>
        <a:bodyPr/>
        <a:lstStyle/>
        <a:p>
          <a:r>
            <a:rPr lang="en-US" sz="2400" dirty="0"/>
            <a:t>Data Security Update</a:t>
          </a:r>
        </a:p>
      </dgm:t>
    </dgm:pt>
    <dgm:pt modelId="{F6AA40D0-D01F-4C8C-AEA2-E9008D5737A1}" type="parTrans" cxnId="{493CE9E6-3DCA-4205-B40D-AD6CB2102E26}">
      <dgm:prSet/>
      <dgm:spPr/>
      <dgm:t>
        <a:bodyPr/>
        <a:lstStyle/>
        <a:p>
          <a:endParaRPr lang="en-US" sz="1400"/>
        </a:p>
      </dgm:t>
    </dgm:pt>
    <dgm:pt modelId="{CDD1F187-157C-4F5D-BE1A-01932F31D8CF}" type="sibTrans" cxnId="{493CE9E6-3DCA-4205-B40D-AD6CB2102E26}">
      <dgm:prSet/>
      <dgm:spPr/>
      <dgm:t>
        <a:bodyPr/>
        <a:lstStyle/>
        <a:p>
          <a:endParaRPr lang="en-US" sz="1400"/>
        </a:p>
      </dgm:t>
    </dgm:pt>
    <dgm:pt modelId="{D32CAA03-E66E-4237-A705-AAE1FDCAB3EB}">
      <dgm:prSet phldrT="[Text]" custT="1"/>
      <dgm:spPr/>
      <dgm:t>
        <a:bodyPr/>
        <a:lstStyle/>
        <a:p>
          <a:r>
            <a:rPr lang="en-US" sz="1200" dirty="0"/>
            <a:t>Effective 5/5/21, the SBA requires DUO multi-factor authentication for online access</a:t>
          </a:r>
        </a:p>
      </dgm:t>
    </dgm:pt>
    <dgm:pt modelId="{3FE7CFBA-40B7-4250-904B-B5464F35B867}" type="parTrans" cxnId="{E298FE85-292A-4D21-8938-BBB823B917D3}">
      <dgm:prSet/>
      <dgm:spPr/>
      <dgm:t>
        <a:bodyPr/>
        <a:lstStyle/>
        <a:p>
          <a:endParaRPr lang="en-US" sz="1400"/>
        </a:p>
      </dgm:t>
    </dgm:pt>
    <dgm:pt modelId="{450BFF99-7FD9-4A9C-BED3-E16B7187EF18}" type="sibTrans" cxnId="{E298FE85-292A-4D21-8938-BBB823B917D3}">
      <dgm:prSet/>
      <dgm:spPr/>
      <dgm:t>
        <a:bodyPr/>
        <a:lstStyle/>
        <a:p>
          <a:endParaRPr lang="en-US" sz="1400"/>
        </a:p>
      </dgm:t>
    </dgm:pt>
    <dgm:pt modelId="{70CD56CA-657B-484C-B984-17D4C0E41263}">
      <dgm:prSet phldrT="[Text]" custT="1"/>
      <dgm:spPr/>
      <dgm:t>
        <a:bodyPr/>
        <a:lstStyle/>
        <a:p>
          <a:r>
            <a:rPr lang="en-US" sz="2400" dirty="0"/>
            <a:t>ESG Integration</a:t>
          </a:r>
        </a:p>
      </dgm:t>
    </dgm:pt>
    <dgm:pt modelId="{276B4D71-BDA0-4E42-BAF2-C323D97CA14E}" type="parTrans" cxnId="{DE5727C2-CFD1-4E55-B99E-E5B4BD8CEC7D}">
      <dgm:prSet/>
      <dgm:spPr/>
      <dgm:t>
        <a:bodyPr/>
        <a:lstStyle/>
        <a:p>
          <a:endParaRPr lang="en-US" sz="1400"/>
        </a:p>
      </dgm:t>
    </dgm:pt>
    <dgm:pt modelId="{27794336-A690-454A-B294-356100B7C9DE}" type="sibTrans" cxnId="{DE5727C2-CFD1-4E55-B99E-E5B4BD8CEC7D}">
      <dgm:prSet/>
      <dgm:spPr/>
      <dgm:t>
        <a:bodyPr/>
        <a:lstStyle/>
        <a:p>
          <a:endParaRPr lang="en-US" sz="1400"/>
        </a:p>
      </dgm:t>
    </dgm:pt>
    <dgm:pt modelId="{9C6A4827-E37C-4EF1-9E21-0D9C11F64F8A}">
      <dgm:prSet phldrT="[Text]" custT="1"/>
      <dgm:spPr/>
      <dgm:t>
        <a:bodyPr/>
        <a:lstStyle/>
        <a:p>
          <a:r>
            <a:rPr lang="en-US" sz="1200" dirty="0"/>
            <a:t>Federated has long incorporated ESG factors into internal credit ratings</a:t>
          </a:r>
        </a:p>
      </dgm:t>
    </dgm:pt>
    <dgm:pt modelId="{E33F234D-BD4C-472C-99AC-BAD03D53A7E0}" type="parTrans" cxnId="{9C007472-F2C4-486D-A3AA-43FED1C6C080}">
      <dgm:prSet/>
      <dgm:spPr/>
      <dgm:t>
        <a:bodyPr/>
        <a:lstStyle/>
        <a:p>
          <a:endParaRPr lang="en-US" sz="1400"/>
        </a:p>
      </dgm:t>
    </dgm:pt>
    <dgm:pt modelId="{827F000B-D6E8-409D-9AEC-C1C94D0E1880}" type="sibTrans" cxnId="{9C007472-F2C4-486D-A3AA-43FED1C6C080}">
      <dgm:prSet/>
      <dgm:spPr/>
      <dgm:t>
        <a:bodyPr/>
        <a:lstStyle/>
        <a:p>
          <a:endParaRPr lang="en-US" sz="1400"/>
        </a:p>
      </dgm:t>
    </dgm:pt>
    <dgm:pt modelId="{A13837E9-FCA3-4CC1-AACF-98591161C8F4}">
      <dgm:prSet phldrT="[Text]" custT="1"/>
      <dgm:spPr/>
      <dgm:t>
        <a:bodyPr/>
        <a:lstStyle/>
        <a:p>
          <a:r>
            <a:rPr lang="en-US" sz="1200" dirty="0"/>
            <a:t>Acquisition of Hermes offers additional ESG integration resources</a:t>
          </a:r>
        </a:p>
      </dgm:t>
    </dgm:pt>
    <dgm:pt modelId="{D69B0F8C-0FFD-4E89-AAD1-17D6F91C02B6}" type="parTrans" cxnId="{48F7C195-1826-45DF-B87F-E00D63B0FE90}">
      <dgm:prSet/>
      <dgm:spPr/>
      <dgm:t>
        <a:bodyPr/>
        <a:lstStyle/>
        <a:p>
          <a:endParaRPr lang="en-US" sz="1400"/>
        </a:p>
      </dgm:t>
    </dgm:pt>
    <dgm:pt modelId="{E80EE5A9-7B9F-49CB-A7BE-A7DE0D7A6124}" type="sibTrans" cxnId="{48F7C195-1826-45DF-B87F-E00D63B0FE90}">
      <dgm:prSet/>
      <dgm:spPr/>
      <dgm:t>
        <a:bodyPr/>
        <a:lstStyle/>
        <a:p>
          <a:endParaRPr lang="en-US" sz="1400"/>
        </a:p>
      </dgm:t>
    </dgm:pt>
    <dgm:pt modelId="{0E2C7A45-F4D9-43CC-B998-6BE8E6891404}">
      <dgm:prSet phldrT="[Text]" custT="1"/>
      <dgm:spPr/>
      <dgm:t>
        <a:bodyPr/>
        <a:lstStyle/>
        <a:p>
          <a:r>
            <a:rPr lang="en-US" sz="2400" dirty="0"/>
            <a:t>Business Plan Update</a:t>
          </a:r>
        </a:p>
      </dgm:t>
    </dgm:pt>
    <dgm:pt modelId="{CA88AEC8-7DB2-4AA6-B55F-BDF9BD49851A}" type="parTrans" cxnId="{0135A8BF-1A74-40CA-AF11-4B90D8E8475D}">
      <dgm:prSet/>
      <dgm:spPr/>
      <dgm:t>
        <a:bodyPr/>
        <a:lstStyle/>
        <a:p>
          <a:endParaRPr lang="en-US" sz="1400"/>
        </a:p>
      </dgm:t>
    </dgm:pt>
    <dgm:pt modelId="{25683C91-87E5-4ACC-BA4C-A9CD6A9ABF5E}" type="sibTrans" cxnId="{0135A8BF-1A74-40CA-AF11-4B90D8E8475D}">
      <dgm:prSet/>
      <dgm:spPr/>
      <dgm:t>
        <a:bodyPr/>
        <a:lstStyle/>
        <a:p>
          <a:endParaRPr lang="en-US" sz="1400"/>
        </a:p>
      </dgm:t>
    </dgm:pt>
    <dgm:pt modelId="{72921437-8390-417B-834D-0D4F7DC8C5B9}">
      <dgm:prSet phldrT="[Text]" custT="1"/>
      <dgm:spPr/>
      <dgm:t>
        <a:bodyPr/>
        <a:lstStyle/>
        <a:p>
          <a:r>
            <a:rPr lang="en-US" sz="1200" dirty="0"/>
            <a:t>FL PRIME IPS approved at March 2021 IAC meeting</a:t>
          </a:r>
        </a:p>
      </dgm:t>
    </dgm:pt>
    <dgm:pt modelId="{44FE6EF4-7058-478B-98C9-B8127AD63D66}" type="parTrans" cxnId="{D1FD4514-0A6E-4220-BAA1-66C038A0A04E}">
      <dgm:prSet/>
      <dgm:spPr/>
      <dgm:t>
        <a:bodyPr/>
        <a:lstStyle/>
        <a:p>
          <a:endParaRPr lang="en-US" sz="1400"/>
        </a:p>
      </dgm:t>
    </dgm:pt>
    <dgm:pt modelId="{12D8A629-B4FC-4D87-9C48-13E01A9E5B18}" type="sibTrans" cxnId="{D1FD4514-0A6E-4220-BAA1-66C038A0A04E}">
      <dgm:prSet/>
      <dgm:spPr/>
      <dgm:t>
        <a:bodyPr/>
        <a:lstStyle/>
        <a:p>
          <a:endParaRPr lang="en-US" sz="1400"/>
        </a:p>
      </dgm:t>
    </dgm:pt>
    <dgm:pt modelId="{F0E7894C-024B-416F-9857-D414D6DED41D}">
      <dgm:prSet phldrT="[Text]" custT="1"/>
      <dgm:spPr/>
      <dgm:t>
        <a:bodyPr/>
        <a:lstStyle/>
        <a:p>
          <a:r>
            <a:rPr lang="en-US" sz="1200" dirty="0"/>
            <a:t>ESG incorporated with objective of improving portfolio risk/reward characteristics and prospects for long-term out-performance</a:t>
          </a:r>
        </a:p>
      </dgm:t>
    </dgm:pt>
    <dgm:pt modelId="{64B7A3A9-5F77-466C-853D-F8A60A7CEFB8}" type="parTrans" cxnId="{B18A1468-31B2-49D6-9E7A-2CA51AAD56C2}">
      <dgm:prSet/>
      <dgm:spPr/>
      <dgm:t>
        <a:bodyPr/>
        <a:lstStyle/>
        <a:p>
          <a:endParaRPr lang="en-US" sz="1400"/>
        </a:p>
      </dgm:t>
    </dgm:pt>
    <dgm:pt modelId="{ECD5B2E8-1539-4613-AD27-E6E9B7F59552}" type="sibTrans" cxnId="{B18A1468-31B2-49D6-9E7A-2CA51AAD56C2}">
      <dgm:prSet/>
      <dgm:spPr/>
      <dgm:t>
        <a:bodyPr/>
        <a:lstStyle/>
        <a:p>
          <a:endParaRPr lang="en-US" sz="1400"/>
        </a:p>
      </dgm:t>
    </dgm:pt>
    <dgm:pt modelId="{5ADC9521-C0DC-4E6D-AB98-30C661AD4755}">
      <dgm:prSet phldrT="[Text]" custT="1"/>
      <dgm:spPr/>
      <dgm:t>
        <a:bodyPr/>
        <a:lstStyle/>
        <a:p>
          <a:r>
            <a:rPr lang="en-US" sz="2400" dirty="0"/>
            <a:t>IPS Review</a:t>
          </a:r>
        </a:p>
      </dgm:t>
    </dgm:pt>
    <dgm:pt modelId="{C1DC11D7-6516-498F-A70F-CF6111E6D03B}" type="parTrans" cxnId="{07399E91-2C52-4997-8F89-4C54BBDD1ADF}">
      <dgm:prSet/>
      <dgm:spPr/>
      <dgm:t>
        <a:bodyPr/>
        <a:lstStyle/>
        <a:p>
          <a:endParaRPr lang="en-US" sz="1400"/>
        </a:p>
      </dgm:t>
    </dgm:pt>
    <dgm:pt modelId="{C03F2160-7DD4-4A31-929E-C586A64AD2AD}" type="sibTrans" cxnId="{07399E91-2C52-4997-8F89-4C54BBDD1ADF}">
      <dgm:prSet/>
      <dgm:spPr/>
      <dgm:t>
        <a:bodyPr/>
        <a:lstStyle/>
        <a:p>
          <a:endParaRPr lang="en-US" sz="1400"/>
        </a:p>
      </dgm:t>
    </dgm:pt>
    <dgm:pt modelId="{84F61B5F-D6D2-4712-BB53-BABEA7A5C8F4}">
      <dgm:prSet phldrT="[Text]" custT="1"/>
      <dgm:spPr/>
      <dgm:t>
        <a:bodyPr/>
        <a:lstStyle/>
        <a:p>
          <a:r>
            <a:rPr lang="en-US" sz="1200" dirty="0"/>
            <a:t>FL PRIME business case review initiated in late 2019</a:t>
          </a:r>
        </a:p>
      </dgm:t>
    </dgm:pt>
    <dgm:pt modelId="{1DDCED58-2A0F-4C00-A69B-3F89402ABCE1}" type="parTrans" cxnId="{BD0AF1E3-DA1B-4918-B9E1-5C2008B27FDE}">
      <dgm:prSet/>
      <dgm:spPr/>
      <dgm:t>
        <a:bodyPr/>
        <a:lstStyle/>
        <a:p>
          <a:endParaRPr lang="en-US" sz="1400"/>
        </a:p>
      </dgm:t>
    </dgm:pt>
    <dgm:pt modelId="{9469BFE6-AD4D-47A5-9193-44F905CEEF1D}" type="sibTrans" cxnId="{BD0AF1E3-DA1B-4918-B9E1-5C2008B27FDE}">
      <dgm:prSet/>
      <dgm:spPr/>
      <dgm:t>
        <a:bodyPr/>
        <a:lstStyle/>
        <a:p>
          <a:endParaRPr lang="en-US" sz="1400"/>
        </a:p>
      </dgm:t>
    </dgm:pt>
    <dgm:pt modelId="{BE6B10D1-654A-45B6-B54D-ECDDA8EE6821}">
      <dgm:prSet phldrT="[Text]" custT="1"/>
      <dgm:spPr/>
      <dgm:t>
        <a:bodyPr/>
        <a:lstStyle/>
        <a:p>
          <a:r>
            <a:rPr lang="en-US" sz="1200" dirty="0"/>
            <a:t>Put on hold early 2020 due to COVID-19 pandemic</a:t>
          </a:r>
        </a:p>
      </dgm:t>
    </dgm:pt>
    <dgm:pt modelId="{E48AC297-6D60-47B6-B0A4-D9CBD23684A7}" type="parTrans" cxnId="{36E85DCD-CE6E-43DC-9261-BADCD91E6E74}">
      <dgm:prSet/>
      <dgm:spPr/>
      <dgm:t>
        <a:bodyPr/>
        <a:lstStyle/>
        <a:p>
          <a:endParaRPr lang="en-US" sz="1400"/>
        </a:p>
      </dgm:t>
    </dgm:pt>
    <dgm:pt modelId="{7C4A5634-BE42-4376-8AFC-5E0B74DBC9C5}" type="sibTrans" cxnId="{36E85DCD-CE6E-43DC-9261-BADCD91E6E74}">
      <dgm:prSet/>
      <dgm:spPr/>
      <dgm:t>
        <a:bodyPr/>
        <a:lstStyle/>
        <a:p>
          <a:endParaRPr lang="en-US" sz="1400"/>
        </a:p>
      </dgm:t>
    </dgm:pt>
    <dgm:pt modelId="{A37B1E53-D063-4B93-AE38-1512D1D1F20F}">
      <dgm:prSet phldrT="[Text]" custT="1"/>
      <dgm:spPr/>
      <dgm:t>
        <a:bodyPr/>
        <a:lstStyle/>
        <a:p>
          <a:r>
            <a:rPr lang="en-US" sz="1200" dirty="0"/>
            <a:t>Intention to re-engage in Fall 2021 </a:t>
          </a:r>
        </a:p>
      </dgm:t>
    </dgm:pt>
    <dgm:pt modelId="{4528AEF2-D75A-4420-B3C3-CC5B17E1AE5B}" type="parTrans" cxnId="{41981721-CC05-4CCE-AE69-6A754CEA0013}">
      <dgm:prSet/>
      <dgm:spPr/>
      <dgm:t>
        <a:bodyPr/>
        <a:lstStyle/>
        <a:p>
          <a:endParaRPr lang="en-US" sz="1400"/>
        </a:p>
      </dgm:t>
    </dgm:pt>
    <dgm:pt modelId="{7A9F5CA5-C51E-4C43-A578-1AC0B7C41D59}" type="sibTrans" cxnId="{41981721-CC05-4CCE-AE69-6A754CEA0013}">
      <dgm:prSet/>
      <dgm:spPr/>
      <dgm:t>
        <a:bodyPr/>
        <a:lstStyle/>
        <a:p>
          <a:endParaRPr lang="en-US" sz="1400"/>
        </a:p>
      </dgm:t>
    </dgm:pt>
    <dgm:pt modelId="{408F086A-5755-464D-B85A-DC413EC9A014}">
      <dgm:prSet phldrT="[Text]" custT="1"/>
      <dgm:spPr/>
      <dgm:t>
        <a:bodyPr/>
        <a:lstStyle/>
        <a:p>
          <a:r>
            <a:rPr lang="en-US" sz="1200" dirty="0"/>
            <a:t>Aon continues to find the IPS to be comprehensive and appropriate for the management and oversight of FL PRIME</a:t>
          </a:r>
        </a:p>
      </dgm:t>
    </dgm:pt>
    <dgm:pt modelId="{B9C13826-BAF5-4C05-B5B6-33EBFC7C2592}" type="parTrans" cxnId="{B8E3922B-F29D-41CC-8B84-B43150377DEB}">
      <dgm:prSet/>
      <dgm:spPr/>
      <dgm:t>
        <a:bodyPr/>
        <a:lstStyle/>
        <a:p>
          <a:endParaRPr lang="en-US" sz="1400"/>
        </a:p>
      </dgm:t>
    </dgm:pt>
    <dgm:pt modelId="{EC4EBFD4-E08F-46CE-9206-193785AB7309}" type="sibTrans" cxnId="{B8E3922B-F29D-41CC-8B84-B43150377DEB}">
      <dgm:prSet/>
      <dgm:spPr/>
      <dgm:t>
        <a:bodyPr/>
        <a:lstStyle/>
        <a:p>
          <a:endParaRPr lang="en-US" sz="1400"/>
        </a:p>
      </dgm:t>
    </dgm:pt>
    <dgm:pt modelId="{61BC6ACF-7D15-4C27-96EE-994C328F8A03}">
      <dgm:prSet phldrT="[Text]" custT="1"/>
      <dgm:spPr/>
      <dgm:t>
        <a:bodyPr/>
        <a:lstStyle/>
        <a:p>
          <a:r>
            <a:rPr lang="en-US" sz="1200" dirty="0"/>
            <a:t>Communication and uptake has been smooth thus far</a:t>
          </a:r>
        </a:p>
      </dgm:t>
    </dgm:pt>
    <dgm:pt modelId="{5C9DC4D6-AC07-451B-B99B-EFD6B5719A7B}" type="parTrans" cxnId="{0CB993EE-D2A8-4157-B024-B6471BA740EB}">
      <dgm:prSet/>
      <dgm:spPr/>
      <dgm:t>
        <a:bodyPr/>
        <a:lstStyle/>
        <a:p>
          <a:endParaRPr lang="en-US" sz="1400"/>
        </a:p>
      </dgm:t>
    </dgm:pt>
    <dgm:pt modelId="{C591D4E1-F28F-4DA4-9AFB-FDC05DD03F65}" type="sibTrans" cxnId="{0CB993EE-D2A8-4157-B024-B6471BA740EB}">
      <dgm:prSet/>
      <dgm:spPr/>
      <dgm:t>
        <a:bodyPr/>
        <a:lstStyle/>
        <a:p>
          <a:endParaRPr lang="en-US" sz="1400"/>
        </a:p>
      </dgm:t>
    </dgm:pt>
    <dgm:pt modelId="{C5A4A7D5-D8F7-4AD7-B23D-CCBB15ED9D4C}" type="pres">
      <dgm:prSet presAssocID="{7ED068A5-773F-488C-ABC3-D6C39EE8C146}" presName="Name0" presStyleCnt="0">
        <dgm:presLayoutVars>
          <dgm:dir/>
          <dgm:animLvl val="lvl"/>
          <dgm:resizeHandles val="exact"/>
        </dgm:presLayoutVars>
      </dgm:prSet>
      <dgm:spPr/>
      <dgm:t>
        <a:bodyPr/>
        <a:lstStyle/>
        <a:p>
          <a:endParaRPr lang="en-US"/>
        </a:p>
      </dgm:t>
    </dgm:pt>
    <dgm:pt modelId="{66E4334C-A190-4402-8831-A9614575C57F}" type="pres">
      <dgm:prSet presAssocID="{7337AE47-D8F9-4711-9FC6-CF444D057C6F}" presName="linNode" presStyleCnt="0"/>
      <dgm:spPr/>
    </dgm:pt>
    <dgm:pt modelId="{C0195689-BB59-4013-A8BE-6289D9F59EDB}" type="pres">
      <dgm:prSet presAssocID="{7337AE47-D8F9-4711-9FC6-CF444D057C6F}" presName="parentText" presStyleLbl="node1" presStyleIdx="0" presStyleCnt="4" custScaleX="84777">
        <dgm:presLayoutVars>
          <dgm:chMax val="1"/>
          <dgm:bulletEnabled val="1"/>
        </dgm:presLayoutVars>
      </dgm:prSet>
      <dgm:spPr/>
      <dgm:t>
        <a:bodyPr/>
        <a:lstStyle/>
        <a:p>
          <a:endParaRPr lang="en-US"/>
        </a:p>
      </dgm:t>
    </dgm:pt>
    <dgm:pt modelId="{A27F7DA1-2EEB-4755-8A81-267692659B46}" type="pres">
      <dgm:prSet presAssocID="{7337AE47-D8F9-4711-9FC6-CF444D057C6F}" presName="descendantText" presStyleLbl="alignAccFollowNode1" presStyleIdx="0" presStyleCnt="4" custScaleX="109765">
        <dgm:presLayoutVars>
          <dgm:bulletEnabled val="1"/>
        </dgm:presLayoutVars>
      </dgm:prSet>
      <dgm:spPr/>
      <dgm:t>
        <a:bodyPr/>
        <a:lstStyle/>
        <a:p>
          <a:endParaRPr lang="en-US"/>
        </a:p>
      </dgm:t>
    </dgm:pt>
    <dgm:pt modelId="{6665D70A-46B7-4689-B86C-991B1954EB2C}" type="pres">
      <dgm:prSet presAssocID="{CDD1F187-157C-4F5D-BE1A-01932F31D8CF}" presName="sp" presStyleCnt="0"/>
      <dgm:spPr/>
    </dgm:pt>
    <dgm:pt modelId="{39ABD566-D57D-42B0-9A5C-A9DC61E62DBB}" type="pres">
      <dgm:prSet presAssocID="{70CD56CA-657B-484C-B984-17D4C0E41263}" presName="linNode" presStyleCnt="0"/>
      <dgm:spPr/>
    </dgm:pt>
    <dgm:pt modelId="{98629EE0-1A42-4A8A-8870-55720B529EB9}" type="pres">
      <dgm:prSet presAssocID="{70CD56CA-657B-484C-B984-17D4C0E41263}" presName="parentText" presStyleLbl="node1" presStyleIdx="1" presStyleCnt="4" custScaleX="84777">
        <dgm:presLayoutVars>
          <dgm:chMax val="1"/>
          <dgm:bulletEnabled val="1"/>
        </dgm:presLayoutVars>
      </dgm:prSet>
      <dgm:spPr/>
      <dgm:t>
        <a:bodyPr/>
        <a:lstStyle/>
        <a:p>
          <a:endParaRPr lang="en-US"/>
        </a:p>
      </dgm:t>
    </dgm:pt>
    <dgm:pt modelId="{8C5EC99E-5B1B-40DE-BE62-F49C39DEF6F8}" type="pres">
      <dgm:prSet presAssocID="{70CD56CA-657B-484C-B984-17D4C0E41263}" presName="descendantText" presStyleLbl="alignAccFollowNode1" presStyleIdx="1" presStyleCnt="4" custScaleX="109765">
        <dgm:presLayoutVars>
          <dgm:bulletEnabled val="1"/>
        </dgm:presLayoutVars>
      </dgm:prSet>
      <dgm:spPr/>
      <dgm:t>
        <a:bodyPr/>
        <a:lstStyle/>
        <a:p>
          <a:endParaRPr lang="en-US"/>
        </a:p>
      </dgm:t>
    </dgm:pt>
    <dgm:pt modelId="{66858DE6-E7EC-43DB-A2BC-552345901BA1}" type="pres">
      <dgm:prSet presAssocID="{27794336-A690-454A-B294-356100B7C9DE}" presName="sp" presStyleCnt="0"/>
      <dgm:spPr/>
    </dgm:pt>
    <dgm:pt modelId="{EC040B0E-4AA4-4858-8DD0-D3B0070FD05D}" type="pres">
      <dgm:prSet presAssocID="{0E2C7A45-F4D9-43CC-B998-6BE8E6891404}" presName="linNode" presStyleCnt="0"/>
      <dgm:spPr/>
    </dgm:pt>
    <dgm:pt modelId="{EBB1690F-0CE8-4B6B-8603-71FE76776F2B}" type="pres">
      <dgm:prSet presAssocID="{0E2C7A45-F4D9-43CC-B998-6BE8E6891404}" presName="parentText" presStyleLbl="node1" presStyleIdx="2" presStyleCnt="4" custScaleX="84777">
        <dgm:presLayoutVars>
          <dgm:chMax val="1"/>
          <dgm:bulletEnabled val="1"/>
        </dgm:presLayoutVars>
      </dgm:prSet>
      <dgm:spPr/>
      <dgm:t>
        <a:bodyPr/>
        <a:lstStyle/>
        <a:p>
          <a:endParaRPr lang="en-US"/>
        </a:p>
      </dgm:t>
    </dgm:pt>
    <dgm:pt modelId="{38DD66B8-C20D-4EF7-8060-138846894DE0}" type="pres">
      <dgm:prSet presAssocID="{0E2C7A45-F4D9-43CC-B998-6BE8E6891404}" presName="descendantText" presStyleLbl="alignAccFollowNode1" presStyleIdx="2" presStyleCnt="4" custScaleX="109765">
        <dgm:presLayoutVars>
          <dgm:bulletEnabled val="1"/>
        </dgm:presLayoutVars>
      </dgm:prSet>
      <dgm:spPr/>
      <dgm:t>
        <a:bodyPr/>
        <a:lstStyle/>
        <a:p>
          <a:endParaRPr lang="en-US"/>
        </a:p>
      </dgm:t>
    </dgm:pt>
    <dgm:pt modelId="{0BDD8C3D-002E-4844-BD4E-AE91757A72D0}" type="pres">
      <dgm:prSet presAssocID="{25683C91-87E5-4ACC-BA4C-A9CD6A9ABF5E}" presName="sp" presStyleCnt="0"/>
      <dgm:spPr/>
    </dgm:pt>
    <dgm:pt modelId="{2195B84F-ADB3-4211-BCF7-0899876A5D16}" type="pres">
      <dgm:prSet presAssocID="{5ADC9521-C0DC-4E6D-AB98-30C661AD4755}" presName="linNode" presStyleCnt="0"/>
      <dgm:spPr/>
    </dgm:pt>
    <dgm:pt modelId="{E93594ED-3D19-4A05-8130-6F8D0EAC38CD}" type="pres">
      <dgm:prSet presAssocID="{5ADC9521-C0DC-4E6D-AB98-30C661AD4755}" presName="parentText" presStyleLbl="node1" presStyleIdx="3" presStyleCnt="4" custScaleX="84777">
        <dgm:presLayoutVars>
          <dgm:chMax val="1"/>
          <dgm:bulletEnabled val="1"/>
        </dgm:presLayoutVars>
      </dgm:prSet>
      <dgm:spPr/>
      <dgm:t>
        <a:bodyPr/>
        <a:lstStyle/>
        <a:p>
          <a:endParaRPr lang="en-US"/>
        </a:p>
      </dgm:t>
    </dgm:pt>
    <dgm:pt modelId="{2D53A0BF-23A7-4FBA-B84F-01EDAC3D7388}" type="pres">
      <dgm:prSet presAssocID="{5ADC9521-C0DC-4E6D-AB98-30C661AD4755}" presName="descendantText" presStyleLbl="alignAccFollowNode1" presStyleIdx="3" presStyleCnt="4" custScaleX="109765">
        <dgm:presLayoutVars>
          <dgm:bulletEnabled val="1"/>
        </dgm:presLayoutVars>
      </dgm:prSet>
      <dgm:spPr/>
      <dgm:t>
        <a:bodyPr/>
        <a:lstStyle/>
        <a:p>
          <a:endParaRPr lang="en-US"/>
        </a:p>
      </dgm:t>
    </dgm:pt>
  </dgm:ptLst>
  <dgm:cxnLst>
    <dgm:cxn modelId="{07399E91-2C52-4997-8F89-4C54BBDD1ADF}" srcId="{7ED068A5-773F-488C-ABC3-D6C39EE8C146}" destId="{5ADC9521-C0DC-4E6D-AB98-30C661AD4755}" srcOrd="3" destOrd="0" parTransId="{C1DC11D7-6516-498F-A70F-CF6111E6D03B}" sibTransId="{C03F2160-7DD4-4A31-929E-C586A64AD2AD}"/>
    <dgm:cxn modelId="{44B4ADAC-801F-4DC6-B245-9C4A99501467}" type="presOf" srcId="{BE6B10D1-654A-45B6-B54D-ECDDA8EE6821}" destId="{38DD66B8-C20D-4EF7-8060-138846894DE0}" srcOrd="0" destOrd="1" presId="urn:microsoft.com/office/officeart/2005/8/layout/vList5"/>
    <dgm:cxn modelId="{48F7C195-1826-45DF-B87F-E00D63B0FE90}" srcId="{70CD56CA-657B-484C-B984-17D4C0E41263}" destId="{A13837E9-FCA3-4CC1-AACF-98591161C8F4}" srcOrd="1" destOrd="0" parTransId="{D69B0F8C-0FFD-4E89-AAD1-17D6F91C02B6}" sibTransId="{E80EE5A9-7B9F-49CB-A7BE-A7DE0D7A6124}"/>
    <dgm:cxn modelId="{B8E3922B-F29D-41CC-8B84-B43150377DEB}" srcId="{5ADC9521-C0DC-4E6D-AB98-30C661AD4755}" destId="{408F086A-5755-464D-B85A-DC413EC9A014}" srcOrd="1" destOrd="0" parTransId="{B9C13826-BAF5-4C05-B5B6-33EBFC7C2592}" sibTransId="{EC4EBFD4-E08F-46CE-9206-193785AB7309}"/>
    <dgm:cxn modelId="{FF570219-C338-431E-B372-A7EDD9CA31CA}" type="presOf" srcId="{7ED068A5-773F-488C-ABC3-D6C39EE8C146}" destId="{C5A4A7D5-D8F7-4AD7-B23D-CCBB15ED9D4C}" srcOrd="0" destOrd="0" presId="urn:microsoft.com/office/officeart/2005/8/layout/vList5"/>
    <dgm:cxn modelId="{C7A9A200-4413-4A9B-9883-ABC088070FFC}" type="presOf" srcId="{5ADC9521-C0DC-4E6D-AB98-30C661AD4755}" destId="{E93594ED-3D19-4A05-8130-6F8D0EAC38CD}" srcOrd="0" destOrd="0" presId="urn:microsoft.com/office/officeart/2005/8/layout/vList5"/>
    <dgm:cxn modelId="{AF1CB5C3-06D9-4873-930F-B84D2480D86F}" type="presOf" srcId="{9C6A4827-E37C-4EF1-9E21-0D9C11F64F8A}" destId="{8C5EC99E-5B1B-40DE-BE62-F49C39DEF6F8}" srcOrd="0" destOrd="0" presId="urn:microsoft.com/office/officeart/2005/8/layout/vList5"/>
    <dgm:cxn modelId="{9C007472-F2C4-486D-A3AA-43FED1C6C080}" srcId="{70CD56CA-657B-484C-B984-17D4C0E41263}" destId="{9C6A4827-E37C-4EF1-9E21-0D9C11F64F8A}" srcOrd="0" destOrd="0" parTransId="{E33F234D-BD4C-472C-99AC-BAD03D53A7E0}" sibTransId="{827F000B-D6E8-409D-9AEC-C1C94D0E1880}"/>
    <dgm:cxn modelId="{F6A08565-7039-4EDA-9B5F-DA289009D54D}" type="presOf" srcId="{408F086A-5755-464D-B85A-DC413EC9A014}" destId="{2D53A0BF-23A7-4FBA-B84F-01EDAC3D7388}" srcOrd="0" destOrd="1" presId="urn:microsoft.com/office/officeart/2005/8/layout/vList5"/>
    <dgm:cxn modelId="{99090CED-0614-4371-846E-4E0A6967EFE9}" type="presOf" srcId="{61BC6ACF-7D15-4C27-96EE-994C328F8A03}" destId="{A27F7DA1-2EEB-4755-8A81-267692659B46}" srcOrd="0" destOrd="1" presId="urn:microsoft.com/office/officeart/2005/8/layout/vList5"/>
    <dgm:cxn modelId="{1C677CA1-564A-426F-9DA4-EE8B4036729B}" type="presOf" srcId="{7337AE47-D8F9-4711-9FC6-CF444D057C6F}" destId="{C0195689-BB59-4013-A8BE-6289D9F59EDB}" srcOrd="0" destOrd="0" presId="urn:microsoft.com/office/officeart/2005/8/layout/vList5"/>
    <dgm:cxn modelId="{0135A8BF-1A74-40CA-AF11-4B90D8E8475D}" srcId="{7ED068A5-773F-488C-ABC3-D6C39EE8C146}" destId="{0E2C7A45-F4D9-43CC-B998-6BE8E6891404}" srcOrd="2" destOrd="0" parTransId="{CA88AEC8-7DB2-4AA6-B55F-BDF9BD49851A}" sibTransId="{25683C91-87E5-4ACC-BA4C-A9CD6A9ABF5E}"/>
    <dgm:cxn modelId="{E298FE85-292A-4D21-8938-BBB823B917D3}" srcId="{7337AE47-D8F9-4711-9FC6-CF444D057C6F}" destId="{D32CAA03-E66E-4237-A705-AAE1FDCAB3EB}" srcOrd="0" destOrd="0" parTransId="{3FE7CFBA-40B7-4250-904B-B5464F35B867}" sibTransId="{450BFF99-7FD9-4A9C-BED3-E16B7187EF18}"/>
    <dgm:cxn modelId="{CBC8156C-9C2E-4216-884D-5357693BFF64}" type="presOf" srcId="{A37B1E53-D063-4B93-AE38-1512D1D1F20F}" destId="{38DD66B8-C20D-4EF7-8060-138846894DE0}" srcOrd="0" destOrd="2" presId="urn:microsoft.com/office/officeart/2005/8/layout/vList5"/>
    <dgm:cxn modelId="{B18A1468-31B2-49D6-9E7A-2CA51AAD56C2}" srcId="{70CD56CA-657B-484C-B984-17D4C0E41263}" destId="{F0E7894C-024B-416F-9857-D414D6DED41D}" srcOrd="2" destOrd="0" parTransId="{64B7A3A9-5F77-466C-853D-F8A60A7CEFB8}" sibTransId="{ECD5B2E8-1539-4613-AD27-E6E9B7F59552}"/>
    <dgm:cxn modelId="{D54B058E-8ABE-4682-B259-627BB5F5A8A1}" type="presOf" srcId="{84F61B5F-D6D2-4712-BB53-BABEA7A5C8F4}" destId="{38DD66B8-C20D-4EF7-8060-138846894DE0}" srcOrd="0" destOrd="0" presId="urn:microsoft.com/office/officeart/2005/8/layout/vList5"/>
    <dgm:cxn modelId="{DE5727C2-CFD1-4E55-B99E-E5B4BD8CEC7D}" srcId="{7ED068A5-773F-488C-ABC3-D6C39EE8C146}" destId="{70CD56CA-657B-484C-B984-17D4C0E41263}" srcOrd="1" destOrd="0" parTransId="{276B4D71-BDA0-4E42-BAF2-C323D97CA14E}" sibTransId="{27794336-A690-454A-B294-356100B7C9DE}"/>
    <dgm:cxn modelId="{493CE9E6-3DCA-4205-B40D-AD6CB2102E26}" srcId="{7ED068A5-773F-488C-ABC3-D6C39EE8C146}" destId="{7337AE47-D8F9-4711-9FC6-CF444D057C6F}" srcOrd="0" destOrd="0" parTransId="{F6AA40D0-D01F-4C8C-AEA2-E9008D5737A1}" sibTransId="{CDD1F187-157C-4F5D-BE1A-01932F31D8CF}"/>
    <dgm:cxn modelId="{7DE0A0E9-D5BA-4BDF-B571-51587C8F74F9}" type="presOf" srcId="{70CD56CA-657B-484C-B984-17D4C0E41263}" destId="{98629EE0-1A42-4A8A-8870-55720B529EB9}" srcOrd="0" destOrd="0" presId="urn:microsoft.com/office/officeart/2005/8/layout/vList5"/>
    <dgm:cxn modelId="{759E9A51-7C96-4994-9D27-E97281E9CA47}" type="presOf" srcId="{0E2C7A45-F4D9-43CC-B998-6BE8E6891404}" destId="{EBB1690F-0CE8-4B6B-8603-71FE76776F2B}" srcOrd="0" destOrd="0" presId="urn:microsoft.com/office/officeart/2005/8/layout/vList5"/>
    <dgm:cxn modelId="{0CB993EE-D2A8-4157-B024-B6471BA740EB}" srcId="{7337AE47-D8F9-4711-9FC6-CF444D057C6F}" destId="{61BC6ACF-7D15-4C27-96EE-994C328F8A03}" srcOrd="1" destOrd="0" parTransId="{5C9DC4D6-AC07-451B-B99B-EFD6B5719A7B}" sibTransId="{C591D4E1-F28F-4DA4-9AFB-FDC05DD03F65}"/>
    <dgm:cxn modelId="{E1F73FEC-6C0D-4C9B-A4E1-98B8E751F28F}" type="presOf" srcId="{D32CAA03-E66E-4237-A705-AAE1FDCAB3EB}" destId="{A27F7DA1-2EEB-4755-8A81-267692659B46}" srcOrd="0" destOrd="0" presId="urn:microsoft.com/office/officeart/2005/8/layout/vList5"/>
    <dgm:cxn modelId="{41981721-CC05-4CCE-AE69-6A754CEA0013}" srcId="{0E2C7A45-F4D9-43CC-B998-6BE8E6891404}" destId="{A37B1E53-D063-4B93-AE38-1512D1D1F20F}" srcOrd="2" destOrd="0" parTransId="{4528AEF2-D75A-4420-B3C3-CC5B17E1AE5B}" sibTransId="{7A9F5CA5-C51E-4C43-A578-1AC0B7C41D59}"/>
    <dgm:cxn modelId="{52D40770-213A-403E-B356-78A512D4D837}" type="presOf" srcId="{A13837E9-FCA3-4CC1-AACF-98591161C8F4}" destId="{8C5EC99E-5B1B-40DE-BE62-F49C39DEF6F8}" srcOrd="0" destOrd="1" presId="urn:microsoft.com/office/officeart/2005/8/layout/vList5"/>
    <dgm:cxn modelId="{72BB161B-7C6E-45A1-8E49-78ECA9728844}" type="presOf" srcId="{F0E7894C-024B-416F-9857-D414D6DED41D}" destId="{8C5EC99E-5B1B-40DE-BE62-F49C39DEF6F8}" srcOrd="0" destOrd="2" presId="urn:microsoft.com/office/officeart/2005/8/layout/vList5"/>
    <dgm:cxn modelId="{BD0AF1E3-DA1B-4918-B9E1-5C2008B27FDE}" srcId="{0E2C7A45-F4D9-43CC-B998-6BE8E6891404}" destId="{84F61B5F-D6D2-4712-BB53-BABEA7A5C8F4}" srcOrd="0" destOrd="0" parTransId="{1DDCED58-2A0F-4C00-A69B-3F89402ABCE1}" sibTransId="{9469BFE6-AD4D-47A5-9193-44F905CEEF1D}"/>
    <dgm:cxn modelId="{2612E756-77E3-42F3-9E75-66F840FB0E34}" type="presOf" srcId="{72921437-8390-417B-834D-0D4F7DC8C5B9}" destId="{2D53A0BF-23A7-4FBA-B84F-01EDAC3D7388}" srcOrd="0" destOrd="0" presId="urn:microsoft.com/office/officeart/2005/8/layout/vList5"/>
    <dgm:cxn modelId="{D1FD4514-0A6E-4220-BAA1-66C038A0A04E}" srcId="{5ADC9521-C0DC-4E6D-AB98-30C661AD4755}" destId="{72921437-8390-417B-834D-0D4F7DC8C5B9}" srcOrd="0" destOrd="0" parTransId="{44FE6EF4-7058-478B-98C9-B8127AD63D66}" sibTransId="{12D8A629-B4FC-4D87-9C48-13E01A9E5B18}"/>
    <dgm:cxn modelId="{36E85DCD-CE6E-43DC-9261-BADCD91E6E74}" srcId="{0E2C7A45-F4D9-43CC-B998-6BE8E6891404}" destId="{BE6B10D1-654A-45B6-B54D-ECDDA8EE6821}" srcOrd="1" destOrd="0" parTransId="{E48AC297-6D60-47B6-B0A4-D9CBD23684A7}" sibTransId="{7C4A5634-BE42-4376-8AFC-5E0B74DBC9C5}"/>
    <dgm:cxn modelId="{88D0585B-1C1E-4993-966F-01D2B1DA0299}" type="presParOf" srcId="{C5A4A7D5-D8F7-4AD7-B23D-CCBB15ED9D4C}" destId="{66E4334C-A190-4402-8831-A9614575C57F}" srcOrd="0" destOrd="0" presId="urn:microsoft.com/office/officeart/2005/8/layout/vList5"/>
    <dgm:cxn modelId="{84673161-40E9-4A13-8678-BC709A32565C}" type="presParOf" srcId="{66E4334C-A190-4402-8831-A9614575C57F}" destId="{C0195689-BB59-4013-A8BE-6289D9F59EDB}" srcOrd="0" destOrd="0" presId="urn:microsoft.com/office/officeart/2005/8/layout/vList5"/>
    <dgm:cxn modelId="{300F9C35-CE71-40C7-A981-714C4EBFE6F9}" type="presParOf" srcId="{66E4334C-A190-4402-8831-A9614575C57F}" destId="{A27F7DA1-2EEB-4755-8A81-267692659B46}" srcOrd="1" destOrd="0" presId="urn:microsoft.com/office/officeart/2005/8/layout/vList5"/>
    <dgm:cxn modelId="{7C9BE20F-E09B-4D0B-9B38-8AA868513404}" type="presParOf" srcId="{C5A4A7D5-D8F7-4AD7-B23D-CCBB15ED9D4C}" destId="{6665D70A-46B7-4689-B86C-991B1954EB2C}" srcOrd="1" destOrd="0" presId="urn:microsoft.com/office/officeart/2005/8/layout/vList5"/>
    <dgm:cxn modelId="{63631887-7FC8-4018-A303-012B533DF79F}" type="presParOf" srcId="{C5A4A7D5-D8F7-4AD7-B23D-CCBB15ED9D4C}" destId="{39ABD566-D57D-42B0-9A5C-A9DC61E62DBB}" srcOrd="2" destOrd="0" presId="urn:microsoft.com/office/officeart/2005/8/layout/vList5"/>
    <dgm:cxn modelId="{C7B83241-68A8-4935-8CBE-F6E4A0C713A1}" type="presParOf" srcId="{39ABD566-D57D-42B0-9A5C-A9DC61E62DBB}" destId="{98629EE0-1A42-4A8A-8870-55720B529EB9}" srcOrd="0" destOrd="0" presId="urn:microsoft.com/office/officeart/2005/8/layout/vList5"/>
    <dgm:cxn modelId="{1B29F196-A6AA-49ED-8634-F3627F576BE2}" type="presParOf" srcId="{39ABD566-D57D-42B0-9A5C-A9DC61E62DBB}" destId="{8C5EC99E-5B1B-40DE-BE62-F49C39DEF6F8}" srcOrd="1" destOrd="0" presId="urn:microsoft.com/office/officeart/2005/8/layout/vList5"/>
    <dgm:cxn modelId="{CC20B239-129C-4707-AE62-1CC76C1AE612}" type="presParOf" srcId="{C5A4A7D5-D8F7-4AD7-B23D-CCBB15ED9D4C}" destId="{66858DE6-E7EC-43DB-A2BC-552345901BA1}" srcOrd="3" destOrd="0" presId="urn:microsoft.com/office/officeart/2005/8/layout/vList5"/>
    <dgm:cxn modelId="{8652DEF5-32E6-4C84-84D1-8A066F5A5AC2}" type="presParOf" srcId="{C5A4A7D5-D8F7-4AD7-B23D-CCBB15ED9D4C}" destId="{EC040B0E-4AA4-4858-8DD0-D3B0070FD05D}" srcOrd="4" destOrd="0" presId="urn:microsoft.com/office/officeart/2005/8/layout/vList5"/>
    <dgm:cxn modelId="{ACA80656-8E9A-4016-A8F6-2D7FF9FC1235}" type="presParOf" srcId="{EC040B0E-4AA4-4858-8DD0-D3B0070FD05D}" destId="{EBB1690F-0CE8-4B6B-8603-71FE76776F2B}" srcOrd="0" destOrd="0" presId="urn:microsoft.com/office/officeart/2005/8/layout/vList5"/>
    <dgm:cxn modelId="{F7F3CC22-57BC-4481-B555-106A14544159}" type="presParOf" srcId="{EC040B0E-4AA4-4858-8DD0-D3B0070FD05D}" destId="{38DD66B8-C20D-4EF7-8060-138846894DE0}" srcOrd="1" destOrd="0" presId="urn:microsoft.com/office/officeart/2005/8/layout/vList5"/>
    <dgm:cxn modelId="{9CEF57F7-1A50-4304-9B77-114071877A6F}" type="presParOf" srcId="{C5A4A7D5-D8F7-4AD7-B23D-CCBB15ED9D4C}" destId="{0BDD8C3D-002E-4844-BD4E-AE91757A72D0}" srcOrd="5" destOrd="0" presId="urn:microsoft.com/office/officeart/2005/8/layout/vList5"/>
    <dgm:cxn modelId="{401C151F-7581-4B98-AB55-A1DD41F4340F}" type="presParOf" srcId="{C5A4A7D5-D8F7-4AD7-B23D-CCBB15ED9D4C}" destId="{2195B84F-ADB3-4211-BCF7-0899876A5D16}" srcOrd="6" destOrd="0" presId="urn:microsoft.com/office/officeart/2005/8/layout/vList5"/>
    <dgm:cxn modelId="{648B874B-6185-446D-8FD0-1E47A06D29D2}" type="presParOf" srcId="{2195B84F-ADB3-4211-BCF7-0899876A5D16}" destId="{E93594ED-3D19-4A05-8130-6F8D0EAC38CD}" srcOrd="0" destOrd="0" presId="urn:microsoft.com/office/officeart/2005/8/layout/vList5"/>
    <dgm:cxn modelId="{1973DA72-5C7A-45C9-95E7-8111C142372D}" type="presParOf" srcId="{2195B84F-ADB3-4211-BCF7-0899876A5D16}" destId="{2D53A0BF-23A7-4FBA-B84F-01EDAC3D738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1CE79-9D9A-46CB-8564-A0A1F6E2B66F}">
      <dsp:nvSpPr>
        <dsp:cNvPr id="0" name=""/>
        <dsp:cNvSpPr/>
      </dsp:nvSpPr>
      <dsp:spPr>
        <a:xfrm>
          <a:off x="5028738" y="2308240"/>
          <a:ext cx="1676869" cy="10862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Initial screening</a:t>
          </a:r>
          <a:endParaRPr lang="en-US" sz="1000" kern="1200" dirty="0"/>
        </a:p>
        <a:p>
          <a:pPr marL="57150" lvl="1" indent="-57150" algn="l" defTabSz="444500">
            <a:lnSpc>
              <a:spcPct val="90000"/>
            </a:lnSpc>
            <a:spcBef>
              <a:spcPct val="0"/>
            </a:spcBef>
            <a:spcAft>
              <a:spcPct val="15000"/>
            </a:spcAft>
            <a:buChar char="••"/>
          </a:pPr>
          <a:r>
            <a:rPr lang="en-US" sz="1000" kern="1200" dirty="0" smtClean="0"/>
            <a:t>Full diligence</a:t>
          </a:r>
          <a:endParaRPr lang="en-US" sz="1000" kern="1200" dirty="0"/>
        </a:p>
        <a:p>
          <a:pPr marL="57150" lvl="1" indent="-57150" algn="l" defTabSz="444500">
            <a:lnSpc>
              <a:spcPct val="90000"/>
            </a:lnSpc>
            <a:spcBef>
              <a:spcPct val="0"/>
            </a:spcBef>
            <a:spcAft>
              <a:spcPct val="15000"/>
            </a:spcAft>
            <a:buChar char="••"/>
          </a:pPr>
          <a:r>
            <a:rPr lang="en-US" sz="1000" kern="1200" dirty="0" smtClean="0"/>
            <a:t>Legal negotiation</a:t>
          </a:r>
          <a:endParaRPr lang="en-US" sz="1000" kern="1200" dirty="0"/>
        </a:p>
        <a:p>
          <a:pPr marL="57150" lvl="1" indent="-57150" algn="l" defTabSz="444500">
            <a:lnSpc>
              <a:spcPct val="90000"/>
            </a:lnSpc>
            <a:spcBef>
              <a:spcPct val="0"/>
            </a:spcBef>
            <a:spcAft>
              <a:spcPct val="15000"/>
            </a:spcAft>
            <a:buChar char="••"/>
          </a:pPr>
          <a:r>
            <a:rPr lang="en-US" sz="1000" kern="1200" dirty="0" smtClean="0"/>
            <a:t>Closing</a:t>
          </a:r>
          <a:endParaRPr lang="en-US" sz="1000" kern="1200" dirty="0"/>
        </a:p>
      </dsp:txBody>
      <dsp:txXfrm>
        <a:off x="5555660" y="2603659"/>
        <a:ext cx="1126086" cy="766951"/>
      </dsp:txXfrm>
    </dsp:sp>
    <dsp:sp modelId="{BFB73F8F-FC0C-4903-BC88-E64BE0D67014}">
      <dsp:nvSpPr>
        <dsp:cNvPr id="0" name=""/>
        <dsp:cNvSpPr/>
      </dsp:nvSpPr>
      <dsp:spPr>
        <a:xfrm>
          <a:off x="2133592" y="2308240"/>
          <a:ext cx="1676869" cy="10862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Annual meetings</a:t>
          </a:r>
          <a:endParaRPr lang="en-US" sz="1000" kern="1200" dirty="0"/>
        </a:p>
        <a:p>
          <a:pPr marL="57150" lvl="1" indent="-57150" algn="l" defTabSz="444500">
            <a:lnSpc>
              <a:spcPct val="90000"/>
            </a:lnSpc>
            <a:spcBef>
              <a:spcPct val="0"/>
            </a:spcBef>
            <a:spcAft>
              <a:spcPct val="15000"/>
            </a:spcAft>
            <a:buChar char="••"/>
          </a:pPr>
          <a:r>
            <a:rPr lang="en-US" sz="1000" kern="1200" dirty="0" smtClean="0"/>
            <a:t>Advisory Boards</a:t>
          </a:r>
          <a:endParaRPr lang="en-US" sz="1000" kern="1200" dirty="0"/>
        </a:p>
        <a:p>
          <a:pPr marL="57150" lvl="1" indent="-57150" algn="l" defTabSz="444500">
            <a:lnSpc>
              <a:spcPct val="90000"/>
            </a:lnSpc>
            <a:spcBef>
              <a:spcPct val="0"/>
            </a:spcBef>
            <a:spcAft>
              <a:spcPct val="15000"/>
            </a:spcAft>
            <a:buChar char="••"/>
          </a:pPr>
          <a:r>
            <a:rPr lang="en-US" sz="1000" kern="1200" dirty="0" smtClean="0"/>
            <a:t>Cambridge review</a:t>
          </a:r>
          <a:endParaRPr lang="en-US" sz="1000" kern="1200" dirty="0"/>
        </a:p>
        <a:p>
          <a:pPr marL="57150" lvl="1" indent="-57150" algn="l" defTabSz="444500">
            <a:lnSpc>
              <a:spcPct val="90000"/>
            </a:lnSpc>
            <a:spcBef>
              <a:spcPct val="0"/>
            </a:spcBef>
            <a:spcAft>
              <a:spcPct val="15000"/>
            </a:spcAft>
            <a:buChar char="••"/>
          </a:pPr>
          <a:r>
            <a:rPr lang="en-US" sz="1000" kern="1200" dirty="0" smtClean="0"/>
            <a:t>SBA compliance</a:t>
          </a:r>
          <a:endParaRPr lang="en-US" sz="1000" kern="1200" dirty="0"/>
        </a:p>
      </dsp:txBody>
      <dsp:txXfrm>
        <a:off x="2157453" y="2603659"/>
        <a:ext cx="1126086" cy="766951"/>
      </dsp:txXfrm>
    </dsp:sp>
    <dsp:sp modelId="{56CBC7BD-C21B-4FD6-A448-3A77BB6A10E6}">
      <dsp:nvSpPr>
        <dsp:cNvPr id="0" name=""/>
        <dsp:cNvSpPr/>
      </dsp:nvSpPr>
      <dsp:spPr>
        <a:xfrm>
          <a:off x="5028738" y="0"/>
          <a:ext cx="1676869" cy="10862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Proactive</a:t>
          </a:r>
          <a:endParaRPr lang="en-US" sz="1000" kern="1200" dirty="0"/>
        </a:p>
        <a:p>
          <a:pPr marL="57150" lvl="1" indent="-57150" algn="l" defTabSz="444500">
            <a:lnSpc>
              <a:spcPct val="90000"/>
            </a:lnSpc>
            <a:spcBef>
              <a:spcPct val="0"/>
            </a:spcBef>
            <a:spcAft>
              <a:spcPct val="15000"/>
            </a:spcAft>
            <a:buChar char="••"/>
          </a:pPr>
          <a:r>
            <a:rPr lang="en-US" sz="1000" kern="1200" dirty="0" smtClean="0"/>
            <a:t>Reactive</a:t>
          </a:r>
          <a:endParaRPr lang="en-US" sz="1000" kern="1200" dirty="0"/>
        </a:p>
      </dsp:txBody>
      <dsp:txXfrm>
        <a:off x="5555660" y="23861"/>
        <a:ext cx="1126086" cy="766951"/>
      </dsp:txXfrm>
    </dsp:sp>
    <dsp:sp modelId="{D65D0FD7-55A5-4BC8-8845-2F6D04F07C9F}">
      <dsp:nvSpPr>
        <dsp:cNvPr id="0" name=""/>
        <dsp:cNvSpPr/>
      </dsp:nvSpPr>
      <dsp:spPr>
        <a:xfrm>
          <a:off x="2133592" y="0"/>
          <a:ext cx="1676869" cy="10862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Pacing model</a:t>
          </a:r>
          <a:endParaRPr lang="en-US" sz="1000" kern="1200" dirty="0"/>
        </a:p>
        <a:p>
          <a:pPr marL="57150" lvl="1" indent="-57150" algn="l" defTabSz="444500">
            <a:lnSpc>
              <a:spcPct val="90000"/>
            </a:lnSpc>
            <a:spcBef>
              <a:spcPct val="0"/>
            </a:spcBef>
            <a:spcAft>
              <a:spcPct val="15000"/>
            </a:spcAft>
            <a:buChar char="••"/>
          </a:pPr>
          <a:r>
            <a:rPr lang="en-US" sz="1000" kern="1200" dirty="0" smtClean="0"/>
            <a:t>Portfolio priorities</a:t>
          </a:r>
          <a:endParaRPr lang="en-US" sz="1000" kern="1200" dirty="0"/>
        </a:p>
        <a:p>
          <a:pPr marL="57150" lvl="1" indent="-57150" algn="l" defTabSz="444500">
            <a:lnSpc>
              <a:spcPct val="90000"/>
            </a:lnSpc>
            <a:spcBef>
              <a:spcPct val="0"/>
            </a:spcBef>
            <a:spcAft>
              <a:spcPct val="15000"/>
            </a:spcAft>
            <a:buChar char="••"/>
          </a:pPr>
          <a:r>
            <a:rPr lang="en-US" sz="1000" kern="1200" dirty="0" smtClean="0"/>
            <a:t>GP focus list</a:t>
          </a:r>
          <a:endParaRPr lang="en-US" sz="1000" kern="1200" dirty="0"/>
        </a:p>
        <a:p>
          <a:pPr marL="57150" lvl="1" indent="-57150" algn="l" defTabSz="444500">
            <a:lnSpc>
              <a:spcPct val="90000"/>
            </a:lnSpc>
            <a:spcBef>
              <a:spcPct val="0"/>
            </a:spcBef>
            <a:spcAft>
              <a:spcPct val="15000"/>
            </a:spcAft>
            <a:buChar char="••"/>
          </a:pPr>
          <a:r>
            <a:rPr lang="en-US" sz="1000" kern="1200" dirty="0" smtClean="0"/>
            <a:t>Forward calendar</a:t>
          </a:r>
          <a:endParaRPr lang="en-US" sz="1000" kern="1200" dirty="0"/>
        </a:p>
      </dsp:txBody>
      <dsp:txXfrm>
        <a:off x="2157453" y="23861"/>
        <a:ext cx="1126086" cy="766951"/>
      </dsp:txXfrm>
    </dsp:sp>
    <dsp:sp modelId="{62F55E74-A616-4D01-83E5-DD5A30B1BF68}">
      <dsp:nvSpPr>
        <dsp:cNvPr id="0" name=""/>
        <dsp:cNvSpPr/>
      </dsp:nvSpPr>
      <dsp:spPr>
        <a:xfrm>
          <a:off x="2915848" y="193484"/>
          <a:ext cx="1469806" cy="146980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Annual Investment Plan</a:t>
          </a:r>
          <a:endParaRPr lang="en-US" sz="1400" kern="1200" dirty="0"/>
        </a:p>
      </dsp:txBody>
      <dsp:txXfrm>
        <a:off x="3346344" y="623980"/>
        <a:ext cx="1039310" cy="1039310"/>
      </dsp:txXfrm>
    </dsp:sp>
    <dsp:sp modelId="{90D92BA9-8624-40A0-A465-CDA02071C43A}">
      <dsp:nvSpPr>
        <dsp:cNvPr id="0" name=""/>
        <dsp:cNvSpPr/>
      </dsp:nvSpPr>
      <dsp:spPr>
        <a:xfrm rot="5400000">
          <a:off x="4453544" y="193484"/>
          <a:ext cx="1469806" cy="146980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Sourcing</a:t>
          </a:r>
          <a:endParaRPr lang="en-US" sz="1400" kern="1200" dirty="0"/>
        </a:p>
      </dsp:txBody>
      <dsp:txXfrm rot="-5400000">
        <a:off x="4453544" y="623980"/>
        <a:ext cx="1039310" cy="1039310"/>
      </dsp:txXfrm>
    </dsp:sp>
    <dsp:sp modelId="{7E692225-668D-4C4F-9A0C-102BF428C2B2}">
      <dsp:nvSpPr>
        <dsp:cNvPr id="0" name=""/>
        <dsp:cNvSpPr/>
      </dsp:nvSpPr>
      <dsp:spPr>
        <a:xfrm rot="10800000">
          <a:off x="4453544" y="1731180"/>
          <a:ext cx="1469806" cy="146980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Due Diligence</a:t>
          </a:r>
          <a:endParaRPr lang="en-US" sz="1400" kern="1200" dirty="0"/>
        </a:p>
      </dsp:txBody>
      <dsp:txXfrm rot="10800000">
        <a:off x="4453544" y="1731180"/>
        <a:ext cx="1039310" cy="1039310"/>
      </dsp:txXfrm>
    </dsp:sp>
    <dsp:sp modelId="{4F2967B6-B306-4CA8-9BB8-974EE026A8A4}">
      <dsp:nvSpPr>
        <dsp:cNvPr id="0" name=""/>
        <dsp:cNvSpPr/>
      </dsp:nvSpPr>
      <dsp:spPr>
        <a:xfrm rot="16200000">
          <a:off x="2915848" y="1731180"/>
          <a:ext cx="1469806" cy="146980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Monitoring</a:t>
          </a:r>
          <a:endParaRPr lang="en-US" sz="1400" kern="1200" dirty="0"/>
        </a:p>
      </dsp:txBody>
      <dsp:txXfrm rot="5400000">
        <a:off x="3346344" y="1731180"/>
        <a:ext cx="1039310" cy="1039310"/>
      </dsp:txXfrm>
    </dsp:sp>
    <dsp:sp modelId="{7D2B42D8-AF76-4AE7-B335-4EE77A5F28ED}">
      <dsp:nvSpPr>
        <dsp:cNvPr id="0" name=""/>
        <dsp:cNvSpPr/>
      </dsp:nvSpPr>
      <dsp:spPr>
        <a:xfrm>
          <a:off x="4165863" y="1391733"/>
          <a:ext cx="507473" cy="44128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AF9B86-81C8-454E-AE85-DC75B74835FE}">
      <dsp:nvSpPr>
        <dsp:cNvPr id="0" name=""/>
        <dsp:cNvSpPr/>
      </dsp:nvSpPr>
      <dsp:spPr>
        <a:xfrm rot="10800000">
          <a:off x="4165863" y="1561457"/>
          <a:ext cx="507473" cy="44128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AA195-CF76-4BE5-B54D-C7DC2FE9C46F}">
      <dsp:nvSpPr>
        <dsp:cNvPr id="0" name=""/>
        <dsp:cNvSpPr/>
      </dsp:nvSpPr>
      <dsp:spPr>
        <a:xfrm rot="10800000">
          <a:off x="0" y="0"/>
          <a:ext cx="3510569" cy="438150"/>
        </a:xfrm>
        <a:prstGeom prst="trapezoid">
          <a:avLst>
            <a:gd name="adj" fmla="val 10015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343</a:t>
          </a:r>
          <a:r>
            <a:rPr lang="en-US" sz="1300" kern="1200" dirty="0" smtClean="0"/>
            <a:t> - meetings/calls</a:t>
          </a:r>
          <a:endParaRPr lang="en-US" sz="1300" kern="1200" dirty="0"/>
        </a:p>
      </dsp:txBody>
      <dsp:txXfrm rot="-10800000">
        <a:off x="614349" y="0"/>
        <a:ext cx="2281869" cy="438150"/>
      </dsp:txXfrm>
    </dsp:sp>
    <dsp:sp modelId="{20500544-7232-41E9-982D-64E1A14CA449}">
      <dsp:nvSpPr>
        <dsp:cNvPr id="0" name=""/>
        <dsp:cNvSpPr/>
      </dsp:nvSpPr>
      <dsp:spPr>
        <a:xfrm rot="10800000">
          <a:off x="438821" y="438150"/>
          <a:ext cx="2632926" cy="438150"/>
        </a:xfrm>
        <a:prstGeom prst="trapezoid">
          <a:avLst>
            <a:gd name="adj" fmla="val 100153"/>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109 – funds reviewed</a:t>
          </a:r>
          <a:endParaRPr lang="en-US" sz="1300" kern="1200" dirty="0"/>
        </a:p>
      </dsp:txBody>
      <dsp:txXfrm rot="-10800000">
        <a:off x="899583" y="438150"/>
        <a:ext cx="1711402" cy="438150"/>
      </dsp:txXfrm>
    </dsp:sp>
    <dsp:sp modelId="{4AA1BE3E-D2FC-4E4A-8339-4BEBD0BA8C07}">
      <dsp:nvSpPr>
        <dsp:cNvPr id="0" name=""/>
        <dsp:cNvSpPr/>
      </dsp:nvSpPr>
      <dsp:spPr>
        <a:xfrm rot="10800000">
          <a:off x="877642" y="876300"/>
          <a:ext cx="1755284" cy="438150"/>
        </a:xfrm>
        <a:prstGeom prst="trapezoid">
          <a:avLst>
            <a:gd name="adj" fmla="val 100153"/>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26 </a:t>
          </a:r>
          <a:r>
            <a:rPr lang="en-US" sz="1300" kern="1200" dirty="0"/>
            <a:t>- </a:t>
          </a:r>
          <a:r>
            <a:rPr lang="en-US" sz="1300" kern="1200" dirty="0" smtClean="0"/>
            <a:t>diligence</a:t>
          </a:r>
          <a:endParaRPr lang="en-US" sz="1300" kern="1200" dirty="0"/>
        </a:p>
      </dsp:txBody>
      <dsp:txXfrm rot="-10800000">
        <a:off x="1184817" y="876300"/>
        <a:ext cx="1140934" cy="438150"/>
      </dsp:txXfrm>
    </dsp:sp>
    <dsp:sp modelId="{BB2E3818-DD0D-401D-9B11-014AAE77C132}">
      <dsp:nvSpPr>
        <dsp:cNvPr id="0" name=""/>
        <dsp:cNvSpPr/>
      </dsp:nvSpPr>
      <dsp:spPr>
        <a:xfrm rot="10800000">
          <a:off x="1316463" y="1314449"/>
          <a:ext cx="877642" cy="438150"/>
        </a:xfrm>
        <a:prstGeom prst="trapezoid">
          <a:avLst>
            <a:gd name="adj" fmla="val 100153"/>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3</a:t>
          </a:r>
          <a:r>
            <a:rPr lang="en-US" sz="1300" kern="1200" dirty="0" smtClean="0"/>
            <a:t> </a:t>
          </a:r>
          <a:r>
            <a:rPr lang="en-US" sz="1300" kern="1200" dirty="0"/>
            <a:t>investments</a:t>
          </a:r>
        </a:p>
      </dsp:txBody>
      <dsp:txXfrm rot="-10800000">
        <a:off x="1316463" y="1314449"/>
        <a:ext cx="877642" cy="438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681C5-2A3D-430F-96EB-98C2DC49674E}">
      <dsp:nvSpPr>
        <dsp:cNvPr id="0" name=""/>
        <dsp:cNvSpPr/>
      </dsp:nvSpPr>
      <dsp:spPr>
        <a:xfrm>
          <a:off x="175321" y="2860155"/>
          <a:ext cx="7010400" cy="0"/>
        </a:xfrm>
        <a:prstGeom prst="lin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C8A057-4A7C-444D-A340-118A5BCCD08D}">
      <dsp:nvSpPr>
        <dsp:cNvPr id="0" name=""/>
        <dsp:cNvSpPr/>
      </dsp:nvSpPr>
      <dsp:spPr>
        <a:xfrm>
          <a:off x="0" y="1609273"/>
          <a:ext cx="7010400" cy="0"/>
        </a:xfrm>
        <a:prstGeom prst="lin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694ABA-765F-41CB-A4F3-3F005E3473EE}">
      <dsp:nvSpPr>
        <dsp:cNvPr id="0" name=""/>
        <dsp:cNvSpPr/>
      </dsp:nvSpPr>
      <dsp:spPr>
        <a:xfrm>
          <a:off x="277588" y="398428"/>
          <a:ext cx="7010400" cy="0"/>
        </a:xfrm>
        <a:prstGeom prst="lin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F430D7-6479-4E76-A586-79AD19956CC9}">
      <dsp:nvSpPr>
        <dsp:cNvPr id="0" name=""/>
        <dsp:cNvSpPr/>
      </dsp:nvSpPr>
      <dsp:spPr>
        <a:xfrm>
          <a:off x="2100292" y="1469"/>
          <a:ext cx="5187696" cy="39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endParaRPr lang="en-US" sz="2200" kern="1200" dirty="0"/>
        </a:p>
      </dsp:txBody>
      <dsp:txXfrm>
        <a:off x="2100292" y="1469"/>
        <a:ext cx="5187696" cy="396959"/>
      </dsp:txXfrm>
    </dsp:sp>
    <dsp:sp modelId="{5FD096B6-1BEA-4AA6-9774-ADDE72C040EF}">
      <dsp:nvSpPr>
        <dsp:cNvPr id="0" name=""/>
        <dsp:cNvSpPr/>
      </dsp:nvSpPr>
      <dsp:spPr>
        <a:xfrm>
          <a:off x="9" y="1024"/>
          <a:ext cx="2933058" cy="396959"/>
        </a:xfrm>
        <a:prstGeom prst="round2SameRect">
          <a:avLst>
            <a:gd name="adj1" fmla="val 16670"/>
            <a:gd name="adj2" fmla="val 0"/>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800100">
            <a:lnSpc>
              <a:spcPct val="90000"/>
            </a:lnSpc>
            <a:spcBef>
              <a:spcPct val="0"/>
            </a:spcBef>
            <a:spcAft>
              <a:spcPct val="35000"/>
            </a:spcAft>
          </a:pPr>
          <a:r>
            <a:rPr lang="en-US" sz="1800" b="1" kern="1200" dirty="0">
              <a:latin typeface="Arial" panose="020B0604020202020204" pitchFamily="34" charset="0"/>
              <a:cs typeface="Arial" panose="020B0604020202020204" pitchFamily="34" charset="0"/>
            </a:rPr>
            <a:t>Alight Solutions</a:t>
          </a:r>
        </a:p>
      </dsp:txBody>
      <dsp:txXfrm>
        <a:off x="19390" y="20405"/>
        <a:ext cx="2894296" cy="377578"/>
      </dsp:txXfrm>
    </dsp:sp>
    <dsp:sp modelId="{8BF6889B-3A65-4651-A415-E5F7EC2DE57B}">
      <dsp:nvSpPr>
        <dsp:cNvPr id="0" name=""/>
        <dsp:cNvSpPr/>
      </dsp:nvSpPr>
      <dsp:spPr>
        <a:xfrm>
          <a:off x="0" y="426899"/>
          <a:ext cx="7010400" cy="794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FRS Plan Choice Administrator/Choice Service Provider</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Investment Plan Administrator (record keeper)</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Self Directed Brokerage Account (SDBA) provider</a:t>
          </a:r>
        </a:p>
        <a:p>
          <a:pPr marL="114300" lvl="1" indent="-114300" algn="l" defTabSz="533400">
            <a:lnSpc>
              <a:spcPct val="90000"/>
            </a:lnSpc>
            <a:spcBef>
              <a:spcPct val="0"/>
            </a:spcBef>
            <a:spcAft>
              <a:spcPct val="15000"/>
            </a:spcAft>
            <a:buChar char="••"/>
          </a:pPr>
          <a:endParaRPr lang="en-US" sz="1200" kern="1200" dirty="0"/>
        </a:p>
      </dsp:txBody>
      <dsp:txXfrm>
        <a:off x="0" y="426899"/>
        <a:ext cx="7010400" cy="794037"/>
      </dsp:txXfrm>
    </dsp:sp>
    <dsp:sp modelId="{A1D315BF-E6BF-4BFB-8775-11AF7A02AB7E}">
      <dsp:nvSpPr>
        <dsp:cNvPr id="0" name=""/>
        <dsp:cNvSpPr/>
      </dsp:nvSpPr>
      <dsp:spPr>
        <a:xfrm>
          <a:off x="1822703" y="1212314"/>
          <a:ext cx="5187696" cy="39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n-US" sz="2200" kern="1200" dirty="0"/>
            <a:t>  </a:t>
          </a:r>
        </a:p>
      </dsp:txBody>
      <dsp:txXfrm>
        <a:off x="1822703" y="1212314"/>
        <a:ext cx="5187696" cy="396959"/>
      </dsp:txXfrm>
    </dsp:sp>
    <dsp:sp modelId="{E82C1627-9C00-4BF2-BB1A-22E48932F4E2}">
      <dsp:nvSpPr>
        <dsp:cNvPr id="0" name=""/>
        <dsp:cNvSpPr/>
      </dsp:nvSpPr>
      <dsp:spPr>
        <a:xfrm>
          <a:off x="0" y="1212314"/>
          <a:ext cx="1822704" cy="396959"/>
        </a:xfrm>
        <a:prstGeom prst="round2SameRect">
          <a:avLst>
            <a:gd name="adj1" fmla="val 16670"/>
            <a:gd name="adj2" fmla="val 0"/>
          </a:avLst>
        </a:prstGeom>
        <a:solidFill>
          <a:schemeClr val="accent3">
            <a:lumMod val="75000"/>
          </a:schemeClr>
        </a:solidFill>
        <a:ln w="25400" cap="flat" cmpd="sng" algn="ctr">
          <a:solidFill>
            <a:schemeClr val="accent3">
              <a:shade val="50000"/>
              <a:hueOff val="178371"/>
              <a:satOff val="-2846"/>
              <a:lumOff val="2740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800100">
            <a:lnSpc>
              <a:spcPct val="90000"/>
            </a:lnSpc>
            <a:spcBef>
              <a:spcPct val="0"/>
            </a:spcBef>
            <a:spcAft>
              <a:spcPct val="35000"/>
            </a:spcAft>
          </a:pPr>
          <a:r>
            <a:rPr lang="en-US" sz="1800" b="1" kern="1200" dirty="0">
              <a:latin typeface="Arial" panose="020B0604020202020204" pitchFamily="34" charset="0"/>
              <a:cs typeface="Arial" panose="020B0604020202020204" pitchFamily="34" charset="0"/>
            </a:rPr>
            <a:t>BNY Mellon</a:t>
          </a:r>
        </a:p>
      </dsp:txBody>
      <dsp:txXfrm>
        <a:off x="19381" y="1231695"/>
        <a:ext cx="1783942" cy="377578"/>
      </dsp:txXfrm>
    </dsp:sp>
    <dsp:sp modelId="{06251ED0-A52E-4DBC-A374-1CF99C15C135}">
      <dsp:nvSpPr>
        <dsp:cNvPr id="0" name=""/>
        <dsp:cNvSpPr/>
      </dsp:nvSpPr>
      <dsp:spPr>
        <a:xfrm>
          <a:off x="0" y="1643676"/>
          <a:ext cx="7010400" cy="794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Investment Plan Custodian Bank</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Benefit Disbursements</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Custody Separate Accounts</a:t>
          </a:r>
        </a:p>
      </dsp:txBody>
      <dsp:txXfrm>
        <a:off x="0" y="1643676"/>
        <a:ext cx="7010400" cy="794037"/>
      </dsp:txXfrm>
    </dsp:sp>
    <dsp:sp modelId="{A319133B-0DBF-4B7B-9DE4-D5066958AC9C}">
      <dsp:nvSpPr>
        <dsp:cNvPr id="0" name=""/>
        <dsp:cNvSpPr/>
      </dsp:nvSpPr>
      <dsp:spPr>
        <a:xfrm>
          <a:off x="2036103" y="2463196"/>
          <a:ext cx="5111540" cy="39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n-US" sz="2200" kern="1200" dirty="0"/>
            <a:t> </a:t>
          </a:r>
        </a:p>
      </dsp:txBody>
      <dsp:txXfrm>
        <a:off x="2036103" y="2463196"/>
        <a:ext cx="5111540" cy="396959"/>
      </dsp:txXfrm>
    </dsp:sp>
    <dsp:sp modelId="{49037F1E-DBB9-49A2-AC85-25B83F05483A}">
      <dsp:nvSpPr>
        <dsp:cNvPr id="0" name=""/>
        <dsp:cNvSpPr/>
      </dsp:nvSpPr>
      <dsp:spPr>
        <a:xfrm>
          <a:off x="4" y="2434579"/>
          <a:ext cx="2523989" cy="477033"/>
        </a:xfrm>
        <a:prstGeom prst="round2SameRect">
          <a:avLst>
            <a:gd name="adj1" fmla="val 16670"/>
            <a:gd name="adj2" fmla="val 0"/>
          </a:avLst>
        </a:prstGeom>
        <a:solidFill>
          <a:schemeClr val="accent3">
            <a:lumMod val="75000"/>
          </a:schemeClr>
        </a:solidFill>
        <a:ln w="25400" cap="flat" cmpd="sng" algn="ctr">
          <a:solidFill>
            <a:schemeClr val="accent3">
              <a:shade val="50000"/>
              <a:hueOff val="178371"/>
              <a:satOff val="-2846"/>
              <a:lumOff val="2740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800100">
            <a:lnSpc>
              <a:spcPct val="90000"/>
            </a:lnSpc>
            <a:spcBef>
              <a:spcPct val="0"/>
            </a:spcBef>
            <a:spcAft>
              <a:spcPct val="35000"/>
            </a:spcAft>
          </a:pPr>
          <a:r>
            <a:rPr lang="en-US" sz="1800" b="1" kern="1200" dirty="0">
              <a:latin typeface="Arial" panose="020B0604020202020204" pitchFamily="34" charset="0"/>
              <a:cs typeface="Arial" panose="020B0604020202020204" pitchFamily="34" charset="0"/>
            </a:rPr>
            <a:t>Division of Retirement</a:t>
          </a:r>
        </a:p>
      </dsp:txBody>
      <dsp:txXfrm>
        <a:off x="23295" y="2457870"/>
        <a:ext cx="2477407" cy="453742"/>
      </dsp:txXfrm>
    </dsp:sp>
    <dsp:sp modelId="{D31E2E9C-5E68-4367-A5C2-ED34A9BD6ABB}">
      <dsp:nvSpPr>
        <dsp:cNvPr id="0" name=""/>
        <dsp:cNvSpPr/>
      </dsp:nvSpPr>
      <dsp:spPr>
        <a:xfrm>
          <a:off x="0" y="2900193"/>
          <a:ext cx="7010400" cy="794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Pension Plan Administrator</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Retirement payroll reporting</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Health Insurance Subsidy (HIS) Program</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Disability and In-Line of Duty death benefits for the Investment Plan</a:t>
          </a:r>
        </a:p>
      </dsp:txBody>
      <dsp:txXfrm>
        <a:off x="0" y="2900193"/>
        <a:ext cx="7010400" cy="794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BFC5A-26E7-4923-B617-8F0F50471BE2}">
      <dsp:nvSpPr>
        <dsp:cNvPr id="0" name=""/>
        <dsp:cNvSpPr/>
      </dsp:nvSpPr>
      <dsp:spPr>
        <a:xfrm>
          <a:off x="2456210" y="0"/>
          <a:ext cx="4630389" cy="1822911"/>
        </a:xfrm>
        <a:prstGeom prst="rightArrow">
          <a:avLst>
            <a:gd name="adj1" fmla="val 75000"/>
            <a:gd name="adj2" fmla="val 50000"/>
          </a:avLst>
        </a:prstGeom>
        <a:solidFill>
          <a:schemeClr val="accent3">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Processed </a:t>
          </a:r>
          <a:r>
            <a:rPr lang="en-US" sz="1600" b="1" kern="1200" dirty="0">
              <a:latin typeface="Arial" panose="020B0604020202020204" pitchFamily="34" charset="0"/>
              <a:cs typeface="Arial" panose="020B0604020202020204" pitchFamily="34" charset="0"/>
            </a:rPr>
            <a:t>1,700,135</a:t>
          </a:r>
          <a:r>
            <a:rPr lang="en-US" sz="1600" kern="1200" dirty="0">
              <a:latin typeface="Arial" panose="020B0604020202020204" pitchFamily="34" charset="0"/>
              <a:cs typeface="Arial" panose="020B0604020202020204" pitchFamily="34" charset="0"/>
            </a:rPr>
            <a:t> member contributions postings totaling </a:t>
          </a:r>
          <a:r>
            <a:rPr lang="en-US" sz="1600" b="1" kern="1200" dirty="0">
              <a:latin typeface="Arial" panose="020B0604020202020204" pitchFamily="34" charset="0"/>
              <a:cs typeface="Arial" panose="020B0604020202020204" pitchFamily="34" charset="0"/>
            </a:rPr>
            <a:t>$446 M</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Sent an average of </a:t>
          </a:r>
          <a:r>
            <a:rPr lang="en-US" sz="1600" b="1" kern="1200" dirty="0">
              <a:latin typeface="Arial" panose="020B0604020202020204" pitchFamily="34" charset="0"/>
              <a:cs typeface="Arial" panose="020B0604020202020204" pitchFamily="34" charset="0"/>
            </a:rPr>
            <a:t>259,260</a:t>
          </a:r>
          <a:r>
            <a:rPr lang="en-US" sz="1600" kern="1200" dirty="0">
              <a:latin typeface="Arial" panose="020B0604020202020204" pitchFamily="34" charset="0"/>
              <a:cs typeface="Arial" panose="020B0604020202020204" pitchFamily="34" charset="0"/>
            </a:rPr>
            <a:t> quarterly statements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Generated </a:t>
          </a:r>
          <a:r>
            <a:rPr lang="en-US" sz="1600" b="1" kern="1200" dirty="0">
              <a:latin typeface="Arial" panose="020B0604020202020204" pitchFamily="34" charset="0"/>
              <a:cs typeface="Arial" panose="020B0604020202020204" pitchFamily="34" charset="0"/>
            </a:rPr>
            <a:t>1,245,455</a:t>
          </a:r>
          <a:r>
            <a:rPr lang="en-US" sz="1600" kern="1200" dirty="0">
              <a:latin typeface="Arial" panose="020B0604020202020204" pitchFamily="34" charset="0"/>
              <a:cs typeface="Arial" panose="020B0604020202020204" pitchFamily="34" charset="0"/>
            </a:rPr>
            <a:t> personalized communications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Received </a:t>
          </a:r>
          <a:r>
            <a:rPr lang="en-US" sz="1600" b="1" kern="1200" dirty="0">
              <a:latin typeface="Arial" panose="020B0604020202020204" pitchFamily="34" charset="0"/>
              <a:cs typeface="Arial" panose="020B0604020202020204" pitchFamily="34" charset="0"/>
            </a:rPr>
            <a:t>69,077 </a:t>
          </a:r>
          <a:r>
            <a:rPr lang="en-US" sz="1600" kern="1200" dirty="0">
              <a:latin typeface="Arial" panose="020B0604020202020204" pitchFamily="34" charset="0"/>
              <a:cs typeface="Arial" panose="020B0604020202020204" pitchFamily="34" charset="0"/>
            </a:rPr>
            <a:t>telephone calls </a:t>
          </a:r>
        </a:p>
      </dsp:txBody>
      <dsp:txXfrm>
        <a:off x="2456210" y="227864"/>
        <a:ext cx="3946797" cy="1367183"/>
      </dsp:txXfrm>
    </dsp:sp>
    <dsp:sp modelId="{EADB4308-5919-4957-966A-178D524617D3}">
      <dsp:nvSpPr>
        <dsp:cNvPr id="0" name=""/>
        <dsp:cNvSpPr/>
      </dsp:nvSpPr>
      <dsp:spPr>
        <a:xfrm>
          <a:off x="1791" y="467"/>
          <a:ext cx="2452627" cy="1822911"/>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a:solidFill>
                <a:schemeClr val="tx1"/>
              </a:solidFill>
              <a:latin typeface="Arial" panose="020B0604020202020204" pitchFamily="34" charset="0"/>
              <a:cs typeface="Arial" panose="020B0604020202020204" pitchFamily="34" charset="0"/>
            </a:rPr>
            <a:t>Alight Solutions</a:t>
          </a:r>
        </a:p>
      </dsp:txBody>
      <dsp:txXfrm>
        <a:off x="90778" y="89454"/>
        <a:ext cx="2274653" cy="1644937"/>
      </dsp:txXfrm>
    </dsp:sp>
    <dsp:sp modelId="{CF439530-5C30-4AC4-BDCF-27043D952A00}">
      <dsp:nvSpPr>
        <dsp:cNvPr id="0" name=""/>
        <dsp:cNvSpPr/>
      </dsp:nvSpPr>
      <dsp:spPr>
        <a:xfrm>
          <a:off x="2695782" y="2005670"/>
          <a:ext cx="4388497" cy="1822911"/>
        </a:xfrm>
        <a:prstGeom prst="rightArrow">
          <a:avLst>
            <a:gd name="adj1" fmla="val 75000"/>
            <a:gd name="adj2" fmla="val 50000"/>
          </a:avLst>
        </a:prstGeom>
        <a:solidFill>
          <a:schemeClr val="accent3">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Mailed </a:t>
          </a:r>
          <a:r>
            <a:rPr lang="en-US" sz="1600" b="1" kern="1200" dirty="0">
              <a:latin typeface="Arial" panose="020B0604020202020204" pitchFamily="34" charset="0"/>
              <a:cs typeface="Arial" panose="020B0604020202020204" pitchFamily="34" charset="0"/>
            </a:rPr>
            <a:t>8,612</a:t>
          </a:r>
          <a:r>
            <a:rPr lang="en-US" sz="1600" kern="1200" dirty="0">
              <a:latin typeface="Arial" panose="020B0604020202020204" pitchFamily="34" charset="0"/>
              <a:cs typeface="Arial" panose="020B0604020202020204" pitchFamily="34" charset="0"/>
            </a:rPr>
            <a:t> distribution checks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Direct deposited </a:t>
          </a:r>
          <a:r>
            <a:rPr lang="en-US" sz="1600" b="1" kern="1200" dirty="0">
              <a:latin typeface="Arial" panose="020B0604020202020204" pitchFamily="34" charset="0"/>
              <a:cs typeface="Arial" panose="020B0604020202020204" pitchFamily="34" charset="0"/>
            </a:rPr>
            <a:t>34,243</a:t>
          </a:r>
          <a:r>
            <a:rPr lang="en-US" sz="1600" kern="1200" dirty="0">
              <a:latin typeface="Arial" panose="020B0604020202020204" pitchFamily="34" charset="0"/>
              <a:cs typeface="Arial" panose="020B0604020202020204" pitchFamily="34" charset="0"/>
            </a:rPr>
            <a:t> distribution payments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Assets under custody </a:t>
          </a:r>
          <a:r>
            <a:rPr lang="en-US" sz="1600" b="1" kern="1200" dirty="0">
              <a:latin typeface="Arial" panose="020B0604020202020204" pitchFamily="34" charset="0"/>
              <a:cs typeface="Arial" panose="020B0604020202020204" pitchFamily="34" charset="0"/>
            </a:rPr>
            <a:t>$14 B</a:t>
          </a:r>
        </a:p>
      </dsp:txBody>
      <dsp:txXfrm>
        <a:off x="2695782" y="2233534"/>
        <a:ext cx="3704905" cy="1367183"/>
      </dsp:txXfrm>
    </dsp:sp>
    <dsp:sp modelId="{70151E53-82E3-460D-9AA4-D490A369602B}">
      <dsp:nvSpPr>
        <dsp:cNvPr id="0" name=""/>
        <dsp:cNvSpPr/>
      </dsp:nvSpPr>
      <dsp:spPr>
        <a:xfrm>
          <a:off x="2320" y="2006138"/>
          <a:ext cx="2693461" cy="1822911"/>
        </a:xfrm>
        <a:prstGeom prst="roundRect">
          <a:avLst/>
        </a:prstGeom>
        <a:solidFill>
          <a:schemeClr val="accent3">
            <a:shade val="80000"/>
            <a:hueOff val="218907"/>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a:solidFill>
                <a:schemeClr val="tx1"/>
              </a:solidFill>
              <a:latin typeface="Arial" panose="020B0604020202020204" pitchFamily="34" charset="0"/>
              <a:cs typeface="Arial" panose="020B0604020202020204" pitchFamily="34" charset="0"/>
            </a:rPr>
            <a:t>BNY Mellon</a:t>
          </a:r>
        </a:p>
      </dsp:txBody>
      <dsp:txXfrm>
        <a:off x="91307" y="2095125"/>
        <a:ext cx="2515487" cy="1644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681C5-2A3D-430F-96EB-98C2DC49674E}">
      <dsp:nvSpPr>
        <dsp:cNvPr id="0" name=""/>
        <dsp:cNvSpPr/>
      </dsp:nvSpPr>
      <dsp:spPr>
        <a:xfrm>
          <a:off x="254107" y="2390744"/>
          <a:ext cx="6229350" cy="0"/>
        </a:xfrm>
        <a:prstGeom prst="lin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C8A057-4A7C-444D-A340-118A5BCCD08D}">
      <dsp:nvSpPr>
        <dsp:cNvPr id="0" name=""/>
        <dsp:cNvSpPr/>
      </dsp:nvSpPr>
      <dsp:spPr>
        <a:xfrm>
          <a:off x="127603" y="1761696"/>
          <a:ext cx="6229350" cy="0"/>
        </a:xfrm>
        <a:prstGeom prst="lin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694ABA-765F-41CB-A4F3-3F005E3473EE}">
      <dsp:nvSpPr>
        <dsp:cNvPr id="0" name=""/>
        <dsp:cNvSpPr/>
      </dsp:nvSpPr>
      <dsp:spPr>
        <a:xfrm>
          <a:off x="0" y="512104"/>
          <a:ext cx="6229350" cy="0"/>
        </a:xfrm>
        <a:prstGeom prst="lin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F430D7-6479-4E76-A586-79AD19956CC9}">
      <dsp:nvSpPr>
        <dsp:cNvPr id="0" name=""/>
        <dsp:cNvSpPr/>
      </dsp:nvSpPr>
      <dsp:spPr>
        <a:xfrm>
          <a:off x="1619630" y="819"/>
          <a:ext cx="4609719" cy="51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lvl="0" algn="l" defTabSz="1244600">
            <a:lnSpc>
              <a:spcPct val="90000"/>
            </a:lnSpc>
            <a:spcBef>
              <a:spcPct val="0"/>
            </a:spcBef>
            <a:spcAft>
              <a:spcPct val="35000"/>
            </a:spcAft>
          </a:pPr>
          <a:endParaRPr lang="en-US" sz="2800" kern="1200" dirty="0"/>
        </a:p>
      </dsp:txBody>
      <dsp:txXfrm>
        <a:off x="1619630" y="819"/>
        <a:ext cx="4609719" cy="511285"/>
      </dsp:txXfrm>
    </dsp:sp>
    <dsp:sp modelId="{5FD096B6-1BEA-4AA6-9774-ADDE72C040EF}">
      <dsp:nvSpPr>
        <dsp:cNvPr id="0" name=""/>
        <dsp:cNvSpPr/>
      </dsp:nvSpPr>
      <dsp:spPr>
        <a:xfrm>
          <a:off x="0" y="27148"/>
          <a:ext cx="1619631" cy="458627"/>
        </a:xfrm>
        <a:prstGeom prst="round2SameRect">
          <a:avLst>
            <a:gd name="adj1" fmla="val 16670"/>
            <a:gd name="adj2" fmla="val 0"/>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977900">
            <a:lnSpc>
              <a:spcPct val="90000"/>
            </a:lnSpc>
            <a:spcBef>
              <a:spcPct val="0"/>
            </a:spcBef>
            <a:spcAft>
              <a:spcPct val="35000"/>
            </a:spcAft>
          </a:pPr>
          <a:r>
            <a:rPr lang="en-US" sz="2200" b="1" kern="1200" dirty="0"/>
            <a:t>EY</a:t>
          </a:r>
        </a:p>
      </dsp:txBody>
      <dsp:txXfrm>
        <a:off x="22392" y="49540"/>
        <a:ext cx="1574847" cy="436235"/>
      </dsp:txXfrm>
    </dsp:sp>
    <dsp:sp modelId="{8BF6889B-3A65-4651-A415-E5F7EC2DE57B}">
      <dsp:nvSpPr>
        <dsp:cNvPr id="0" name=""/>
        <dsp:cNvSpPr/>
      </dsp:nvSpPr>
      <dsp:spPr>
        <a:xfrm>
          <a:off x="0" y="512104"/>
          <a:ext cx="6229350" cy="695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Financial planners </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Provide unbiased financial planning guidance via telephone</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Conduct retirement/financial planning workshops</a:t>
          </a:r>
        </a:p>
      </dsp:txBody>
      <dsp:txXfrm>
        <a:off x="0" y="512104"/>
        <a:ext cx="6229350" cy="695452"/>
      </dsp:txXfrm>
    </dsp:sp>
    <dsp:sp modelId="{A1D315BF-E6BF-4BFB-8775-11AF7A02AB7E}">
      <dsp:nvSpPr>
        <dsp:cNvPr id="0" name=""/>
        <dsp:cNvSpPr/>
      </dsp:nvSpPr>
      <dsp:spPr>
        <a:xfrm>
          <a:off x="1781059" y="1233121"/>
          <a:ext cx="4609719" cy="51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lvl="0" algn="l" defTabSz="1244600">
            <a:lnSpc>
              <a:spcPct val="90000"/>
            </a:lnSpc>
            <a:spcBef>
              <a:spcPct val="0"/>
            </a:spcBef>
            <a:spcAft>
              <a:spcPct val="35000"/>
            </a:spcAft>
          </a:pPr>
          <a:r>
            <a:rPr lang="en-US" sz="2800" kern="1200" dirty="0"/>
            <a:t>  </a:t>
          </a:r>
        </a:p>
      </dsp:txBody>
      <dsp:txXfrm>
        <a:off x="1781059" y="1233121"/>
        <a:ext cx="4609719" cy="511285"/>
      </dsp:txXfrm>
    </dsp:sp>
    <dsp:sp modelId="{E82C1627-9C00-4BF2-BB1A-22E48932F4E2}">
      <dsp:nvSpPr>
        <dsp:cNvPr id="0" name=""/>
        <dsp:cNvSpPr/>
      </dsp:nvSpPr>
      <dsp:spPr>
        <a:xfrm>
          <a:off x="0" y="1255510"/>
          <a:ext cx="2265345" cy="511285"/>
        </a:xfrm>
        <a:prstGeom prst="round2SameRect">
          <a:avLst>
            <a:gd name="adj1" fmla="val 16670"/>
            <a:gd name="adj2" fmla="val 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977900">
            <a:lnSpc>
              <a:spcPct val="90000"/>
            </a:lnSpc>
            <a:spcBef>
              <a:spcPct val="0"/>
            </a:spcBef>
            <a:spcAft>
              <a:spcPct val="35000"/>
            </a:spcAft>
          </a:pPr>
          <a:r>
            <a:rPr lang="en-US" sz="2200" b="1" kern="1200" dirty="0">
              <a:latin typeface="Arial" panose="020B0604020202020204" pitchFamily="34" charset="0"/>
              <a:cs typeface="Arial" panose="020B0604020202020204" pitchFamily="34" charset="0"/>
            </a:rPr>
            <a:t>GuidedChoice </a:t>
          </a:r>
        </a:p>
      </dsp:txBody>
      <dsp:txXfrm>
        <a:off x="24963" y="1280473"/>
        <a:ext cx="2215419" cy="486322"/>
      </dsp:txXfrm>
    </dsp:sp>
    <dsp:sp modelId="{06251ED0-A52E-4DBC-A374-1CF99C15C135}">
      <dsp:nvSpPr>
        <dsp:cNvPr id="0" name=""/>
        <dsp:cNvSpPr/>
      </dsp:nvSpPr>
      <dsp:spPr>
        <a:xfrm>
          <a:off x="0" y="1701322"/>
          <a:ext cx="6229350" cy="4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71450" lvl="1" indent="-171450" algn="l" defTabSz="711200">
            <a:lnSpc>
              <a:spcPct val="90000"/>
            </a:lnSpc>
            <a:spcBef>
              <a:spcPct val="0"/>
            </a:spcBef>
            <a:spcAft>
              <a:spcPct val="15000"/>
            </a:spcAft>
            <a:buChar char="••"/>
          </a:pPr>
          <a:r>
            <a:rPr lang="en-US" altLang="en-US" sz="1600" b="1" kern="1200" dirty="0">
              <a:latin typeface="Arial" panose="020B0604020202020204" pitchFamily="34" charset="0"/>
              <a:cs typeface="Arial" panose="020B0604020202020204" pitchFamily="34" charset="0"/>
            </a:rPr>
            <a:t>Online personal ADVISOR SERVICE </a:t>
          </a:r>
          <a:endParaRPr lang="en-US" sz="1600" b="1" kern="1200" dirty="0">
            <a:latin typeface="Arial" panose="020B0604020202020204" pitchFamily="34" charset="0"/>
            <a:cs typeface="Arial" panose="020B0604020202020204" pitchFamily="34" charset="0"/>
          </a:endParaRPr>
        </a:p>
      </dsp:txBody>
      <dsp:txXfrm>
        <a:off x="0" y="1701322"/>
        <a:ext cx="6229350" cy="447267"/>
      </dsp:txXfrm>
    </dsp:sp>
    <dsp:sp modelId="{A319133B-0DBF-4B7B-9DE4-D5066958AC9C}">
      <dsp:nvSpPr>
        <dsp:cNvPr id="0" name=""/>
        <dsp:cNvSpPr/>
      </dsp:nvSpPr>
      <dsp:spPr>
        <a:xfrm>
          <a:off x="1907574" y="2217238"/>
          <a:ext cx="4542048" cy="51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lvl="0" algn="l" defTabSz="1244600">
            <a:lnSpc>
              <a:spcPct val="90000"/>
            </a:lnSpc>
            <a:spcBef>
              <a:spcPct val="0"/>
            </a:spcBef>
            <a:spcAft>
              <a:spcPct val="35000"/>
            </a:spcAft>
          </a:pPr>
          <a:r>
            <a:rPr lang="en-US" sz="2800" kern="1200" dirty="0"/>
            <a:t> </a:t>
          </a:r>
        </a:p>
      </dsp:txBody>
      <dsp:txXfrm>
        <a:off x="1907574" y="2217238"/>
        <a:ext cx="4542048" cy="511285"/>
      </dsp:txXfrm>
    </dsp:sp>
    <dsp:sp modelId="{49037F1E-DBB9-49A2-AC85-25B83F05483A}">
      <dsp:nvSpPr>
        <dsp:cNvPr id="0" name=""/>
        <dsp:cNvSpPr/>
      </dsp:nvSpPr>
      <dsp:spPr>
        <a:xfrm>
          <a:off x="41879" y="2091411"/>
          <a:ext cx="2636062" cy="406103"/>
        </a:xfrm>
        <a:prstGeom prst="round2SameRect">
          <a:avLst>
            <a:gd name="adj1" fmla="val 16670"/>
            <a:gd name="adj2" fmla="val 0"/>
          </a:avLst>
        </a:prstGeom>
        <a:solidFill>
          <a:schemeClr val="bg2">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977900">
            <a:lnSpc>
              <a:spcPct val="90000"/>
            </a:lnSpc>
            <a:spcBef>
              <a:spcPct val="0"/>
            </a:spcBef>
            <a:spcAft>
              <a:spcPct val="35000"/>
            </a:spcAft>
          </a:pPr>
          <a:r>
            <a:rPr lang="en-US" sz="2200" b="1" kern="1200" dirty="0">
              <a:latin typeface="Arial" panose="020B0604020202020204" pitchFamily="34" charset="0"/>
              <a:cs typeface="Arial" panose="020B0604020202020204" pitchFamily="34" charset="0"/>
            </a:rPr>
            <a:t>Alight</a:t>
          </a:r>
        </a:p>
      </dsp:txBody>
      <dsp:txXfrm>
        <a:off x="61707" y="2111239"/>
        <a:ext cx="2596406" cy="386275"/>
      </dsp:txXfrm>
    </dsp:sp>
    <dsp:sp modelId="{D31E2E9C-5E68-4367-A5C2-ED34A9BD6ABB}">
      <dsp:nvSpPr>
        <dsp:cNvPr id="0" name=""/>
        <dsp:cNvSpPr/>
      </dsp:nvSpPr>
      <dsp:spPr>
        <a:xfrm>
          <a:off x="0" y="2570556"/>
          <a:ext cx="6229350" cy="356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Design, printing, focus groups</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Online 1</a:t>
          </a:r>
          <a:r>
            <a:rPr lang="en-US" sz="1600" b="1" kern="1200" baseline="30000" dirty="0">
              <a:latin typeface="Arial" panose="020B0604020202020204" pitchFamily="34" charset="0"/>
              <a:cs typeface="Arial" panose="020B0604020202020204" pitchFamily="34" charset="0"/>
            </a:rPr>
            <a:t>st</a:t>
          </a:r>
          <a:r>
            <a:rPr lang="en-US" sz="1600" b="1" kern="1200" dirty="0">
              <a:latin typeface="Arial" panose="020B0604020202020204" pitchFamily="34" charset="0"/>
              <a:cs typeface="Arial" panose="020B0604020202020204" pitchFamily="34" charset="0"/>
            </a:rPr>
            <a:t> &amp; 2</a:t>
          </a:r>
          <a:r>
            <a:rPr lang="en-US" sz="1600" b="1" kern="1200" baseline="30000" dirty="0">
              <a:latin typeface="Arial" panose="020B0604020202020204" pitchFamily="34" charset="0"/>
              <a:cs typeface="Arial" panose="020B0604020202020204" pitchFamily="34" charset="0"/>
            </a:rPr>
            <a:t>nd</a:t>
          </a:r>
          <a:r>
            <a:rPr lang="en-US" sz="1600" b="1" kern="1200" dirty="0">
              <a:latin typeface="Arial" panose="020B0604020202020204" pitchFamily="34" charset="0"/>
              <a:cs typeface="Arial" panose="020B0604020202020204" pitchFamily="34" charset="0"/>
            </a:rPr>
            <a:t> Election Choice Services</a:t>
          </a:r>
        </a:p>
      </dsp:txBody>
      <dsp:txXfrm>
        <a:off x="0" y="2570556"/>
        <a:ext cx="6229350" cy="3567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94ABA-765F-41CB-A4F3-3F005E3473EE}">
      <dsp:nvSpPr>
        <dsp:cNvPr id="0" name=""/>
        <dsp:cNvSpPr/>
      </dsp:nvSpPr>
      <dsp:spPr>
        <a:xfrm>
          <a:off x="0" y="558438"/>
          <a:ext cx="6400800" cy="0"/>
        </a:xfrm>
        <a:prstGeom prst="lin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F430D7-6479-4E76-A586-79AD19956CC9}">
      <dsp:nvSpPr>
        <dsp:cNvPr id="0" name=""/>
        <dsp:cNvSpPr/>
      </dsp:nvSpPr>
      <dsp:spPr>
        <a:xfrm>
          <a:off x="1664207" y="158819"/>
          <a:ext cx="4736592" cy="399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endParaRPr lang="en-US" sz="2200" kern="1200" dirty="0"/>
        </a:p>
      </dsp:txBody>
      <dsp:txXfrm>
        <a:off x="1664207" y="158819"/>
        <a:ext cx="4736592" cy="399619"/>
      </dsp:txXfrm>
    </dsp:sp>
    <dsp:sp modelId="{5FD096B6-1BEA-4AA6-9774-ADDE72C040EF}">
      <dsp:nvSpPr>
        <dsp:cNvPr id="0" name=""/>
        <dsp:cNvSpPr/>
      </dsp:nvSpPr>
      <dsp:spPr>
        <a:xfrm>
          <a:off x="0" y="83820"/>
          <a:ext cx="1664208" cy="487707"/>
        </a:xfrm>
        <a:prstGeom prst="round2SameRect">
          <a:avLst>
            <a:gd name="adj1" fmla="val 16670"/>
            <a:gd name="adj2" fmla="val 0"/>
          </a:avLst>
        </a:prstGeom>
        <a:solidFill>
          <a:schemeClr val="accent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977900">
            <a:lnSpc>
              <a:spcPct val="90000"/>
            </a:lnSpc>
            <a:spcBef>
              <a:spcPct val="0"/>
            </a:spcBef>
            <a:spcAft>
              <a:spcPct val="35000"/>
            </a:spcAft>
          </a:pPr>
          <a:r>
            <a:rPr lang="en-US" sz="2200" b="1" kern="1200" dirty="0">
              <a:latin typeface="Arial" panose="020B0604020202020204" pitchFamily="34" charset="0"/>
              <a:cs typeface="Arial" panose="020B0604020202020204" pitchFamily="34" charset="0"/>
            </a:rPr>
            <a:t>MetLife</a:t>
          </a:r>
        </a:p>
      </dsp:txBody>
      <dsp:txXfrm>
        <a:off x="23812" y="107632"/>
        <a:ext cx="1616584" cy="463895"/>
      </dsp:txXfrm>
    </dsp:sp>
    <dsp:sp modelId="{8BF6889B-3A65-4651-A415-E5F7EC2DE57B}">
      <dsp:nvSpPr>
        <dsp:cNvPr id="0" name=""/>
        <dsp:cNvSpPr/>
      </dsp:nvSpPr>
      <dsp:spPr>
        <a:xfrm>
          <a:off x="0" y="602482"/>
          <a:ext cx="6400800" cy="482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Fixed lifetime annuities</a:t>
          </a:r>
        </a:p>
        <a:p>
          <a:pPr marL="171450" lvl="1" indent="-171450" algn="l"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Deferred lifetime annuities</a:t>
          </a:r>
        </a:p>
      </dsp:txBody>
      <dsp:txXfrm>
        <a:off x="0" y="602482"/>
        <a:ext cx="6400800" cy="4828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F7DA1-2EEB-4755-8A81-267692659B46}">
      <dsp:nvSpPr>
        <dsp:cNvPr id="0" name=""/>
        <dsp:cNvSpPr/>
      </dsp:nvSpPr>
      <dsp:spPr>
        <a:xfrm rot="5400000">
          <a:off x="4952146" y="-2392226"/>
          <a:ext cx="714204" cy="5680919"/>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Effective 5/5/21, the SBA requires DUO multi-factor authentication for online access</a:t>
          </a:r>
        </a:p>
        <a:p>
          <a:pPr marL="114300" lvl="1" indent="-114300" algn="l" defTabSz="533400">
            <a:lnSpc>
              <a:spcPct val="90000"/>
            </a:lnSpc>
            <a:spcBef>
              <a:spcPct val="0"/>
            </a:spcBef>
            <a:spcAft>
              <a:spcPct val="15000"/>
            </a:spcAft>
            <a:buChar char="••"/>
          </a:pPr>
          <a:r>
            <a:rPr lang="en-US" sz="1200" kern="1200" dirty="0"/>
            <a:t>Communication and uptake has been smooth thus far</a:t>
          </a:r>
        </a:p>
      </dsp:txBody>
      <dsp:txXfrm rot="-5400000">
        <a:off x="2468789" y="125996"/>
        <a:ext cx="5646054" cy="644474"/>
      </dsp:txXfrm>
    </dsp:sp>
    <dsp:sp modelId="{C0195689-BB59-4013-A8BE-6289D9F59EDB}">
      <dsp:nvSpPr>
        <dsp:cNvPr id="0" name=""/>
        <dsp:cNvSpPr/>
      </dsp:nvSpPr>
      <dsp:spPr>
        <a:xfrm>
          <a:off x="731" y="1856"/>
          <a:ext cx="2468057" cy="89275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t>Data Security Update</a:t>
          </a:r>
        </a:p>
      </dsp:txBody>
      <dsp:txXfrm>
        <a:off x="44312" y="45437"/>
        <a:ext cx="2380895" cy="805593"/>
      </dsp:txXfrm>
    </dsp:sp>
    <dsp:sp modelId="{8C5EC99E-5B1B-40DE-BE62-F49C39DEF6F8}">
      <dsp:nvSpPr>
        <dsp:cNvPr id="0" name=""/>
        <dsp:cNvSpPr/>
      </dsp:nvSpPr>
      <dsp:spPr>
        <a:xfrm rot="5400000">
          <a:off x="4952146" y="-1454832"/>
          <a:ext cx="714204" cy="5680919"/>
        </a:xfrm>
        <a:prstGeom prst="round2SameRect">
          <a:avLst/>
        </a:prstGeom>
        <a:solidFill>
          <a:schemeClr val="accent3">
            <a:tint val="40000"/>
            <a:alpha val="90000"/>
            <a:hueOff val="536154"/>
            <a:satOff val="-12091"/>
            <a:lumOff val="-1722"/>
            <a:alphaOff val="0"/>
          </a:schemeClr>
        </a:solidFill>
        <a:ln w="25400" cap="flat" cmpd="sng" algn="ctr">
          <a:solidFill>
            <a:schemeClr val="accent3">
              <a:tint val="40000"/>
              <a:alpha val="90000"/>
              <a:hueOff val="536154"/>
              <a:satOff val="-12091"/>
              <a:lumOff val="-17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Federated has long incorporated ESG factors into internal credit ratings</a:t>
          </a:r>
        </a:p>
        <a:p>
          <a:pPr marL="114300" lvl="1" indent="-114300" algn="l" defTabSz="533400">
            <a:lnSpc>
              <a:spcPct val="90000"/>
            </a:lnSpc>
            <a:spcBef>
              <a:spcPct val="0"/>
            </a:spcBef>
            <a:spcAft>
              <a:spcPct val="15000"/>
            </a:spcAft>
            <a:buChar char="••"/>
          </a:pPr>
          <a:r>
            <a:rPr lang="en-US" sz="1200" kern="1200" dirty="0"/>
            <a:t>Acquisition of Hermes offers additional ESG integration resources</a:t>
          </a:r>
        </a:p>
        <a:p>
          <a:pPr marL="114300" lvl="1" indent="-114300" algn="l" defTabSz="533400">
            <a:lnSpc>
              <a:spcPct val="90000"/>
            </a:lnSpc>
            <a:spcBef>
              <a:spcPct val="0"/>
            </a:spcBef>
            <a:spcAft>
              <a:spcPct val="15000"/>
            </a:spcAft>
            <a:buChar char="••"/>
          </a:pPr>
          <a:r>
            <a:rPr lang="en-US" sz="1200" kern="1200" dirty="0"/>
            <a:t>ESG incorporated with objective of improving portfolio risk/reward characteristics and prospects for long-term out-performance</a:t>
          </a:r>
        </a:p>
      </dsp:txBody>
      <dsp:txXfrm rot="-5400000">
        <a:off x="2468789" y="1063390"/>
        <a:ext cx="5646054" cy="644474"/>
      </dsp:txXfrm>
    </dsp:sp>
    <dsp:sp modelId="{98629EE0-1A42-4A8A-8870-55720B529EB9}">
      <dsp:nvSpPr>
        <dsp:cNvPr id="0" name=""/>
        <dsp:cNvSpPr/>
      </dsp:nvSpPr>
      <dsp:spPr>
        <a:xfrm>
          <a:off x="731" y="939249"/>
          <a:ext cx="2468057" cy="892755"/>
        </a:xfrm>
        <a:prstGeom prst="roundRect">
          <a:avLst/>
        </a:prstGeom>
        <a:solidFill>
          <a:schemeClr val="accent3">
            <a:hueOff val="375987"/>
            <a:satOff val="9575"/>
            <a:lumOff val="-1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t>ESG Integration</a:t>
          </a:r>
        </a:p>
      </dsp:txBody>
      <dsp:txXfrm>
        <a:off x="44312" y="982830"/>
        <a:ext cx="2380895" cy="805593"/>
      </dsp:txXfrm>
    </dsp:sp>
    <dsp:sp modelId="{38DD66B8-C20D-4EF7-8060-138846894DE0}">
      <dsp:nvSpPr>
        <dsp:cNvPr id="0" name=""/>
        <dsp:cNvSpPr/>
      </dsp:nvSpPr>
      <dsp:spPr>
        <a:xfrm rot="5400000">
          <a:off x="4952146" y="-517439"/>
          <a:ext cx="714204" cy="5680919"/>
        </a:xfrm>
        <a:prstGeom prst="round2SameRect">
          <a:avLst/>
        </a:prstGeom>
        <a:solidFill>
          <a:schemeClr val="accent3">
            <a:tint val="40000"/>
            <a:alpha val="90000"/>
            <a:hueOff val="1072309"/>
            <a:satOff val="-24183"/>
            <a:lumOff val="-3444"/>
            <a:alphaOff val="0"/>
          </a:schemeClr>
        </a:solidFill>
        <a:ln w="25400" cap="flat" cmpd="sng" algn="ctr">
          <a:solidFill>
            <a:schemeClr val="accent3">
              <a:tint val="40000"/>
              <a:alpha val="90000"/>
              <a:hueOff val="1072309"/>
              <a:satOff val="-24183"/>
              <a:lumOff val="-34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FL PRIME business case review initiated in late 2019</a:t>
          </a:r>
        </a:p>
        <a:p>
          <a:pPr marL="114300" lvl="1" indent="-114300" algn="l" defTabSz="533400">
            <a:lnSpc>
              <a:spcPct val="90000"/>
            </a:lnSpc>
            <a:spcBef>
              <a:spcPct val="0"/>
            </a:spcBef>
            <a:spcAft>
              <a:spcPct val="15000"/>
            </a:spcAft>
            <a:buChar char="••"/>
          </a:pPr>
          <a:r>
            <a:rPr lang="en-US" sz="1200" kern="1200" dirty="0"/>
            <a:t>Put on hold early 2020 due to COVID-19 pandemic</a:t>
          </a:r>
        </a:p>
        <a:p>
          <a:pPr marL="114300" lvl="1" indent="-114300" algn="l" defTabSz="533400">
            <a:lnSpc>
              <a:spcPct val="90000"/>
            </a:lnSpc>
            <a:spcBef>
              <a:spcPct val="0"/>
            </a:spcBef>
            <a:spcAft>
              <a:spcPct val="15000"/>
            </a:spcAft>
            <a:buChar char="••"/>
          </a:pPr>
          <a:r>
            <a:rPr lang="en-US" sz="1200" kern="1200" dirty="0"/>
            <a:t>Intention to re-engage in Fall 2021 </a:t>
          </a:r>
        </a:p>
      </dsp:txBody>
      <dsp:txXfrm rot="-5400000">
        <a:off x="2468789" y="2000783"/>
        <a:ext cx="5646054" cy="644474"/>
      </dsp:txXfrm>
    </dsp:sp>
    <dsp:sp modelId="{EBB1690F-0CE8-4B6B-8603-71FE76776F2B}">
      <dsp:nvSpPr>
        <dsp:cNvPr id="0" name=""/>
        <dsp:cNvSpPr/>
      </dsp:nvSpPr>
      <dsp:spPr>
        <a:xfrm>
          <a:off x="731" y="1876642"/>
          <a:ext cx="2468057" cy="892755"/>
        </a:xfrm>
        <a:prstGeom prst="roundRect">
          <a:avLst/>
        </a:prstGeom>
        <a:solidFill>
          <a:schemeClr val="accent3">
            <a:hueOff val="751973"/>
            <a:satOff val="19149"/>
            <a:lumOff val="-20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t>Business Plan Update</a:t>
          </a:r>
        </a:p>
      </dsp:txBody>
      <dsp:txXfrm>
        <a:off x="44312" y="1920223"/>
        <a:ext cx="2380895" cy="805593"/>
      </dsp:txXfrm>
    </dsp:sp>
    <dsp:sp modelId="{2D53A0BF-23A7-4FBA-B84F-01EDAC3D7388}">
      <dsp:nvSpPr>
        <dsp:cNvPr id="0" name=""/>
        <dsp:cNvSpPr/>
      </dsp:nvSpPr>
      <dsp:spPr>
        <a:xfrm rot="5400000">
          <a:off x="4952146" y="419953"/>
          <a:ext cx="714204" cy="5680919"/>
        </a:xfrm>
        <a:prstGeom prst="round2SameRect">
          <a:avLst/>
        </a:prstGeom>
        <a:solidFill>
          <a:schemeClr val="accent3">
            <a:tint val="40000"/>
            <a:alpha val="90000"/>
            <a:hueOff val="1608463"/>
            <a:satOff val="-36274"/>
            <a:lumOff val="-5166"/>
            <a:alphaOff val="0"/>
          </a:schemeClr>
        </a:solidFill>
        <a:ln w="25400" cap="flat" cmpd="sng" algn="ctr">
          <a:solidFill>
            <a:schemeClr val="accent3">
              <a:tint val="40000"/>
              <a:alpha val="90000"/>
              <a:hueOff val="1608463"/>
              <a:satOff val="-36274"/>
              <a:lumOff val="-51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FL PRIME IPS approved at March 2021 IAC meeting</a:t>
          </a:r>
        </a:p>
        <a:p>
          <a:pPr marL="114300" lvl="1" indent="-114300" algn="l" defTabSz="533400">
            <a:lnSpc>
              <a:spcPct val="90000"/>
            </a:lnSpc>
            <a:spcBef>
              <a:spcPct val="0"/>
            </a:spcBef>
            <a:spcAft>
              <a:spcPct val="15000"/>
            </a:spcAft>
            <a:buChar char="••"/>
          </a:pPr>
          <a:r>
            <a:rPr lang="en-US" sz="1200" kern="1200" dirty="0"/>
            <a:t>Aon continues to find the IPS to be comprehensive and appropriate for the management and oversight of FL PRIME</a:t>
          </a:r>
        </a:p>
      </dsp:txBody>
      <dsp:txXfrm rot="-5400000">
        <a:off x="2468789" y="2938176"/>
        <a:ext cx="5646054" cy="644474"/>
      </dsp:txXfrm>
    </dsp:sp>
    <dsp:sp modelId="{E93594ED-3D19-4A05-8130-6F8D0EAC38CD}">
      <dsp:nvSpPr>
        <dsp:cNvPr id="0" name=""/>
        <dsp:cNvSpPr/>
      </dsp:nvSpPr>
      <dsp:spPr>
        <a:xfrm>
          <a:off x="731" y="2814035"/>
          <a:ext cx="2468057" cy="892755"/>
        </a:xfrm>
        <a:prstGeom prst="roundRect">
          <a:avLst/>
        </a:prstGeom>
        <a:solidFill>
          <a:schemeClr val="accent3">
            <a:hueOff val="1127960"/>
            <a:satOff val="28724"/>
            <a:lumOff val="-3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t>IPS Review</a:t>
          </a:r>
        </a:p>
      </dsp:txBody>
      <dsp:txXfrm>
        <a:off x="44312" y="2857616"/>
        <a:ext cx="2380895" cy="805593"/>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emf"/></Relationships>
</file>

<file path=ppt/drawings/drawing1.xml><?xml version="1.0" encoding="utf-8"?>
<c:userShapes xmlns:c="http://schemas.openxmlformats.org/drawingml/2006/chart">
  <cdr:relSizeAnchor xmlns:cdr="http://schemas.openxmlformats.org/drawingml/2006/chartDrawing">
    <cdr:from>
      <cdr:x>0</cdr:x>
      <cdr:y>2.28865E-7</cdr:y>
    </cdr:from>
    <cdr:to>
      <cdr:x>1</cdr:x>
      <cdr:y>0.03488</cdr:y>
    </cdr:to>
    <cdr:sp macro="" textlink="">
      <cdr:nvSpPr>
        <cdr:cNvPr id="5" name="Text 2"/>
        <cdr:cNvSpPr txBox="1">
          <a:spLocks xmlns:a="http://schemas.openxmlformats.org/drawingml/2006/main" noChangeArrowheads="1"/>
        </cdr:cNvSpPr>
      </cdr:nvSpPr>
      <cdr:spPr bwMode="auto">
        <a:xfrm xmlns:a="http://schemas.openxmlformats.org/drawingml/2006/main">
          <a:off x="0" y="1"/>
          <a:ext cx="11305309" cy="15240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100" b="1" i="0" u="none" strike="noStrike" baseline="0" dirty="0">
              <a:solidFill>
                <a:srgbClr val="000000"/>
              </a:solidFill>
              <a:latin typeface="Arial"/>
              <a:cs typeface="Arial"/>
            </a:rPr>
            <a:t>                 3 Years 		                 </a:t>
          </a:r>
          <a:r>
            <a:rPr lang="en-US" sz="1100" b="1" i="0" u="none" strike="noStrike" dirty="0">
              <a:solidFill>
                <a:srgbClr val="000000"/>
              </a:solidFill>
              <a:latin typeface="Arial"/>
              <a:cs typeface="Arial"/>
            </a:rPr>
            <a:t> </a:t>
          </a:r>
          <a:r>
            <a:rPr lang="en-US" sz="1100" b="1" i="0" u="none" strike="noStrike" baseline="0" dirty="0">
              <a:solidFill>
                <a:srgbClr val="000000"/>
              </a:solidFill>
              <a:latin typeface="Arial"/>
              <a:cs typeface="Arial"/>
            </a:rPr>
            <a:t>5 Years 		</a:t>
          </a:r>
          <a:r>
            <a:rPr lang="en-US" sz="1100" b="1" i="0" u="none" strike="noStrike" dirty="0">
              <a:solidFill>
                <a:srgbClr val="000000"/>
              </a:solidFill>
              <a:latin typeface="Arial"/>
              <a:cs typeface="Arial"/>
            </a:rPr>
            <a:t>               </a:t>
          </a:r>
          <a:r>
            <a:rPr lang="en-US" sz="1100" b="1" i="0" u="none" strike="noStrike" baseline="0" dirty="0">
              <a:solidFill>
                <a:srgbClr val="000000"/>
              </a:solidFill>
              <a:latin typeface="Arial"/>
              <a:cs typeface="Arial"/>
            </a:rPr>
            <a:t>10 Years 		</a:t>
          </a:r>
          <a:r>
            <a:rPr lang="en-US" b="1" dirty="0">
              <a:solidFill>
                <a:srgbClr val="000000"/>
              </a:solidFill>
              <a:latin typeface="Arial"/>
              <a:cs typeface="Arial"/>
            </a:rPr>
            <a:t>           </a:t>
          </a:r>
          <a:r>
            <a:rPr lang="en-US" sz="1100" b="1" i="0" u="none" strike="noStrike" baseline="0" dirty="0">
              <a:solidFill>
                <a:srgbClr val="000000"/>
              </a:solidFill>
              <a:latin typeface="Arial"/>
              <a:cs typeface="Arial"/>
            </a:rPr>
            <a:t>Since Inception</a:t>
          </a:r>
          <a:endParaRPr lang="en-US" sz="1100" b="1" dirty="0"/>
        </a:p>
      </cdr:txBody>
    </cdr:sp>
  </cdr:relSizeAnchor>
</c:userShapes>
</file>

<file path=ppt/drawings/drawing10.xml><?xml version="1.0" encoding="utf-8"?>
<c:userShapes xmlns:c="http://schemas.openxmlformats.org/drawingml/2006/chart">
  <cdr:relSizeAnchor xmlns:cdr="http://schemas.openxmlformats.org/drawingml/2006/chartDrawing">
    <cdr:from>
      <cdr:x>0.35185</cdr:x>
      <cdr:y>0.31429</cdr:y>
    </cdr:from>
    <cdr:to>
      <cdr:x>0.57992</cdr:x>
      <cdr:y>0.65715</cdr:y>
    </cdr:to>
    <cdr:sp macro="" textlink="">
      <cdr:nvSpPr>
        <cdr:cNvPr id="4" name="TextBox 3"/>
        <cdr:cNvSpPr txBox="1"/>
      </cdr:nvSpPr>
      <cdr:spPr>
        <a:xfrm xmlns:a="http://schemas.openxmlformats.org/drawingml/2006/main">
          <a:off x="1447800" y="838200"/>
          <a:ext cx="938463" cy="9144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solidFill>
                <a:schemeClr val="tx1"/>
              </a:solidFill>
            </a:rPr>
            <a:t>Private Market</a:t>
          </a:r>
        </a:p>
        <a:p xmlns:a="http://schemas.openxmlformats.org/drawingml/2006/main">
          <a:pPr algn="ctr"/>
          <a:r>
            <a:rPr lang="en-US" sz="1200" b="1" dirty="0" smtClean="0">
              <a:solidFill>
                <a:schemeClr val="tx1"/>
              </a:solidFill>
            </a:rPr>
            <a:t>Leverage</a:t>
          </a:r>
        </a:p>
      </cdr:txBody>
    </cdr:sp>
  </cdr:relSizeAnchor>
</c:userShapes>
</file>

<file path=ppt/drawings/drawing11.xml><?xml version="1.0" encoding="utf-8"?>
<c:userShapes xmlns:c="http://schemas.openxmlformats.org/drawingml/2006/chart">
  <cdr:relSizeAnchor xmlns:cdr="http://schemas.openxmlformats.org/drawingml/2006/chartDrawing">
    <cdr:from>
      <cdr:x>0.04977</cdr:x>
      <cdr:y>0.5</cdr:y>
    </cdr:from>
    <cdr:to>
      <cdr:x>0.91862</cdr:x>
      <cdr:y>0.56717</cdr:y>
    </cdr:to>
    <cdr:sp macro="" textlink="">
      <cdr:nvSpPr>
        <cdr:cNvPr id="2" name="TextBox 1"/>
        <cdr:cNvSpPr txBox="1"/>
      </cdr:nvSpPr>
      <cdr:spPr>
        <a:xfrm xmlns:a="http://schemas.openxmlformats.org/drawingml/2006/main">
          <a:off x="231322" y="2197100"/>
          <a:ext cx="4038599" cy="2951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200" b="1" dirty="0" smtClean="0"/>
        </a:p>
      </cdr:txBody>
    </cdr:sp>
  </cdr:relSizeAnchor>
</c:userShapes>
</file>

<file path=ppt/drawings/drawing12.xml><?xml version="1.0" encoding="utf-8"?>
<c:userShapes xmlns:c="http://schemas.openxmlformats.org/drawingml/2006/chart">
  <cdr:relSizeAnchor xmlns:cdr="http://schemas.openxmlformats.org/drawingml/2006/chartDrawing">
    <cdr:from>
      <cdr:x>0.68928</cdr:x>
      <cdr:y>0</cdr:y>
    </cdr:from>
    <cdr:to>
      <cdr:x>1</cdr:x>
      <cdr:y>0.04115</cdr:y>
    </cdr:to>
    <cdr:sp macro="" textlink="">
      <cdr:nvSpPr>
        <cdr:cNvPr id="2" name="TextBox 1"/>
        <cdr:cNvSpPr txBox="1"/>
      </cdr:nvSpPr>
      <cdr:spPr>
        <a:xfrm xmlns:a="http://schemas.openxmlformats.org/drawingml/2006/main">
          <a:off x="5083277" y="-9832"/>
          <a:ext cx="2251587" cy="1966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0.7497</cdr:x>
      <cdr:y>0.00617</cdr:y>
    </cdr:from>
    <cdr:to>
      <cdr:x>0.99186</cdr:x>
      <cdr:y>0.06379</cdr:y>
    </cdr:to>
    <cdr:sp macro="" textlink="">
      <cdr:nvSpPr>
        <cdr:cNvPr id="3" name="TextBox 2"/>
        <cdr:cNvSpPr txBox="1"/>
      </cdr:nvSpPr>
      <cdr:spPr>
        <a:xfrm xmlns:a="http://schemas.openxmlformats.org/drawingml/2006/main">
          <a:off x="6095999" y="22260"/>
          <a:ext cx="1969089" cy="2078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Net Asset Value $16,139 M</a:t>
          </a:r>
          <a:endParaRPr lang="en-US" sz="1200" b="1" dirty="0"/>
        </a:p>
      </cdr:txBody>
    </cdr:sp>
  </cdr:relSizeAnchor>
</c:userShapes>
</file>

<file path=ppt/drawings/drawing13.xml><?xml version="1.0" encoding="utf-8"?>
<c:userShapes xmlns:c="http://schemas.openxmlformats.org/drawingml/2006/chart">
  <cdr:relSizeAnchor xmlns:cdr="http://schemas.openxmlformats.org/drawingml/2006/chartDrawing">
    <cdr:from>
      <cdr:x>0.68928</cdr:x>
      <cdr:y>0</cdr:y>
    </cdr:from>
    <cdr:to>
      <cdr:x>1</cdr:x>
      <cdr:y>0.04115</cdr:y>
    </cdr:to>
    <cdr:sp macro="" textlink="">
      <cdr:nvSpPr>
        <cdr:cNvPr id="2" name="TextBox 1"/>
        <cdr:cNvSpPr txBox="1"/>
      </cdr:nvSpPr>
      <cdr:spPr>
        <a:xfrm xmlns:a="http://schemas.openxmlformats.org/drawingml/2006/main">
          <a:off x="5083277" y="-9832"/>
          <a:ext cx="2251587" cy="1966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0.7497</cdr:x>
      <cdr:y>0.00617</cdr:y>
    </cdr:from>
    <cdr:to>
      <cdr:x>0.99186</cdr:x>
      <cdr:y>0.06379</cdr:y>
    </cdr:to>
    <cdr:sp macro="" textlink="">
      <cdr:nvSpPr>
        <cdr:cNvPr id="3" name="TextBox 2"/>
        <cdr:cNvSpPr txBox="1"/>
      </cdr:nvSpPr>
      <cdr:spPr>
        <a:xfrm xmlns:a="http://schemas.openxmlformats.org/drawingml/2006/main">
          <a:off x="6095999" y="22613"/>
          <a:ext cx="1969089" cy="2111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Net Asset Value $9,917 M</a:t>
          </a:r>
          <a:endParaRPr lang="en-US" sz="1200" b="1" dirty="0"/>
        </a:p>
      </cdr:txBody>
    </cdr:sp>
  </cdr:relSizeAnchor>
</c:userShapes>
</file>

<file path=ppt/drawings/drawing14.xml><?xml version="1.0" encoding="utf-8"?>
<c:userShapes xmlns:c="http://schemas.openxmlformats.org/drawingml/2006/chart">
  <cdr:relSizeAnchor xmlns:cdr="http://schemas.openxmlformats.org/drawingml/2006/chartDrawing">
    <cdr:from>
      <cdr:x>0.75907</cdr:x>
      <cdr:y>0</cdr:y>
    </cdr:from>
    <cdr:to>
      <cdr:x>1</cdr:x>
      <cdr:y>0.05718</cdr:y>
    </cdr:to>
    <cdr:sp macro="" textlink="">
      <cdr:nvSpPr>
        <cdr:cNvPr id="2" name="TextBox 1"/>
        <cdr:cNvSpPr txBox="1"/>
      </cdr:nvSpPr>
      <cdr:spPr>
        <a:xfrm xmlns:a="http://schemas.openxmlformats.org/drawingml/2006/main">
          <a:off x="6172199" y="0"/>
          <a:ext cx="1959078"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0.75907</cdr:x>
      <cdr:y>0</cdr:y>
    </cdr:from>
    <cdr:to>
      <cdr:x>1</cdr:x>
      <cdr:y>0.05762</cdr:y>
    </cdr:to>
    <cdr:sp macro="" textlink="">
      <cdr:nvSpPr>
        <cdr:cNvPr id="3" name="TextBox 2"/>
        <cdr:cNvSpPr txBox="1"/>
      </cdr:nvSpPr>
      <cdr:spPr>
        <a:xfrm xmlns:a="http://schemas.openxmlformats.org/drawingml/2006/main">
          <a:off x="6172199" y="0"/>
          <a:ext cx="1959077" cy="2815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Net Asset Value $6,222 M</a:t>
          </a:r>
          <a:endParaRPr lang="en-US" sz="1200" b="1" dirty="0"/>
        </a:p>
      </cdr:txBody>
    </cdr:sp>
  </cdr:relSizeAnchor>
</c:userShapes>
</file>

<file path=ppt/drawings/drawing15.xml><?xml version="1.0" encoding="utf-8"?>
<c:userShapes xmlns:c="http://schemas.openxmlformats.org/drawingml/2006/chart">
  <cdr:relSizeAnchor xmlns:cdr="http://schemas.openxmlformats.org/drawingml/2006/chartDrawing">
    <cdr:from>
      <cdr:x>0.56106</cdr:x>
      <cdr:y>0.23754</cdr:y>
    </cdr:from>
    <cdr:to>
      <cdr:x>0.69019</cdr:x>
      <cdr:y>0.23754</cdr:y>
    </cdr:to>
    <cdr:sp macro="" textlink="">
      <cdr:nvSpPr>
        <cdr:cNvPr id="1355779" name="Line 2051"/>
        <cdr:cNvSpPr>
          <a:spLocks xmlns:a="http://schemas.openxmlformats.org/drawingml/2006/main" noChangeShapeType="1"/>
        </cdr:cNvSpPr>
      </cdr:nvSpPr>
      <cdr:spPr bwMode="auto">
        <a:xfrm xmlns:a="http://schemas.openxmlformats.org/drawingml/2006/main">
          <a:off x="3907111" y="1031095"/>
          <a:ext cx="903511" cy="0"/>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FFFFFF" mc:Ignorable="a14" a14:legacySpreadsheetColorIndex="9"/>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16.xml><?xml version="1.0" encoding="utf-8"?>
<c:userShapes xmlns:c="http://schemas.openxmlformats.org/drawingml/2006/chart">
  <cdr:relSizeAnchor xmlns:cdr="http://schemas.openxmlformats.org/drawingml/2006/chartDrawing">
    <cdr:from>
      <cdr:x>0.56131</cdr:x>
      <cdr:y>0.23396</cdr:y>
    </cdr:from>
    <cdr:to>
      <cdr:x>0.69167</cdr:x>
      <cdr:y>0.23396</cdr:y>
    </cdr:to>
    <cdr:sp macro="" textlink="">
      <cdr:nvSpPr>
        <cdr:cNvPr id="1355779" name="Line 2051"/>
        <cdr:cNvSpPr>
          <a:spLocks xmlns:a="http://schemas.openxmlformats.org/drawingml/2006/main" noChangeShapeType="1"/>
        </cdr:cNvSpPr>
      </cdr:nvSpPr>
      <cdr:spPr bwMode="auto">
        <a:xfrm xmlns:a="http://schemas.openxmlformats.org/drawingml/2006/main">
          <a:off x="3907111" y="1031095"/>
          <a:ext cx="903511" cy="0"/>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FFFFFF" mc:Ignorable="a14" a14:legacySpreadsheetColorIndex="9"/>
          </a:solidFill>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0.78256</cdr:x>
      <cdr:y>0.22411</cdr:y>
    </cdr:from>
    <cdr:to>
      <cdr:x>0.90327</cdr:x>
      <cdr:y>0.27192</cdr:y>
    </cdr:to>
    <cdr:sp macro="" textlink="">
      <cdr:nvSpPr>
        <cdr:cNvPr id="8" name="TextBox 1"/>
        <cdr:cNvSpPr txBox="1"/>
      </cdr:nvSpPr>
      <cdr:spPr>
        <a:xfrm xmlns:a="http://schemas.openxmlformats.org/drawingml/2006/main" rot="1096413">
          <a:off x="8847717" y="1188647"/>
          <a:ext cx="1364769" cy="2535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solidFill>
                <a:schemeClr val="accent3"/>
              </a:solidFill>
              <a:latin typeface="Arial" panose="020B0604020202020204" pitchFamily="34" charset="0"/>
              <a:cs typeface="Arial" panose="020B0604020202020204" pitchFamily="34" charset="0"/>
            </a:rPr>
            <a:t>Base Cases*</a:t>
          </a:r>
        </a:p>
      </cdr:txBody>
    </cdr:sp>
  </cdr:relSizeAnchor>
  <cdr:relSizeAnchor xmlns:cdr="http://schemas.openxmlformats.org/drawingml/2006/chartDrawing">
    <cdr:from>
      <cdr:x>0</cdr:x>
      <cdr:y>0.08441</cdr:y>
    </cdr:from>
    <cdr:to>
      <cdr:x>0.07394</cdr:x>
      <cdr:y>0.16057</cdr:y>
    </cdr:to>
    <cdr:sp macro="" textlink="">
      <cdr:nvSpPr>
        <cdr:cNvPr id="5" name="TextBox 1"/>
        <cdr:cNvSpPr txBox="1"/>
      </cdr:nvSpPr>
      <cdr:spPr>
        <a:xfrm xmlns:a="http://schemas.openxmlformats.org/drawingml/2006/main">
          <a:off x="-1419225" y="447675"/>
          <a:ext cx="835979" cy="4039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B9C91C24-024A-4D42-AE88-A82957CE972D}" type="TxLink">
            <a:rPr lang="en-US" sz="900" b="0" i="0" u="none" strike="noStrike">
              <a:solidFill>
                <a:srgbClr val="FF0000"/>
              </a:solidFill>
              <a:latin typeface="Arial"/>
              <a:cs typeface="Arial"/>
            </a:rPr>
            <a:pPr algn="ctr"/>
            <a:t>Policy High</a:t>
          </a:fld>
          <a:endParaRPr lang="en-US" sz="1000" b="0" dirty="0">
            <a:solidFill>
              <a:srgbClr val="FF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cdr:x>
      <cdr:y>0.31428</cdr:y>
    </cdr:from>
    <cdr:to>
      <cdr:x>0.07394</cdr:x>
      <cdr:y>0.39043</cdr:y>
    </cdr:to>
    <cdr:sp macro="" textlink="">
      <cdr:nvSpPr>
        <cdr:cNvPr id="9" name="TextBox 1"/>
        <cdr:cNvSpPr txBox="1"/>
      </cdr:nvSpPr>
      <cdr:spPr>
        <a:xfrm xmlns:a="http://schemas.openxmlformats.org/drawingml/2006/main">
          <a:off x="0" y="1666875"/>
          <a:ext cx="835979" cy="4038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solidFill>
                <a:sysClr val="windowText" lastClr="000000"/>
              </a:solidFill>
              <a:latin typeface="Arial" panose="020B0604020202020204" pitchFamily="34" charset="0"/>
              <a:cs typeface="Arial" panose="020B0604020202020204" pitchFamily="34" charset="0"/>
            </a:rPr>
            <a:t>Policy </a:t>
          </a:r>
        </a:p>
        <a:p xmlns:a="http://schemas.openxmlformats.org/drawingml/2006/main">
          <a:pPr algn="ctr"/>
          <a:r>
            <a:rPr lang="en-US" sz="1000" b="1" dirty="0">
              <a:solidFill>
                <a:sysClr val="windowText" lastClr="000000"/>
              </a:solidFill>
              <a:latin typeface="Arial" panose="020B0604020202020204" pitchFamily="34" charset="0"/>
              <a:cs typeface="Arial" panose="020B0604020202020204" pitchFamily="34" charset="0"/>
            </a:rPr>
            <a:t>Target</a:t>
          </a:r>
        </a:p>
      </cdr:txBody>
    </cdr:sp>
  </cdr:relSizeAnchor>
  <cdr:relSizeAnchor xmlns:cdr="http://schemas.openxmlformats.org/drawingml/2006/chartDrawing">
    <cdr:from>
      <cdr:x>0</cdr:x>
      <cdr:y>0.65908</cdr:y>
    </cdr:from>
    <cdr:to>
      <cdr:x>0.07394</cdr:x>
      <cdr:y>0.73523</cdr:y>
    </cdr:to>
    <cdr:sp macro="" textlink="">
      <cdr:nvSpPr>
        <cdr:cNvPr id="10" name="TextBox 1"/>
        <cdr:cNvSpPr txBox="1"/>
      </cdr:nvSpPr>
      <cdr:spPr>
        <a:xfrm xmlns:a="http://schemas.openxmlformats.org/drawingml/2006/main">
          <a:off x="-1419225" y="3495675"/>
          <a:ext cx="835979" cy="4038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fld id="{D1F68F77-0FBF-4BB9-83E2-C2A6E300A8C5}" type="TxLink">
            <a:rPr lang="en-US" sz="900" b="0" i="0" u="none" strike="noStrike">
              <a:solidFill>
                <a:srgbClr val="FF0000"/>
              </a:solidFill>
              <a:latin typeface="Arial"/>
              <a:cs typeface="Arial"/>
            </a:rPr>
            <a:pPr algn="ctr"/>
            <a:t>Policy Low</a:t>
          </a:fld>
          <a:endParaRPr lang="en-US" sz="1000" b="0" dirty="0">
            <a:solidFill>
              <a:srgbClr val="FF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0.70121</cdr:x>
      <cdr:y>0.0413</cdr:y>
    </cdr:from>
    <cdr:to>
      <cdr:x>0.82192</cdr:x>
      <cdr:y>0.07765</cdr:y>
    </cdr:to>
    <cdr:sp macro="" textlink="">
      <cdr:nvSpPr>
        <cdr:cNvPr id="11" name="TextBox 1"/>
        <cdr:cNvSpPr txBox="1"/>
      </cdr:nvSpPr>
      <cdr:spPr>
        <a:xfrm xmlns:a="http://schemas.openxmlformats.org/drawingml/2006/main" rot="1533579">
          <a:off x="7927975" y="219075"/>
          <a:ext cx="1364768" cy="1927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baseline="0" dirty="0">
              <a:solidFill>
                <a:schemeClr val="accent2"/>
              </a:solidFill>
              <a:latin typeface="Arial" panose="020B0604020202020204" pitchFamily="34" charset="0"/>
              <a:cs typeface="Arial" panose="020B0604020202020204" pitchFamily="34" charset="0"/>
            </a:rPr>
            <a:t>Downturn</a:t>
          </a:r>
        </a:p>
        <a:p xmlns:a="http://schemas.openxmlformats.org/drawingml/2006/main">
          <a:pPr algn="ctr"/>
          <a:endParaRPr lang="en-US" sz="1000" b="1" dirty="0">
            <a:solidFill>
              <a:schemeClr val="accent2"/>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0.80904</cdr:x>
      <cdr:y>0.17061</cdr:y>
    </cdr:from>
    <cdr:to>
      <cdr:x>0.92975</cdr:x>
      <cdr:y>0.20695</cdr:y>
    </cdr:to>
    <cdr:sp macro="" textlink="">
      <cdr:nvSpPr>
        <cdr:cNvPr id="12" name="TextBox 1"/>
        <cdr:cNvSpPr txBox="1"/>
      </cdr:nvSpPr>
      <cdr:spPr>
        <a:xfrm xmlns:a="http://schemas.openxmlformats.org/drawingml/2006/main" rot="1648762">
          <a:off x="9147175" y="904875"/>
          <a:ext cx="1364769" cy="1927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solidFill>
                <a:schemeClr val="accent1"/>
              </a:solidFill>
              <a:latin typeface="Arial" panose="020B0604020202020204" pitchFamily="34" charset="0"/>
              <a:cs typeface="Arial" panose="020B0604020202020204" pitchFamily="34" charset="0"/>
            </a:rPr>
            <a:t>No</a:t>
          </a:r>
          <a:r>
            <a:rPr lang="en-US" sz="1000" b="1" baseline="0" dirty="0">
              <a:solidFill>
                <a:schemeClr val="accent1"/>
              </a:solidFill>
              <a:latin typeface="Arial" panose="020B0604020202020204" pitchFamily="34" charset="0"/>
              <a:cs typeface="Arial" panose="020B0604020202020204" pitchFamily="34" charset="0"/>
            </a:rPr>
            <a:t> Growth</a:t>
          </a:r>
          <a:endParaRPr lang="en-US" sz="1000" b="1" dirty="0">
            <a:solidFill>
              <a:schemeClr val="accent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0.77269</cdr:x>
      <cdr:y>0.41071</cdr:y>
    </cdr:from>
    <cdr:to>
      <cdr:x>0.8934</cdr:x>
      <cdr:y>0.44705</cdr:y>
    </cdr:to>
    <cdr:sp macro="" textlink="">
      <cdr:nvSpPr>
        <cdr:cNvPr id="7" name="TextBox 1"/>
        <cdr:cNvSpPr txBox="1"/>
      </cdr:nvSpPr>
      <cdr:spPr>
        <a:xfrm xmlns:a="http://schemas.openxmlformats.org/drawingml/2006/main">
          <a:off x="6689710" y="2136711"/>
          <a:ext cx="1045067" cy="189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000" b="1" baseline="0">
            <a:solidFill>
              <a:schemeClr val="accent3"/>
            </a:solidFill>
            <a:latin typeface="Arial" panose="020B0604020202020204" pitchFamily="34" charset="0"/>
            <a:cs typeface="Arial" panose="020B0604020202020204" pitchFamily="34" charset="0"/>
          </a:endParaRPr>
        </a:p>
        <a:p xmlns:a="http://schemas.openxmlformats.org/drawingml/2006/main">
          <a:pPr algn="ctr"/>
          <a:endParaRPr lang="en-US" sz="1000" b="1">
            <a:solidFill>
              <a:schemeClr val="accent3"/>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0.78922</cdr:x>
      <cdr:y>0.2075</cdr:y>
    </cdr:from>
    <cdr:to>
      <cdr:x>0.90993</cdr:x>
      <cdr:y>0.24384</cdr:y>
    </cdr:to>
    <cdr:sp macro="" textlink="">
      <cdr:nvSpPr>
        <cdr:cNvPr id="13" name="TextBox 1"/>
        <cdr:cNvSpPr txBox="1"/>
      </cdr:nvSpPr>
      <cdr:spPr>
        <a:xfrm xmlns:a="http://schemas.openxmlformats.org/drawingml/2006/main">
          <a:off x="6832802" y="1079524"/>
          <a:ext cx="1045067" cy="189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000" b="1">
            <a:solidFill>
              <a:schemeClr val="accent2"/>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0.71793</cdr:x>
      <cdr:y>0.09805</cdr:y>
    </cdr:from>
    <cdr:to>
      <cdr:x>0.82577</cdr:x>
      <cdr:y>0.15142</cdr:y>
    </cdr:to>
    <cdr:sp macro="" textlink="">
      <cdr:nvSpPr>
        <cdr:cNvPr id="6" name="TextBox 1"/>
        <cdr:cNvSpPr txBox="1"/>
      </cdr:nvSpPr>
      <cdr:spPr>
        <a:xfrm xmlns:a="http://schemas.openxmlformats.org/drawingml/2006/main">
          <a:off x="3657591" y="264106"/>
          <a:ext cx="549406" cy="143758"/>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13C188FF-4D83-4821-BBDE-8FFB79A4CD20}" type="TxLink">
            <a:rPr lang="en-US" sz="1050" b="1" i="0" u="none" strike="noStrike">
              <a:solidFill>
                <a:schemeClr val="tx2"/>
              </a:solidFill>
              <a:latin typeface="Arial" panose="020B0604020202020204" pitchFamily="34" charset="0"/>
              <a:cs typeface="Arial" panose="020B0604020202020204" pitchFamily="34" charset="0"/>
            </a:rPr>
            <a:pPr algn="ctr"/>
            <a:t>1.6x</a:t>
          </a:fld>
          <a:endParaRPr lang="en-US" sz="1200" b="1" dirty="0">
            <a:solidFill>
              <a:schemeClr val="tx2"/>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0.4619</cdr:x>
      <cdr:y>0.21049</cdr:y>
    </cdr:from>
    <cdr:to>
      <cdr:x>0.62819</cdr:x>
      <cdr:y>0.43842</cdr:y>
    </cdr:to>
    <cdr:cxnSp macro="">
      <cdr:nvCxnSpPr>
        <cdr:cNvPr id="7" name="Straight Arrow Connector 3">
          <a:extLst xmlns:a="http://schemas.openxmlformats.org/drawingml/2006/main">
            <a:ext uri="{FF2B5EF4-FFF2-40B4-BE49-F238E27FC236}">
              <a16:creationId xmlns:a16="http://schemas.microsoft.com/office/drawing/2014/main" id="{03513556-6C44-4B2A-AC11-BB5E2F5DE5A1}"/>
            </a:ext>
          </a:extLst>
        </cdr:cNvPr>
        <cdr:cNvCxnSpPr/>
      </cdr:nvCxnSpPr>
      <cdr:spPr>
        <a:xfrm xmlns:a="http://schemas.openxmlformats.org/drawingml/2006/main" flipV="1">
          <a:off x="2353213" y="566987"/>
          <a:ext cx="847178" cy="613953"/>
        </a:xfrm>
        <a:prstGeom xmlns:a="http://schemas.openxmlformats.org/drawingml/2006/main" prst="straightConnector1">
          <a:avLst/>
        </a:prstGeom>
        <a:ln xmlns:a="http://schemas.openxmlformats.org/drawingml/2006/main" w="19050">
          <a:solidFill>
            <a:schemeClr val="tx2"/>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0.71481</cdr:x>
      <cdr:y>0.0461</cdr:y>
    </cdr:from>
    <cdr:to>
      <cdr:x>0.82265</cdr:x>
      <cdr:y>0.09947</cdr:y>
    </cdr:to>
    <cdr:sp macro="" textlink="">
      <cdr:nvSpPr>
        <cdr:cNvPr id="2" name="TextBox 1"/>
        <cdr:cNvSpPr txBox="1"/>
      </cdr:nvSpPr>
      <cdr:spPr>
        <a:xfrm xmlns:a="http://schemas.openxmlformats.org/drawingml/2006/main">
          <a:off x="3809991" y="124177"/>
          <a:ext cx="574798" cy="14375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1EB50259-6BAD-496C-96F8-8F34A86EC379}" type="TxLink">
            <a:rPr lang="en-US" sz="1050" b="1" i="0" u="none" strike="noStrike">
              <a:solidFill>
                <a:schemeClr val="tx2"/>
              </a:solidFill>
              <a:latin typeface="Arial" panose="020B0604020202020204" pitchFamily="34" charset="0"/>
              <a:cs typeface="Arial" panose="020B0604020202020204" pitchFamily="34" charset="0"/>
            </a:rPr>
            <a:pPr algn="ctr"/>
            <a:t>1.7x</a:t>
          </a:fld>
          <a:endParaRPr lang="en-US" sz="1200" b="1" dirty="0">
            <a:solidFill>
              <a:schemeClr val="tx2"/>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0.48227</cdr:x>
      <cdr:y>0.16841</cdr:y>
    </cdr:from>
    <cdr:to>
      <cdr:x>0.62903</cdr:x>
      <cdr:y>0.38634</cdr:y>
    </cdr:to>
    <cdr:cxnSp macro="">
      <cdr:nvCxnSpPr>
        <cdr:cNvPr id="4" name="Straight Arrow Connector 3">
          <a:extLst xmlns:a="http://schemas.openxmlformats.org/drawingml/2006/main">
            <a:ext uri="{FF2B5EF4-FFF2-40B4-BE49-F238E27FC236}">
              <a16:creationId xmlns:a16="http://schemas.microsoft.com/office/drawing/2014/main" id="{66EE05C1-4803-4EC0-AAC6-E82F840E874E}"/>
            </a:ext>
          </a:extLst>
        </cdr:cNvPr>
        <cdr:cNvCxnSpPr/>
      </cdr:nvCxnSpPr>
      <cdr:spPr>
        <a:xfrm xmlns:a="http://schemas.openxmlformats.org/drawingml/2006/main" flipV="1">
          <a:off x="2570546" y="453639"/>
          <a:ext cx="782245" cy="587006"/>
        </a:xfrm>
        <a:prstGeom xmlns:a="http://schemas.openxmlformats.org/drawingml/2006/main" prst="straightConnector1">
          <a:avLst/>
        </a:prstGeom>
        <a:ln xmlns:a="http://schemas.openxmlformats.org/drawingml/2006/main" w="19050">
          <a:solidFill>
            <a:schemeClr val="tx2"/>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0.85517</cdr:x>
      <cdr:y>0.70712</cdr:y>
    </cdr:from>
    <cdr:to>
      <cdr:x>0.88966</cdr:x>
      <cdr:y>0.82497</cdr:y>
    </cdr:to>
    <cdr:sp macro="" textlink="">
      <cdr:nvSpPr>
        <cdr:cNvPr id="5" name="TextBox 4"/>
        <cdr:cNvSpPr txBox="1"/>
      </cdr:nvSpPr>
      <cdr:spPr>
        <a:xfrm xmlns:a="http://schemas.openxmlformats.org/drawingml/2006/main">
          <a:off x="9448800" y="3200399"/>
          <a:ext cx="38100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0.85517</cdr:x>
      <cdr:y>0.72396</cdr:y>
    </cdr:from>
    <cdr:to>
      <cdr:x>0.88966</cdr:x>
      <cdr:y>0.82497</cdr:y>
    </cdr:to>
    <cdr:sp macro="" textlink="">
      <cdr:nvSpPr>
        <cdr:cNvPr id="6" name="TextBox 5"/>
        <cdr:cNvSpPr txBox="1"/>
      </cdr:nvSpPr>
      <cdr:spPr>
        <a:xfrm xmlns:a="http://schemas.openxmlformats.org/drawingml/2006/main">
          <a:off x="9448800" y="3276599"/>
          <a:ext cx="381000" cy="457200"/>
        </a:xfrm>
        <a:prstGeom xmlns:a="http://schemas.openxmlformats.org/drawingml/2006/main" prst="rect">
          <a:avLst/>
        </a:prstGeom>
      </cdr:spPr>
      <cdr:txBody>
        <a:bodyPr xmlns:a="http://schemas.openxmlformats.org/drawingml/2006/main" vertOverflow="clip" vert="vert270" wrap="square" rtlCol="0" anchor="ctr" anchorCtr="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0.88276</cdr:x>
      <cdr:y>0.88215</cdr:y>
    </cdr:from>
    <cdr:to>
      <cdr:x>0.91724</cdr:x>
      <cdr:y>1</cdr:y>
    </cdr:to>
    <cdr:sp macro="" textlink="">
      <cdr:nvSpPr>
        <cdr:cNvPr id="7" name="TextBox 6"/>
        <cdr:cNvSpPr txBox="1"/>
      </cdr:nvSpPr>
      <cdr:spPr>
        <a:xfrm xmlns:a="http://schemas.openxmlformats.org/drawingml/2006/main">
          <a:off x="9753600" y="3992563"/>
          <a:ext cx="381000"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0.87069</cdr:x>
      <cdr:y>0.04762</cdr:y>
    </cdr:from>
    <cdr:to>
      <cdr:x>0.9569</cdr:x>
      <cdr:y>0.15873</cdr:y>
    </cdr:to>
    <cdr:sp macro="" textlink="">
      <cdr:nvSpPr>
        <cdr:cNvPr id="2" name="TextBox 1"/>
        <cdr:cNvSpPr txBox="1"/>
      </cdr:nvSpPr>
      <cdr:spPr>
        <a:xfrm xmlns:a="http://schemas.openxmlformats.org/drawingml/2006/main">
          <a:off x="7696200" y="228600"/>
          <a:ext cx="762000"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0.87805</cdr:x>
      <cdr:y>0.18462</cdr:y>
    </cdr:from>
    <cdr:to>
      <cdr:x>0.98634</cdr:x>
      <cdr:y>0.30769</cdr:y>
    </cdr:to>
    <cdr:sp macro="" textlink="">
      <cdr:nvSpPr>
        <cdr:cNvPr id="4" name="TextBox 3">
          <a:extLst xmlns:a="http://schemas.openxmlformats.org/drawingml/2006/main">
            <a:ext uri="{FF2B5EF4-FFF2-40B4-BE49-F238E27FC236}">
              <a16:creationId xmlns:a16="http://schemas.microsoft.com/office/drawing/2014/main" id="{C149E3CA-75F4-4719-AA61-7493D4D65034}"/>
            </a:ext>
          </a:extLst>
        </cdr:cNvPr>
        <cdr:cNvSpPr txBox="1"/>
      </cdr:nvSpPr>
      <cdr:spPr>
        <a:xfrm xmlns:a="http://schemas.openxmlformats.org/drawingml/2006/main">
          <a:off x="6122028" y="738572"/>
          <a:ext cx="755022" cy="4923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1200" b="1" i="0" u="none" strike="noStrike" kern="1200" baseline="0">
              <a:solidFill>
                <a:prstClr val="black"/>
              </a:solidFill>
              <a:latin typeface="+mn-lt"/>
              <a:ea typeface="+mn-ea"/>
              <a:cs typeface="+mn-cs"/>
            </a:defRPr>
          </a:pPr>
          <a:r>
            <a:rPr lang="en-US" sz="1050" b="1" dirty="0"/>
            <a:t>253,310 </a:t>
          </a:r>
        </a:p>
        <a:p xmlns:a="http://schemas.openxmlformats.org/drawingml/2006/main">
          <a:pPr algn="ctr" rtl="0">
            <a:defRPr sz="1200" b="1" i="0" u="none" strike="noStrike" kern="1200" baseline="0">
              <a:solidFill>
                <a:prstClr val="black"/>
              </a:solidFill>
              <a:latin typeface="+mn-lt"/>
              <a:ea typeface="+mn-ea"/>
              <a:cs typeface="+mn-cs"/>
            </a:defRPr>
          </a:pPr>
          <a:r>
            <a:rPr lang="en-US" sz="1050" b="1" dirty="0"/>
            <a:t>10%</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0.94053</cdr:y>
    </cdr:from>
    <cdr:to>
      <cdr:x>0.99394</cdr:x>
      <cdr:y>0.99218</cdr:y>
    </cdr:to>
    <cdr:sp macro="" textlink="">
      <cdr:nvSpPr>
        <cdr:cNvPr id="2" name="TextBox 1"/>
        <cdr:cNvSpPr txBox="1"/>
      </cdr:nvSpPr>
      <cdr:spPr>
        <a:xfrm xmlns:a="http://schemas.openxmlformats.org/drawingml/2006/main">
          <a:off x="0" y="7632713"/>
          <a:ext cx="6248404" cy="4190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1000"/>
          </a:pPr>
          <a:r>
            <a:rPr lang="en-US" sz="1200" b="1" i="0" u="none" strike="noStrike" baseline="0" dirty="0">
              <a:solidFill>
                <a:srgbClr val="333333"/>
              </a:solidFill>
              <a:latin typeface="Calibri"/>
            </a:rPr>
            <a:t>Asset allocation is a result of member investment selection</a:t>
          </a:r>
        </a:p>
      </cdr:txBody>
    </cdr:sp>
  </cdr:relSizeAnchor>
  <cdr:relSizeAnchor xmlns:cdr="http://schemas.openxmlformats.org/drawingml/2006/chartDrawing">
    <cdr:from>
      <cdr:x>0.60123</cdr:x>
      <cdr:y>0.044</cdr:y>
    </cdr:from>
    <cdr:to>
      <cdr:x>0.77301</cdr:x>
      <cdr:y>0.04888</cdr:y>
    </cdr:to>
    <cdr:cxnSp macro="">
      <cdr:nvCxnSpPr>
        <cdr:cNvPr id="4" name="Straight Connector 3">
          <a:extLst xmlns:a="http://schemas.openxmlformats.org/drawingml/2006/main">
            <a:ext uri="{FF2B5EF4-FFF2-40B4-BE49-F238E27FC236}">
              <a16:creationId xmlns:a16="http://schemas.microsoft.com/office/drawing/2014/main" id="{8C548FAA-7707-46DB-B6D6-DF000E3CCA65}"/>
            </a:ext>
          </a:extLst>
        </cdr:cNvPr>
        <cdr:cNvCxnSpPr/>
      </cdr:nvCxnSpPr>
      <cdr:spPr bwMode="auto">
        <a:xfrm xmlns:a="http://schemas.openxmlformats.org/drawingml/2006/main" flipH="1" flipV="1">
          <a:off x="3733800" y="171467"/>
          <a:ext cx="1066800" cy="19033"/>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0.29847</cdr:x>
      <cdr:y>0.17087</cdr:y>
    </cdr:from>
    <cdr:to>
      <cdr:x>0.33699</cdr:x>
      <cdr:y>0.1964</cdr:y>
    </cdr:to>
    <cdr:cxnSp macro="">
      <cdr:nvCxnSpPr>
        <cdr:cNvPr id="8" name="Straight Connector 7">
          <a:extLst xmlns:a="http://schemas.openxmlformats.org/drawingml/2006/main">
            <a:ext uri="{FF2B5EF4-FFF2-40B4-BE49-F238E27FC236}">
              <a16:creationId xmlns:a16="http://schemas.microsoft.com/office/drawing/2014/main" id="{81B3AC3A-6C84-4A44-84A6-67E06ADE3B0C}"/>
            </a:ext>
          </a:extLst>
        </cdr:cNvPr>
        <cdr:cNvCxnSpPr/>
      </cdr:nvCxnSpPr>
      <cdr:spPr bwMode="auto">
        <a:xfrm xmlns:a="http://schemas.openxmlformats.org/drawingml/2006/main">
          <a:off x="2133599" y="887819"/>
          <a:ext cx="275360" cy="132651"/>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0.31979</cdr:x>
      <cdr:y>0.70394</cdr:y>
    </cdr:from>
    <cdr:to>
      <cdr:x>0.36116</cdr:x>
      <cdr:y>0.72947</cdr:y>
    </cdr:to>
    <cdr:cxnSp macro="">
      <cdr:nvCxnSpPr>
        <cdr:cNvPr id="10" name="Straight Connector 9">
          <a:extLst xmlns:a="http://schemas.openxmlformats.org/drawingml/2006/main">
            <a:ext uri="{FF2B5EF4-FFF2-40B4-BE49-F238E27FC236}">
              <a16:creationId xmlns:a16="http://schemas.microsoft.com/office/drawing/2014/main" id="{B1109EBA-A9D3-48B5-AA39-C53DA6654650}"/>
            </a:ext>
          </a:extLst>
        </cdr:cNvPr>
        <cdr:cNvCxnSpPr/>
      </cdr:nvCxnSpPr>
      <cdr:spPr bwMode="auto">
        <a:xfrm xmlns:a="http://schemas.openxmlformats.org/drawingml/2006/main" flipV="1">
          <a:off x="2285999" y="3657600"/>
          <a:ext cx="295734" cy="132651"/>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cxnSp>
  </cdr:relSizeAnchor>
</c:userShapes>
</file>

<file path=ppt/drawings/drawing8.xml><?xml version="1.0" encoding="utf-8"?>
<c:userShapes xmlns:c="http://schemas.openxmlformats.org/drawingml/2006/chart">
  <cdr:relSizeAnchor xmlns:cdr="http://schemas.openxmlformats.org/drawingml/2006/chartDrawing">
    <cdr:from>
      <cdr:x>0</cdr:x>
      <cdr:y>0.94053</cdr:y>
    </cdr:from>
    <cdr:to>
      <cdr:x>0.99394</cdr:x>
      <cdr:y>0.99218</cdr:y>
    </cdr:to>
    <cdr:sp macro="" textlink="">
      <cdr:nvSpPr>
        <cdr:cNvPr id="2" name="TextBox 1"/>
        <cdr:cNvSpPr txBox="1"/>
      </cdr:nvSpPr>
      <cdr:spPr>
        <a:xfrm xmlns:a="http://schemas.openxmlformats.org/drawingml/2006/main">
          <a:off x="0" y="7632713"/>
          <a:ext cx="6248404" cy="4190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1000"/>
          </a:pPr>
          <a:r>
            <a:rPr lang="en-US" sz="1200" b="0" i="0" u="none" strike="noStrike" baseline="0">
              <a:solidFill>
                <a:srgbClr val="333333"/>
              </a:solidFill>
              <a:latin typeface="Calibri"/>
            </a:rPr>
            <a:t>Asset alocation is a result of member investment selection</a:t>
          </a:r>
        </a:p>
      </cdr:txBody>
    </cdr:sp>
  </cdr:relSizeAnchor>
</c:userShapes>
</file>

<file path=ppt/drawings/drawing9.xml><?xml version="1.0" encoding="utf-8"?>
<c:userShapes xmlns:c="http://schemas.openxmlformats.org/drawingml/2006/chart">
  <cdr:relSizeAnchor xmlns:cdr="http://schemas.openxmlformats.org/drawingml/2006/chartDrawing">
    <cdr:from>
      <cdr:x>0.73091</cdr:x>
      <cdr:y>0.07042</cdr:y>
    </cdr:from>
    <cdr:to>
      <cdr:x>0.84576</cdr:x>
      <cdr:y>0.12676</cdr:y>
    </cdr:to>
    <cdr:sp macro="" textlink="">
      <cdr:nvSpPr>
        <cdr:cNvPr id="2" name="TextBox 1"/>
        <cdr:cNvSpPr txBox="1"/>
      </cdr:nvSpPr>
      <cdr:spPr>
        <a:xfrm xmlns:a="http://schemas.openxmlformats.org/drawingml/2006/main">
          <a:off x="5399916" y="285740"/>
          <a:ext cx="848484" cy="2286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($4.3 M)</a:t>
          </a:r>
        </a:p>
      </cdr:txBody>
    </cdr:sp>
  </cdr:relSizeAnchor>
  <cdr:relSizeAnchor xmlns:cdr="http://schemas.openxmlformats.org/drawingml/2006/chartDrawing">
    <cdr:from>
      <cdr:x>0.52542</cdr:x>
      <cdr:y>0.6338</cdr:y>
    </cdr:from>
    <cdr:to>
      <cdr:x>0.67232</cdr:x>
      <cdr:y>0.69013</cdr:y>
    </cdr:to>
    <cdr:sp macro="" textlink="">
      <cdr:nvSpPr>
        <cdr:cNvPr id="3" name="TextBox 1"/>
        <cdr:cNvSpPr txBox="1"/>
      </cdr:nvSpPr>
      <cdr:spPr>
        <a:xfrm xmlns:a="http://schemas.openxmlformats.org/drawingml/2006/main">
          <a:off x="3543274" y="2571739"/>
          <a:ext cx="990625" cy="2285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($599.8 M)</a:t>
          </a:r>
        </a:p>
      </cdr:txBody>
    </cdr:sp>
  </cdr:relSizeAnchor>
  <cdr:relSizeAnchor xmlns:cdr="http://schemas.openxmlformats.org/drawingml/2006/chartDrawing">
    <cdr:from>
      <cdr:x>0.27684</cdr:x>
      <cdr:y>0.57746</cdr:y>
    </cdr:from>
    <cdr:to>
      <cdr:x>0.43503</cdr:x>
      <cdr:y>0.6338</cdr:y>
    </cdr:to>
    <cdr:sp macro="" textlink="">
      <cdr:nvSpPr>
        <cdr:cNvPr id="4" name="TextBox 1"/>
        <cdr:cNvSpPr txBox="1"/>
      </cdr:nvSpPr>
      <cdr:spPr>
        <a:xfrm xmlns:a="http://schemas.openxmlformats.org/drawingml/2006/main">
          <a:off x="1866900" y="2343131"/>
          <a:ext cx="1066799" cy="2286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($348.3 M)</a:t>
          </a:r>
        </a:p>
      </cdr:txBody>
    </cdr:sp>
  </cdr:relSizeAnchor>
  <cdr:relSizeAnchor xmlns:cdr="http://schemas.openxmlformats.org/drawingml/2006/chartDrawing">
    <cdr:from>
      <cdr:x>0.33333</cdr:x>
      <cdr:y>0.19718</cdr:y>
    </cdr:from>
    <cdr:to>
      <cdr:x>0.48023</cdr:x>
      <cdr:y>0.2676</cdr:y>
    </cdr:to>
    <cdr:sp macro="" textlink="">
      <cdr:nvSpPr>
        <cdr:cNvPr id="5" name="TextBox 1"/>
        <cdr:cNvSpPr txBox="1"/>
      </cdr:nvSpPr>
      <cdr:spPr>
        <a:xfrm xmlns:a="http://schemas.openxmlformats.org/drawingml/2006/main">
          <a:off x="2247900" y="800100"/>
          <a:ext cx="990600" cy="2857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($102.4 M)</a:t>
          </a:r>
        </a:p>
      </cdr:txBody>
    </cdr:sp>
  </cdr:relSizeAnchor>
  <cdr:relSizeAnchor xmlns:cdr="http://schemas.openxmlformats.org/drawingml/2006/chartDrawing">
    <cdr:from>
      <cdr:x>0.46893</cdr:x>
      <cdr:y>0.14085</cdr:y>
    </cdr:from>
    <cdr:to>
      <cdr:x>0.60452</cdr:x>
      <cdr:y>0.19719</cdr:y>
    </cdr:to>
    <cdr:sp macro="" textlink="">
      <cdr:nvSpPr>
        <cdr:cNvPr id="6" name="TextBox 1"/>
        <cdr:cNvSpPr txBox="1"/>
      </cdr:nvSpPr>
      <cdr:spPr>
        <a:xfrm xmlns:a="http://schemas.openxmlformats.org/drawingml/2006/main">
          <a:off x="3162300" y="571520"/>
          <a:ext cx="914400" cy="2286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($81.3 M)</a:t>
          </a:r>
        </a:p>
      </cdr:txBody>
    </cdr:sp>
  </cdr:relSizeAnchor>
  <cdr:relSizeAnchor xmlns:cdr="http://schemas.openxmlformats.org/drawingml/2006/chartDrawing">
    <cdr:from>
      <cdr:x>0</cdr:x>
      <cdr:y>0.69484</cdr:y>
    </cdr:from>
    <cdr:to>
      <cdr:x>0.30942</cdr:x>
      <cdr:y>0.92147</cdr:y>
    </cdr:to>
    <cdr:sp macro="" textlink="">
      <cdr:nvSpPr>
        <cdr:cNvPr id="7" name="TextBox 1"/>
        <cdr:cNvSpPr txBox="1"/>
      </cdr:nvSpPr>
      <cdr:spPr>
        <a:xfrm xmlns:a="http://schemas.openxmlformats.org/drawingml/2006/main">
          <a:off x="0" y="2819400"/>
          <a:ext cx="2286000" cy="9195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Total Assets =  $1.1 B</a:t>
          </a:r>
        </a:p>
        <a:p xmlns:a="http://schemas.openxmlformats.org/drawingml/2006/main">
          <a:r>
            <a:rPr lang="en-US" sz="1600" b="1" dirty="0"/>
            <a:t>Active Accounts = 4,867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A916EE6-DDDF-4F03-86E7-4219A7D7A3C2}" type="datetimeFigureOut">
              <a:rPr lang="en-US" smtClean="0"/>
              <a:t>6/29/2021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B7521EA-D868-47C3-B33C-1BA287C2DB8C}" type="slidenum">
              <a:rPr lang="en-US" smtClean="0"/>
              <a:t>‹#›</a:t>
            </a:fld>
            <a:endParaRPr lang="en-US"/>
          </a:p>
        </p:txBody>
      </p:sp>
    </p:spTree>
    <p:extLst>
      <p:ext uri="{BB962C8B-B14F-4D97-AF65-F5344CB8AC3E}">
        <p14:creationId xmlns:p14="http://schemas.microsoft.com/office/powerpoint/2010/main" val="227135696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599" tIns="46800" rIns="93599" bIns="4680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599" tIns="46800" rIns="93599" bIns="46800" rtlCol="0"/>
          <a:lstStyle>
            <a:lvl1pPr algn="r">
              <a:defRPr sz="1200"/>
            </a:lvl1pPr>
          </a:lstStyle>
          <a:p>
            <a:fld id="{3F2E74C7-B269-4183-8BFA-87850DB04E60}" type="datetimeFigureOut">
              <a:rPr lang="en-US" smtClean="0"/>
              <a:t>6/29/2021</a:t>
            </a:fld>
            <a:endParaRPr lang="en-US"/>
          </a:p>
        </p:txBody>
      </p:sp>
      <p:sp>
        <p:nvSpPr>
          <p:cNvPr id="4" name="Slide Image Placeholder 3"/>
          <p:cNvSpPr>
            <a:spLocks noGrp="1" noRot="1" noChangeAspect="1"/>
          </p:cNvSpPr>
          <p:nvPr>
            <p:ph type="sldImg" idx="2"/>
          </p:nvPr>
        </p:nvSpPr>
        <p:spPr>
          <a:xfrm>
            <a:off x="406400" y="695325"/>
            <a:ext cx="6197600" cy="3486150"/>
          </a:xfrm>
          <a:prstGeom prst="rect">
            <a:avLst/>
          </a:prstGeom>
          <a:noFill/>
          <a:ln w="12700">
            <a:solidFill>
              <a:prstClr val="black"/>
            </a:solidFill>
          </a:ln>
        </p:spPr>
        <p:txBody>
          <a:bodyPr vert="horz" lIns="93599" tIns="46800" rIns="93599" bIns="4680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599" tIns="46800" rIns="93599" bIns="4680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599" tIns="46800" rIns="93599" bIns="4680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599" tIns="46800" rIns="93599" bIns="46800" rtlCol="0" anchor="b"/>
          <a:lstStyle>
            <a:lvl1pPr algn="r">
              <a:defRPr sz="1200"/>
            </a:lvl1pPr>
          </a:lstStyle>
          <a:p>
            <a:fld id="{6BDCE63C-F2EB-437C-99DB-6F5A40EE0501}" type="slidenum">
              <a:rPr lang="en-US" smtClean="0"/>
              <a:t>‹#›</a:t>
            </a:fld>
            <a:endParaRPr lang="en-US"/>
          </a:p>
        </p:txBody>
      </p:sp>
    </p:spTree>
    <p:extLst>
      <p:ext uri="{BB962C8B-B14F-4D97-AF65-F5344CB8AC3E}">
        <p14:creationId xmlns:p14="http://schemas.microsoft.com/office/powerpoint/2010/main" val="166556830"/>
      </p:ext>
    </p:extLst>
  </p:cSld>
  <p:clrMap bg1="lt1" tx1="dk1" bg2="lt2" tx2="dk2" accent1="accent1" accent2="accent2" accent3="accent3" accent4="accent4" accent5="accent5" accent6="accent6" hlink="hlink" folHlink="folHlink"/>
  <p:hf sldNum="0" hdr="0" ftr="0" dt="0"/>
  <p:notesStyle>
    <a:lvl1pPr marL="0" algn="l" defTabSz="914310" rtl="0" eaLnBrk="1" latinLnBrk="0" hangingPunct="1">
      <a:defRPr sz="1200" kern="1200">
        <a:solidFill>
          <a:schemeClr val="tx1"/>
        </a:solidFill>
        <a:latin typeface="+mn-lt"/>
        <a:ea typeface="+mn-ea"/>
        <a:cs typeface="+mn-cs"/>
      </a:defRPr>
    </a:lvl1pPr>
    <a:lvl2pPr marL="457154" algn="l" defTabSz="914310" rtl="0" eaLnBrk="1" latinLnBrk="0" hangingPunct="1">
      <a:defRPr sz="1200" kern="1200">
        <a:solidFill>
          <a:schemeClr val="tx1"/>
        </a:solidFill>
        <a:latin typeface="+mn-lt"/>
        <a:ea typeface="+mn-ea"/>
        <a:cs typeface="+mn-cs"/>
      </a:defRPr>
    </a:lvl2pPr>
    <a:lvl3pPr marL="914310" algn="l" defTabSz="914310" rtl="0" eaLnBrk="1" latinLnBrk="0" hangingPunct="1">
      <a:defRPr sz="1200" kern="1200">
        <a:solidFill>
          <a:schemeClr val="tx1"/>
        </a:solidFill>
        <a:latin typeface="+mn-lt"/>
        <a:ea typeface="+mn-ea"/>
        <a:cs typeface="+mn-cs"/>
      </a:defRPr>
    </a:lvl3pPr>
    <a:lvl4pPr marL="1371464" algn="l" defTabSz="914310" rtl="0" eaLnBrk="1" latinLnBrk="0" hangingPunct="1">
      <a:defRPr sz="1200" kern="1200">
        <a:solidFill>
          <a:schemeClr val="tx1"/>
        </a:solidFill>
        <a:latin typeface="+mn-lt"/>
        <a:ea typeface="+mn-ea"/>
        <a:cs typeface="+mn-cs"/>
      </a:defRPr>
    </a:lvl4pPr>
    <a:lvl5pPr marL="1828619" algn="l" defTabSz="914310" rtl="0" eaLnBrk="1" latinLnBrk="0" hangingPunct="1">
      <a:defRPr sz="1200" kern="1200">
        <a:solidFill>
          <a:schemeClr val="tx1"/>
        </a:solidFill>
        <a:latin typeface="+mn-lt"/>
        <a:ea typeface="+mn-ea"/>
        <a:cs typeface="+mn-cs"/>
      </a:defRPr>
    </a:lvl5pPr>
    <a:lvl6pPr marL="2285772" algn="l" defTabSz="914310" rtl="0" eaLnBrk="1" latinLnBrk="0" hangingPunct="1">
      <a:defRPr sz="1200" kern="1200">
        <a:solidFill>
          <a:schemeClr val="tx1"/>
        </a:solidFill>
        <a:latin typeface="+mn-lt"/>
        <a:ea typeface="+mn-ea"/>
        <a:cs typeface="+mn-cs"/>
      </a:defRPr>
    </a:lvl6pPr>
    <a:lvl7pPr marL="2742926" algn="l" defTabSz="914310" rtl="0" eaLnBrk="1" latinLnBrk="0" hangingPunct="1">
      <a:defRPr sz="1200" kern="1200">
        <a:solidFill>
          <a:schemeClr val="tx1"/>
        </a:solidFill>
        <a:latin typeface="+mn-lt"/>
        <a:ea typeface="+mn-ea"/>
        <a:cs typeface="+mn-cs"/>
      </a:defRPr>
    </a:lvl7pPr>
    <a:lvl8pPr marL="3200080" algn="l" defTabSz="914310" rtl="0" eaLnBrk="1" latinLnBrk="0" hangingPunct="1">
      <a:defRPr sz="1200" kern="1200">
        <a:solidFill>
          <a:schemeClr val="tx1"/>
        </a:solidFill>
        <a:latin typeface="+mn-lt"/>
        <a:ea typeface="+mn-ea"/>
        <a:cs typeface="+mn-cs"/>
      </a:defRPr>
    </a:lvl8pPr>
    <a:lvl9pPr marL="3657235" algn="l" defTabSz="9143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52D77D8B-53CA-478D-9A89-169DEF670C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7650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CE24A90-6F46-4AF1-925E-19DAD1EE457C}"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1018824"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4073491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CE24A90-6F46-4AF1-925E-19DAD1EE45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063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76999" rtl="0" eaLnBrk="1" fontAlgn="auto" latinLnBrk="0" hangingPunct="1">
              <a:lnSpc>
                <a:spcPct val="100000"/>
              </a:lnSpc>
              <a:spcBef>
                <a:spcPts val="0"/>
              </a:spcBef>
              <a:spcAft>
                <a:spcPts val="0"/>
              </a:spcAft>
              <a:buClrTx/>
              <a:buSzTx/>
              <a:buFontTx/>
              <a:buNone/>
              <a:tabLst/>
              <a:defRPr/>
            </a:pPr>
            <a:fld id="{C4AA0295-9CC6-4C1B-9DB1-5DAE756882CC}" type="slidenum">
              <a:rPr kumimoji="0" lang="en-US" sz="1400" b="0" i="0" u="none" strike="noStrike" kern="1200" cap="none" spc="0" normalizeH="0" baseline="0" noProof="0">
                <a:ln>
                  <a:noFill/>
                </a:ln>
                <a:solidFill>
                  <a:prstClr val="black"/>
                </a:solidFill>
                <a:effectLst/>
                <a:uLnTx/>
                <a:uFillTx/>
                <a:latin typeface="Calibri"/>
                <a:ea typeface="+mn-ea"/>
                <a:cs typeface="+mn-cs"/>
              </a:rPr>
              <a:pPr marL="0" marR="0" lvl="0" indent="0" algn="r" defTabSz="1076999" rtl="0" eaLnBrk="1" fontAlgn="auto" latinLnBrk="0" hangingPunct="1">
                <a:lnSpc>
                  <a:spcPct val="100000"/>
                </a:lnSpc>
                <a:spcBef>
                  <a:spcPts val="0"/>
                </a:spcBef>
                <a:spcAft>
                  <a:spcPts val="0"/>
                </a:spcAft>
                <a:buClrTx/>
                <a:buSzTx/>
                <a:buFontTx/>
                <a:buNone/>
                <a:tabLst/>
                <a:defRPr/>
              </a:pPr>
              <a:t>69</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2578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7992159B-BF90-4E12-9EA3-B9511C73E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315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76999" rtl="0" eaLnBrk="1" fontAlgn="auto" latinLnBrk="0" hangingPunct="1">
              <a:lnSpc>
                <a:spcPct val="100000"/>
              </a:lnSpc>
              <a:spcBef>
                <a:spcPts val="0"/>
              </a:spcBef>
              <a:spcAft>
                <a:spcPts val="0"/>
              </a:spcAft>
              <a:buClrTx/>
              <a:buSzTx/>
              <a:buFontTx/>
              <a:buNone/>
              <a:tabLst/>
              <a:defRPr/>
            </a:pPr>
            <a:fld id="{BCE24A90-6F46-4AF1-925E-19DAD1EE457C}" type="slidenum">
              <a:rPr kumimoji="0" lang="en-US" sz="1400" b="0" i="0" u="none" strike="noStrike" kern="1200" cap="none" spc="0" normalizeH="0" baseline="0" noProof="0">
                <a:ln>
                  <a:noFill/>
                </a:ln>
                <a:solidFill>
                  <a:prstClr val="black"/>
                </a:solidFill>
                <a:effectLst/>
                <a:uLnTx/>
                <a:uFillTx/>
                <a:latin typeface="Calibri"/>
                <a:ea typeface="+mn-ea"/>
                <a:cs typeface="+mn-cs"/>
              </a:rPr>
              <a:pPr marL="0" marR="0" lvl="0" indent="0" algn="r" defTabSz="1076999" rtl="0" eaLnBrk="1" fontAlgn="auto" latinLnBrk="0" hangingPunct="1">
                <a:lnSpc>
                  <a:spcPct val="100000"/>
                </a:lnSpc>
                <a:spcBef>
                  <a:spcPts val="0"/>
                </a:spcBef>
                <a:spcAft>
                  <a:spcPts val="0"/>
                </a:spcAft>
                <a:buClrTx/>
                <a:buSzTx/>
                <a:buFontTx/>
                <a:buNone/>
                <a:tabLst/>
                <a:defRPr/>
              </a:pPr>
              <a:t>72</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6398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CE24A90-6F46-4AF1-925E-19DAD1EE45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573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C4AA0295-9CC6-4C1B-9DB1-5DAE756882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4606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CE24A90-6F46-4AF1-925E-19DAD1EE45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4689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563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6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52D77D8B-53CA-478D-9A89-169DEF670C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4865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855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023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980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1929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5974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AAB0C-106A-4B54-BD37-783563385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0887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8115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354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9619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4933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52D77D8B-53CA-478D-9A89-169DEF670C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722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AAB0C-106A-4B54-BD37-783563385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572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638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0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375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6"/>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E7A0-77DB-402D-A3C1-D58B3E6F4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598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6"/>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E7A0-77DB-402D-A3C1-D58B3E6F4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4382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7581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328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6"/>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E7A0-77DB-402D-A3C1-D58B3E6F4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7868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6"/>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E7A0-77DB-402D-A3C1-D58B3E6F4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303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76999" rtl="0" eaLnBrk="1" fontAlgn="auto" latinLnBrk="0" hangingPunct="1">
              <a:lnSpc>
                <a:spcPct val="100000"/>
              </a:lnSpc>
              <a:spcBef>
                <a:spcPts val="0"/>
              </a:spcBef>
              <a:spcAft>
                <a:spcPts val="0"/>
              </a:spcAft>
              <a:buClrTx/>
              <a:buSzTx/>
              <a:buFontTx/>
              <a:buNone/>
              <a:tabLst/>
              <a:defRPr/>
            </a:pPr>
            <a:fld id="{C4AA0295-9CC6-4C1B-9DB1-5DAE756882CC}" type="slidenum">
              <a:rPr kumimoji="0" lang="en-US" sz="1400" b="0" i="0" u="none" strike="noStrike" kern="1200" cap="none" spc="0" normalizeH="0" baseline="0" noProof="0">
                <a:ln>
                  <a:noFill/>
                </a:ln>
                <a:solidFill>
                  <a:prstClr val="black"/>
                </a:solidFill>
                <a:effectLst/>
                <a:uLnTx/>
                <a:uFillTx/>
                <a:latin typeface="Calibri"/>
                <a:ea typeface="+mn-ea"/>
                <a:cs typeface="+mn-cs"/>
              </a:rPr>
              <a:pPr marL="0" marR="0" lvl="0" indent="0" algn="r" defTabSz="1076999"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069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6"/>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E7A0-77DB-402D-A3C1-D58B3E6F4F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616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14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939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077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646F3-E1B6-46A6-AF70-A079BA939D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5182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398463" y="696913"/>
            <a:ext cx="6188075" cy="3481387"/>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112" charset="-128"/>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ea typeface="ＭＳ Ｐゴシック" pitchFamily="-112" charset="-128"/>
              </a:defRPr>
            </a:lvl1pPr>
            <a:lvl2pPr marL="752586" indent="-288517" eaLnBrk="0" hangingPunct="0">
              <a:spcBef>
                <a:spcPct val="30000"/>
              </a:spcBef>
              <a:defRPr sz="1100">
                <a:solidFill>
                  <a:schemeClr val="tx1"/>
                </a:solidFill>
                <a:latin typeface="Arial" charset="0"/>
                <a:ea typeface="ＭＳ Ｐゴシック" pitchFamily="-112" charset="-128"/>
              </a:defRPr>
            </a:lvl2pPr>
            <a:lvl3pPr marL="1160172" indent="-230509" eaLnBrk="0" hangingPunct="0">
              <a:spcBef>
                <a:spcPct val="30000"/>
              </a:spcBef>
              <a:defRPr sz="1100">
                <a:solidFill>
                  <a:schemeClr val="tx1"/>
                </a:solidFill>
                <a:latin typeface="Arial" charset="0"/>
                <a:ea typeface="ＭＳ Ｐゴシック" pitchFamily="-112" charset="-128"/>
              </a:defRPr>
            </a:lvl3pPr>
            <a:lvl4pPr marL="1625769" indent="-230509" eaLnBrk="0" hangingPunct="0">
              <a:spcBef>
                <a:spcPct val="30000"/>
              </a:spcBef>
              <a:defRPr sz="1100">
                <a:solidFill>
                  <a:schemeClr val="tx1"/>
                </a:solidFill>
                <a:latin typeface="Arial" charset="0"/>
                <a:ea typeface="ＭＳ Ｐゴシック" pitchFamily="-112" charset="-128"/>
              </a:defRPr>
            </a:lvl4pPr>
            <a:lvl5pPr marL="2089838" indent="-230509" eaLnBrk="0" hangingPunct="0">
              <a:spcBef>
                <a:spcPct val="30000"/>
              </a:spcBef>
              <a:defRPr sz="1100">
                <a:solidFill>
                  <a:schemeClr val="tx1"/>
                </a:solidFill>
                <a:latin typeface="Arial" charset="0"/>
                <a:ea typeface="ＭＳ Ｐゴシック" pitchFamily="-112" charset="-128"/>
              </a:defRPr>
            </a:lvl5pPr>
            <a:lvl6pPr marL="2529483" indent="-230509" eaLnBrk="0" fontAlgn="base" hangingPunct="0">
              <a:spcBef>
                <a:spcPct val="30000"/>
              </a:spcBef>
              <a:spcAft>
                <a:spcPct val="0"/>
              </a:spcAft>
              <a:defRPr sz="1100">
                <a:solidFill>
                  <a:schemeClr val="tx1"/>
                </a:solidFill>
                <a:latin typeface="Arial" charset="0"/>
                <a:ea typeface="ＭＳ Ｐゴシック" pitchFamily="-112" charset="-128"/>
              </a:defRPr>
            </a:lvl6pPr>
            <a:lvl7pPr marL="2969127" indent="-230509" eaLnBrk="0" fontAlgn="base" hangingPunct="0">
              <a:spcBef>
                <a:spcPct val="30000"/>
              </a:spcBef>
              <a:spcAft>
                <a:spcPct val="0"/>
              </a:spcAft>
              <a:defRPr sz="1100">
                <a:solidFill>
                  <a:schemeClr val="tx1"/>
                </a:solidFill>
                <a:latin typeface="Arial" charset="0"/>
                <a:ea typeface="ＭＳ Ｐゴシック" pitchFamily="-112" charset="-128"/>
              </a:defRPr>
            </a:lvl7pPr>
            <a:lvl8pPr marL="3408772" indent="-230509" eaLnBrk="0" fontAlgn="base" hangingPunct="0">
              <a:spcBef>
                <a:spcPct val="30000"/>
              </a:spcBef>
              <a:spcAft>
                <a:spcPct val="0"/>
              </a:spcAft>
              <a:defRPr sz="1100">
                <a:solidFill>
                  <a:schemeClr val="tx1"/>
                </a:solidFill>
                <a:latin typeface="Arial" charset="0"/>
                <a:ea typeface="ＭＳ Ｐゴシック" pitchFamily="-112" charset="-128"/>
              </a:defRPr>
            </a:lvl8pPr>
            <a:lvl9pPr marL="3848416" indent="-230509" eaLnBrk="0" fontAlgn="base" hangingPunct="0">
              <a:spcBef>
                <a:spcPct val="30000"/>
              </a:spcBef>
              <a:spcAft>
                <a:spcPct val="0"/>
              </a:spcAft>
              <a:defRPr sz="1100">
                <a:solidFill>
                  <a:schemeClr val="tx1"/>
                </a:solidFill>
                <a:latin typeface="Arial" charset="0"/>
                <a:ea typeface="ＭＳ Ｐゴシック" pitchFamily="-112"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730248-5877-4834-B3AE-FAD168E4308A}" type="slidenum">
              <a:rPr kumimoji="0" lang="en-US" altLang="en-US" sz="800" b="0" i="0" u="none" strike="noStrike" kern="1200" cap="none" spc="0" normalizeH="0" baseline="0" noProof="0">
                <a:ln>
                  <a:noFill/>
                </a:ln>
                <a:solidFill>
                  <a:srgbClr val="313232"/>
                </a:solidFill>
                <a:effectLst/>
                <a:uLnTx/>
                <a:uFillTx/>
                <a:latin typeface="Arial" charset="0"/>
                <a:ea typeface="ＭＳ Ｐゴシック" pitchFamily="-11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altLang="en-US" sz="800" b="0" i="0" u="none" strike="noStrike" kern="1200" cap="none" spc="0" normalizeH="0" baseline="0" noProof="0" dirty="0">
              <a:ln>
                <a:noFill/>
              </a:ln>
              <a:solidFill>
                <a:srgbClr val="313232"/>
              </a:solidFill>
              <a:effectLst/>
              <a:uLnTx/>
              <a:uFillTx/>
              <a:latin typeface="Arial" charset="0"/>
              <a:ea typeface="ＭＳ Ｐゴシック" pitchFamily="-112" charset="-128"/>
              <a:cs typeface="+mn-cs"/>
            </a:endParaRPr>
          </a:p>
        </p:txBody>
      </p:sp>
    </p:spTree>
    <p:extLst>
      <p:ext uri="{BB962C8B-B14F-4D97-AF65-F5344CB8AC3E}">
        <p14:creationId xmlns:p14="http://schemas.microsoft.com/office/powerpoint/2010/main" val="2672015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398463" y="696913"/>
            <a:ext cx="6188075" cy="3481387"/>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112" charset="-128"/>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ea typeface="ＭＳ Ｐゴシック" pitchFamily="-112" charset="-128"/>
              </a:defRPr>
            </a:lvl1pPr>
            <a:lvl2pPr marL="752586" indent="-288517" eaLnBrk="0" hangingPunct="0">
              <a:spcBef>
                <a:spcPct val="30000"/>
              </a:spcBef>
              <a:defRPr sz="1100">
                <a:solidFill>
                  <a:schemeClr val="tx1"/>
                </a:solidFill>
                <a:latin typeface="Arial" charset="0"/>
                <a:ea typeface="ＭＳ Ｐゴシック" pitchFamily="-112" charset="-128"/>
              </a:defRPr>
            </a:lvl2pPr>
            <a:lvl3pPr marL="1160172" indent="-230509" eaLnBrk="0" hangingPunct="0">
              <a:spcBef>
                <a:spcPct val="30000"/>
              </a:spcBef>
              <a:defRPr sz="1100">
                <a:solidFill>
                  <a:schemeClr val="tx1"/>
                </a:solidFill>
                <a:latin typeface="Arial" charset="0"/>
                <a:ea typeface="ＭＳ Ｐゴシック" pitchFamily="-112" charset="-128"/>
              </a:defRPr>
            </a:lvl3pPr>
            <a:lvl4pPr marL="1625769" indent="-230509" eaLnBrk="0" hangingPunct="0">
              <a:spcBef>
                <a:spcPct val="30000"/>
              </a:spcBef>
              <a:defRPr sz="1100">
                <a:solidFill>
                  <a:schemeClr val="tx1"/>
                </a:solidFill>
                <a:latin typeface="Arial" charset="0"/>
                <a:ea typeface="ＭＳ Ｐゴシック" pitchFamily="-112" charset="-128"/>
              </a:defRPr>
            </a:lvl4pPr>
            <a:lvl5pPr marL="2089838" indent="-230509" eaLnBrk="0" hangingPunct="0">
              <a:spcBef>
                <a:spcPct val="30000"/>
              </a:spcBef>
              <a:defRPr sz="1100">
                <a:solidFill>
                  <a:schemeClr val="tx1"/>
                </a:solidFill>
                <a:latin typeface="Arial" charset="0"/>
                <a:ea typeface="ＭＳ Ｐゴシック" pitchFamily="-112" charset="-128"/>
              </a:defRPr>
            </a:lvl5pPr>
            <a:lvl6pPr marL="2529483" indent="-230509" eaLnBrk="0" fontAlgn="base" hangingPunct="0">
              <a:spcBef>
                <a:spcPct val="30000"/>
              </a:spcBef>
              <a:spcAft>
                <a:spcPct val="0"/>
              </a:spcAft>
              <a:defRPr sz="1100">
                <a:solidFill>
                  <a:schemeClr val="tx1"/>
                </a:solidFill>
                <a:latin typeface="Arial" charset="0"/>
                <a:ea typeface="ＭＳ Ｐゴシック" pitchFamily="-112" charset="-128"/>
              </a:defRPr>
            </a:lvl6pPr>
            <a:lvl7pPr marL="2969127" indent="-230509" eaLnBrk="0" fontAlgn="base" hangingPunct="0">
              <a:spcBef>
                <a:spcPct val="30000"/>
              </a:spcBef>
              <a:spcAft>
                <a:spcPct val="0"/>
              </a:spcAft>
              <a:defRPr sz="1100">
                <a:solidFill>
                  <a:schemeClr val="tx1"/>
                </a:solidFill>
                <a:latin typeface="Arial" charset="0"/>
                <a:ea typeface="ＭＳ Ｐゴシック" pitchFamily="-112" charset="-128"/>
              </a:defRPr>
            </a:lvl7pPr>
            <a:lvl8pPr marL="3408772" indent="-230509" eaLnBrk="0" fontAlgn="base" hangingPunct="0">
              <a:spcBef>
                <a:spcPct val="30000"/>
              </a:spcBef>
              <a:spcAft>
                <a:spcPct val="0"/>
              </a:spcAft>
              <a:defRPr sz="1100">
                <a:solidFill>
                  <a:schemeClr val="tx1"/>
                </a:solidFill>
                <a:latin typeface="Arial" charset="0"/>
                <a:ea typeface="ＭＳ Ｐゴシック" pitchFamily="-112" charset="-128"/>
              </a:defRPr>
            </a:lvl8pPr>
            <a:lvl9pPr marL="3848416" indent="-230509" eaLnBrk="0" fontAlgn="base" hangingPunct="0">
              <a:spcBef>
                <a:spcPct val="30000"/>
              </a:spcBef>
              <a:spcAft>
                <a:spcPct val="0"/>
              </a:spcAft>
              <a:defRPr sz="1100">
                <a:solidFill>
                  <a:schemeClr val="tx1"/>
                </a:solidFill>
                <a:latin typeface="Arial" charset="0"/>
                <a:ea typeface="ＭＳ Ｐゴシック" pitchFamily="-112"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EDF771-B1AE-4363-B0AC-B2CE2CE3312D}" type="slidenum">
              <a:rPr kumimoji="0" lang="en-US" altLang="en-US" sz="800" b="0" i="0" u="none" strike="noStrike" kern="1200" cap="none" spc="0" normalizeH="0" baseline="0" noProof="0">
                <a:ln>
                  <a:noFill/>
                </a:ln>
                <a:solidFill>
                  <a:srgbClr val="313232"/>
                </a:solidFill>
                <a:effectLst/>
                <a:uLnTx/>
                <a:uFillTx/>
                <a:latin typeface="Arial" charset="0"/>
                <a:ea typeface="ＭＳ Ｐゴシック" pitchFamily="-11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altLang="en-US" sz="800" b="0" i="0" u="none" strike="noStrike" kern="1200" cap="none" spc="0" normalizeH="0" baseline="0" noProof="0" dirty="0">
              <a:ln>
                <a:noFill/>
              </a:ln>
              <a:solidFill>
                <a:srgbClr val="313232"/>
              </a:solidFill>
              <a:effectLst/>
              <a:uLnTx/>
              <a:uFillTx/>
              <a:latin typeface="Arial" charset="0"/>
              <a:ea typeface="ＭＳ Ｐゴシック" pitchFamily="-112" charset="-128"/>
              <a:cs typeface="+mn-cs"/>
            </a:endParaRPr>
          </a:p>
        </p:txBody>
      </p:sp>
    </p:spTree>
    <p:extLst>
      <p:ext uri="{BB962C8B-B14F-4D97-AF65-F5344CB8AC3E}">
        <p14:creationId xmlns:p14="http://schemas.microsoft.com/office/powerpoint/2010/main" val="2680395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22740" rtl="0" eaLnBrk="1" fontAlgn="auto" latinLnBrk="0" hangingPunct="1">
              <a:lnSpc>
                <a:spcPct val="100000"/>
              </a:lnSpc>
              <a:spcBef>
                <a:spcPts val="0"/>
              </a:spcBef>
              <a:spcAft>
                <a:spcPts val="0"/>
              </a:spcAft>
              <a:buClrTx/>
              <a:buSzTx/>
              <a:buFontTx/>
              <a:buNone/>
              <a:tabLst/>
              <a:defRPr/>
            </a:pPr>
            <a:fld id="{73244656-24AA-428D-88B5-2B30D9474B87}" type="slidenum">
              <a:rPr kumimoji="0" lang="en-US" sz="1200" b="0" i="0" u="none" strike="noStrike" kern="1200" cap="none" spc="0" normalizeH="0" baseline="0" noProof="0" smtClean="0">
                <a:ln>
                  <a:noFill/>
                </a:ln>
                <a:solidFill>
                  <a:prstClr val="black"/>
                </a:solidFill>
                <a:effectLst/>
                <a:uLnTx/>
                <a:uFillTx/>
                <a:latin typeface="Times" pitchFamily="18" charset="0"/>
                <a:ea typeface="+mn-ea"/>
                <a:cs typeface="+mn-cs"/>
              </a:rPr>
              <a:pPr marL="0" marR="0" lvl="0" indent="0" algn="r" defTabSz="92274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Times" pitchFamily="18" charset="0"/>
              <a:ea typeface="+mn-ea"/>
              <a:cs typeface="+mn-cs"/>
            </a:endParaRPr>
          </a:p>
        </p:txBody>
      </p:sp>
      <p:sp>
        <p:nvSpPr>
          <p:cNvPr id="53251" name="Rectangle 2"/>
          <p:cNvSpPr>
            <a:spLocks noGrp="1" noRot="1" noChangeAspect="1" noChangeArrowheads="1" noTextEdit="1"/>
          </p:cNvSpPr>
          <p:nvPr>
            <p:ph type="sldImg"/>
          </p:nvPr>
        </p:nvSpPr>
        <p:spPr bwMode="auto">
          <a:xfrm>
            <a:off x="428625" y="693738"/>
            <a:ext cx="6153150" cy="3462337"/>
          </a:xfrm>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latin typeface="Times" pitchFamily="18" charset="0"/>
            </a:endParaRPr>
          </a:p>
        </p:txBody>
      </p:sp>
      <p:sp>
        <p:nvSpPr>
          <p:cNvPr id="3891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99ED9-0ED9-49CB-9FBB-21E9C48FDA6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6/29/2021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588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3738"/>
            <a:ext cx="61531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9199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3738"/>
            <a:ext cx="61531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421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76999" rtl="0" eaLnBrk="1" fontAlgn="auto" latinLnBrk="0" hangingPunct="1">
              <a:lnSpc>
                <a:spcPct val="100000"/>
              </a:lnSpc>
              <a:spcBef>
                <a:spcPts val="0"/>
              </a:spcBef>
              <a:spcAft>
                <a:spcPts val="0"/>
              </a:spcAft>
              <a:buClrTx/>
              <a:buSzTx/>
              <a:buFontTx/>
              <a:buNone/>
              <a:tabLst/>
              <a:defRPr/>
            </a:pPr>
            <a:fld id="{C4AA0295-9CC6-4C1B-9DB1-5DAE756882CC}" type="slidenum">
              <a:rPr kumimoji="0" lang="en-US" sz="1400" b="0" i="0" u="none" strike="noStrike" kern="1200" cap="none" spc="0" normalizeH="0" baseline="0" noProof="0">
                <a:ln>
                  <a:noFill/>
                </a:ln>
                <a:solidFill>
                  <a:prstClr val="black"/>
                </a:solidFill>
                <a:effectLst/>
                <a:uLnTx/>
                <a:uFillTx/>
                <a:latin typeface="Calibri"/>
                <a:ea typeface="+mn-ea"/>
                <a:cs typeface="+mn-cs"/>
              </a:rPr>
              <a:pPr marL="0" marR="0" lvl="0" indent="0" algn="r" defTabSz="1076999"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1683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378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3738"/>
            <a:ext cx="61531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69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3738"/>
            <a:ext cx="61531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5731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22600" rtl="0" eaLnBrk="1" fontAlgn="auto" latinLnBrk="0" hangingPunct="1">
              <a:lnSpc>
                <a:spcPct val="100000"/>
              </a:lnSpc>
              <a:spcBef>
                <a:spcPts val="0"/>
              </a:spcBef>
              <a:spcAft>
                <a:spcPts val="0"/>
              </a:spcAft>
              <a:buClrTx/>
              <a:buSzTx/>
              <a:buFontTx/>
              <a:buNone/>
              <a:tabLst/>
              <a:defRPr/>
            </a:pPr>
            <a:fld id="{CC78AD82-0403-43B0-9D3E-CE135A976EF9}" type="slidenum">
              <a:rPr kumimoji="0" lang="en-US" sz="1200" b="0" i="0" u="none" strike="noStrike" kern="1200" cap="none" spc="0" normalizeH="0" baseline="0" noProof="0" smtClean="0">
                <a:ln>
                  <a:noFill/>
                </a:ln>
                <a:solidFill>
                  <a:prstClr val="black"/>
                </a:solidFill>
                <a:effectLst/>
                <a:uLnTx/>
                <a:uFillTx/>
                <a:latin typeface="Times" pitchFamily="18" charset="0"/>
                <a:ea typeface="+mn-ea"/>
                <a:cs typeface="+mn-cs"/>
              </a:rPr>
              <a:pPr marL="0" marR="0" lvl="0" indent="0" algn="r" defTabSz="9226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Times" pitchFamily="18" charset="0"/>
              <a:ea typeface="+mn-ea"/>
              <a:cs typeface="+mn-cs"/>
            </a:endParaRPr>
          </a:p>
        </p:txBody>
      </p:sp>
      <p:sp>
        <p:nvSpPr>
          <p:cNvPr id="55299" name="Rectangle 2"/>
          <p:cNvSpPr>
            <a:spLocks noGrp="1" noRot="1" noChangeAspect="1" noChangeArrowheads="1" noTextEdit="1"/>
          </p:cNvSpPr>
          <p:nvPr>
            <p:ph type="sldImg"/>
          </p:nvPr>
        </p:nvSpPr>
        <p:spPr bwMode="auto">
          <a:xfrm>
            <a:off x="428625" y="693738"/>
            <a:ext cx="6153150" cy="3462337"/>
          </a:xfrm>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latin typeface="Times" pitchFamily="18" charset="0"/>
            </a:endParaRPr>
          </a:p>
        </p:txBody>
      </p:sp>
      <p:sp>
        <p:nvSpPr>
          <p:cNvPr id="41989"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1EE57-837C-4DDA-B99E-C22EF01ACD0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6/29/2021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2440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428625" y="693738"/>
            <a:ext cx="6153150" cy="3462337"/>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012"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AC85F0-A8AD-41D7-92B0-51609D789DD8}"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6/29/2021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0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132CD-5214-4414-9852-8BA4D41E3A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30186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2288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3A27B-6936-5347-8110-48C22F8281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6978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5239C1-DD32-4C64-B6B4-85C053B892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1466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13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9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52D77D8B-53CA-478D-9A89-169DEF670C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99495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133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651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3738"/>
            <a:ext cx="61531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2837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3738"/>
            <a:ext cx="61531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9900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3738"/>
            <a:ext cx="61531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25423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3738"/>
            <a:ext cx="6153150" cy="3462337"/>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7516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3738"/>
            <a:ext cx="6153150" cy="3462337"/>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2CA7-3C08-4C0D-9DE0-F3379C8B3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3193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4E95A2C-B45B-46C5-9162-FB21F681254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0758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5C700-D254-47F4-9E6D-C3F8579B66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180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5C700-D254-47F4-9E6D-C3F8579B66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282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7992159B-BF90-4E12-9EA3-B9511C73E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2053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solidFill>
                  <a:schemeClr val="tx1"/>
                </a:solidFill>
              </a:rPr>
              <a:t>Private</a:t>
            </a:r>
            <a:r>
              <a:rPr lang="en-US" u="sng" baseline="0" dirty="0" smtClean="0">
                <a:solidFill>
                  <a:schemeClr val="tx1"/>
                </a:solidFill>
              </a:rPr>
              <a:t> Market </a:t>
            </a:r>
            <a:r>
              <a:rPr lang="en-US" u="sng" dirty="0" smtClean="0">
                <a:solidFill>
                  <a:srgbClr val="FF0000"/>
                </a:solidFill>
              </a:rPr>
              <a:t>Core/NC</a:t>
            </a:r>
            <a:r>
              <a:rPr lang="en-US" u="sng" baseline="0" dirty="0" smtClean="0">
                <a:solidFill>
                  <a:srgbClr val="FF0000"/>
                </a:solidFill>
              </a:rPr>
              <a:t> in this presentation are SBA numbers.  TTG allocation is 85%/15%</a:t>
            </a:r>
          </a:p>
          <a:p>
            <a:endParaRPr lang="en-US" baseline="0" dirty="0" smtClean="0">
              <a:solidFill>
                <a:srgbClr val="FF0000"/>
              </a:solidFill>
            </a:endParaRPr>
          </a:p>
          <a:p>
            <a:r>
              <a:rPr lang="en-US" baseline="0" dirty="0" smtClean="0">
                <a:solidFill>
                  <a:srgbClr val="FF0000"/>
                </a:solidFill>
              </a:rPr>
              <a:t>Difference between Townsend and SBA</a:t>
            </a:r>
          </a:p>
          <a:p>
            <a:r>
              <a:rPr lang="en-US" baseline="0" dirty="0" smtClean="0">
                <a:solidFill>
                  <a:srgbClr val="FF0000"/>
                </a:solidFill>
              </a:rPr>
              <a:t>		</a:t>
            </a:r>
            <a:r>
              <a:rPr lang="en-US" u="sng" baseline="0" dirty="0" smtClean="0">
                <a:solidFill>
                  <a:srgbClr val="FF0000"/>
                </a:solidFill>
              </a:rPr>
              <a:t>Townsend</a:t>
            </a:r>
          </a:p>
          <a:p>
            <a:r>
              <a:rPr lang="en-US" baseline="0" dirty="0" smtClean="0">
                <a:solidFill>
                  <a:srgbClr val="FF0000"/>
                </a:solidFill>
              </a:rPr>
              <a:t>Dexter		NC</a:t>
            </a:r>
          </a:p>
          <a:p>
            <a:r>
              <a:rPr lang="en-US" baseline="0" dirty="0" smtClean="0">
                <a:solidFill>
                  <a:srgbClr val="FF0000"/>
                </a:solidFill>
              </a:rPr>
              <a:t>NHP	 	NC </a:t>
            </a:r>
          </a:p>
          <a:p>
            <a:r>
              <a:rPr lang="en-US" baseline="0" dirty="0" smtClean="0">
                <a:solidFill>
                  <a:srgbClr val="FF0000"/>
                </a:solidFill>
              </a:rPr>
              <a:t>UTC		 C </a:t>
            </a:r>
          </a:p>
          <a:p>
            <a:r>
              <a:rPr lang="en-US" baseline="0" dirty="0" smtClean="0">
                <a:solidFill>
                  <a:srgbClr val="FF0000"/>
                </a:solidFill>
              </a:rPr>
              <a:t>Carlyle Crossing	 C </a:t>
            </a:r>
          </a:p>
          <a:p>
            <a:r>
              <a:rPr lang="en-US" baseline="0" dirty="0" smtClean="0">
                <a:solidFill>
                  <a:srgbClr val="FF0000"/>
                </a:solidFill>
              </a:rPr>
              <a:t>Skyhouse	 	C </a:t>
            </a:r>
          </a:p>
          <a:p>
            <a:r>
              <a:rPr lang="en-US" baseline="0" dirty="0" smtClean="0">
                <a:solidFill>
                  <a:srgbClr val="FF0000"/>
                </a:solidFill>
              </a:rPr>
              <a:t>Market 1629	 	C </a:t>
            </a:r>
          </a:p>
          <a:p>
            <a:r>
              <a:rPr lang="en-US" baseline="0" dirty="0" smtClean="0">
                <a:solidFill>
                  <a:srgbClr val="FF0000"/>
                </a:solidFill>
              </a:rPr>
              <a:t>MWP Office Venture	 C </a:t>
            </a:r>
          </a:p>
          <a:p>
            <a:r>
              <a:rPr lang="en-US" baseline="0" dirty="0" smtClean="0">
                <a:solidFill>
                  <a:srgbClr val="FF0000"/>
                </a:solidFill>
              </a:rPr>
              <a:t>Hanover West SoMa	 C </a:t>
            </a:r>
          </a:p>
          <a:p>
            <a:endParaRPr lang="en-US" baseline="0" dirty="0" smtClean="0">
              <a:solidFill>
                <a:srgbClr val="FF0000"/>
              </a:solidFill>
            </a:endParaRPr>
          </a:p>
          <a:p>
            <a:r>
              <a:rPr lang="en-US" u="sng" baseline="0" dirty="0" smtClean="0">
                <a:solidFill>
                  <a:srgbClr val="FF0000"/>
                </a:solidFill>
              </a:rPr>
              <a:t>% FRS is from SBA Accounting’s IBP Report</a:t>
            </a:r>
          </a:p>
          <a:p>
            <a:r>
              <a:rPr lang="en-US" u="none" baseline="0" dirty="0" smtClean="0">
                <a:solidFill>
                  <a:srgbClr val="FF0000"/>
                </a:solidFill>
              </a:rPr>
              <a:t>TTG takes NAV and divides by total FRS.</a:t>
            </a:r>
          </a:p>
          <a:p>
            <a:r>
              <a:rPr lang="en-US" u="none" baseline="0" dirty="0" smtClean="0">
                <a:solidFill>
                  <a:srgbClr val="FF0000"/>
                </a:solidFill>
              </a:rPr>
              <a:t>TTG NAV does not match SBA NAV because SBA Accounting uses data through 10</a:t>
            </a:r>
            <a:r>
              <a:rPr lang="en-US" u="none" baseline="30000" dirty="0" smtClean="0">
                <a:solidFill>
                  <a:srgbClr val="FF0000"/>
                </a:solidFill>
              </a:rPr>
              <a:t>th</a:t>
            </a:r>
            <a:r>
              <a:rPr lang="en-US" u="none" baseline="0" dirty="0" smtClean="0">
                <a:solidFill>
                  <a:srgbClr val="FF0000"/>
                </a:solidFill>
              </a:rPr>
              <a:t> working day of each month.</a:t>
            </a:r>
          </a:p>
          <a:p>
            <a:r>
              <a:rPr lang="en-US" u="none" baseline="0" dirty="0" smtClean="0">
                <a:solidFill>
                  <a:srgbClr val="FF0000"/>
                </a:solidFill>
              </a:rPr>
              <a:t>TTG uses actual quarter end data.</a:t>
            </a:r>
          </a:p>
          <a:p>
            <a:endParaRPr lang="en-US" u="sng" baseline="0" dirty="0" smtClean="0">
              <a:solidFill>
                <a:srgbClr val="FF0000"/>
              </a:solidFill>
            </a:endParaRPr>
          </a:p>
          <a:p>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2646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Private Market Leverage is TTG.  (SBA is</a:t>
            </a:r>
            <a:r>
              <a:rPr lang="en-US" baseline="0" dirty="0" smtClean="0"/>
              <a:t> 31.1%)</a:t>
            </a:r>
            <a:endParaRPr lang="en-US" dirty="0" smtClean="0"/>
          </a:p>
          <a:p>
            <a:r>
              <a:rPr lang="en-US" dirty="0" smtClean="0"/>
              <a:t>Discrepancy:</a:t>
            </a:r>
            <a:r>
              <a:rPr lang="en-US" baseline="0" dirty="0" smtClean="0"/>
              <a:t> </a:t>
            </a:r>
            <a:r>
              <a:rPr lang="en-US" dirty="0" smtClean="0"/>
              <a:t>TTG uses Fair Market Value of the debt.  SBA uses</a:t>
            </a:r>
            <a:r>
              <a:rPr lang="en-US" baseline="0" dirty="0" smtClean="0"/>
              <a:t> Mortgage Payable.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7119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89AFD-9B96-4D56-94C6-7A70837224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3967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3853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8706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TTG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829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TTG numbers</a:t>
            </a:r>
          </a:p>
          <a:p>
            <a:r>
              <a:rPr lang="en-US" baseline="0" dirty="0" smtClean="0"/>
              <a:t>Other = International plus some Ag properties:</a:t>
            </a:r>
          </a:p>
          <a:p>
            <a:r>
              <a:rPr lang="en-US" dirty="0" smtClean="0"/>
              <a:t>Some Ag properties are included</a:t>
            </a:r>
            <a:r>
              <a:rPr lang="en-US" baseline="0" dirty="0" smtClean="0"/>
              <a:t> in Other</a:t>
            </a:r>
          </a:p>
          <a:p>
            <a:r>
              <a:rPr lang="en-US" baseline="0" dirty="0" smtClean="0"/>
              <a:t>Hancock reported 27.2% as Other</a:t>
            </a:r>
          </a:p>
          <a:p>
            <a:r>
              <a:rPr lang="en-US" baseline="0" dirty="0" smtClean="0"/>
              <a:t>Prudential reported 12.3% as Other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2112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C9093-24A8-474C-A15C-709F1F98C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36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282" rtl="0" eaLnBrk="1" fontAlgn="auto" latinLnBrk="0" hangingPunct="1">
              <a:lnSpc>
                <a:spcPct val="100000"/>
              </a:lnSpc>
              <a:spcBef>
                <a:spcPts val="0"/>
              </a:spcBef>
              <a:spcAft>
                <a:spcPts val="0"/>
              </a:spcAft>
              <a:buClrTx/>
              <a:buSzTx/>
              <a:buFontTx/>
              <a:buNone/>
              <a:tabLst/>
              <a:defRPr/>
            </a:pPr>
            <a:fld id="{C4AA0295-9CC6-4C1B-9DB1-5DAE756882C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282"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2981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76999" rtl="0" eaLnBrk="1" fontAlgn="auto" latinLnBrk="0" hangingPunct="1">
              <a:lnSpc>
                <a:spcPct val="100000"/>
              </a:lnSpc>
              <a:spcBef>
                <a:spcPts val="0"/>
              </a:spcBef>
              <a:spcAft>
                <a:spcPts val="0"/>
              </a:spcAft>
              <a:buClrTx/>
              <a:buSzTx/>
              <a:buFontTx/>
              <a:buNone/>
              <a:tabLst/>
              <a:defRPr/>
            </a:pPr>
            <a:fld id="{C4AA0295-9CC6-4C1B-9DB1-5DAE756882CC}" type="slidenum">
              <a:rPr kumimoji="0" lang="en-US" sz="1400" b="0" i="0" u="none" strike="noStrike" kern="1200" cap="none" spc="0" normalizeH="0" baseline="0" noProof="0">
                <a:ln>
                  <a:noFill/>
                </a:ln>
                <a:solidFill>
                  <a:prstClr val="black"/>
                </a:solidFill>
                <a:effectLst/>
                <a:uLnTx/>
                <a:uFillTx/>
                <a:latin typeface="Calibri"/>
                <a:ea typeface="+mn-ea"/>
                <a:cs typeface="+mn-cs"/>
              </a:rPr>
              <a:pPr marL="0" marR="0" lvl="0" indent="0" algn="r" defTabSz="1076999" rtl="0" eaLnBrk="1" fontAlgn="auto" latinLnBrk="0" hangingPunct="1">
                <a:lnSpc>
                  <a:spcPct val="100000"/>
                </a:lnSpc>
                <a:spcBef>
                  <a:spcPts val="0"/>
                </a:spcBef>
                <a:spcAft>
                  <a:spcPts val="0"/>
                </a:spcAft>
                <a:buClrTx/>
                <a:buSzTx/>
                <a:buFontTx/>
                <a:buNone/>
                <a:tabLst/>
                <a:defRPr/>
              </a:pPr>
              <a:t>62</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0344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Master" Target="../slideMasters/slideMaster68.xml"/><Relationship Id="rId1" Type="http://schemas.openxmlformats.org/officeDocument/2006/relationships/tags" Target="../tags/tag1.xml"/><Relationship Id="rId4" Type="http://schemas.openxmlformats.org/officeDocument/2006/relationships/image" Target="../media/image16.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Master" Target="../slideMasters/slideMaster7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emf"/><Relationship Id="rId1" Type="http://schemas.openxmlformats.org/officeDocument/2006/relationships/slideMaster" Target="../slideMasters/slideMaster74.xml"/><Relationship Id="rId4" Type="http://schemas.openxmlformats.org/officeDocument/2006/relationships/image" Target="../media/image22.jp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75.xml"/><Relationship Id="rId1" Type="http://schemas.openxmlformats.org/officeDocument/2006/relationships/tags" Target="../tags/tag3.xml"/></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75.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2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09551"/>
            <a:ext cx="8839200" cy="685800"/>
          </a:xfrm>
        </p:spPr>
        <p:txBody>
          <a:bodyPr>
            <a:noAutofit/>
          </a:bodyPr>
          <a:lstStyle>
            <a:lvl1pPr algn="r">
              <a:defRPr sz="32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52400" y="1047750"/>
            <a:ext cx="8839200" cy="3581400"/>
          </a:xfrm>
        </p:spPr>
        <p:txBody>
          <a:bodyPr>
            <a:normAutofit/>
          </a:bodyPr>
          <a:lstStyle>
            <a:lvl1pPr marL="0" indent="0" algn="ctr">
              <a:buNone/>
              <a:defRPr sz="2800">
                <a:solidFill>
                  <a:schemeClr val="tx1"/>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smtClean="0"/>
              <a:t>Click to edit text</a:t>
            </a:r>
            <a:endParaRPr lang="en-US" dirty="0"/>
          </a:p>
        </p:txBody>
      </p:sp>
      <p:sp>
        <p:nvSpPr>
          <p:cNvPr id="4" name="Date Placeholder 3"/>
          <p:cNvSpPr>
            <a:spLocks noGrp="1"/>
          </p:cNvSpPr>
          <p:nvPr>
            <p:ph type="dt" sz="half" idx="10"/>
          </p:nvPr>
        </p:nvSpPr>
        <p:spPr/>
        <p:txBody>
          <a:bodyPr/>
          <a:lstStyle/>
          <a:p>
            <a:fld id="{6514CD03-0439-446E-AC6A-4F9D2254538F}" type="datetime1">
              <a:rPr lang="en-US" smtClean="0"/>
              <a:t>6/29/2021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C322-D144-471B-8A6A-18CA93F87583}" type="slidenum">
              <a:rPr lang="en-US" smtClean="0"/>
              <a:t>‹#›</a:t>
            </a:fld>
            <a:endParaRPr lang="en-US"/>
          </a:p>
        </p:txBody>
      </p:sp>
    </p:spTree>
    <p:extLst>
      <p:ext uri="{BB962C8B-B14F-4D97-AF65-F5344CB8AC3E}">
        <p14:creationId xmlns:p14="http://schemas.microsoft.com/office/powerpoint/2010/main" val="5926809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Shadowed with Subtitle">
    <p:spTree>
      <p:nvGrpSpPr>
        <p:cNvPr id="1" name=""/>
        <p:cNvGrpSpPr/>
        <p:nvPr/>
      </p:nvGrpSpPr>
      <p:grpSpPr>
        <a:xfrm>
          <a:off x="0" y="0"/>
          <a:ext cx="0" cy="0"/>
          <a:chOff x="0" y="0"/>
          <a:chExt cx="0" cy="0"/>
        </a:xfrm>
      </p:grpSpPr>
      <p:sp>
        <p:nvSpPr>
          <p:cNvPr id="3" name="Rectangle 2"/>
          <p:cNvSpPr/>
          <p:nvPr/>
        </p:nvSpPr>
        <p:spPr>
          <a:xfrm>
            <a:off x="980904" y="1016602"/>
            <a:ext cx="7514705" cy="353388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ext Placeholder 2"/>
          <p:cNvSpPr>
            <a:spLocks noGrp="1"/>
          </p:cNvSpPr>
          <p:nvPr>
            <p:ph idx="1"/>
          </p:nvPr>
        </p:nvSpPr>
        <p:spPr>
          <a:xfrm>
            <a:off x="997529" y="1034751"/>
            <a:ext cx="7481455" cy="3509682"/>
          </a:xfrm>
          <a:prstGeom prst="rect">
            <a:avLst/>
          </a:prstGeom>
          <a:ln>
            <a:noFill/>
          </a:ln>
          <a:effectLst/>
        </p:spPr>
        <p:txBody>
          <a:bodyPr vert="horz" lIns="0" tIns="0" rIns="0" bIns="0" rtlCol="0">
            <a:noAutofit/>
          </a:bodyPr>
          <a:lstStyle>
            <a:lvl1pPr marL="183118" indent="-183118">
              <a:spcAft>
                <a:spcPts val="801"/>
              </a:spcAft>
              <a:defRPr sz="1300">
                <a:latin typeface="Garamond" pitchFamily="18" charset="0"/>
              </a:defRPr>
            </a:lvl1pPr>
            <a:lvl2pPr>
              <a:defRPr sz="1100">
                <a:latin typeface="Garamond" pitchFamily="18" charset="0"/>
              </a:defRPr>
            </a:lvl2pPr>
            <a:lvl3pPr>
              <a:defRPr sz="1100">
                <a:latin typeface="Garamond" pitchFamily="18" charset="0"/>
              </a:defRPr>
            </a:lvl3pPr>
            <a:lvl4pPr>
              <a:defRPr sz="1100">
                <a:latin typeface="Garamond" pitchFamily="18" charset="0"/>
              </a:defRPr>
            </a:lvl4pPr>
            <a:lvl5pPr>
              <a:defRPr sz="1100">
                <a:latin typeface="Garamond"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Tree>
    <p:extLst>
      <p:ext uri="{BB962C8B-B14F-4D97-AF65-F5344CB8AC3E}">
        <p14:creationId xmlns:p14="http://schemas.microsoft.com/office/powerpoint/2010/main" val="267606024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EF5A21-A281-45CC-A3FE-C1F21AE66BB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742390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0853DC-8626-49DE-BCC3-A8628882E35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544708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A3A548-BAEC-4A51-B8E2-FDBD196D6C0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7219348"/>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075915-E70F-49FD-80A5-C8FACA628C6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431607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A90305-8521-4C42-BAAA-0C6C9C919AA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4192561"/>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FB02E2-7489-4D97-8DDC-381B2F7ED4D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054551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Text Placeholder 2"/>
          <p:cNvSpPr>
            <a:spLocks noGrp="1"/>
          </p:cNvSpPr>
          <p:nvPr>
            <p:ph type="body" idx="1" hasCustomPrompt="1"/>
          </p:nvPr>
        </p:nvSpPr>
        <p:spPr>
          <a:xfrm>
            <a:off x="152401" y="1151335"/>
            <a:ext cx="4344988"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152401" y="1631156"/>
            <a:ext cx="43449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72" y="1151335"/>
            <a:ext cx="4346575"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4645072" y="1631156"/>
            <a:ext cx="43465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16DC61-3341-4932-87C6-B3EAC298B83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216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Text Placeholder 2"/>
          <p:cNvSpPr>
            <a:spLocks noGrp="1"/>
          </p:cNvSpPr>
          <p:nvPr>
            <p:ph type="body" idx="1" hasCustomPrompt="1"/>
          </p:nvPr>
        </p:nvSpPr>
        <p:spPr>
          <a:xfrm>
            <a:off x="152401" y="1151335"/>
            <a:ext cx="4344988"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152401" y="1631156"/>
            <a:ext cx="43449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72" y="1151335"/>
            <a:ext cx="4346575"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4645072" y="1631156"/>
            <a:ext cx="43465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B4B2-CE48-4D8F-B15F-554F654C4DE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04671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Text Placeholder 2"/>
          <p:cNvSpPr>
            <a:spLocks noGrp="1"/>
          </p:cNvSpPr>
          <p:nvPr>
            <p:ph type="body" idx="1" hasCustomPrompt="1"/>
          </p:nvPr>
        </p:nvSpPr>
        <p:spPr>
          <a:xfrm>
            <a:off x="152401" y="1151335"/>
            <a:ext cx="4344988"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152401" y="1631156"/>
            <a:ext cx="43449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72" y="1151335"/>
            <a:ext cx="4346575"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4645072" y="1631156"/>
            <a:ext cx="43465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EEA39-0D73-4E10-A15E-14AB1C76420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25021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Text Placeholder 2"/>
          <p:cNvSpPr>
            <a:spLocks noGrp="1"/>
          </p:cNvSpPr>
          <p:nvPr>
            <p:ph type="body" idx="1" hasCustomPrompt="1"/>
          </p:nvPr>
        </p:nvSpPr>
        <p:spPr>
          <a:xfrm>
            <a:off x="152401" y="1151335"/>
            <a:ext cx="4344988"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152401" y="1631156"/>
            <a:ext cx="43449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72" y="1151335"/>
            <a:ext cx="4346575"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4645072" y="1631156"/>
            <a:ext cx="43465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44E4F7-7679-44A3-90B3-1E0176DE1D3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4659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ver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7518" y="742279"/>
            <a:ext cx="6688975" cy="3658944"/>
          </a:xfrm>
          <a:prstGeom prst="rect">
            <a:avLst/>
          </a:prstGeom>
        </p:spPr>
      </p:pic>
      <p:sp>
        <p:nvSpPr>
          <p:cNvPr id="5" name="Text Placeholder 14"/>
          <p:cNvSpPr>
            <a:spLocks noGrp="1"/>
          </p:cNvSpPr>
          <p:nvPr>
            <p:ph type="body" sz="quarter" idx="12" hasCustomPrompt="1"/>
          </p:nvPr>
        </p:nvSpPr>
        <p:spPr>
          <a:xfrm>
            <a:off x="3075711" y="977018"/>
            <a:ext cx="4987636" cy="151279"/>
          </a:xfrm>
          <a:prstGeom prst="rect">
            <a:avLst/>
          </a:prstGeom>
        </p:spPr>
        <p:txBody>
          <a:bodyPr lIns="0" tIns="0" rIns="0" bIns="0" anchor="ctr" anchorCtr="0">
            <a:noAutofit/>
          </a:bodyPr>
          <a:lstStyle>
            <a:lvl1pPr marL="0" indent="0" algn="l">
              <a:spcBef>
                <a:spcPts val="0"/>
              </a:spcBef>
              <a:spcAft>
                <a:spcPts val="0"/>
              </a:spcAft>
              <a:buFont typeface="Arial"/>
              <a:buNone/>
              <a:defRPr sz="1100" b="0" i="0" baseline="0">
                <a:solidFill>
                  <a:schemeClr val="tx2"/>
                </a:solidFill>
                <a:latin typeface="Arial"/>
                <a:cs typeface="Arial"/>
              </a:defRPr>
            </a:lvl1pPr>
          </a:lstStyle>
          <a:p>
            <a:pPr lvl="0"/>
            <a:r>
              <a:rPr lang="en-US" dirty="0" smtClean="0"/>
              <a:t>Click to Add Title</a:t>
            </a:r>
          </a:p>
        </p:txBody>
      </p:sp>
      <p:sp>
        <p:nvSpPr>
          <p:cNvPr id="6" name="Text Placeholder 14"/>
          <p:cNvSpPr>
            <a:spLocks noGrp="1"/>
          </p:cNvSpPr>
          <p:nvPr>
            <p:ph type="body" sz="quarter" idx="13" hasCustomPrompt="1"/>
          </p:nvPr>
        </p:nvSpPr>
        <p:spPr>
          <a:xfrm>
            <a:off x="3075711" y="1139640"/>
            <a:ext cx="4987636" cy="121024"/>
          </a:xfrm>
          <a:prstGeom prst="rect">
            <a:avLst/>
          </a:prstGeom>
        </p:spPr>
        <p:txBody>
          <a:bodyPr lIns="0" tIns="0" rIns="0" bIns="0" anchor="ctr" anchorCtr="0">
            <a:noAutofit/>
          </a:bodyPr>
          <a:lstStyle>
            <a:lvl1pPr marL="0" indent="0" algn="l">
              <a:spcBef>
                <a:spcPts val="0"/>
              </a:spcBef>
              <a:spcAft>
                <a:spcPts val="0"/>
              </a:spcAft>
              <a:buFont typeface="Arial"/>
              <a:buNone/>
              <a:defRPr sz="900" b="0" i="0" baseline="0">
                <a:solidFill>
                  <a:srgbClr val="5F6060"/>
                </a:solidFill>
                <a:latin typeface="Arial"/>
                <a:cs typeface="Arial"/>
              </a:defRPr>
            </a:lvl1pPr>
          </a:lstStyle>
          <a:p>
            <a:pPr lvl="0"/>
            <a:r>
              <a:rPr lang="en-US" dirty="0" smtClean="0"/>
              <a:t>Click to Add Subtitle</a:t>
            </a:r>
          </a:p>
        </p:txBody>
      </p:sp>
      <p:sp>
        <p:nvSpPr>
          <p:cNvPr id="10" name="Text Placeholder 14"/>
          <p:cNvSpPr>
            <a:spLocks noGrp="1"/>
          </p:cNvSpPr>
          <p:nvPr>
            <p:ph type="body" sz="quarter" idx="15" hasCustomPrompt="1"/>
          </p:nvPr>
        </p:nvSpPr>
        <p:spPr>
          <a:xfrm>
            <a:off x="3075715" y="843888"/>
            <a:ext cx="1619491" cy="121024"/>
          </a:xfrm>
          <a:prstGeom prst="rect">
            <a:avLst/>
          </a:prstGeom>
        </p:spPr>
        <p:txBody>
          <a:bodyPr lIns="0" tIns="0" rIns="0" bIns="0" anchor="ctr" anchorCtr="0">
            <a:noAutofit/>
          </a:bodyPr>
          <a:lstStyle>
            <a:lvl1pPr marL="0" indent="0" algn="l">
              <a:spcBef>
                <a:spcPts val="0"/>
              </a:spcBef>
              <a:spcAft>
                <a:spcPts val="0"/>
              </a:spcAft>
              <a:buFont typeface="Arial"/>
              <a:buNone/>
              <a:defRPr sz="900" b="0" i="0" baseline="0">
                <a:solidFill>
                  <a:srgbClr val="5F6060"/>
                </a:solidFill>
                <a:latin typeface="Arial"/>
                <a:cs typeface="Arial"/>
              </a:defRPr>
            </a:lvl1pPr>
          </a:lstStyle>
          <a:p>
            <a:pPr lvl="0"/>
            <a:r>
              <a:rPr lang="en-US" dirty="0" smtClean="0"/>
              <a:t>Month XX, XXXX</a:t>
            </a:r>
          </a:p>
        </p:txBody>
      </p:sp>
    </p:spTree>
    <p:extLst>
      <p:ext uri="{BB962C8B-B14F-4D97-AF65-F5344CB8AC3E}">
        <p14:creationId xmlns:p14="http://schemas.microsoft.com/office/powerpoint/2010/main" val="1191359675"/>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B10504-0052-4899-B635-6034107E80A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252976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Text Placeholder 2"/>
          <p:cNvSpPr>
            <a:spLocks noGrp="1"/>
          </p:cNvSpPr>
          <p:nvPr>
            <p:ph type="body" idx="1" hasCustomPrompt="1"/>
          </p:nvPr>
        </p:nvSpPr>
        <p:spPr>
          <a:xfrm>
            <a:off x="152401" y="1151335"/>
            <a:ext cx="4344988"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152401" y="1631156"/>
            <a:ext cx="43449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72" y="1151335"/>
            <a:ext cx="4346575"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4645072" y="1631156"/>
            <a:ext cx="43465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1CE53-5FF0-4ED5-9A87-AB392F14B76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6676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FB388-FACC-4FC3-9724-2D8C897EF6B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525278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Text Placeholder 2"/>
          <p:cNvSpPr>
            <a:spLocks noGrp="1"/>
          </p:cNvSpPr>
          <p:nvPr>
            <p:ph type="body" idx="1" hasCustomPrompt="1"/>
          </p:nvPr>
        </p:nvSpPr>
        <p:spPr>
          <a:xfrm>
            <a:off x="152401" y="1151335"/>
            <a:ext cx="4344988"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152401" y="1631156"/>
            <a:ext cx="43449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72" y="1151335"/>
            <a:ext cx="4346575" cy="479822"/>
          </a:xfrm>
        </p:spPr>
        <p:txBody>
          <a:bodyPr anchor="b"/>
          <a:lstStyle>
            <a:lvl1pPr marL="0" indent="0">
              <a:buNone/>
              <a:defRPr sz="2400" b="1"/>
            </a:lvl1pPr>
            <a:lvl2pPr marL="446439" indent="0">
              <a:buNone/>
              <a:defRPr sz="2000" b="1"/>
            </a:lvl2pPr>
            <a:lvl3pPr marL="892874" indent="0">
              <a:buNone/>
              <a:defRPr sz="1800" b="1"/>
            </a:lvl3pPr>
            <a:lvl4pPr marL="1339277" indent="0">
              <a:buNone/>
              <a:defRPr sz="1600" b="1"/>
            </a:lvl4pPr>
            <a:lvl5pPr marL="1785702" indent="0">
              <a:buNone/>
              <a:defRPr sz="1600" b="1"/>
            </a:lvl5pPr>
            <a:lvl6pPr marL="2232115" indent="0">
              <a:buNone/>
              <a:defRPr sz="1600" b="1"/>
            </a:lvl6pPr>
            <a:lvl7pPr marL="2678545" indent="0">
              <a:buNone/>
              <a:defRPr sz="1600" b="1"/>
            </a:lvl7pPr>
            <a:lvl8pPr marL="3124964" indent="0">
              <a:buNone/>
              <a:defRPr sz="1600" b="1"/>
            </a:lvl8pPr>
            <a:lvl9pPr marL="3571387"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4645072" y="1631156"/>
            <a:ext cx="43465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2516CD-3AD8-4A11-83FF-23236868AE8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97166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7E528-DDEA-4E22-9218-1AED7469DFE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214103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4826B6-6EAB-4632-8A1B-7C2C916C57D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691736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15BED-FFA6-4905-BD72-443AAE70388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7309914"/>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B369D0-52ED-4E93-A851-3215F905BF1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325150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31666-D034-46F0-A3FA-EBA578D69FF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514999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726006-FA44-480F-B729-73B502F1D1B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45331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29844" y="1211287"/>
            <a:ext cx="831273" cy="605118"/>
          </a:xfrm>
          <a:prstGeom prst="rect">
            <a:avLst/>
          </a:prstGeom>
        </p:spPr>
      </p:pic>
      <p:sp>
        <p:nvSpPr>
          <p:cNvPr id="10" name="Text Placeholder 14"/>
          <p:cNvSpPr>
            <a:spLocks noGrp="1"/>
          </p:cNvSpPr>
          <p:nvPr>
            <p:ph type="body" sz="quarter" idx="12" hasCustomPrompt="1"/>
          </p:nvPr>
        </p:nvSpPr>
        <p:spPr>
          <a:xfrm>
            <a:off x="3645479" y="1639875"/>
            <a:ext cx="4987636" cy="151279"/>
          </a:xfrm>
          <a:prstGeom prst="rect">
            <a:avLst/>
          </a:prstGeom>
        </p:spPr>
        <p:txBody>
          <a:bodyPr lIns="0" tIns="0" rIns="0" bIns="0" anchor="ctr" anchorCtr="0">
            <a:noAutofit/>
          </a:bodyPr>
          <a:lstStyle>
            <a:lvl1pPr marL="0" indent="0" algn="l">
              <a:spcBef>
                <a:spcPts val="0"/>
              </a:spcBef>
              <a:spcAft>
                <a:spcPts val="0"/>
              </a:spcAft>
              <a:buFont typeface="Arial"/>
              <a:buNone/>
              <a:defRPr sz="1100" b="0" i="0" baseline="0">
                <a:solidFill>
                  <a:schemeClr val="tx2"/>
                </a:solidFill>
                <a:latin typeface="Arial"/>
                <a:cs typeface="Arial"/>
              </a:defRPr>
            </a:lvl1pPr>
          </a:lstStyle>
          <a:p>
            <a:pPr lvl="0"/>
            <a:r>
              <a:rPr lang="en-US" dirty="0" smtClean="0"/>
              <a:t>Click to Add Title</a:t>
            </a:r>
          </a:p>
        </p:txBody>
      </p:sp>
      <p:sp>
        <p:nvSpPr>
          <p:cNvPr id="11" name="Text Placeholder 14"/>
          <p:cNvSpPr>
            <a:spLocks noGrp="1"/>
          </p:cNvSpPr>
          <p:nvPr>
            <p:ph type="body" sz="quarter" idx="13" hasCustomPrompt="1"/>
          </p:nvPr>
        </p:nvSpPr>
        <p:spPr>
          <a:xfrm>
            <a:off x="3645479" y="1797201"/>
            <a:ext cx="4987636" cy="121024"/>
          </a:xfrm>
          <a:prstGeom prst="rect">
            <a:avLst/>
          </a:prstGeom>
        </p:spPr>
        <p:txBody>
          <a:bodyPr lIns="0" tIns="0" rIns="0" bIns="0" anchor="ctr" anchorCtr="0">
            <a:noAutofit/>
          </a:bodyPr>
          <a:lstStyle>
            <a:lvl1pPr marL="0" indent="0" algn="l">
              <a:spcBef>
                <a:spcPts val="0"/>
              </a:spcBef>
              <a:spcAft>
                <a:spcPts val="0"/>
              </a:spcAft>
              <a:buFont typeface="Arial"/>
              <a:buNone/>
              <a:defRPr sz="900" b="0" i="0" baseline="0">
                <a:solidFill>
                  <a:srgbClr val="5F6060"/>
                </a:solidFill>
                <a:latin typeface="Arial"/>
                <a:cs typeface="Arial"/>
              </a:defRPr>
            </a:lvl1pPr>
          </a:lstStyle>
          <a:p>
            <a:pPr lvl="0"/>
            <a:r>
              <a:rPr lang="en-US" dirty="0" smtClean="0"/>
              <a:t>Click to Add Subtitle</a:t>
            </a:r>
          </a:p>
        </p:txBody>
      </p:sp>
      <p:sp>
        <p:nvSpPr>
          <p:cNvPr id="14" name="Text Placeholder 14"/>
          <p:cNvSpPr>
            <a:spLocks noGrp="1"/>
          </p:cNvSpPr>
          <p:nvPr>
            <p:ph type="body" sz="quarter" idx="15" hasCustomPrompt="1"/>
          </p:nvPr>
        </p:nvSpPr>
        <p:spPr>
          <a:xfrm>
            <a:off x="3645482" y="1500693"/>
            <a:ext cx="1619491" cy="121024"/>
          </a:xfrm>
          <a:prstGeom prst="rect">
            <a:avLst/>
          </a:prstGeom>
        </p:spPr>
        <p:txBody>
          <a:bodyPr lIns="0" tIns="0" rIns="0" bIns="0" anchor="ctr" anchorCtr="0">
            <a:noAutofit/>
          </a:bodyPr>
          <a:lstStyle>
            <a:lvl1pPr marL="0" indent="0" algn="l">
              <a:spcBef>
                <a:spcPts val="0"/>
              </a:spcBef>
              <a:spcAft>
                <a:spcPts val="0"/>
              </a:spcAft>
              <a:buFont typeface="Arial"/>
              <a:buNone/>
              <a:defRPr sz="900" b="0" i="0" baseline="0">
                <a:solidFill>
                  <a:srgbClr val="5F6060"/>
                </a:solidFill>
                <a:latin typeface="Arial"/>
                <a:cs typeface="Arial"/>
              </a:defRPr>
            </a:lvl1pPr>
          </a:lstStyle>
          <a:p>
            <a:pPr lvl="0"/>
            <a:r>
              <a:rPr lang="en-US" dirty="0" smtClean="0"/>
              <a:t>Month XX, XXXX</a:t>
            </a:r>
          </a:p>
        </p:txBody>
      </p:sp>
      <p:sp>
        <p:nvSpPr>
          <p:cNvPr id="15" name="Text Placeholder 10"/>
          <p:cNvSpPr>
            <a:spLocks noGrp="1"/>
          </p:cNvSpPr>
          <p:nvPr>
            <p:ph type="body" sz="quarter" idx="16" hasCustomPrompt="1"/>
          </p:nvPr>
        </p:nvSpPr>
        <p:spPr>
          <a:xfrm>
            <a:off x="3645483" y="2168338"/>
            <a:ext cx="4071215" cy="1512794"/>
          </a:xfrm>
        </p:spPr>
        <p:txBody>
          <a:bodyPr>
            <a:noAutofit/>
          </a:bodyPr>
          <a:lstStyle>
            <a:lvl1pPr marL="0" marR="0" indent="0" algn="l" defTabSz="408059" rtl="0" eaLnBrk="1" fontAlgn="auto" latinLnBrk="0" hangingPunct="1">
              <a:lnSpc>
                <a:spcPct val="100000"/>
              </a:lnSpc>
              <a:spcBef>
                <a:spcPts val="0"/>
              </a:spcBef>
              <a:spcAft>
                <a:spcPts val="0"/>
              </a:spcAft>
              <a:buClrTx/>
              <a:buSzPct val="100000"/>
              <a:buFontTx/>
              <a:buNone/>
              <a:tabLst/>
              <a:defRPr sz="1000" baseline="0">
                <a:latin typeface="+mj-lt"/>
              </a:defRPr>
            </a:lvl1pPr>
          </a:lstStyle>
          <a:p>
            <a:pPr lvl="0"/>
            <a:r>
              <a:rPr lang="en-US" dirty="0" smtClean="0"/>
              <a:t>Click to add Author 1 | Author 2</a:t>
            </a:r>
            <a:br>
              <a:rPr lang="en-US" dirty="0" smtClean="0"/>
            </a:br>
            <a:r>
              <a:rPr lang="en-US" dirty="0" smtClean="0"/>
              <a:t>Author 3 | Author 4 (etc.)</a:t>
            </a:r>
          </a:p>
          <a:p>
            <a:pPr lvl="0"/>
            <a:endParaRPr lang="en-US" dirty="0" smtClean="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25835" y="4199519"/>
            <a:ext cx="3300153" cy="498213"/>
          </a:xfrm>
          <a:prstGeom prst="rect">
            <a:avLst/>
          </a:prstGeom>
        </p:spPr>
      </p:pic>
    </p:spTree>
    <p:extLst>
      <p:ext uri="{BB962C8B-B14F-4D97-AF65-F5344CB8AC3E}">
        <p14:creationId xmlns:p14="http://schemas.microsoft.com/office/powerpoint/2010/main" val="4130945969"/>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63F0BD-47F0-490D-B165-3EC95A9E6A2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013821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6F6650-B18B-498D-90C6-1F97C4720AD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1335868"/>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6D4481-3A24-4301-8592-F708373C836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443510"/>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6EA253-E896-48A7-A6A6-D89FD628BDE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3363691"/>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CB39-3BF2-4F6F-8A7E-6017D4558EE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214899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AFEC1-EE5E-40C7-9CFB-F139EDDC009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488748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FFCE32-64F8-4CDE-9428-774D406C46F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040693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787343-E97F-439F-A2C0-95F1FF4C07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1213537"/>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7970A6-5A42-4D52-921D-266D828BA3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5932763"/>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DFB7F-CBA5-43FC-B1D1-05E8E0AC3BA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91891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pyright (US)">
    <p:spTree>
      <p:nvGrpSpPr>
        <p:cNvPr id="1" name=""/>
        <p:cNvGrpSpPr/>
        <p:nvPr/>
      </p:nvGrpSpPr>
      <p:grpSpPr>
        <a:xfrm>
          <a:off x="0" y="0"/>
          <a:ext cx="0" cy="0"/>
          <a:chOff x="0" y="0"/>
          <a:chExt cx="0" cy="0"/>
        </a:xfrm>
      </p:grpSpPr>
      <p:sp>
        <p:nvSpPr>
          <p:cNvPr id="5" name="TextBox 4"/>
          <p:cNvSpPr txBox="1"/>
          <p:nvPr/>
        </p:nvSpPr>
        <p:spPr>
          <a:xfrm>
            <a:off x="831279" y="711255"/>
            <a:ext cx="7805651" cy="3488267"/>
          </a:xfrm>
          <a:prstGeom prst="rect">
            <a:avLst/>
          </a:prstGeom>
          <a:noFill/>
        </p:spPr>
        <p:txBody>
          <a:bodyPr wrap="square" lIns="0" tIns="0" rIns="0" bIns="0" rtlCol="0" anchor="b" anchorCtr="0">
            <a:noAutofit/>
          </a:bodyPr>
          <a:lstStyle/>
          <a:p>
            <a:pPr defTabSz="408059"/>
            <a:r>
              <a:rPr lang="en-US" sz="800" dirty="0" smtClean="0">
                <a:solidFill>
                  <a:srgbClr val="CCCCCC">
                    <a:lumMod val="50000"/>
                  </a:srgbClr>
                </a:solidFill>
                <a:latin typeface="Garamond"/>
              </a:rPr>
              <a:t>Copyright © 2014 by Cambridge Associates LLC. All rights reserved. Confidential.</a:t>
            </a:r>
          </a:p>
          <a:p>
            <a:pPr defTabSz="408059"/>
            <a:endParaRPr lang="en-US" sz="800" dirty="0" smtClean="0">
              <a:solidFill>
                <a:srgbClr val="CCCCCC">
                  <a:lumMod val="50000"/>
                </a:srgbClr>
              </a:solidFill>
              <a:latin typeface="Garamond"/>
            </a:endParaRPr>
          </a:p>
          <a:p>
            <a:pPr defTabSz="408059"/>
            <a:r>
              <a:rPr lang="en-US" sz="800" dirty="0" smtClean="0">
                <a:solidFill>
                  <a:srgbClr val="CCCCCC">
                    <a:lumMod val="50000"/>
                  </a:srgbClr>
                </a:solidFill>
                <a:latin typeface="Garamond"/>
              </a:rPr>
              <a:t>This report may not be displayed, reproduced, distributed, transmitted, or used to create derivative works in any form, in whole or in portion, by any means, without written permission from Cambridge Associates LLC (“CA”). Copying of this publication is a violation of U.S. and global copyright laws (e.g., 17 U.S.C. 101 et seq.). Violators of this copyright may be subject to liability for substantial monetary damages. The information and material published in this report are confidential and non-transferable. Therefore, recipients may not disclose any information or material derived from this report to third parties, or use information or material from this report, without prior written authorization. This report is provided for informational purposes only. It is not intended to constitute an offer of securities of any of the issuers that may be described in the report. No part of this report is intended as a recommendation of any firm or any security, unless expressly stated otherwise. Nothing contained in this report should be construed as the provision of tax or legal advice. Past performance is not indicative of future performance. Any information or opinions provided in this report are as of the date of the report and CA is under no obligation to update the information or communicate that any updates have been made. Information contained herein may have been provided by third parties, including investment firms providing information on returns and assets under management, and may not have been independently verified. CA can neither assure nor accept responsibility for accuracy, but substantial legal liability may apply to misrepresentations of results made by a manager that are delivered to CA electronically, by wire, or through the mail. Managers may report returns to CA gross (before the deduction of management fees), net (after the deduction of management fees), or both.</a:t>
            </a:r>
          </a:p>
          <a:p>
            <a:pPr defTabSz="408059"/>
            <a:endParaRPr lang="en-US" sz="800" dirty="0" smtClean="0">
              <a:solidFill>
                <a:srgbClr val="CCCCCC">
                  <a:lumMod val="50000"/>
                </a:srgbClr>
              </a:solidFill>
              <a:latin typeface="Garamond"/>
            </a:endParaRPr>
          </a:p>
          <a:p>
            <a:pPr defTabSz="408059"/>
            <a:r>
              <a:rPr lang="en-US" sz="800" dirty="0" smtClean="0">
                <a:solidFill>
                  <a:srgbClr val="CCCCCC">
                    <a:lumMod val="50000"/>
                  </a:srgbClr>
                </a:solidFill>
                <a:latin typeface="Garamond"/>
              </a:rPr>
              <a:t>Cambridge Associates, LLC is a Massachusetts limited liability company with offices in Arlington, VA; Boston, MA; Dallas, TX; and Menlo Park, CA. Cambridge Associates Fiduciary Trust, LLC is a New Hampshire limited liability company chartered to serve as a non-depository trust company, and is a wholly-owned subsidiary of Cambridge Associates, LLC. Cambridge Associates Limited is registered as a limited company in England and Wales No. 06135829 and is </a:t>
            </a:r>
            <a:r>
              <a:rPr lang="en-US" sz="800" dirty="0" err="1" smtClean="0">
                <a:solidFill>
                  <a:srgbClr val="CCCCCC">
                    <a:lumMod val="50000"/>
                  </a:srgbClr>
                </a:solidFill>
                <a:latin typeface="Garamond"/>
              </a:rPr>
              <a:t>authorised</a:t>
            </a:r>
            <a:r>
              <a:rPr lang="en-US" sz="800" dirty="0" smtClean="0">
                <a:solidFill>
                  <a:srgbClr val="CCCCCC">
                    <a:lumMod val="50000"/>
                  </a:srgbClr>
                </a:solidFill>
                <a:latin typeface="Garamond"/>
              </a:rPr>
              <a:t> and regulated by the Financial Conduct Authority in the conduct of Investment Business. Cambridge Associates Limited, LLC is a Massachusetts limited liability company with a branch office in Sydney, Australia (ARBN 109 366 654). Cambridge Associates Asia </a:t>
            </a:r>
            <a:r>
              <a:rPr lang="en-US" sz="800" dirty="0" err="1" smtClean="0">
                <a:solidFill>
                  <a:srgbClr val="CCCCCC">
                    <a:lumMod val="50000"/>
                  </a:srgbClr>
                </a:solidFill>
                <a:latin typeface="Garamond"/>
              </a:rPr>
              <a:t>Pte</a:t>
            </a:r>
            <a:r>
              <a:rPr lang="en-US" sz="800" dirty="0" smtClean="0">
                <a:solidFill>
                  <a:srgbClr val="CCCCCC">
                    <a:lumMod val="50000"/>
                  </a:srgbClr>
                </a:solidFill>
                <a:latin typeface="Garamond"/>
              </a:rPr>
              <a:t> Ltd is a Singapore corporation (Registration No. 200101063G). Cambridge Associates Investment Consultancy (Beijing) Ltd is a wholly owned subsidiary of Cambridge Associates, LLC and is registered with the Beijing Administration for Industry and Commerce (Registration No. 110000450174972).</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025835" y="4199519"/>
            <a:ext cx="3300153" cy="498213"/>
          </a:xfrm>
          <a:prstGeom prst="rect">
            <a:avLst/>
          </a:prstGeom>
        </p:spPr>
      </p:pic>
    </p:spTree>
    <p:extLst>
      <p:ext uri="{BB962C8B-B14F-4D97-AF65-F5344CB8AC3E}">
        <p14:creationId xmlns:p14="http://schemas.microsoft.com/office/powerpoint/2010/main" val="138031028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pic>
        <p:nvPicPr>
          <p:cNvPr id="10" name="Picture 9"/>
          <p:cNvPicPr>
            <a:picLocks noGrp="1" noRot="1" noMove="1" noResize="1" noEditPoints="1" noAdjustHandles="1" noChangeArrowheads="1" noChangeShapeType="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500728" y="4496024"/>
            <a:ext cx="1327565" cy="344917"/>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8763" y="1821400"/>
            <a:ext cx="8146489" cy="2480987"/>
          </a:xfrm>
          <a:prstGeom prst="rect">
            <a:avLst/>
          </a:prstGeom>
        </p:spPr>
      </p:pic>
      <p:sp>
        <p:nvSpPr>
          <p:cNvPr id="2" name="Title 1"/>
          <p:cNvSpPr>
            <a:spLocks noGrp="1"/>
          </p:cNvSpPr>
          <p:nvPr>
            <p:ph type="title" hasCustomPrompt="1"/>
          </p:nvPr>
        </p:nvSpPr>
        <p:spPr>
          <a:xfrm>
            <a:off x="498763" y="502248"/>
            <a:ext cx="8146472" cy="683783"/>
          </a:xfrm>
        </p:spPr>
        <p:txBody>
          <a:bodyPr tIns="0" rIns="0" bIns="0" anchor="b" anchorCtr="0"/>
          <a:lstStyle>
            <a:lvl1pPr algn="l">
              <a:lnSpc>
                <a:spcPct val="65000"/>
              </a:lnSpc>
              <a:defRPr sz="4236" b="0" cap="all">
                <a:solidFill>
                  <a:schemeClr val="bg2"/>
                </a:solidFill>
                <a:latin typeface="BlockGothicRR LightExtraCond" pitchFamily="50" charset="0"/>
              </a:defRPr>
            </a:lvl1pPr>
          </a:lstStyle>
          <a:p>
            <a:r>
              <a:rPr lang="en-US" dirty="0"/>
              <a:t>SECTION Header (Enter Text)</a:t>
            </a:r>
            <a:endParaRPr lang="en-GB" dirty="0"/>
          </a:p>
        </p:txBody>
      </p:sp>
    </p:spTree>
    <p:extLst>
      <p:ext uri="{BB962C8B-B14F-4D97-AF65-F5344CB8AC3E}">
        <p14:creationId xmlns:p14="http://schemas.microsoft.com/office/powerpoint/2010/main" val="4068636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Bullets and Chart T-B w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997530" y="4580740"/>
            <a:ext cx="6567055" cy="273844"/>
          </a:xfrm>
          <a:prstGeom prst="rect">
            <a:avLst/>
          </a:prstGeom>
        </p:spPr>
        <p:txBody>
          <a:bodyPr lIns="91431" tIns="45716" rIns="91431" bIns="45716"/>
          <a:lstStyle/>
          <a:p>
            <a:pPr defTabSz="674258"/>
            <a:endParaRPr lang="en-US" sz="1324" dirty="0">
              <a:solidFill>
                <a:srgbClr val="000000"/>
              </a:solidFill>
            </a:endParaRPr>
          </a:p>
        </p:txBody>
      </p:sp>
      <p:sp>
        <p:nvSpPr>
          <p:cNvPr id="4" name="Slide Number Placeholder 3"/>
          <p:cNvSpPr>
            <a:spLocks noGrp="1"/>
          </p:cNvSpPr>
          <p:nvPr>
            <p:ph type="sldNum" sz="quarter" idx="11"/>
          </p:nvPr>
        </p:nvSpPr>
        <p:spPr/>
        <p:txBody>
          <a:bodyPr/>
          <a:lstStyle/>
          <a:p>
            <a:pPr defTabSz="674258"/>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674258"/>
              <a:t>‹#›</a:t>
            </a:fld>
            <a:endParaRPr lang="en-US" dirty="0">
              <a:solidFill>
                <a:srgbClr val="233451"/>
              </a:solidFill>
            </a:endParaRPr>
          </a:p>
        </p:txBody>
      </p:sp>
      <p:sp>
        <p:nvSpPr>
          <p:cNvPr id="5" name="Content Placeholder 6"/>
          <p:cNvSpPr>
            <a:spLocks noGrp="1"/>
          </p:cNvSpPr>
          <p:nvPr>
            <p:ph sz="quarter" idx="12"/>
          </p:nvPr>
        </p:nvSpPr>
        <p:spPr>
          <a:xfrm>
            <a:off x="997530" y="1034752"/>
            <a:ext cx="7481455" cy="1736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8" name="Content Placeholder 6"/>
          <p:cNvSpPr>
            <a:spLocks noGrp="1"/>
          </p:cNvSpPr>
          <p:nvPr>
            <p:ph sz="quarter" idx="13" hasCustomPrompt="1"/>
          </p:nvPr>
        </p:nvSpPr>
        <p:spPr>
          <a:xfrm>
            <a:off x="997530" y="2825899"/>
            <a:ext cx="7481455" cy="1736688"/>
          </a:xfrm>
        </p:spPr>
        <p:txBody>
          <a:bodyPr/>
          <a:lstStyle>
            <a:lvl1pPr marL="0" marR="0" indent="0" algn="l" defTabSz="408101" rtl="0" eaLnBrk="1" fontAlgn="auto" latinLnBrk="0" hangingPunct="1">
              <a:lnSpc>
                <a:spcPct val="100000"/>
              </a:lnSpc>
              <a:spcBef>
                <a:spcPts val="721"/>
              </a:spcBef>
              <a:spcAft>
                <a:spcPts val="801"/>
              </a:spcAft>
              <a:buClrTx/>
              <a:buSzPct val="100000"/>
              <a:buFontTx/>
              <a:buNone/>
              <a:tabLst/>
              <a:defRPr/>
            </a:lvl1pPr>
          </a:lstStyle>
          <a:p>
            <a:pPr marL="0" marR="0" lvl="0" indent="0" algn="l" defTabSz="408101" rtl="0" eaLnBrk="1" fontAlgn="auto" latinLnBrk="0" hangingPunct="1">
              <a:lnSpc>
                <a:spcPct val="100000"/>
              </a:lnSpc>
              <a:spcBef>
                <a:spcPts val="721"/>
              </a:spcBef>
              <a:spcAft>
                <a:spcPts val="801"/>
              </a:spcAft>
              <a:buClrTx/>
              <a:buSzPct val="100000"/>
              <a:buFontTx/>
              <a:buNone/>
              <a:tabLst/>
              <a:defRPr/>
            </a:pPr>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876518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674258"/>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674258"/>
              <a:t>‹#›</a:t>
            </a:fld>
            <a:endParaRPr lang="en-US" dirty="0">
              <a:solidFill>
                <a:srgbClr val="233451"/>
              </a:solidFill>
            </a:endParaRPr>
          </a:p>
        </p:txBody>
      </p:sp>
      <p:sp>
        <p:nvSpPr>
          <p:cNvPr id="5" name="Text Placeholder 2"/>
          <p:cNvSpPr>
            <a:spLocks noGrp="1"/>
          </p:cNvSpPr>
          <p:nvPr>
            <p:ph idx="1"/>
          </p:nvPr>
        </p:nvSpPr>
        <p:spPr>
          <a:xfrm>
            <a:off x="997530" y="1034751"/>
            <a:ext cx="7481455" cy="3509682"/>
          </a:xfrm>
          <a:prstGeom prst="rect">
            <a:avLst/>
          </a:prstGeom>
          <a:ln>
            <a:noFill/>
          </a:ln>
        </p:spPr>
        <p:txBody>
          <a:bodyPr vert="horz" lIns="0" tIns="0" rIns="0" bIns="0" rtlCol="0">
            <a:noAutofit/>
          </a:bodyPr>
          <a:lstStyle>
            <a:lvl1pPr marL="183137" indent="-183137">
              <a:spcAft>
                <a:spcPts val="801"/>
              </a:spcAft>
              <a:defRPr sz="1300">
                <a:latin typeface="Garamond" pitchFamily="18" charset="0"/>
              </a:defRPr>
            </a:lvl1pPr>
            <a:lvl2pPr>
              <a:defRPr sz="1100">
                <a:latin typeface="Garamond" pitchFamily="18" charset="0"/>
              </a:defRPr>
            </a:lvl2pPr>
            <a:lvl3pPr>
              <a:defRPr sz="1100">
                <a:latin typeface="Garamond" pitchFamily="18" charset="0"/>
              </a:defRPr>
            </a:lvl3pPr>
            <a:lvl4pPr>
              <a:defRPr sz="1100">
                <a:latin typeface="Garamond" pitchFamily="18" charset="0"/>
              </a:defRPr>
            </a:lvl4pPr>
            <a:lvl5pPr>
              <a:defRPr sz="1100">
                <a:latin typeface="Garamond"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3" name="Title 2"/>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3"/>
          </p:nvPr>
        </p:nvSpPr>
        <p:spPr>
          <a:xfrm>
            <a:off x="997530" y="4580740"/>
            <a:ext cx="6567055" cy="273844"/>
          </a:xfrm>
          <a:prstGeom prst="rect">
            <a:avLst/>
          </a:prstGeom>
        </p:spPr>
        <p:txBody>
          <a:bodyPr lIns="91431" tIns="45716" rIns="91431" bIns="45716"/>
          <a:lstStyle/>
          <a:p>
            <a:pPr defTabSz="674258"/>
            <a:endParaRPr lang="en-US" sz="1324" dirty="0">
              <a:solidFill>
                <a:srgbClr val="000000"/>
              </a:solidFill>
            </a:endParaRPr>
          </a:p>
        </p:txBody>
      </p:sp>
    </p:spTree>
    <p:extLst>
      <p:ext uri="{BB962C8B-B14F-4D97-AF65-F5344CB8AC3E}">
        <p14:creationId xmlns:p14="http://schemas.microsoft.com/office/powerpoint/2010/main" val="19410002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a:t>
            </a:fld>
            <a:endParaRPr lang="en-US">
              <a:solidFill>
                <a:srgbClr val="0C3980"/>
              </a:solidFill>
            </a:endParaRPr>
          </a:p>
        </p:txBody>
      </p:sp>
      <p:sp>
        <p:nvSpPr>
          <p:cNvPr id="7" name="Text Placeholder 8"/>
          <p:cNvSpPr>
            <a:spLocks noGrp="1"/>
          </p:cNvSpPr>
          <p:nvPr>
            <p:ph type="body" sz="quarter" idx="13" hasCustomPrompt="1"/>
          </p:nvPr>
        </p:nvSpPr>
        <p:spPr>
          <a:xfrm>
            <a:off x="939338" y="4629150"/>
            <a:ext cx="7232072" cy="363071"/>
          </a:xfrm>
        </p:spPr>
        <p:txBody>
          <a:bodyPr vert="horz" lIns="0" tIns="0" rIns="91440" bIns="228600" rtlCol="0" anchor="t">
            <a:noAutofit/>
          </a:bodyPr>
          <a:lstStyle>
            <a:lvl1pPr marL="0" indent="0">
              <a:spcAft>
                <a:spcPts val="0"/>
              </a:spcAft>
              <a:buFontTx/>
              <a:buNone/>
              <a:defRPr lang="en-US" sz="529" baseline="0" smtClean="0">
                <a:latin typeface="Source Sans Pro" pitchFamily="34" charset="0"/>
                <a:ea typeface="Source Sans Pro" pitchFamily="34" charset="0"/>
              </a:defRPr>
            </a:lvl1pPr>
            <a:lvl2pPr>
              <a:defRPr lang="en-US" sz="1324" smtClean="0"/>
            </a:lvl2pPr>
            <a:lvl3pPr>
              <a:defRPr lang="en-US" sz="1324" smtClean="0"/>
            </a:lvl3pPr>
            <a:lvl4pPr>
              <a:defRPr lang="en-US" sz="1324" smtClean="0"/>
            </a:lvl4pPr>
            <a:lvl5pPr>
              <a:defRPr lang="en-US" sz="1324"/>
            </a:lvl5pPr>
          </a:lstStyle>
          <a:p>
            <a:pPr lvl="0"/>
            <a:r>
              <a:rPr lang="en-US" dirty="0"/>
              <a:t>Click to insert footnotes.</a:t>
            </a:r>
            <a:br>
              <a:rPr lang="en-US" dirty="0"/>
            </a:br>
            <a:r>
              <a:rPr lang="en-US" dirty="0"/>
              <a:t>The placeholder is sized for five lines of text maximum.</a:t>
            </a:r>
            <a:br>
              <a:rPr lang="en-US" dirty="0"/>
            </a:br>
            <a:r>
              <a:rPr lang="en-US" dirty="0"/>
              <a:t>Notes extend downward from the top of the CA logo.</a:t>
            </a:r>
            <a:br>
              <a:rPr lang="en-US" dirty="0"/>
            </a:br>
            <a:r>
              <a:rPr lang="en-US" dirty="0"/>
              <a:t>If your notes require more space, you may reduce font size and/or change text box alignment to Bottom and extend notes upward into content area.</a:t>
            </a:r>
            <a:br>
              <a:rPr lang="en-US" dirty="0"/>
            </a:br>
            <a:r>
              <a:rPr lang="en-US" dirty="0"/>
              <a:t>Any notes below this fifth line will be cut off in printing.</a:t>
            </a:r>
          </a:p>
        </p:txBody>
      </p:sp>
    </p:spTree>
    <p:extLst>
      <p:ext uri="{BB962C8B-B14F-4D97-AF65-F5344CB8AC3E}">
        <p14:creationId xmlns:p14="http://schemas.microsoft.com/office/powerpoint/2010/main" val="26813575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 content">
    <p:spTree>
      <p:nvGrpSpPr>
        <p:cNvPr id="1" name=""/>
        <p:cNvGrpSpPr/>
        <p:nvPr/>
      </p:nvGrpSpPr>
      <p:grpSpPr>
        <a:xfrm>
          <a:off x="0" y="0"/>
          <a:ext cx="0" cy="0"/>
          <a:chOff x="0" y="0"/>
          <a:chExt cx="0" cy="0"/>
        </a:xfrm>
      </p:grpSpPr>
      <p:sp>
        <p:nvSpPr>
          <p:cNvPr id="2" name="Title 1"/>
          <p:cNvSpPr>
            <a:spLocks noGrp="1"/>
          </p:cNvSpPr>
          <p:nvPr>
            <p:ph type="title"/>
          </p:nvPr>
        </p:nvSpPr>
        <p:spPr>
          <a:xfrm>
            <a:off x="939339" y="429634"/>
            <a:ext cx="7481454" cy="496196"/>
          </a:xfrm>
        </p:spPr>
        <p:txBody>
          <a:body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a:t>
            </a:fld>
            <a:endParaRPr lang="en-US">
              <a:solidFill>
                <a:srgbClr val="0C3980"/>
              </a:solidFill>
            </a:endParaRPr>
          </a:p>
        </p:txBody>
      </p:sp>
      <p:sp>
        <p:nvSpPr>
          <p:cNvPr id="14" name="Content Placeholder 5"/>
          <p:cNvSpPr>
            <a:spLocks noGrp="1"/>
          </p:cNvSpPr>
          <p:nvPr>
            <p:ph sz="quarter" idx="18"/>
          </p:nvPr>
        </p:nvSpPr>
        <p:spPr>
          <a:xfrm>
            <a:off x="939339" y="1065007"/>
            <a:ext cx="3699163" cy="172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9"/>
          </p:nvPr>
        </p:nvSpPr>
        <p:spPr>
          <a:xfrm>
            <a:off x="4721630" y="1065007"/>
            <a:ext cx="3699163" cy="172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p:cNvSpPr>
            <a:spLocks noGrp="1"/>
          </p:cNvSpPr>
          <p:nvPr>
            <p:ph sz="quarter" idx="20"/>
          </p:nvPr>
        </p:nvSpPr>
        <p:spPr>
          <a:xfrm>
            <a:off x="939339" y="2852641"/>
            <a:ext cx="3699163" cy="172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21"/>
          </p:nvPr>
        </p:nvSpPr>
        <p:spPr>
          <a:xfrm>
            <a:off x="4721630" y="2852641"/>
            <a:ext cx="3699163" cy="172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8"/>
          <p:cNvSpPr>
            <a:spLocks noGrp="1"/>
          </p:cNvSpPr>
          <p:nvPr>
            <p:ph type="body" sz="quarter" idx="13" hasCustomPrompt="1"/>
          </p:nvPr>
        </p:nvSpPr>
        <p:spPr>
          <a:xfrm>
            <a:off x="939338" y="4629150"/>
            <a:ext cx="7232072" cy="363071"/>
          </a:xfrm>
        </p:spPr>
        <p:txBody>
          <a:bodyPr vert="horz" lIns="0" tIns="0" rIns="91440" bIns="228600" rtlCol="0" anchor="t">
            <a:noAutofit/>
          </a:bodyPr>
          <a:lstStyle>
            <a:lvl1pPr marL="0" indent="0">
              <a:spcAft>
                <a:spcPts val="0"/>
              </a:spcAft>
              <a:buFontTx/>
              <a:buNone/>
              <a:defRPr lang="en-US" sz="529" smtClean="0">
                <a:latin typeface="Source Sans Pro" pitchFamily="34" charset="0"/>
                <a:ea typeface="Source Sans Pro" pitchFamily="34" charset="0"/>
              </a:defRPr>
            </a:lvl1pPr>
            <a:lvl2pPr>
              <a:defRPr lang="en-US" sz="1324" smtClean="0"/>
            </a:lvl2pPr>
            <a:lvl3pPr>
              <a:defRPr lang="en-US" sz="1324" smtClean="0"/>
            </a:lvl3pPr>
            <a:lvl4pPr>
              <a:defRPr lang="en-US" sz="1324" smtClean="0"/>
            </a:lvl4pPr>
            <a:lvl5pPr>
              <a:defRPr lang="en-US" sz="1324"/>
            </a:lvl5pPr>
          </a:lstStyle>
          <a:p>
            <a:pPr lvl="0"/>
            <a:r>
              <a:rPr lang="en-US" dirty="0"/>
              <a:t>Click to insert footnotes.</a:t>
            </a:r>
            <a:br>
              <a:rPr lang="en-US" dirty="0"/>
            </a:br>
            <a:r>
              <a:rPr lang="en-US" dirty="0"/>
              <a:t>The placeholder is sized for five lines of text maximum.</a:t>
            </a:r>
            <a:br>
              <a:rPr lang="en-US" dirty="0"/>
            </a:br>
            <a:r>
              <a:rPr lang="en-US" dirty="0"/>
              <a:t>Notes extend downward from the top of the CA logo.</a:t>
            </a:r>
            <a:br>
              <a:rPr lang="en-US" dirty="0"/>
            </a:br>
            <a:r>
              <a:rPr lang="en-US" dirty="0"/>
              <a:t>If your notes require more space, you may reduce font size and/or change text box alignment to Bottom and extend notes upward into content area.</a:t>
            </a:r>
            <a:br>
              <a:rPr lang="en-US" dirty="0"/>
            </a:br>
            <a:r>
              <a:rPr lang="en-US" dirty="0"/>
              <a:t>Any notes below this fifth line will be cut off in printing.</a:t>
            </a:r>
          </a:p>
        </p:txBody>
      </p:sp>
    </p:spTree>
    <p:extLst>
      <p:ext uri="{BB962C8B-B14F-4D97-AF65-F5344CB8AC3E}">
        <p14:creationId xmlns:p14="http://schemas.microsoft.com/office/powerpoint/2010/main" val="4279205509"/>
      </p:ext>
    </p:extLst>
  </p:cSld>
  <p:clrMapOvr>
    <a:masterClrMapping/>
  </p:clrMapOvr>
  <p:extLst mod="1">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Title, PPT Exhibit &amp;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2" name="Title 1"/>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4"/>
          </p:nvPr>
        </p:nvSpPr>
        <p:spPr/>
        <p:txBody>
          <a:bodyPr/>
          <a:lstStyle/>
          <a:p>
            <a:pPr defTabSz="674258"/>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674258"/>
              <a:t>‹#›</a:t>
            </a:fld>
            <a:endParaRPr lang="en-US" dirty="0">
              <a:solidFill>
                <a:srgbClr val="233451"/>
              </a:solidFill>
            </a:endParaRPr>
          </a:p>
        </p:txBody>
      </p:sp>
      <p:sp>
        <p:nvSpPr>
          <p:cNvPr id="9" name="Text Placeholder 14"/>
          <p:cNvSpPr>
            <a:spLocks noGrp="1"/>
          </p:cNvSpPr>
          <p:nvPr>
            <p:ph type="body" sz="quarter" idx="15" hasCustomPrompt="1"/>
          </p:nvPr>
        </p:nvSpPr>
        <p:spPr>
          <a:xfrm>
            <a:off x="997528" y="1028701"/>
            <a:ext cx="7459287"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a:t>Click to add Exhibit Title</a:t>
            </a:r>
          </a:p>
        </p:txBody>
      </p:sp>
      <p:sp>
        <p:nvSpPr>
          <p:cNvPr id="10" name="Text Placeholder 14"/>
          <p:cNvSpPr>
            <a:spLocks noGrp="1"/>
          </p:cNvSpPr>
          <p:nvPr>
            <p:ph type="body" sz="quarter" idx="16" hasCustomPrompt="1"/>
          </p:nvPr>
        </p:nvSpPr>
        <p:spPr>
          <a:xfrm>
            <a:off x="997528" y="1149724"/>
            <a:ext cx="7459287"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Date Subtitle</a:t>
            </a:r>
          </a:p>
        </p:txBody>
      </p:sp>
      <p:sp>
        <p:nvSpPr>
          <p:cNvPr id="11" name="Text Placeholder 14"/>
          <p:cNvSpPr>
            <a:spLocks noGrp="1"/>
          </p:cNvSpPr>
          <p:nvPr>
            <p:ph type="body" sz="quarter" idx="17" hasCustomPrompt="1"/>
          </p:nvPr>
        </p:nvSpPr>
        <p:spPr>
          <a:xfrm>
            <a:off x="997530" y="4580741"/>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a:t>Click to add Sources and Notes</a:t>
            </a:r>
          </a:p>
        </p:txBody>
      </p:sp>
      <p:sp>
        <p:nvSpPr>
          <p:cNvPr id="12" name="Chart Placeholder 11"/>
          <p:cNvSpPr>
            <a:spLocks noGrp="1"/>
          </p:cNvSpPr>
          <p:nvPr>
            <p:ph type="chart" sz="quarter" idx="18" hasCustomPrompt="1"/>
          </p:nvPr>
        </p:nvSpPr>
        <p:spPr>
          <a:xfrm>
            <a:off x="997530" y="1361515"/>
            <a:ext cx="7481455" cy="3126441"/>
          </a:xfrm>
        </p:spPr>
        <p:txBody>
          <a:bodyPr/>
          <a:lstStyle>
            <a:lvl1pPr marL="183137" marR="0" indent="-183137" algn="l" defTabSz="408101"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a:t>Click icon to add chart or use container as guide for placing chart from another program</a:t>
            </a:r>
          </a:p>
        </p:txBody>
      </p:sp>
    </p:spTree>
    <p:extLst>
      <p:ext uri="{BB962C8B-B14F-4D97-AF65-F5344CB8AC3E}">
        <p14:creationId xmlns:p14="http://schemas.microsoft.com/office/powerpoint/2010/main" val="12027811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 exhib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4" hasCustomPrompt="1"/>
          </p:nvPr>
        </p:nvSpPr>
        <p:spPr>
          <a:xfrm>
            <a:off x="939339" y="1065007"/>
            <a:ext cx="7481454" cy="82489"/>
          </a:xfrm>
        </p:spPr>
        <p:txBody>
          <a:bodyPr lIns="0" tIns="0" anchor="b">
            <a:noAutofit/>
          </a:bodyPr>
          <a:lstStyle>
            <a:lvl1pPr marL="0" indent="0">
              <a:spcAft>
                <a:spcPts val="0"/>
              </a:spcAft>
              <a:buFontTx/>
              <a:buNone/>
              <a:defRPr sz="596" cap="all" baseline="0">
                <a:latin typeface="+mj-lt"/>
              </a:defRPr>
            </a:lvl1pPr>
            <a:lvl2pPr>
              <a:defRPr sz="596" cap="all" baseline="0">
                <a:latin typeface="+mj-lt"/>
              </a:defRPr>
            </a:lvl2pPr>
            <a:lvl3pPr>
              <a:defRPr sz="596" cap="all" baseline="0">
                <a:latin typeface="+mj-lt"/>
              </a:defRPr>
            </a:lvl3pPr>
            <a:lvl4pPr>
              <a:defRPr sz="596" cap="all" baseline="0">
                <a:latin typeface="+mj-lt"/>
              </a:defRPr>
            </a:lvl4pPr>
            <a:lvl5pPr>
              <a:defRPr sz="596" cap="all" baseline="0">
                <a:latin typeface="+mj-lt"/>
              </a:defRPr>
            </a:lvl5pPr>
          </a:lstStyle>
          <a:p>
            <a:pPr lvl="0"/>
            <a:r>
              <a:rPr lang="en-US" dirty="0"/>
              <a:t>Exhibit Title</a:t>
            </a:r>
          </a:p>
        </p:txBody>
      </p:sp>
      <p:sp>
        <p:nvSpPr>
          <p:cNvPr id="4" name="Text Placeholder 3"/>
          <p:cNvSpPr>
            <a:spLocks noGrp="1"/>
          </p:cNvSpPr>
          <p:nvPr>
            <p:ph type="body" sz="quarter" idx="15" hasCustomPrompt="1"/>
          </p:nvPr>
        </p:nvSpPr>
        <p:spPr>
          <a:xfrm>
            <a:off x="939339" y="1147496"/>
            <a:ext cx="7481454" cy="82489"/>
          </a:xfrm>
        </p:spPr>
        <p:txBody>
          <a:bodyPr lIns="0" tIns="0">
            <a:noAutofit/>
          </a:bodyPr>
          <a:lstStyle>
            <a:lvl1pPr marL="0" indent="0">
              <a:spcAft>
                <a:spcPts val="0"/>
              </a:spcAft>
              <a:buNone/>
              <a:defRPr sz="463" cap="none" baseline="0">
                <a:latin typeface="Alright Sans Regular" panose="00000400000000000000" pitchFamily="50" charset="0"/>
              </a:defRPr>
            </a:lvl1pPr>
            <a:lvl2pPr>
              <a:defRPr sz="596" cap="all" baseline="0">
                <a:latin typeface="+mj-lt"/>
              </a:defRPr>
            </a:lvl2pPr>
            <a:lvl3pPr>
              <a:defRPr sz="596" cap="all" baseline="0">
                <a:latin typeface="+mj-lt"/>
              </a:defRPr>
            </a:lvl3pPr>
            <a:lvl4pPr>
              <a:defRPr sz="596" cap="all" baseline="0">
                <a:latin typeface="+mj-lt"/>
              </a:defRPr>
            </a:lvl4pPr>
            <a:lvl5pPr>
              <a:defRPr sz="596" cap="all" baseline="0">
                <a:latin typeface="+mj-lt"/>
              </a:defRPr>
            </a:lvl5pPr>
          </a:lstStyle>
          <a:p>
            <a:pPr lvl="0"/>
            <a:r>
              <a:rPr lang="en-US" dirty="0"/>
              <a:t>Exhibit Subtitle</a:t>
            </a:r>
          </a:p>
        </p:txBody>
      </p:sp>
      <p:sp>
        <p:nvSpPr>
          <p:cNvPr id="5" name="Content Placeholder 4"/>
          <p:cNvSpPr>
            <a:spLocks noGrp="1"/>
          </p:cNvSpPr>
          <p:nvPr>
            <p:ph sz="quarter" idx="16"/>
          </p:nvPr>
        </p:nvSpPr>
        <p:spPr>
          <a:xfrm>
            <a:off x="939339" y="1234440"/>
            <a:ext cx="7481454" cy="33402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7" hasCustomPrompt="1"/>
          </p:nvPr>
        </p:nvSpPr>
        <p:spPr>
          <a:xfrm>
            <a:off x="939338" y="4629150"/>
            <a:ext cx="7232072" cy="363071"/>
          </a:xfrm>
        </p:spPr>
        <p:txBody>
          <a:bodyPr vert="horz" lIns="0" tIns="0" rIns="91440" bIns="228600" rtlCol="0" anchor="t">
            <a:noAutofit/>
          </a:bodyPr>
          <a:lstStyle>
            <a:lvl1pPr marL="0" indent="0">
              <a:spcAft>
                <a:spcPts val="0"/>
              </a:spcAft>
              <a:buFontTx/>
              <a:buNone/>
              <a:defRPr lang="en-US" sz="529" smtClean="0">
                <a:latin typeface="Source Sans Pro" pitchFamily="34" charset="0"/>
                <a:ea typeface="Source Sans Pro" pitchFamily="34" charset="0"/>
              </a:defRPr>
            </a:lvl1pPr>
            <a:lvl2pPr>
              <a:defRPr lang="en-US" sz="1324" smtClean="0"/>
            </a:lvl2pPr>
            <a:lvl3pPr>
              <a:defRPr lang="en-US" sz="1324" smtClean="0"/>
            </a:lvl3pPr>
            <a:lvl4pPr>
              <a:defRPr lang="en-US" sz="1324" smtClean="0"/>
            </a:lvl4pPr>
            <a:lvl5pPr>
              <a:defRPr lang="en-US" sz="1324"/>
            </a:lvl5pPr>
          </a:lstStyle>
          <a:p>
            <a:pPr lvl="0"/>
            <a:r>
              <a:rPr lang="en-US" dirty="0"/>
              <a:t>Click to insert footnotes.</a:t>
            </a:r>
            <a:br>
              <a:rPr lang="en-US" dirty="0"/>
            </a:br>
            <a:r>
              <a:rPr lang="en-US" dirty="0"/>
              <a:t>The placeholder is sized for five lines of text maximum.</a:t>
            </a:r>
            <a:br>
              <a:rPr lang="en-US" dirty="0"/>
            </a:br>
            <a:r>
              <a:rPr lang="en-US" dirty="0"/>
              <a:t>Notes extend downward from the top of the CA logo.</a:t>
            </a:r>
            <a:br>
              <a:rPr lang="en-US" dirty="0"/>
            </a:br>
            <a:r>
              <a:rPr lang="en-US" dirty="0"/>
              <a:t>If your notes require more space, you may reduce font size and/or change text box alignment to Bottom and extend notes upward into content area.</a:t>
            </a:r>
            <a:br>
              <a:rPr lang="en-US" dirty="0"/>
            </a:br>
            <a:r>
              <a:rPr lang="en-US" dirty="0"/>
              <a:t>Any notes below this fifth line will be cut off in printing.</a:t>
            </a:r>
          </a:p>
        </p:txBody>
      </p:sp>
      <p:sp>
        <p:nvSpPr>
          <p:cNvPr id="7" name="Slide Number Placeholder 6"/>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a:t>
            </a:fld>
            <a:endParaRPr lang="en-US">
              <a:solidFill>
                <a:srgbClr val="0C3980"/>
              </a:solidFill>
            </a:endParaRPr>
          </a:p>
        </p:txBody>
      </p:sp>
    </p:spTree>
    <p:extLst>
      <p:ext uri="{BB962C8B-B14F-4D97-AF65-F5344CB8AC3E}">
        <p14:creationId xmlns:p14="http://schemas.microsoft.com/office/powerpoint/2010/main" val="18421080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a:t>
            </a:fld>
            <a:endParaRPr lang="en-US" dirty="0">
              <a:solidFill>
                <a:srgbClr val="0C3980"/>
              </a:solidFill>
            </a:endParaRPr>
          </a:p>
        </p:txBody>
      </p:sp>
      <p:sp>
        <p:nvSpPr>
          <p:cNvPr id="7" name="Text Placeholder 8"/>
          <p:cNvSpPr>
            <a:spLocks noGrp="1"/>
          </p:cNvSpPr>
          <p:nvPr>
            <p:ph type="body" sz="quarter" idx="13" hasCustomPrompt="1"/>
          </p:nvPr>
        </p:nvSpPr>
        <p:spPr>
          <a:xfrm>
            <a:off x="939338" y="4629150"/>
            <a:ext cx="7232072" cy="363071"/>
          </a:xfrm>
        </p:spPr>
        <p:txBody>
          <a:bodyPr vert="horz" lIns="0" tIns="0" rIns="91440" bIns="228600" rtlCol="0" anchor="t">
            <a:noAutofit/>
          </a:bodyPr>
          <a:lstStyle>
            <a:lvl1pPr marL="0" indent="0">
              <a:spcAft>
                <a:spcPts val="0"/>
              </a:spcAft>
              <a:buFontTx/>
              <a:buNone/>
              <a:defRPr lang="en-US" sz="529" baseline="0" smtClean="0">
                <a:latin typeface="Source Sans Pro" pitchFamily="34" charset="0"/>
                <a:ea typeface="Source Sans Pro" pitchFamily="34" charset="0"/>
              </a:defRPr>
            </a:lvl1pPr>
            <a:lvl2pPr>
              <a:defRPr lang="en-US" sz="1324" smtClean="0"/>
            </a:lvl2pPr>
            <a:lvl3pPr>
              <a:defRPr lang="en-US" sz="1324" smtClean="0"/>
            </a:lvl3pPr>
            <a:lvl4pPr>
              <a:defRPr lang="en-US" sz="1324" smtClean="0"/>
            </a:lvl4pPr>
            <a:lvl5pPr>
              <a:defRPr lang="en-US" sz="1324"/>
            </a:lvl5pPr>
          </a:lstStyle>
          <a:p>
            <a:pPr lvl="0"/>
            <a:r>
              <a:rPr lang="en-US" dirty="0"/>
              <a:t>Click to insert footnotes.</a:t>
            </a:r>
            <a:br>
              <a:rPr lang="en-US" dirty="0"/>
            </a:br>
            <a:r>
              <a:rPr lang="en-US" dirty="0"/>
              <a:t>The placeholder is sized for five lines of text maximum.</a:t>
            </a:r>
            <a:br>
              <a:rPr lang="en-US" dirty="0"/>
            </a:br>
            <a:r>
              <a:rPr lang="en-US" dirty="0"/>
              <a:t>Notes extend downward from the top of the CA logo.</a:t>
            </a:r>
            <a:br>
              <a:rPr lang="en-US" dirty="0"/>
            </a:br>
            <a:r>
              <a:rPr lang="en-US" dirty="0"/>
              <a:t>If your notes require more space, you may reduce font size and/or change text box alignment to Bottom and extend notes upward into content area.</a:t>
            </a:r>
            <a:br>
              <a:rPr lang="en-US" dirty="0"/>
            </a:br>
            <a:r>
              <a:rPr lang="en-US" dirty="0"/>
              <a:t>Any notes below this fifth line will be cut off in printing.</a:t>
            </a:r>
          </a:p>
        </p:txBody>
      </p:sp>
    </p:spTree>
    <p:extLst>
      <p:ext uri="{BB962C8B-B14F-4D97-AF65-F5344CB8AC3E}">
        <p14:creationId xmlns:p14="http://schemas.microsoft.com/office/powerpoint/2010/main" val="29780908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Chart and Bullets L-R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997528" y="4580740"/>
            <a:ext cx="6567055" cy="273844"/>
          </a:xfrm>
          <a:prstGeom prst="rect">
            <a:avLst/>
          </a:prstGeom>
        </p:spPr>
        <p:txBody>
          <a:bodyPr lIns="73262" tIns="36631" rIns="73262" bIns="36631"/>
          <a:lstStyle/>
          <a:p>
            <a:pPr defTabSz="674258"/>
            <a:endParaRPr lang="en-US" sz="1324" dirty="0">
              <a:solidFill>
                <a:srgbClr val="000000"/>
              </a:solidFill>
            </a:endParaRPr>
          </a:p>
        </p:txBody>
      </p:sp>
      <p:sp>
        <p:nvSpPr>
          <p:cNvPr id="4" name="Slide Number Placeholder 3"/>
          <p:cNvSpPr>
            <a:spLocks noGrp="1"/>
          </p:cNvSpPr>
          <p:nvPr>
            <p:ph type="sldNum" sz="quarter" idx="11"/>
          </p:nvPr>
        </p:nvSpPr>
        <p:spPr/>
        <p:txBody>
          <a:bodyPr/>
          <a:lstStyle/>
          <a:p>
            <a:pPr defTabSz="674258"/>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674258"/>
              <a:t>‹#›</a:t>
            </a:fld>
            <a:endParaRPr lang="en-US" dirty="0">
              <a:solidFill>
                <a:srgbClr val="233451"/>
              </a:solidFill>
            </a:endParaRPr>
          </a:p>
        </p:txBody>
      </p:sp>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4779818" y="1034752"/>
            <a:ext cx="3699164" cy="3529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p:cNvSpPr>
            <a:spLocks noGrp="1"/>
          </p:cNvSpPr>
          <p:nvPr>
            <p:ph type="body" sz="quarter" idx="14" hasCustomPrompt="1"/>
          </p:nvPr>
        </p:nvSpPr>
        <p:spPr>
          <a:xfrm>
            <a:off x="997527" y="726141"/>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a:t>Click to edit key takeaway</a:t>
            </a:r>
          </a:p>
        </p:txBody>
      </p:sp>
      <p:sp>
        <p:nvSpPr>
          <p:cNvPr id="10" name="Content Placeholder 6"/>
          <p:cNvSpPr>
            <a:spLocks noGrp="1"/>
          </p:cNvSpPr>
          <p:nvPr>
            <p:ph sz="quarter" idx="15" hasCustomPrompt="1"/>
          </p:nvPr>
        </p:nvSpPr>
        <p:spPr>
          <a:xfrm>
            <a:off x="997527" y="1034752"/>
            <a:ext cx="3699164" cy="3529853"/>
          </a:xfrm>
        </p:spPr>
        <p:txBody>
          <a:bodyPr/>
          <a:lstStyle>
            <a:lvl1pPr marL="0" indent="0">
              <a:buNone/>
              <a:defRPr baseline="0"/>
            </a:lvl1pPr>
          </a:lstStyle>
          <a:p>
            <a:pPr lvl="0"/>
            <a:r>
              <a:rPr lang="en-US" dirty="0"/>
              <a:t>If placing a picture from another file, align to the top left corner of this box; content should not exceed box frame.</a:t>
            </a:r>
          </a:p>
        </p:txBody>
      </p:sp>
    </p:spTree>
    <p:extLst>
      <p:ext uri="{BB962C8B-B14F-4D97-AF65-F5344CB8AC3E}">
        <p14:creationId xmlns:p14="http://schemas.microsoft.com/office/powerpoint/2010/main" val="10546386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a:t>
            </a:fld>
            <a:endParaRPr lang="en-US">
              <a:solidFill>
                <a:srgbClr val="0C3980"/>
              </a:solidFill>
            </a:endParaRPr>
          </a:p>
        </p:txBody>
      </p:sp>
      <p:sp>
        <p:nvSpPr>
          <p:cNvPr id="7" name="Text Placeholder 8"/>
          <p:cNvSpPr>
            <a:spLocks noGrp="1"/>
          </p:cNvSpPr>
          <p:nvPr>
            <p:ph type="body" sz="quarter" idx="14" hasCustomPrompt="1"/>
          </p:nvPr>
        </p:nvSpPr>
        <p:spPr>
          <a:xfrm>
            <a:off x="883952" y="4601942"/>
            <a:ext cx="7338523" cy="373131"/>
          </a:xfrm>
        </p:spPr>
        <p:txBody>
          <a:bodyPr vert="horz" lIns="0" tIns="0" rIns="91440" bIns="228600" rtlCol="0" anchor="t">
            <a:noAutofit/>
          </a:bodyPr>
          <a:lstStyle>
            <a:lvl1pPr>
              <a:spcAft>
                <a:spcPct val="0"/>
              </a:spcAft>
              <a:defRPr lang="en-US" sz="544" smtClean="0">
                <a:latin typeface="Source Sans Pro" pitchFamily="34" charset="0"/>
                <a:ea typeface="Source Sans Pro" pitchFamily="34" charset="0"/>
              </a:defRPr>
            </a:lvl1pPr>
            <a:lvl2pPr>
              <a:defRPr lang="en-US" sz="1360" smtClean="0"/>
            </a:lvl2pPr>
            <a:lvl3pPr>
              <a:defRPr lang="en-US" sz="1360" smtClean="0"/>
            </a:lvl3pPr>
            <a:lvl4pPr>
              <a:defRPr lang="en-US" sz="1360" smtClean="0"/>
            </a:lvl4pPr>
            <a:lvl5pPr>
              <a:defRPr lang="en-US" sz="1360"/>
            </a:lvl5pPr>
          </a:lstStyle>
          <a:p>
            <a:pPr lvl="0"/>
            <a:r>
              <a:rPr lang="en-US"/>
              <a:t>Click to insert footnotes.</a:t>
            </a:r>
            <a:br>
              <a:rPr lang="en-US"/>
            </a:br>
            <a:r>
              <a:rPr lang="en-US"/>
              <a:t>The placeholder is sized for five lines of text maximum.</a:t>
            </a:r>
            <a:br>
              <a:rPr lang="en-US"/>
            </a:br>
            <a:r>
              <a:rPr lang="en-US"/>
              <a:t>Notes extend downward from the top of the CA logo.</a:t>
            </a:r>
            <a:br>
              <a:rPr lang="en-US"/>
            </a:br>
            <a:r>
              <a:rPr lang="en-US"/>
              <a:t>If your notes require more space, you may reduce font size and/or change text box alignment to Bottom and extend notes upward into content area.</a:t>
            </a:r>
            <a:br>
              <a:rPr lang="en-US"/>
            </a:br>
            <a:r>
              <a:rPr lang="en-US"/>
              <a:t>Any notes below this fifth line will be cut off in printing.</a:t>
            </a:r>
          </a:p>
        </p:txBody>
      </p:sp>
      <p:sp>
        <p:nvSpPr>
          <p:cNvPr id="3" name="Title 2"/>
          <p:cNvSpPr>
            <a:spLocks noGrp="1"/>
          </p:cNvSpPr>
          <p:nvPr>
            <p:ph type="title"/>
          </p:nvPr>
        </p:nvSpPr>
        <p:spPr>
          <a:xfrm>
            <a:off x="883952" y="286066"/>
            <a:ext cx="7587903" cy="509945"/>
          </a:xfrm>
        </p:spPr>
        <p:txBody>
          <a:bodyPr/>
          <a:lstStyle/>
          <a:p>
            <a:r>
              <a:rPr lang="en-US"/>
              <a:t>Click to edit Master title style</a:t>
            </a:r>
          </a:p>
        </p:txBody>
      </p:sp>
    </p:spTree>
    <p:extLst>
      <p:ext uri="{BB962C8B-B14F-4D97-AF65-F5344CB8AC3E}">
        <p14:creationId xmlns:p14="http://schemas.microsoft.com/office/powerpoint/2010/main" val="23082330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sp>
        <p:nvSpPr>
          <p:cNvPr id="7" name="Text Placeholder 10"/>
          <p:cNvSpPr>
            <a:spLocks noGrp="1"/>
          </p:cNvSpPr>
          <p:nvPr>
            <p:ph type="body" sz="quarter" idx="12"/>
          </p:nvPr>
        </p:nvSpPr>
        <p:spPr>
          <a:xfrm>
            <a:off x="1246913" y="1422029"/>
            <a:ext cx="6331237" cy="2589399"/>
          </a:xfrm>
        </p:spPr>
        <p:txBody>
          <a:bodyPr>
            <a:noAutofit/>
          </a:bodyPr>
          <a:lstStyle>
            <a:lvl1pPr marL="0" indent="0">
              <a:buNone/>
              <a:defRPr sz="1300">
                <a:latin typeface="+mj-lt"/>
              </a:defRPr>
            </a:lvl1pPr>
          </a:lstStyle>
          <a:p>
            <a:pPr lvl="0"/>
            <a:r>
              <a:rPr lang="en-US" smtClean="0"/>
              <a:t>Click to edit Master text styles</a:t>
            </a:r>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
        <p:nvSpPr>
          <p:cNvPr id="3" name="Slide Number Placeholder 2"/>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2642033623"/>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83952" y="939045"/>
            <a:ext cx="7587903" cy="36069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a:t>
            </a:fld>
            <a:endParaRPr lang="en-US">
              <a:solidFill>
                <a:srgbClr val="0C3980"/>
              </a:solidFill>
            </a:endParaRPr>
          </a:p>
        </p:txBody>
      </p:sp>
      <p:sp>
        <p:nvSpPr>
          <p:cNvPr id="8" name="Text Placeholder 8"/>
          <p:cNvSpPr>
            <a:spLocks noGrp="1"/>
          </p:cNvSpPr>
          <p:nvPr>
            <p:ph type="body" sz="quarter" idx="14" hasCustomPrompt="1"/>
          </p:nvPr>
        </p:nvSpPr>
        <p:spPr>
          <a:xfrm>
            <a:off x="883951" y="4601942"/>
            <a:ext cx="7337581" cy="373131"/>
          </a:xfrm>
        </p:spPr>
        <p:txBody>
          <a:bodyPr vert="horz" lIns="0" tIns="0" rIns="91440" bIns="228600" rtlCol="0" anchor="t">
            <a:noAutofit/>
          </a:bodyPr>
          <a:lstStyle>
            <a:lvl1pPr>
              <a:spcAft>
                <a:spcPct val="0"/>
              </a:spcAft>
              <a:defRPr lang="en-US" sz="544" smtClean="0">
                <a:latin typeface="Source Sans Pro" pitchFamily="34" charset="0"/>
                <a:ea typeface="Source Sans Pro" pitchFamily="34" charset="0"/>
              </a:defRPr>
            </a:lvl1pPr>
            <a:lvl2pPr>
              <a:defRPr lang="en-US" sz="1360" smtClean="0"/>
            </a:lvl2pPr>
            <a:lvl3pPr>
              <a:defRPr lang="en-US" sz="1360" smtClean="0"/>
            </a:lvl3pPr>
            <a:lvl4pPr>
              <a:defRPr lang="en-US" sz="1360" smtClean="0"/>
            </a:lvl4pPr>
            <a:lvl5pPr>
              <a:defRPr lang="en-US" sz="1360"/>
            </a:lvl5pPr>
          </a:lstStyle>
          <a:p>
            <a:pPr lvl="0"/>
            <a:r>
              <a:rPr lang="en-US"/>
              <a:t>Click to insert footnotes.</a:t>
            </a:r>
            <a:br>
              <a:rPr lang="en-US"/>
            </a:br>
            <a:r>
              <a:rPr lang="en-US"/>
              <a:t>The placeholder is sized for five lines of text maximum.</a:t>
            </a:r>
            <a:br>
              <a:rPr lang="en-US"/>
            </a:br>
            <a:r>
              <a:rPr lang="en-US"/>
              <a:t>Notes extend downward from the top of the CA logo.</a:t>
            </a:r>
            <a:br>
              <a:rPr lang="en-US"/>
            </a:br>
            <a:r>
              <a:rPr lang="en-US"/>
              <a:t>If your notes require more space, you may reduce font size and/or change text box alignment to Bottom and extend notes upward into content area.</a:t>
            </a:r>
            <a:br>
              <a:rPr lang="en-US"/>
            </a:br>
            <a:r>
              <a:rPr lang="en-US"/>
              <a:t>Any notes below this fifth line will be cut off in printing.</a:t>
            </a:r>
          </a:p>
        </p:txBody>
      </p:sp>
    </p:spTree>
    <p:extLst>
      <p:ext uri="{BB962C8B-B14F-4D97-AF65-F5344CB8AC3E}">
        <p14:creationId xmlns:p14="http://schemas.microsoft.com/office/powerpoint/2010/main" val="2313886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52400" y="342902"/>
            <a:ext cx="8839200" cy="742949"/>
          </a:xfrm>
        </p:spPr>
        <p:txBody>
          <a:bodyPr/>
          <a:lstStyle>
            <a:lvl1pPr algn="r">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52400" y="1257300"/>
            <a:ext cx="8839200" cy="28575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text</a:t>
            </a:r>
          </a:p>
        </p:txBody>
      </p:sp>
      <p:sp>
        <p:nvSpPr>
          <p:cNvPr id="4" name="Date Placeholder 3"/>
          <p:cNvSpPr>
            <a:spLocks noGrp="1"/>
          </p:cNvSpPr>
          <p:nvPr>
            <p:ph type="dt" sz="half" idx="10"/>
          </p:nvPr>
        </p:nvSpPr>
        <p:spPr/>
        <p:txBody>
          <a:bodyPr/>
          <a:lstStyle/>
          <a:p>
            <a:pPr defTabSz="685800"/>
            <a:fld id="{00ADC4DC-9C9E-4782-88DD-D826F7CC86B8}" type="datetime1">
              <a:rPr lang="en-US" smtClean="0">
                <a:solidFill>
                  <a:prstClr val="black">
                    <a:tint val="75000"/>
                  </a:prstClr>
                </a:solidFill>
              </a:rPr>
              <a:t>6/29/2021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263245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685800"/>
            <a:fld id="{358F5C49-19B7-4008-BC1B-7CB1419E356A}" type="datetime1">
              <a:rPr lang="en-US" smtClean="0">
                <a:solidFill>
                  <a:prstClr val="black">
                    <a:tint val="75000"/>
                  </a:prstClr>
                </a:solidFill>
              </a:rPr>
              <a:t>6/29/2021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55587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525" b="0" i="0">
                <a:solidFill>
                  <a:schemeClr val="tx1"/>
                </a:solidFill>
                <a:latin typeface="Arial"/>
                <a:cs typeface="Arial"/>
              </a:defRPr>
            </a:lvl1pPr>
          </a:lstStyle>
          <a:p>
            <a:pPr marL="9525" defTabSz="685800">
              <a:spcBef>
                <a:spcPts val="38"/>
              </a:spcBef>
            </a:pPr>
            <a:endParaRPr lang="en-US" dirty="0">
              <a:solidFill>
                <a:prstClr val="black"/>
              </a:solidFill>
            </a:endParaRPr>
          </a:p>
        </p:txBody>
      </p:sp>
      <p:sp>
        <p:nvSpPr>
          <p:cNvPr id="3" name="Holder 3"/>
          <p:cNvSpPr>
            <a:spLocks noGrp="1"/>
          </p:cNvSpPr>
          <p:nvPr>
            <p:ph type="dt" sz="half" idx="6"/>
          </p:nvPr>
        </p:nvSpPr>
        <p:spPr>
          <a:xfrm>
            <a:off x="457200" y="3587592"/>
            <a:ext cx="2103120" cy="207749"/>
          </a:xfrm>
        </p:spPr>
        <p:txBody>
          <a:bodyPr lIns="0" tIns="0" rIns="0" bIns="0"/>
          <a:lstStyle>
            <a:lvl1pPr algn="l">
              <a:defRPr>
                <a:solidFill>
                  <a:schemeClr val="tx1">
                    <a:tint val="75000"/>
                  </a:schemeClr>
                </a:solidFill>
              </a:defRPr>
            </a:lvl1pPr>
          </a:lstStyle>
          <a:p>
            <a:pPr defTabSz="685800"/>
            <a:fld id="{5A4A5350-D190-40D2-819C-7DF6D8B35747}" type="datetime1">
              <a:rPr lang="en-US" sz="1350" smtClean="0">
                <a:solidFill>
                  <a:prstClr val="black">
                    <a:tint val="75000"/>
                  </a:prstClr>
                </a:solidFill>
              </a:rPr>
              <a:t>6/29/2021</a:t>
            </a:fld>
            <a:endParaRPr lang="en-US" sz="1350">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600" b="0" i="0">
                <a:solidFill>
                  <a:srgbClr val="4D4F52"/>
                </a:solidFill>
                <a:latin typeface="Arial"/>
                <a:cs typeface="Arial"/>
              </a:defRPr>
            </a:lvl1pPr>
          </a:lstStyle>
          <a:p>
            <a:pPr marL="28575" defTabSz="685800">
              <a:spcBef>
                <a:spcPts val="19"/>
              </a:spcBef>
            </a:pPr>
            <a:fld id="{81D60167-4931-47E6-BA6A-407CBD079E47}" type="slidenum">
              <a:rPr lang="en-US" spc="-4" smtClean="0"/>
              <a:pPr marL="28575" defTabSz="685800">
                <a:spcBef>
                  <a:spcPts val="19"/>
                </a:spcBef>
              </a:pPr>
              <a:t>‹#›</a:t>
            </a:fld>
            <a:endParaRPr lang="en-US" spc="-4" dirty="0"/>
          </a:p>
        </p:txBody>
      </p:sp>
    </p:spTree>
    <p:extLst>
      <p:ext uri="{BB962C8B-B14F-4D97-AF65-F5344CB8AC3E}">
        <p14:creationId xmlns:p14="http://schemas.microsoft.com/office/powerpoint/2010/main" val="19491509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0375" y="345519"/>
            <a:ext cx="8223250" cy="230832"/>
          </a:xfrm>
        </p:spPr>
        <p:txBody>
          <a:bodyPr lIns="0" tIns="0" rIns="0" bIns="0"/>
          <a:lstStyle>
            <a:lvl1pPr>
              <a:defRPr sz="1500" b="0" i="0">
                <a:solidFill>
                  <a:srgbClr val="E01B2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525" b="0" i="0">
                <a:solidFill>
                  <a:schemeClr val="tx1"/>
                </a:solidFill>
                <a:latin typeface="Arial"/>
                <a:cs typeface="Arial"/>
              </a:defRPr>
            </a:lvl1pPr>
          </a:lstStyle>
          <a:p>
            <a:pPr marL="9525" defTabSz="685800">
              <a:spcBef>
                <a:spcPts val="38"/>
              </a:spcBef>
            </a:pPr>
            <a:endParaRPr lang="en-US" dirty="0">
              <a:solidFill>
                <a:prstClr val="black"/>
              </a:solidFill>
            </a:endParaRPr>
          </a:p>
        </p:txBody>
      </p:sp>
      <p:sp>
        <p:nvSpPr>
          <p:cNvPr id="5" name="Holder 5"/>
          <p:cNvSpPr>
            <a:spLocks noGrp="1"/>
          </p:cNvSpPr>
          <p:nvPr>
            <p:ph type="dt" sz="half" idx="6"/>
          </p:nvPr>
        </p:nvSpPr>
        <p:spPr>
          <a:xfrm>
            <a:off x="457200" y="3587592"/>
            <a:ext cx="2103120" cy="207749"/>
          </a:xfrm>
        </p:spPr>
        <p:txBody>
          <a:bodyPr lIns="0" tIns="0" rIns="0" bIns="0"/>
          <a:lstStyle>
            <a:lvl1pPr algn="l">
              <a:defRPr>
                <a:solidFill>
                  <a:schemeClr val="tx1">
                    <a:tint val="75000"/>
                  </a:schemeClr>
                </a:solidFill>
              </a:defRPr>
            </a:lvl1pPr>
          </a:lstStyle>
          <a:p>
            <a:pPr defTabSz="685800"/>
            <a:fld id="{96F68463-1A49-4F6A-9184-7E2B8B925CEE}" type="datetime1">
              <a:rPr lang="en-US" sz="1350" smtClean="0">
                <a:solidFill>
                  <a:prstClr val="black">
                    <a:tint val="75000"/>
                  </a:prstClr>
                </a:solidFill>
              </a:rPr>
              <a:t>6/29/2021</a:t>
            </a:fld>
            <a:endParaRPr lang="en-US" sz="135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600" b="0" i="0">
                <a:solidFill>
                  <a:srgbClr val="4D4F52"/>
                </a:solidFill>
                <a:latin typeface="Arial"/>
                <a:cs typeface="Arial"/>
              </a:defRPr>
            </a:lvl1pPr>
          </a:lstStyle>
          <a:p>
            <a:pPr marL="28575" defTabSz="685800">
              <a:spcBef>
                <a:spcPts val="19"/>
              </a:spcBef>
            </a:pPr>
            <a:fld id="{81D60167-4931-47E6-BA6A-407CBD079E47}" type="slidenum">
              <a:rPr lang="en-US" spc="-4" smtClean="0"/>
              <a:pPr marL="28575" defTabSz="685800">
                <a:spcBef>
                  <a:spcPts val="19"/>
                </a:spcBef>
              </a:pPr>
              <a:t>‹#›</a:t>
            </a:fld>
            <a:endParaRPr lang="en-US" spc="-4" dirty="0"/>
          </a:p>
        </p:txBody>
      </p:sp>
    </p:spTree>
    <p:extLst>
      <p:ext uri="{BB962C8B-B14F-4D97-AF65-F5344CB8AC3E}">
        <p14:creationId xmlns:p14="http://schemas.microsoft.com/office/powerpoint/2010/main" val="32742812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62280" y="689610"/>
            <a:ext cx="8229600" cy="7620"/>
          </a:xfrm>
          <a:custGeom>
            <a:avLst/>
            <a:gdLst/>
            <a:ahLst/>
            <a:cxnLst/>
            <a:rect l="l" t="t" r="r" b="b"/>
            <a:pathLst>
              <a:path w="8229600" h="10159">
                <a:moveTo>
                  <a:pt x="0" y="0"/>
                </a:moveTo>
                <a:lnTo>
                  <a:pt x="8229600" y="10160"/>
                </a:lnTo>
              </a:path>
            </a:pathLst>
          </a:custGeom>
          <a:ln w="10170">
            <a:solidFill>
              <a:srgbClr val="4D4F52"/>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7772203" y="4556758"/>
            <a:ext cx="914400" cy="291941"/>
          </a:xfrm>
          <a:custGeom>
            <a:avLst/>
            <a:gdLst/>
            <a:ahLst/>
            <a:cxnLst/>
            <a:rect l="l" t="t" r="r" b="b"/>
            <a:pathLst>
              <a:path w="914400" h="389254">
                <a:moveTo>
                  <a:pt x="479862" y="82089"/>
                </a:moveTo>
                <a:lnTo>
                  <a:pt x="439953" y="91731"/>
                </a:lnTo>
                <a:lnTo>
                  <a:pt x="403565" y="112413"/>
                </a:lnTo>
                <a:lnTo>
                  <a:pt x="373712" y="141869"/>
                </a:lnTo>
                <a:lnTo>
                  <a:pt x="353409" y="177834"/>
                </a:lnTo>
                <a:lnTo>
                  <a:pt x="375101" y="330510"/>
                </a:lnTo>
                <a:lnTo>
                  <a:pt x="396076" y="353355"/>
                </a:lnTo>
                <a:lnTo>
                  <a:pt x="423679" y="371723"/>
                </a:lnTo>
                <a:lnTo>
                  <a:pt x="454589" y="384059"/>
                </a:lnTo>
                <a:lnTo>
                  <a:pt x="485482" y="388810"/>
                </a:lnTo>
                <a:lnTo>
                  <a:pt x="524987" y="384086"/>
                </a:lnTo>
                <a:lnTo>
                  <a:pt x="560880" y="369309"/>
                </a:lnTo>
                <a:lnTo>
                  <a:pt x="591655" y="345320"/>
                </a:lnTo>
                <a:lnTo>
                  <a:pt x="615804" y="312959"/>
                </a:lnTo>
                <a:lnTo>
                  <a:pt x="701985" y="312959"/>
                </a:lnTo>
                <a:lnTo>
                  <a:pt x="702674" y="308859"/>
                </a:lnTo>
                <a:lnTo>
                  <a:pt x="487862" y="308859"/>
                </a:lnTo>
                <a:lnTo>
                  <a:pt x="475097" y="307743"/>
                </a:lnTo>
                <a:lnTo>
                  <a:pt x="436787" y="282730"/>
                </a:lnTo>
                <a:lnTo>
                  <a:pt x="423447" y="235160"/>
                </a:lnTo>
                <a:lnTo>
                  <a:pt x="423435" y="233600"/>
                </a:lnTo>
                <a:lnTo>
                  <a:pt x="427772" y="208836"/>
                </a:lnTo>
                <a:lnTo>
                  <a:pt x="456256" y="169733"/>
                </a:lnTo>
                <a:lnTo>
                  <a:pt x="488709" y="159523"/>
                </a:lnTo>
                <a:lnTo>
                  <a:pt x="620317" y="159523"/>
                </a:lnTo>
                <a:lnTo>
                  <a:pt x="613869" y="148582"/>
                </a:lnTo>
                <a:lnTo>
                  <a:pt x="587184" y="118342"/>
                </a:lnTo>
                <a:lnTo>
                  <a:pt x="555507" y="96911"/>
                </a:lnTo>
                <a:lnTo>
                  <a:pt x="519509" y="84692"/>
                </a:lnTo>
                <a:lnTo>
                  <a:pt x="479862" y="82089"/>
                </a:lnTo>
                <a:close/>
              </a:path>
              <a:path w="914400" h="389254">
                <a:moveTo>
                  <a:pt x="147562" y="305746"/>
                </a:moveTo>
                <a:lnTo>
                  <a:pt x="51510" y="305746"/>
                </a:lnTo>
                <a:lnTo>
                  <a:pt x="14910" y="380426"/>
                </a:lnTo>
                <a:lnTo>
                  <a:pt x="108250" y="380426"/>
                </a:lnTo>
                <a:lnTo>
                  <a:pt x="147562" y="305746"/>
                </a:lnTo>
                <a:close/>
              </a:path>
              <a:path w="914400" h="389254">
                <a:moveTo>
                  <a:pt x="331889" y="114072"/>
                </a:moveTo>
                <a:lnTo>
                  <a:pt x="247290" y="114072"/>
                </a:lnTo>
                <a:lnTo>
                  <a:pt x="248067" y="114658"/>
                </a:lnTo>
                <a:lnTo>
                  <a:pt x="285242" y="380426"/>
                </a:lnTo>
                <a:lnTo>
                  <a:pt x="368899" y="380426"/>
                </a:lnTo>
                <a:lnTo>
                  <a:pt x="331889" y="114072"/>
                </a:lnTo>
                <a:close/>
              </a:path>
              <a:path w="914400" h="389254">
                <a:moveTo>
                  <a:pt x="701985" y="312959"/>
                </a:moveTo>
                <a:lnTo>
                  <a:pt x="615804" y="312959"/>
                </a:lnTo>
                <a:lnTo>
                  <a:pt x="613937" y="329642"/>
                </a:lnTo>
                <a:lnTo>
                  <a:pt x="611471" y="346544"/>
                </a:lnTo>
                <a:lnTo>
                  <a:pt x="608751" y="363521"/>
                </a:lnTo>
                <a:lnTo>
                  <a:pt x="606124" y="380426"/>
                </a:lnTo>
                <a:lnTo>
                  <a:pt x="690552" y="380426"/>
                </a:lnTo>
                <a:lnTo>
                  <a:pt x="696811" y="343744"/>
                </a:lnTo>
                <a:lnTo>
                  <a:pt x="701985" y="312959"/>
                </a:lnTo>
                <a:close/>
              </a:path>
              <a:path w="914400" h="389254">
                <a:moveTo>
                  <a:pt x="801845" y="233600"/>
                </a:moveTo>
                <a:lnTo>
                  <a:pt x="716309" y="233600"/>
                </a:lnTo>
                <a:lnTo>
                  <a:pt x="779437" y="380426"/>
                </a:lnTo>
                <a:lnTo>
                  <a:pt x="863094" y="380426"/>
                </a:lnTo>
                <a:lnTo>
                  <a:pt x="888175" y="235936"/>
                </a:lnTo>
                <a:lnTo>
                  <a:pt x="802868" y="235936"/>
                </a:lnTo>
                <a:lnTo>
                  <a:pt x="801845" y="233600"/>
                </a:lnTo>
                <a:close/>
              </a:path>
              <a:path w="914400" h="389254">
                <a:moveTo>
                  <a:pt x="620317" y="159523"/>
                </a:moveTo>
                <a:lnTo>
                  <a:pt x="488709" y="159523"/>
                </a:lnTo>
                <a:lnTo>
                  <a:pt x="506634" y="161622"/>
                </a:lnTo>
                <a:lnTo>
                  <a:pt x="523180" y="169097"/>
                </a:lnTo>
                <a:lnTo>
                  <a:pt x="537186" y="181927"/>
                </a:lnTo>
                <a:lnTo>
                  <a:pt x="548539" y="201127"/>
                </a:lnTo>
                <a:lnTo>
                  <a:pt x="552649" y="223800"/>
                </a:lnTo>
                <a:lnTo>
                  <a:pt x="550770" y="247132"/>
                </a:lnTo>
                <a:lnTo>
                  <a:pt x="526266" y="292119"/>
                </a:lnTo>
                <a:lnTo>
                  <a:pt x="487862" y="308859"/>
                </a:lnTo>
                <a:lnTo>
                  <a:pt x="702674" y="308859"/>
                </a:lnTo>
                <a:lnTo>
                  <a:pt x="709400" y="270167"/>
                </a:lnTo>
                <a:lnTo>
                  <a:pt x="716309" y="233600"/>
                </a:lnTo>
                <a:lnTo>
                  <a:pt x="801845" y="233600"/>
                </a:lnTo>
                <a:lnTo>
                  <a:pt x="788875" y="203960"/>
                </a:lnTo>
                <a:lnTo>
                  <a:pt x="635554" y="203960"/>
                </a:lnTo>
                <a:lnTo>
                  <a:pt x="632058" y="189356"/>
                </a:lnTo>
                <a:lnTo>
                  <a:pt x="627471" y="175173"/>
                </a:lnTo>
                <a:lnTo>
                  <a:pt x="621505" y="161539"/>
                </a:lnTo>
                <a:lnTo>
                  <a:pt x="620317" y="159523"/>
                </a:lnTo>
                <a:close/>
              </a:path>
              <a:path w="914400" h="389254">
                <a:moveTo>
                  <a:pt x="251551" y="235160"/>
                </a:moveTo>
                <a:lnTo>
                  <a:pt x="36018" y="235160"/>
                </a:lnTo>
                <a:lnTo>
                  <a:pt x="0" y="305746"/>
                </a:lnTo>
                <a:lnTo>
                  <a:pt x="262204" y="305746"/>
                </a:lnTo>
                <a:lnTo>
                  <a:pt x="251551" y="235160"/>
                </a:lnTo>
                <a:close/>
              </a:path>
              <a:path w="914400" h="389254">
                <a:moveTo>
                  <a:pt x="913830" y="88137"/>
                </a:moveTo>
                <a:lnTo>
                  <a:pt x="828625" y="88137"/>
                </a:lnTo>
                <a:lnTo>
                  <a:pt x="822530" y="125243"/>
                </a:lnTo>
                <a:lnTo>
                  <a:pt x="816083" y="162817"/>
                </a:lnTo>
                <a:lnTo>
                  <a:pt x="809616" y="199160"/>
                </a:lnTo>
                <a:lnTo>
                  <a:pt x="802868" y="235936"/>
                </a:lnTo>
                <a:lnTo>
                  <a:pt x="888175" y="235936"/>
                </a:lnTo>
                <a:lnTo>
                  <a:pt x="913830" y="88137"/>
                </a:lnTo>
                <a:close/>
              </a:path>
              <a:path w="914400" h="389254">
                <a:moveTo>
                  <a:pt x="316038" y="0"/>
                </a:moveTo>
                <a:lnTo>
                  <a:pt x="212043" y="0"/>
                </a:lnTo>
                <a:lnTo>
                  <a:pt x="88688" y="235160"/>
                </a:lnTo>
                <a:lnTo>
                  <a:pt x="183965" y="235160"/>
                </a:lnTo>
                <a:lnTo>
                  <a:pt x="247290" y="114072"/>
                </a:lnTo>
                <a:lnTo>
                  <a:pt x="331889" y="114072"/>
                </a:lnTo>
                <a:lnTo>
                  <a:pt x="316038" y="0"/>
                </a:lnTo>
                <a:close/>
              </a:path>
              <a:path w="914400" h="389254">
                <a:moveTo>
                  <a:pt x="738191" y="88137"/>
                </a:moveTo>
                <a:lnTo>
                  <a:pt x="656083" y="88137"/>
                </a:lnTo>
                <a:lnTo>
                  <a:pt x="635554" y="203960"/>
                </a:lnTo>
                <a:lnTo>
                  <a:pt x="788875" y="203960"/>
                </a:lnTo>
                <a:lnTo>
                  <a:pt x="738191" y="88137"/>
                </a:lnTo>
                <a:close/>
              </a:path>
            </a:pathLst>
          </a:custGeom>
          <a:solidFill>
            <a:srgbClr val="E01B2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bk object 18"/>
          <p:cNvSpPr/>
          <p:nvPr/>
        </p:nvSpPr>
        <p:spPr>
          <a:xfrm>
            <a:off x="7787116" y="4910810"/>
            <a:ext cx="899115" cy="79848"/>
          </a:xfrm>
          <a:prstGeom prst="rect">
            <a:avLst/>
          </a:prstGeom>
          <a:blipFill>
            <a:blip r:embed="rId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9" name="bk object 19"/>
          <p:cNvSpPr/>
          <p:nvPr/>
        </p:nvSpPr>
        <p:spPr>
          <a:xfrm>
            <a:off x="375920" y="220980"/>
            <a:ext cx="8402320" cy="1097280"/>
          </a:xfrm>
          <a:prstGeom prst="rect">
            <a:avLst/>
          </a:prstGeom>
          <a:blipFill>
            <a:blip r:embed="rId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460375" y="345519"/>
            <a:ext cx="8223250" cy="230832"/>
          </a:xfrm>
        </p:spPr>
        <p:txBody>
          <a:bodyPr lIns="0" tIns="0" rIns="0" bIns="0"/>
          <a:lstStyle>
            <a:lvl1pPr>
              <a:defRPr sz="1500" b="0" i="0">
                <a:solidFill>
                  <a:srgbClr val="E01B2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525" b="0" i="0">
                <a:solidFill>
                  <a:schemeClr val="tx1"/>
                </a:solidFill>
                <a:latin typeface="Arial"/>
                <a:cs typeface="Arial"/>
              </a:defRPr>
            </a:lvl1pPr>
          </a:lstStyle>
          <a:p>
            <a:pPr marL="9525" defTabSz="685800">
              <a:spcBef>
                <a:spcPts val="38"/>
              </a:spcBef>
            </a:pPr>
            <a:endParaRPr lang="en-US" dirty="0">
              <a:solidFill>
                <a:prstClr val="black"/>
              </a:solidFill>
            </a:endParaRPr>
          </a:p>
        </p:txBody>
      </p:sp>
      <p:sp>
        <p:nvSpPr>
          <p:cNvPr id="4" name="Holder 4"/>
          <p:cNvSpPr>
            <a:spLocks noGrp="1"/>
          </p:cNvSpPr>
          <p:nvPr>
            <p:ph type="dt" sz="half" idx="6"/>
          </p:nvPr>
        </p:nvSpPr>
        <p:spPr>
          <a:xfrm>
            <a:off x="457200" y="3587592"/>
            <a:ext cx="2103120" cy="207749"/>
          </a:xfrm>
        </p:spPr>
        <p:txBody>
          <a:bodyPr lIns="0" tIns="0" rIns="0" bIns="0"/>
          <a:lstStyle>
            <a:lvl1pPr algn="l">
              <a:defRPr>
                <a:solidFill>
                  <a:schemeClr val="tx1">
                    <a:tint val="75000"/>
                  </a:schemeClr>
                </a:solidFill>
              </a:defRPr>
            </a:lvl1pPr>
          </a:lstStyle>
          <a:p>
            <a:pPr defTabSz="685800"/>
            <a:fld id="{C59875FC-C185-4FE1-A1C2-4BA70FC98895}" type="datetime1">
              <a:rPr lang="en-US" sz="1350" smtClean="0">
                <a:solidFill>
                  <a:prstClr val="black">
                    <a:tint val="75000"/>
                  </a:prstClr>
                </a:solidFill>
              </a:rPr>
              <a:t>6/29/2021</a:t>
            </a:fld>
            <a:endParaRPr lang="en-US" sz="1350">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600" b="0" i="0">
                <a:solidFill>
                  <a:srgbClr val="4D4F52"/>
                </a:solidFill>
                <a:latin typeface="Arial"/>
                <a:cs typeface="Arial"/>
              </a:defRPr>
            </a:lvl1pPr>
          </a:lstStyle>
          <a:p>
            <a:pPr marL="28575" defTabSz="685800">
              <a:spcBef>
                <a:spcPts val="19"/>
              </a:spcBef>
            </a:pPr>
            <a:fld id="{81D60167-4931-47E6-BA6A-407CBD079E47}" type="slidenum">
              <a:rPr lang="en-US" spc="-4" smtClean="0"/>
              <a:pPr marL="28575" defTabSz="685800">
                <a:spcBef>
                  <a:spcPts val="19"/>
                </a:spcBef>
              </a:pPr>
              <a:t>‹#›</a:t>
            </a:fld>
            <a:endParaRPr lang="en-US" spc="-4" dirty="0"/>
          </a:p>
        </p:txBody>
      </p:sp>
    </p:spTree>
    <p:extLst>
      <p:ext uri="{BB962C8B-B14F-4D97-AF65-F5344CB8AC3E}">
        <p14:creationId xmlns:p14="http://schemas.microsoft.com/office/powerpoint/2010/main" val="3658302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Cover Master">
    <p:spTree>
      <p:nvGrpSpPr>
        <p:cNvPr id="1" name=""/>
        <p:cNvGrpSpPr/>
        <p:nvPr/>
      </p:nvGrpSpPr>
      <p:grpSpPr>
        <a:xfrm>
          <a:off x="0" y="0"/>
          <a:ext cx="0" cy="0"/>
          <a:chOff x="0" y="0"/>
          <a:chExt cx="0" cy="0"/>
        </a:xfrm>
      </p:grpSpPr>
      <p:sp>
        <p:nvSpPr>
          <p:cNvPr id="7" name="Rectangle 9"/>
          <p:cNvSpPr>
            <a:spLocks noGrp="1" noChangeArrowheads="1"/>
          </p:cNvSpPr>
          <p:nvPr>
            <p:ph type="ctrTitle" hasCustomPrompt="1"/>
          </p:nvPr>
        </p:nvSpPr>
        <p:spPr>
          <a:xfrm>
            <a:off x="457200" y="3092352"/>
            <a:ext cx="8229600" cy="616744"/>
          </a:xfrm>
          <a:prstGeom prst="rect">
            <a:avLst/>
          </a:prstGeom>
        </p:spPr>
        <p:txBody>
          <a:bodyPr lIns="0" tIns="0" rIns="0" bIns="0"/>
          <a:lstStyle>
            <a:lvl1pPr>
              <a:defRPr sz="2100" b="1" baseline="0">
                <a:solidFill>
                  <a:schemeClr val="tx1"/>
                </a:solidFill>
              </a:defRPr>
            </a:lvl1pPr>
          </a:lstStyle>
          <a:p>
            <a:r>
              <a:rPr lang="en-US" dirty="0"/>
              <a:t>Cover: 28 </a:t>
            </a:r>
            <a:r>
              <a:rPr lang="en-US" dirty="0" err="1"/>
              <a:t>pt</a:t>
            </a:r>
            <a:r>
              <a:rPr lang="en-US" dirty="0"/>
              <a:t> Arial Bold, 0.9 line spacing, max title is two lines. Title image is 3.75×9″ @300dpi</a:t>
            </a:r>
          </a:p>
        </p:txBody>
      </p:sp>
      <p:sp>
        <p:nvSpPr>
          <p:cNvPr id="11" name="Subtitle 10"/>
          <p:cNvSpPr>
            <a:spLocks noGrp="1" noChangeArrowheads="1"/>
          </p:cNvSpPr>
          <p:nvPr>
            <p:ph type="subTitle" idx="1" hasCustomPrompt="1"/>
          </p:nvPr>
        </p:nvSpPr>
        <p:spPr>
          <a:xfrm>
            <a:off x="457200" y="3800475"/>
            <a:ext cx="8229600" cy="628650"/>
          </a:xfrm>
          <a:prstGeom prst="rect">
            <a:avLst/>
          </a:prstGeom>
        </p:spPr>
        <p:txBody>
          <a:bodyPr lIns="0" tIns="0" rIns="0" bIns="0"/>
          <a:lstStyle>
            <a:lvl1pPr marL="0" marR="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sz="1125" baseline="0"/>
            </a:lvl1pPr>
          </a:lstStyle>
          <a:p>
            <a:r>
              <a:rPr lang="en-US" dirty="0"/>
              <a:t>Subtitle is 15 </a:t>
            </a:r>
            <a:r>
              <a:rPr lang="en-US" dirty="0" err="1"/>
              <a:t>pt</a:t>
            </a:r>
            <a:r>
              <a:rPr lang="en-US" dirty="0"/>
              <a:t> Arial, </a:t>
            </a:r>
            <a:r>
              <a:rPr lang="ru-RU" dirty="0"/>
              <a:t>0</a:t>
            </a:r>
            <a:r>
              <a:rPr lang="en-US" dirty="0"/>
              <a:t>.9 line spacing, max subtitle is three lines. Edit the Cover Master slide to change the image on the cover page: Go to the View tab and click on Slide Master; Click Cover Master layout; right-click on the picture, select “Change Picture” from the drop down menu.</a:t>
            </a:r>
            <a:br>
              <a:rPr lang="en-US" dirty="0"/>
            </a:br>
            <a:endParaRPr lang="en-US" dirty="0"/>
          </a:p>
        </p:txBody>
      </p:sp>
      <p:sp>
        <p:nvSpPr>
          <p:cNvPr id="12" name="Rectangle 12"/>
          <p:cNvSpPr>
            <a:spLocks noChangeArrowheads="1"/>
          </p:cNvSpPr>
          <p:nvPr userDrawn="1"/>
        </p:nvSpPr>
        <p:spPr bwMode="auto">
          <a:xfrm>
            <a:off x="457200" y="4115610"/>
            <a:ext cx="6767512" cy="895350"/>
          </a:xfrm>
          <a:prstGeom prst="rect">
            <a:avLst/>
          </a:prstGeom>
          <a:noFill/>
          <a:ln w="9525">
            <a:noFill/>
            <a:miter lim="800000"/>
            <a:headEnd/>
            <a:tailEnd/>
          </a:ln>
        </p:spPr>
        <p:txBody>
          <a:bodyPr lIns="0" tIns="0" rIns="0" bIns="0" anchor="b"/>
          <a:lstStyle/>
          <a:p>
            <a:pPr marL="0" marR="0" lvl="0" indent="0" algn="l" defTabSz="685800" rtl="0" eaLnBrk="0" fontAlgn="base" latinLnBrk="0" hangingPunct="0">
              <a:lnSpc>
                <a:spcPts val="9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Aon</a:t>
            </a:r>
          </a:p>
          <a:p>
            <a:pPr marL="0" marR="0" lvl="0" indent="0" algn="l" defTabSz="685800" rtl="0" eaLnBrk="0" fontAlgn="base" latinLnBrk="0" hangingPunct="0">
              <a:lnSpc>
                <a:spcPts val="900"/>
              </a:lnSpc>
              <a:spcBef>
                <a:spcPct val="0"/>
              </a:spcBef>
              <a:spcAft>
                <a:spcPct val="0"/>
              </a:spcAft>
              <a:buClrTx/>
              <a:buSzTx/>
              <a:buFontTx/>
              <a:buNone/>
              <a:tabLst/>
              <a:defRPr/>
            </a:pPr>
            <a:endParaRPr kumimoji="0" lang="en-US" sz="750"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525"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Investment advice and consulting services provided by Aon Investments USA Inc., an Aon Company.</a:t>
            </a:r>
            <a:endParaRPr kumimoji="0" lang="en-US" sz="525"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525"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525"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342900"/>
            <a:ext cx="8229600" cy="2368296"/>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342900"/>
            <a:ext cx="8229600" cy="2368296"/>
          </a:xfrm>
          <a:prstGeom prst="rect">
            <a:avLst/>
          </a:prstGeom>
        </p:spPr>
      </p:pic>
    </p:spTree>
    <p:extLst>
      <p:ext uri="{BB962C8B-B14F-4D97-AF65-F5344CB8AC3E}">
        <p14:creationId xmlns:p14="http://schemas.microsoft.com/office/powerpoint/2010/main" val="3183118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399033" y="1207009"/>
            <a:ext cx="3486477" cy="517289"/>
          </a:xfrm>
        </p:spPr>
        <p:txBody>
          <a:bodyPr anchor="b" anchorCtr="0"/>
          <a:lstStyle>
            <a:lvl1pPr>
              <a:buNone/>
              <a:defRPr sz="750"/>
            </a:lvl1pPr>
            <a:lvl2pPr>
              <a:defRPr sz="750"/>
            </a:lvl2pPr>
            <a:lvl3pPr>
              <a:defRPr sz="750"/>
            </a:lvl3pPr>
            <a:lvl4pPr>
              <a:defRPr sz="750"/>
            </a:lvl4pPr>
            <a:lvl5pPr>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08451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9184"/>
            <a:ext cx="7772400" cy="1102519"/>
          </a:xfrm>
        </p:spPr>
        <p:txBody>
          <a:bodyPr/>
          <a:lstStyle>
            <a:lvl1pPr algn="l">
              <a:defRPr sz="2025">
                <a:solidFill>
                  <a:srgbClr val="0070C0"/>
                </a:solidFill>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sz="900" dirty="0">
                <a:solidFill>
                  <a:schemeClr val="bg1"/>
                </a:solidFill>
              </a:defRPr>
            </a:lvl1pPr>
          </a:lstStyle>
          <a:p>
            <a:pPr defTabSz="685800">
              <a:defRPr/>
            </a:pPr>
            <a:fld id="{B1CCC8FA-A111-49AF-A432-5602220E3300}" type="datetime1">
              <a:rPr lang="en-US" smtClean="0">
                <a:solidFill>
                  <a:prstClr val="white"/>
                </a:solidFill>
              </a:rPr>
              <a:t>6/29/2021</a:t>
            </a:fld>
            <a:endParaRPr lang="en-US">
              <a:solidFill>
                <a:prstClr val="white"/>
              </a:solidFill>
            </a:endParaRPr>
          </a:p>
        </p:txBody>
      </p:sp>
      <p:sp>
        <p:nvSpPr>
          <p:cNvPr id="5" name="Slide Number Placeholder 5"/>
          <p:cNvSpPr>
            <a:spLocks noGrp="1"/>
          </p:cNvSpPr>
          <p:nvPr>
            <p:ph type="sldNum" sz="quarter" idx="12"/>
          </p:nvPr>
        </p:nvSpPr>
        <p:spPr/>
        <p:txBody>
          <a:bodyPr/>
          <a:lstStyle>
            <a:lvl1pPr>
              <a:defRPr>
                <a:solidFill>
                  <a:schemeClr val="bg1"/>
                </a:solidFill>
              </a:defRPr>
            </a:lvl1pPr>
          </a:lstStyle>
          <a:p>
            <a:pPr defTabSz="685800">
              <a:defRPr/>
            </a:pPr>
            <a:fld id="{F57933AA-EECD-4239-B3BC-7C47EF123D50}" type="slidenum">
              <a:rPr lang="en-US" smtClean="0">
                <a:solidFill>
                  <a:prstClr val="white"/>
                </a:solidFill>
              </a:rPr>
              <a:pPr defTabSz="685800">
                <a:defRPr/>
              </a:pPr>
              <a:t>‹#›</a:t>
            </a:fld>
            <a:endParaRPr lang="en-US" dirty="0">
              <a:solidFill>
                <a:prstClr val="white"/>
              </a:solidFill>
            </a:endParaRPr>
          </a:p>
        </p:txBody>
      </p:sp>
      <p:grpSp>
        <p:nvGrpSpPr>
          <p:cNvPr id="10" name="Group 9"/>
          <p:cNvGrpSpPr/>
          <p:nvPr userDrawn="1"/>
        </p:nvGrpSpPr>
        <p:grpSpPr>
          <a:xfrm>
            <a:off x="5929746" y="0"/>
            <a:ext cx="3214255" cy="1209893"/>
            <a:chOff x="7906327" y="0"/>
            <a:chExt cx="4285673" cy="1613190"/>
          </a:xfrm>
        </p:grpSpPr>
        <p:sp>
          <p:nvSpPr>
            <p:cNvPr id="6" name="Rectangle 5"/>
            <p:cNvSpPr/>
            <p:nvPr userDrawn="1"/>
          </p:nvSpPr>
          <p:spPr bwMode="gray">
            <a:xfrm>
              <a:off x="7906327" y="0"/>
              <a:ext cx="4285673" cy="1191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6"/>
            <p:cNvPicPr>
              <a:picLocks noChangeAspect="1" noChangeArrowheads="1"/>
            </p:cNvPicPr>
            <p:nvPr userDrawn="1">
              <p:custDataLst>
                <p:tags r:id="rId1"/>
              </p:custDataLst>
            </p:nvPr>
          </p:nvPicPr>
          <p:blipFill rotWithShape="1">
            <a:blip r:embed="rId3" cstate="print"/>
            <a:srcRect l="65566" t="-1258" r="472" b="82893"/>
            <a:stretch/>
          </p:blipFill>
          <p:spPr bwMode="auto">
            <a:xfrm>
              <a:off x="8473028" y="197143"/>
              <a:ext cx="3491621" cy="1416047"/>
            </a:xfrm>
            <a:prstGeom prst="rect">
              <a:avLst/>
            </a:prstGeom>
            <a:noFill/>
            <a:ln w="9525">
              <a:noFill/>
              <a:miter lim="800000"/>
              <a:headEnd/>
              <a:tailEnd/>
            </a:ln>
          </p:spPr>
        </p:pic>
      </p:grpSp>
      <p:sp>
        <p:nvSpPr>
          <p:cNvPr id="11" name="Footer Placeholder 2"/>
          <p:cNvSpPr>
            <a:spLocks noGrp="1"/>
          </p:cNvSpPr>
          <p:nvPr>
            <p:ph type="ftr" sz="quarter" idx="3"/>
          </p:nvPr>
        </p:nvSpPr>
        <p:spPr>
          <a:xfrm>
            <a:off x="3128963" y="5006578"/>
            <a:ext cx="2895600" cy="273844"/>
          </a:xfrm>
          <a:prstGeom prst="rect">
            <a:avLst/>
          </a:prstGeom>
        </p:spPr>
        <p:txBody>
          <a:bodyPr/>
          <a:lstStyle>
            <a:lvl1pPr>
              <a:defRPr sz="600">
                <a:solidFill>
                  <a:schemeClr val="bg1"/>
                </a:solidFill>
              </a:defRPr>
            </a:lvl1pPr>
          </a:lstStyle>
          <a:p>
            <a:pPr algn="ctr" defTabSz="685800">
              <a:defRPr/>
            </a:pPr>
            <a:endParaRPr lang="en-US" dirty="0">
              <a:solidFill>
                <a:prstClr val="white"/>
              </a:solidFill>
            </a:endParaRPr>
          </a:p>
        </p:txBody>
      </p:sp>
    </p:spTree>
    <p:extLst>
      <p:ext uri="{BB962C8B-B14F-4D97-AF65-F5344CB8AC3E}">
        <p14:creationId xmlns:p14="http://schemas.microsoft.com/office/powerpoint/2010/main" val="9845926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pic>
        <p:nvPicPr>
          <p:cNvPr id="4" name="Picture 5"/>
          <p:cNvPicPr>
            <a:picLocks noChangeAspect="1" noChangeArrowheads="1"/>
          </p:cNvPicPr>
          <p:nvPr userDrawn="1">
            <p:custDataLst>
              <p:tags r:id="rId1"/>
            </p:custDataLst>
          </p:nvPr>
        </p:nvPicPr>
        <p:blipFill>
          <a:blip r:embed="rId4" cstate="print"/>
          <a:srcRect/>
          <a:stretch>
            <a:fillRect/>
          </a:stretch>
        </p:blipFill>
        <p:spPr bwMode="auto">
          <a:xfrm>
            <a:off x="0" y="0"/>
            <a:ext cx="6864927" cy="5143500"/>
          </a:xfrm>
          <a:prstGeom prst="rect">
            <a:avLst/>
          </a:prstGeom>
          <a:noFill/>
          <a:ln w="9525">
            <a:noFill/>
            <a:miter lim="800000"/>
            <a:headEnd/>
            <a:tailEnd/>
          </a:ln>
        </p:spPr>
      </p:pic>
      <p:sp>
        <p:nvSpPr>
          <p:cNvPr id="8" name="Title 1"/>
          <p:cNvSpPr>
            <a:spLocks noGrp="1"/>
          </p:cNvSpPr>
          <p:nvPr>
            <p:ph type="title"/>
          </p:nvPr>
        </p:nvSpPr>
        <p:spPr>
          <a:xfrm>
            <a:off x="2080953" y="202103"/>
            <a:ext cx="6393180" cy="691515"/>
          </a:xfrm>
        </p:spPr>
        <p:txBody>
          <a:bodyPr/>
          <a:lstStyle>
            <a:lvl1pPr algn="l">
              <a:defRPr sz="2400">
                <a:solidFill>
                  <a:srgbClr val="0070C0"/>
                </a:solidFill>
                <a:latin typeface="+mn-lt"/>
              </a:defRPr>
            </a:lvl1pPr>
          </a:lstStyle>
          <a:p>
            <a:r>
              <a:rPr lang="en-US" dirty="0"/>
              <a:t>Click to edit Master title style</a:t>
            </a:r>
          </a:p>
        </p:txBody>
      </p:sp>
      <p:pic>
        <p:nvPicPr>
          <p:cNvPr id="9" name="Picture 5"/>
          <p:cNvPicPr>
            <a:picLocks noChangeAspect="1" noChangeArrowheads="1"/>
          </p:cNvPicPr>
          <p:nvPr userDrawn="1">
            <p:custDataLst>
              <p:tags r:id="rId2"/>
            </p:custDataLst>
          </p:nvPr>
        </p:nvPicPr>
        <p:blipFill rotWithShape="1">
          <a:blip r:embed="rId4" cstate="print"/>
          <a:srcRect l="63168"/>
          <a:stretch/>
        </p:blipFill>
        <p:spPr bwMode="auto">
          <a:xfrm>
            <a:off x="6615545" y="0"/>
            <a:ext cx="2528455" cy="514350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defTabSz="685800">
              <a:defRPr/>
            </a:pPr>
            <a:fld id="{5002299F-1DB6-4E91-B905-69A4102484FA}" type="datetime1">
              <a:rPr lang="en-US" smtClean="0">
                <a:solidFill>
                  <a:prstClr val="white"/>
                </a:solidFill>
              </a:rPr>
              <a:t>6/29/2021</a:t>
            </a:fld>
            <a:endParaRPr lang="en-US">
              <a:solidFill>
                <a:prstClr val="white"/>
              </a:solidFill>
            </a:endParaRPr>
          </a:p>
        </p:txBody>
      </p:sp>
      <p:sp>
        <p:nvSpPr>
          <p:cNvPr id="10" name="Slide Number Placeholder 9"/>
          <p:cNvSpPr>
            <a:spLocks noGrp="1"/>
          </p:cNvSpPr>
          <p:nvPr>
            <p:ph type="sldNum" sz="quarter" idx="12"/>
          </p:nvPr>
        </p:nvSpPr>
        <p:spPr/>
        <p:txBody>
          <a:bodyPr/>
          <a:lstStyle>
            <a:lvl1pPr>
              <a:defRPr>
                <a:solidFill>
                  <a:srgbClr val="0070C0"/>
                </a:solidFill>
              </a:defRPr>
            </a:lvl1pPr>
          </a:lstStyle>
          <a:p>
            <a:pPr defTabSz="685800">
              <a:defRPr/>
            </a:pPr>
            <a:fld id="{82AD25E3-C36E-402F-86F9-63028CC64754}" type="slidenum">
              <a:rPr lang="en-US" smtClean="0"/>
              <a:pPr defTabSz="685800">
                <a:defRPr/>
              </a:pPr>
              <a:t>‹#›</a:t>
            </a:fld>
            <a:endParaRPr lang="en-US" dirty="0"/>
          </a:p>
        </p:txBody>
      </p:sp>
      <p:sp>
        <p:nvSpPr>
          <p:cNvPr id="11" name="Footer Placeholder 2"/>
          <p:cNvSpPr>
            <a:spLocks noGrp="1"/>
          </p:cNvSpPr>
          <p:nvPr>
            <p:ph type="ftr" sz="quarter" idx="3"/>
          </p:nvPr>
        </p:nvSpPr>
        <p:spPr>
          <a:xfrm>
            <a:off x="3128963" y="5006578"/>
            <a:ext cx="2895600" cy="273844"/>
          </a:xfrm>
          <a:prstGeom prst="rect">
            <a:avLst/>
          </a:prstGeom>
        </p:spPr>
        <p:txBody>
          <a:bodyPr/>
          <a:lstStyle>
            <a:lvl1pPr>
              <a:defRPr sz="600">
                <a:solidFill>
                  <a:schemeClr val="bg1"/>
                </a:solidFill>
              </a:defRPr>
            </a:lvl1pPr>
          </a:lstStyle>
          <a:p>
            <a:pPr algn="ctr" defTabSz="685800">
              <a:defRPr/>
            </a:pPr>
            <a:endParaRPr lang="en-US" dirty="0">
              <a:solidFill>
                <a:prstClr val="white"/>
              </a:solidFill>
            </a:endParaRPr>
          </a:p>
        </p:txBody>
      </p:sp>
    </p:spTree>
    <p:extLst>
      <p:ext uri="{BB962C8B-B14F-4D97-AF65-F5344CB8AC3E}">
        <p14:creationId xmlns:p14="http://schemas.microsoft.com/office/powerpoint/2010/main" val="3754701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Exhibi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8" name="Picture Placeholder 3"/>
          <p:cNvSpPr>
            <a:spLocks noGrp="1"/>
          </p:cNvSpPr>
          <p:nvPr>
            <p:ph type="pic" sz="quarter" idx="10" hasCustomPrompt="1"/>
          </p:nvPr>
        </p:nvSpPr>
        <p:spPr>
          <a:xfrm>
            <a:off x="997529" y="1034751"/>
            <a:ext cx="7481455" cy="3527836"/>
          </a:xfrm>
        </p:spPr>
        <p:txBody>
          <a:bodyPr lIns="73248" tIns="219740" rIns="73248" bIns="73248"/>
          <a:lstStyle>
            <a:lvl1pPr marL="0" indent="0">
              <a:buNone/>
              <a:defRPr baseline="0"/>
            </a:lvl1pPr>
          </a:lstStyle>
          <a:p>
            <a:r>
              <a:rPr lang="en-US" dirty="0" smtClean="0"/>
              <a:t>Align your picture to top left corner of this box, graph should not exceed outside frame of box</a:t>
            </a:r>
            <a:endParaRPr lang="en-US" dirty="0"/>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849653128"/>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1"/>
            <a:ext cx="8839200" cy="720329"/>
          </a:xfrm>
        </p:spPr>
        <p:txBody>
          <a:bodyPr/>
          <a:lstStyle>
            <a:lvl1pPr algn="r">
              <a:defRPr/>
            </a:lvl1pPr>
          </a:lstStyle>
          <a:p>
            <a:r>
              <a:rPr lang="en-US" dirty="0"/>
              <a:t>Click to edit subtitle text</a:t>
            </a:r>
          </a:p>
        </p:txBody>
      </p:sp>
      <p:sp>
        <p:nvSpPr>
          <p:cNvPr id="3" name="Content Placeholder 2"/>
          <p:cNvSpPr>
            <a:spLocks noGrp="1"/>
          </p:cNvSpPr>
          <p:nvPr>
            <p:ph sz="half" idx="1" hasCustomPrompt="1"/>
          </p:nvPr>
        </p:nvSpPr>
        <p:spPr>
          <a:xfrm>
            <a:off x="1524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152400" y="4767264"/>
            <a:ext cx="8138160" cy="273844"/>
          </a:xfrm>
        </p:spPr>
        <p:txBody>
          <a:bodyPr/>
          <a:lstStyle>
            <a:lvl1pPr algn="l">
              <a:defRPr/>
            </a:lvl1p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a:xfrm>
            <a:off x="8450580" y="4751549"/>
            <a:ext cx="533400" cy="273844"/>
          </a:xfrm>
        </p:spPr>
        <p:txBody>
          <a:bodyPr/>
          <a:lstStyle/>
          <a:p>
            <a:pPr defTabSz="685800"/>
            <a:fld id="{6825C322-D144-471B-8A6A-18CA93F8758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952948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52400" y="4767264"/>
            <a:ext cx="8305800" cy="273844"/>
          </a:xfrm>
        </p:spPr>
        <p:txBody>
          <a:bodyPr/>
          <a:lstStyle>
            <a:lvl1pPr algn="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4767264"/>
            <a:ext cx="381000" cy="273844"/>
          </a:xfrm>
        </p:spPr>
        <p:txBody>
          <a:bodyPr/>
          <a:lstStyle/>
          <a:p>
            <a:pPr defTabSz="685800"/>
            <a:fld id="{6825C322-D144-471B-8A6A-18CA93F8758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31890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B34F4F-9115-4CD4-8730-3F1F629A17F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4619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165A7-7021-490D-89F0-7B555FA7894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47798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Content Placeholder 2"/>
          <p:cNvSpPr>
            <a:spLocks noGrp="1"/>
          </p:cNvSpPr>
          <p:nvPr>
            <p:ph sz="half" idx="1" hasCustomPrompt="1"/>
          </p:nvPr>
        </p:nvSpPr>
        <p:spPr>
          <a:xfrm>
            <a:off x="1524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3EE356-33A4-456F-B65D-B727E6E667B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41310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Content Placeholder 2"/>
          <p:cNvSpPr>
            <a:spLocks noGrp="1"/>
          </p:cNvSpPr>
          <p:nvPr>
            <p:ph sz="half" idx="1" hasCustomPrompt="1"/>
          </p:nvPr>
        </p:nvSpPr>
        <p:spPr>
          <a:xfrm>
            <a:off x="1524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606C92-050B-4D53-9F3F-C13D132FE2D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06194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Content Placeholder 2"/>
          <p:cNvSpPr>
            <a:spLocks noGrp="1"/>
          </p:cNvSpPr>
          <p:nvPr>
            <p:ph sz="half" idx="1" hasCustomPrompt="1"/>
          </p:nvPr>
        </p:nvSpPr>
        <p:spPr>
          <a:xfrm>
            <a:off x="1524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35F6E9-0ED2-41B6-AD78-69F1AEBF4A8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88503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a:t>Click to edit subtitle text</a:t>
            </a:r>
          </a:p>
        </p:txBody>
      </p:sp>
      <p:sp>
        <p:nvSpPr>
          <p:cNvPr id="3" name="Content Placeholder 2"/>
          <p:cNvSpPr>
            <a:spLocks noGrp="1"/>
          </p:cNvSpPr>
          <p:nvPr>
            <p:ph idx="1" hasCustomPrompt="1"/>
          </p:nvPr>
        </p:nvSpPr>
        <p:spPr>
          <a:xfrm>
            <a:off x="152400" y="1200151"/>
            <a:ext cx="8839200" cy="33944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7AFE37-93E0-4B20-BA10-4A1B5FEC50D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06795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50BB02-D69C-4F1F-82E8-87A011D76EF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4330599"/>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CAEF7-84DE-4F5B-B6D6-AEF95D08F0F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334881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Exhibit &amp;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5" name="Picture Placeholder 3"/>
          <p:cNvSpPr>
            <a:spLocks noGrp="1"/>
          </p:cNvSpPr>
          <p:nvPr>
            <p:ph type="pic" sz="quarter" idx="10" hasCustomPrompt="1"/>
          </p:nvPr>
        </p:nvSpPr>
        <p:spPr>
          <a:xfrm>
            <a:off x="997529" y="1034751"/>
            <a:ext cx="7481455" cy="3527836"/>
          </a:xfrm>
        </p:spPr>
        <p:txBody>
          <a:bodyPr lIns="73248" tIns="219740" rIns="73248" bIns="73248"/>
          <a:lstStyle>
            <a:lvl1pPr marL="0" indent="0">
              <a:buNone/>
              <a:defRPr baseline="0"/>
            </a:lvl1pPr>
          </a:lstStyle>
          <a:p>
            <a:r>
              <a:rPr lang="en-US" dirty="0" smtClean="0"/>
              <a:t>Align your picture to top left corner of this box, graph should not exceed outside frame of box</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3"/>
          </p:nvPr>
        </p:nvSpPr>
        <p:spPr/>
        <p:txBody>
          <a:bodyPr/>
          <a:lstStyle/>
          <a:p>
            <a:endParaRPr lang="en-US" dirty="0">
              <a:solidFill>
                <a:srgbClr val="000000"/>
              </a:solidFill>
            </a:endParaRPr>
          </a:p>
        </p:txBody>
      </p:sp>
      <p:sp>
        <p:nvSpPr>
          <p:cNvPr id="8" name="Slide Number Placeholder 7"/>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23950399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65D543-4701-4107-955B-963E747724F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801068"/>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F2DB93-42E8-402E-8846-F2CAD2AC44E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4795631"/>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1F4818-51AA-4083-AB39-90052D7B269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168749"/>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7CF6EF-F486-48D7-A7A0-1F800D76249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5009861"/>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EDD94A-37C3-4ABC-8406-9558147D8AA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700701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2A21B2-839C-41BC-9117-71B2F2654EB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5333869"/>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1037DB-E6E0-406E-BF64-239B5AE662D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6205600"/>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19C43C-6ACA-4F4A-87E1-C55CA7592DA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84166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11741C-BAD1-4532-9B10-D341AA70504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05160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625FB1-428E-4D0B-80F2-8BB2975B157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3795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mp; PPT Exhib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9" y="1028705"/>
            <a:ext cx="7459287"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0" name="Text Placeholder 14"/>
          <p:cNvSpPr>
            <a:spLocks noGrp="1"/>
          </p:cNvSpPr>
          <p:nvPr>
            <p:ph type="body" sz="quarter" idx="16" hasCustomPrompt="1"/>
          </p:nvPr>
        </p:nvSpPr>
        <p:spPr>
          <a:xfrm>
            <a:off x="997529" y="1149728"/>
            <a:ext cx="7459287"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
        <p:nvSpPr>
          <p:cNvPr id="12" name="Chart Placeholder 11"/>
          <p:cNvSpPr>
            <a:spLocks noGrp="1"/>
          </p:cNvSpPr>
          <p:nvPr>
            <p:ph type="chart" sz="quarter" idx="18" hasCustomPrompt="1"/>
          </p:nvPr>
        </p:nvSpPr>
        <p:spPr>
          <a:xfrm>
            <a:off x="997529" y="1361516"/>
            <a:ext cx="7481455" cy="3126441"/>
          </a:xfrm>
        </p:spPr>
        <p:txBody>
          <a:bodyPr/>
          <a:lstStyle>
            <a:lvl1pPr>
              <a:defRPr baseline="0"/>
            </a:lvl1pPr>
          </a:lstStyle>
          <a:p>
            <a:r>
              <a:rPr lang="en-US" dirty="0" smtClean="0"/>
              <a:t>Click icon to add chart or use container as guide for placing chart from another program</a:t>
            </a:r>
            <a:endParaRPr lang="en-US" dirty="0"/>
          </a:p>
        </p:txBody>
      </p:sp>
    </p:spTree>
    <p:extLst>
      <p:ext uri="{BB962C8B-B14F-4D97-AF65-F5344CB8AC3E}">
        <p14:creationId xmlns:p14="http://schemas.microsoft.com/office/powerpoint/2010/main" val="2691107221"/>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60D147-D6E4-4D34-8A06-A426FF08C7A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30428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7835F-21B7-4634-AA04-075F99D3DE6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14370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a:t>Click to edit subtitle text</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9C88A9-FBA8-4449-B024-3384BA84995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4986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3" y="585792"/>
            <a:ext cx="7923213" cy="616744"/>
          </a:xfrm>
        </p:spPr>
        <p:txBody>
          <a:bodyPr anchor="t"/>
          <a:lstStyle>
            <a:lvl1pPr>
              <a:defRPr sz="2100" b="1"/>
            </a:lvl1pPr>
          </a:lstStyle>
          <a:p>
            <a:pPr lvl="0"/>
            <a:r>
              <a:rPr lang="en-US" noProof="0"/>
              <a:t>Click to edit Master title style</a:t>
            </a:r>
          </a:p>
        </p:txBody>
      </p:sp>
      <p:sp>
        <p:nvSpPr>
          <p:cNvPr id="4099" name="Rectangle 3"/>
          <p:cNvSpPr>
            <a:spLocks noGrp="1" noChangeArrowheads="1"/>
          </p:cNvSpPr>
          <p:nvPr>
            <p:ph type="subTitle" idx="1"/>
          </p:nvPr>
        </p:nvSpPr>
        <p:spPr>
          <a:xfrm>
            <a:off x="457203" y="1372791"/>
            <a:ext cx="7923213" cy="742950"/>
          </a:xfrm>
        </p:spPr>
        <p:txBody>
          <a:bodyPr/>
          <a:lstStyle>
            <a:lvl1pPr marL="0" indent="0">
              <a:buFont typeface="Wingdings" pitchFamily="2" charset="2"/>
              <a:buNone/>
              <a:defRPr sz="1500"/>
            </a:lvl1pPr>
          </a:lstStyle>
          <a:p>
            <a:pPr lvl="0"/>
            <a:r>
              <a:rPr lang="en-US" noProof="0"/>
              <a:t>Click to edit Master subtitle style</a:t>
            </a:r>
          </a:p>
        </p:txBody>
      </p:sp>
    </p:spTree>
    <p:extLst>
      <p:ext uri="{BB962C8B-B14F-4D97-AF65-F5344CB8AC3E}">
        <p14:creationId xmlns:p14="http://schemas.microsoft.com/office/powerpoint/2010/main" val="27533301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4714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PPT Exhibit &amp;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9" y="1028705"/>
            <a:ext cx="7459287"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0" name="Text Placeholder 14"/>
          <p:cNvSpPr>
            <a:spLocks noGrp="1"/>
          </p:cNvSpPr>
          <p:nvPr>
            <p:ph type="body" sz="quarter" idx="16" hasCustomPrompt="1"/>
          </p:nvPr>
        </p:nvSpPr>
        <p:spPr>
          <a:xfrm>
            <a:off x="997529" y="1149728"/>
            <a:ext cx="7459287"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
        <p:nvSpPr>
          <p:cNvPr id="12" name="Chart Placeholder 11"/>
          <p:cNvSpPr>
            <a:spLocks noGrp="1"/>
          </p:cNvSpPr>
          <p:nvPr>
            <p:ph type="chart" sz="quarter" idx="18" hasCustomPrompt="1"/>
          </p:nvPr>
        </p:nvSpPr>
        <p:spPr>
          <a:xfrm>
            <a:off x="997529" y="1361516"/>
            <a:ext cx="7481455"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Tree>
    <p:extLst>
      <p:ext uri="{BB962C8B-B14F-4D97-AF65-F5344CB8AC3E}">
        <p14:creationId xmlns:p14="http://schemas.microsoft.com/office/powerpoint/2010/main" val="184057214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ullets and Chart L-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997527" y="1034756"/>
            <a:ext cx="3699164" cy="35298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6"/>
          <p:cNvSpPr>
            <a:spLocks noGrp="1"/>
          </p:cNvSpPr>
          <p:nvPr>
            <p:ph sz="quarter" idx="14" hasCustomPrompt="1"/>
          </p:nvPr>
        </p:nvSpPr>
        <p:spPr>
          <a:xfrm>
            <a:off x="4779820"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8262695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885951"/>
            <a:ext cx="8839200" cy="27086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897C64-CE34-4F48-B360-9233353B2096}" type="datetime1">
              <a:rPr lang="en-US" smtClean="0"/>
              <a:t>6/29/2021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C322-D144-471B-8A6A-18CA93F87583}" type="slidenum">
              <a:rPr lang="en-US" smtClean="0"/>
              <a:t>‹#›</a:t>
            </a:fld>
            <a:endParaRPr lang="en-US"/>
          </a:p>
        </p:txBody>
      </p:sp>
      <p:sp>
        <p:nvSpPr>
          <p:cNvPr id="9" name="Rectangle 8"/>
          <p:cNvSpPr/>
          <p:nvPr userDrawn="1"/>
        </p:nvSpPr>
        <p:spPr>
          <a:xfrm>
            <a:off x="152400" y="1200150"/>
            <a:ext cx="8839200" cy="571500"/>
          </a:xfrm>
          <a:prstGeom prst="rect">
            <a:avLst/>
          </a:prstGeom>
          <a:solidFill>
            <a:srgbClr val="645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0" name="TextBox 9"/>
          <p:cNvSpPr txBox="1"/>
          <p:nvPr userDrawn="1"/>
        </p:nvSpPr>
        <p:spPr>
          <a:xfrm>
            <a:off x="304800" y="1257301"/>
            <a:ext cx="8534400" cy="584775"/>
          </a:xfrm>
          <a:prstGeom prst="rect">
            <a:avLst/>
          </a:prstGeom>
          <a:noFill/>
        </p:spPr>
        <p:txBody>
          <a:bodyPr wrap="square" lIns="91432" tIns="45716" rIns="91432" bIns="45716" rtlCol="0">
            <a:spAutoFit/>
          </a:bodyPr>
          <a:lstStyle/>
          <a:p>
            <a:pPr algn="ctr"/>
            <a:r>
              <a:rPr lang="en-US" sz="3200" dirty="0" smtClean="0">
                <a:solidFill>
                  <a:schemeClr val="bg1"/>
                </a:solidFill>
              </a:rPr>
              <a:t>Insert</a:t>
            </a:r>
            <a:r>
              <a:rPr lang="en-US" sz="3200" baseline="0" dirty="0" smtClean="0">
                <a:solidFill>
                  <a:schemeClr val="bg1"/>
                </a:solidFill>
              </a:rPr>
              <a:t> Desired Conclusion Here</a:t>
            </a:r>
            <a:endParaRPr lang="en-US" sz="3200" dirty="0">
              <a:solidFill>
                <a:schemeClr val="bg1"/>
              </a:solidFill>
            </a:endParaRPr>
          </a:p>
        </p:txBody>
      </p:sp>
    </p:spTree>
    <p:extLst>
      <p:ext uri="{BB962C8B-B14F-4D97-AF65-F5344CB8AC3E}">
        <p14:creationId xmlns:p14="http://schemas.microsoft.com/office/powerpoint/2010/main" val="197013175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ullets and Chart L-R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997527" y="1034756"/>
            <a:ext cx="3699164" cy="35298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10" name="Content Placeholder 6"/>
          <p:cNvSpPr>
            <a:spLocks noGrp="1"/>
          </p:cNvSpPr>
          <p:nvPr>
            <p:ph sz="quarter" idx="15" hasCustomPrompt="1"/>
          </p:nvPr>
        </p:nvSpPr>
        <p:spPr>
          <a:xfrm>
            <a:off x="4779820"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311409689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hart and Bullets L-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4779820" y="1034756"/>
            <a:ext cx="3699164" cy="35298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6"/>
          <p:cNvSpPr>
            <a:spLocks noGrp="1"/>
          </p:cNvSpPr>
          <p:nvPr>
            <p:ph sz="quarter" idx="14" hasCustomPrompt="1"/>
          </p:nvPr>
        </p:nvSpPr>
        <p:spPr>
          <a:xfrm>
            <a:off x="997527"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275388260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rt and Bullets L-R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4779820" y="1034756"/>
            <a:ext cx="3699164" cy="35298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10" name="Content Placeholder 6"/>
          <p:cNvSpPr>
            <a:spLocks noGrp="1"/>
          </p:cNvSpPr>
          <p:nvPr>
            <p:ph sz="quarter" idx="15" hasCustomPrompt="1"/>
          </p:nvPr>
        </p:nvSpPr>
        <p:spPr>
          <a:xfrm>
            <a:off x="997527"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216124765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ullets and Chart T-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1034752"/>
            <a:ext cx="7481455" cy="173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6"/>
          <p:cNvSpPr>
            <a:spLocks noGrp="1"/>
          </p:cNvSpPr>
          <p:nvPr>
            <p:ph sz="quarter" idx="13" hasCustomPrompt="1"/>
          </p:nvPr>
        </p:nvSpPr>
        <p:spPr>
          <a:xfrm>
            <a:off x="997529" y="2825899"/>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smtClean="0"/>
              <a:t>If placing a picture from another file, align to the top left corner of this box; content should not exceed box frame.</a:t>
            </a:r>
            <a:endParaRPr lang="en-US" dirty="0"/>
          </a:p>
        </p:txBody>
      </p:sp>
    </p:spTree>
    <p:extLst>
      <p:ext uri="{BB962C8B-B14F-4D97-AF65-F5344CB8AC3E}">
        <p14:creationId xmlns:p14="http://schemas.microsoft.com/office/powerpoint/2010/main" val="8227516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ullets and Chart T-B w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1034752"/>
            <a:ext cx="7481455" cy="173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8" name="Content Placeholder 6"/>
          <p:cNvSpPr>
            <a:spLocks noGrp="1"/>
          </p:cNvSpPr>
          <p:nvPr>
            <p:ph sz="quarter" idx="13" hasCustomPrompt="1"/>
          </p:nvPr>
        </p:nvSpPr>
        <p:spPr>
          <a:xfrm>
            <a:off x="997529" y="2825899"/>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smtClean="0"/>
              <a:t>If placing a picture from another file, align to the top left corner of this box; content should not exceed box frame.</a:t>
            </a:r>
            <a:endParaRPr lang="en-US" dirty="0"/>
          </a:p>
        </p:txBody>
      </p:sp>
    </p:spTree>
    <p:extLst>
      <p:ext uri="{BB962C8B-B14F-4D97-AF65-F5344CB8AC3E}">
        <p14:creationId xmlns:p14="http://schemas.microsoft.com/office/powerpoint/2010/main" val="283236334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hart and Bullets T-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2825899"/>
            <a:ext cx="7481455" cy="173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3" hasCustomPrompt="1"/>
          </p:nvPr>
        </p:nvSpPr>
        <p:spPr>
          <a:xfrm>
            <a:off x="997529" y="1034752"/>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smtClean="0"/>
              <a:t>If placing a picture from another file, align to the top left corner of this box; content should not exceed box frame.</a:t>
            </a:r>
            <a:endParaRPr lang="en-US" dirty="0"/>
          </a:p>
        </p:txBody>
      </p:sp>
    </p:spTree>
    <p:extLst>
      <p:ext uri="{BB962C8B-B14F-4D97-AF65-F5344CB8AC3E}">
        <p14:creationId xmlns:p14="http://schemas.microsoft.com/office/powerpoint/2010/main" val="43082285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hart and Bullets T-B w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2825899"/>
            <a:ext cx="7481455" cy="173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8" name="Content Placeholder 6"/>
          <p:cNvSpPr>
            <a:spLocks noGrp="1"/>
          </p:cNvSpPr>
          <p:nvPr>
            <p:ph sz="quarter" idx="13" hasCustomPrompt="1"/>
          </p:nvPr>
        </p:nvSpPr>
        <p:spPr>
          <a:xfrm>
            <a:off x="997529" y="1034752"/>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smtClean="0"/>
              <a:t>If placing a picture from another file, align to the top left corner of this box; content should not exceed box frame.</a:t>
            </a:r>
            <a:endParaRPr lang="en-US" dirty="0"/>
          </a:p>
        </p:txBody>
      </p:sp>
    </p:spTree>
    <p:extLst>
      <p:ext uri="{BB962C8B-B14F-4D97-AF65-F5344CB8AC3E}">
        <p14:creationId xmlns:p14="http://schemas.microsoft.com/office/powerpoint/2010/main" val="4271740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ide by Side Bullet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82482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de by Side Bullets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4"/>
          <p:cNvSpPr>
            <a:spLocks noGrp="1"/>
          </p:cNvSpPr>
          <p:nvPr>
            <p:ph type="body" sz="quarter" idx="2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Tree>
    <p:extLst>
      <p:ext uri="{BB962C8B-B14F-4D97-AF65-F5344CB8AC3E}">
        <p14:creationId xmlns:p14="http://schemas.microsoft.com/office/powerpoint/2010/main" val="416317001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de by Side Bullets w Shadow">
    <p:spTree>
      <p:nvGrpSpPr>
        <p:cNvPr id="1" name=""/>
        <p:cNvGrpSpPr/>
        <p:nvPr/>
      </p:nvGrpSpPr>
      <p:grpSpPr>
        <a:xfrm>
          <a:off x="0" y="0"/>
          <a:ext cx="0" cy="0"/>
          <a:chOff x="0" y="0"/>
          <a:chExt cx="0" cy="0"/>
        </a:xfrm>
      </p:grpSpPr>
      <p:sp>
        <p:nvSpPr>
          <p:cNvPr id="18" name="Rectangle 17"/>
          <p:cNvSpPr/>
          <p:nvPr/>
        </p:nvSpPr>
        <p:spPr>
          <a:xfrm>
            <a:off x="4763198" y="1222342"/>
            <a:ext cx="3732415" cy="332814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17" name="Rectangle 16"/>
          <p:cNvSpPr/>
          <p:nvPr/>
        </p:nvSpPr>
        <p:spPr>
          <a:xfrm>
            <a:off x="980903" y="1222342"/>
            <a:ext cx="3732415" cy="332814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2407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FD1A88-63CB-4D8A-8620-E8BBA60BEF80}" type="datetime1">
              <a:rPr lang="en-US" smtClean="0"/>
              <a:t>6/29/2021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C322-D144-471B-8A6A-18CA93F87583}" type="slidenum">
              <a:rPr lang="en-US" smtClean="0"/>
              <a:t>‹#›</a:t>
            </a:fld>
            <a:endParaRPr lang="en-US"/>
          </a:p>
        </p:txBody>
      </p:sp>
    </p:spTree>
    <p:extLst>
      <p:ext uri="{BB962C8B-B14F-4D97-AF65-F5344CB8AC3E}">
        <p14:creationId xmlns:p14="http://schemas.microsoft.com/office/powerpoint/2010/main" val="289663118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har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11" name="Content Placeholder 6"/>
          <p:cNvSpPr>
            <a:spLocks noGrp="1"/>
          </p:cNvSpPr>
          <p:nvPr>
            <p:ph sz="quarter" idx="14" hasCustomPrompt="1"/>
          </p:nvPr>
        </p:nvSpPr>
        <p:spPr>
          <a:xfrm>
            <a:off x="997527"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4779820"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214071540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harts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11" name="Content Placeholder 6"/>
          <p:cNvSpPr>
            <a:spLocks noGrp="1"/>
          </p:cNvSpPr>
          <p:nvPr>
            <p:ph sz="quarter" idx="15" hasCustomPrompt="1"/>
          </p:nvPr>
        </p:nvSpPr>
        <p:spPr>
          <a:xfrm>
            <a:off x="997527"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
        <p:nvSpPr>
          <p:cNvPr id="12" name="Content Placeholder 6"/>
          <p:cNvSpPr>
            <a:spLocks noGrp="1"/>
          </p:cNvSpPr>
          <p:nvPr>
            <p:ph sz="quarter" idx="16" hasCustomPrompt="1"/>
          </p:nvPr>
        </p:nvSpPr>
        <p:spPr>
          <a:xfrm>
            <a:off x="4779820"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658632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PPT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7"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0" name="Text Placeholder 14"/>
          <p:cNvSpPr>
            <a:spLocks noGrp="1"/>
          </p:cNvSpPr>
          <p:nvPr>
            <p:ph type="body" sz="quarter" idx="16" hasCustomPrompt="1"/>
          </p:nvPr>
        </p:nvSpPr>
        <p:spPr>
          <a:xfrm>
            <a:off x="997527"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
        <p:nvSpPr>
          <p:cNvPr id="12" name="Chart Placeholder 11"/>
          <p:cNvSpPr>
            <a:spLocks noGrp="1"/>
          </p:cNvSpPr>
          <p:nvPr>
            <p:ph type="chart" sz="quarter" idx="18" hasCustomPrompt="1"/>
          </p:nvPr>
        </p:nvSpPr>
        <p:spPr>
          <a:xfrm>
            <a:off x="997527"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3" name="Text Placeholder 14"/>
          <p:cNvSpPr>
            <a:spLocks noGrp="1"/>
          </p:cNvSpPr>
          <p:nvPr>
            <p:ph type="body" sz="quarter" idx="19" hasCustomPrompt="1"/>
          </p:nvPr>
        </p:nvSpPr>
        <p:spPr>
          <a:xfrm>
            <a:off x="4849093"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4" name="Text Placeholder 14"/>
          <p:cNvSpPr>
            <a:spLocks noGrp="1"/>
          </p:cNvSpPr>
          <p:nvPr>
            <p:ph type="body" sz="quarter" idx="20" hasCustomPrompt="1"/>
          </p:nvPr>
        </p:nvSpPr>
        <p:spPr>
          <a:xfrm>
            <a:off x="4849093"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5" name="Chart Placeholder 11"/>
          <p:cNvSpPr>
            <a:spLocks noGrp="1"/>
          </p:cNvSpPr>
          <p:nvPr>
            <p:ph type="chart" sz="quarter" idx="21" hasCustomPrompt="1"/>
          </p:nvPr>
        </p:nvSpPr>
        <p:spPr>
          <a:xfrm>
            <a:off x="4849093"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Tree>
    <p:extLst>
      <p:ext uri="{BB962C8B-B14F-4D97-AF65-F5344CB8AC3E}">
        <p14:creationId xmlns:p14="http://schemas.microsoft.com/office/powerpoint/2010/main" val="100817237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PPT Charts w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7"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0" name="Text Placeholder 14"/>
          <p:cNvSpPr>
            <a:spLocks noGrp="1"/>
          </p:cNvSpPr>
          <p:nvPr>
            <p:ph type="body" sz="quarter" idx="16" hasCustomPrompt="1"/>
          </p:nvPr>
        </p:nvSpPr>
        <p:spPr>
          <a:xfrm>
            <a:off x="997527"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
        <p:nvSpPr>
          <p:cNvPr id="12" name="Chart Placeholder 11"/>
          <p:cNvSpPr>
            <a:spLocks noGrp="1"/>
          </p:cNvSpPr>
          <p:nvPr>
            <p:ph type="chart" sz="quarter" idx="18" hasCustomPrompt="1"/>
          </p:nvPr>
        </p:nvSpPr>
        <p:spPr>
          <a:xfrm>
            <a:off x="997527"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3" name="Text Placeholder 14"/>
          <p:cNvSpPr>
            <a:spLocks noGrp="1"/>
          </p:cNvSpPr>
          <p:nvPr>
            <p:ph type="body" sz="quarter" idx="19" hasCustomPrompt="1"/>
          </p:nvPr>
        </p:nvSpPr>
        <p:spPr>
          <a:xfrm>
            <a:off x="4849093"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4" name="Text Placeholder 14"/>
          <p:cNvSpPr>
            <a:spLocks noGrp="1"/>
          </p:cNvSpPr>
          <p:nvPr>
            <p:ph type="body" sz="quarter" idx="20" hasCustomPrompt="1"/>
          </p:nvPr>
        </p:nvSpPr>
        <p:spPr>
          <a:xfrm>
            <a:off x="4849093"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5" name="Chart Placeholder 11"/>
          <p:cNvSpPr>
            <a:spLocks noGrp="1"/>
          </p:cNvSpPr>
          <p:nvPr>
            <p:ph type="chart" sz="quarter" idx="21" hasCustomPrompt="1"/>
          </p:nvPr>
        </p:nvSpPr>
        <p:spPr>
          <a:xfrm>
            <a:off x="4849093"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Tree>
    <p:extLst>
      <p:ext uri="{BB962C8B-B14F-4D97-AF65-F5344CB8AC3E}">
        <p14:creationId xmlns:p14="http://schemas.microsoft.com/office/powerpoint/2010/main" val="374974904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harts T-B">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11" name="Content Placeholder 6"/>
          <p:cNvSpPr>
            <a:spLocks noGrp="1"/>
          </p:cNvSpPr>
          <p:nvPr>
            <p:ph sz="quarter" idx="14" hasCustomPrompt="1"/>
          </p:nvPr>
        </p:nvSpPr>
        <p:spPr>
          <a:xfrm>
            <a:off x="997529" y="1034752"/>
            <a:ext cx="7481455" cy="1736688"/>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997529" y="2825899"/>
            <a:ext cx="7481455" cy="1736688"/>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28322380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harts T-B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11" name="Content Placeholder 6"/>
          <p:cNvSpPr>
            <a:spLocks noGrp="1"/>
          </p:cNvSpPr>
          <p:nvPr>
            <p:ph sz="quarter" idx="14" hasCustomPrompt="1"/>
          </p:nvPr>
        </p:nvSpPr>
        <p:spPr>
          <a:xfrm>
            <a:off x="997529" y="1034752"/>
            <a:ext cx="7481455" cy="1736688"/>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997529" y="2825899"/>
            <a:ext cx="7481455" cy="1736688"/>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
        <p:nvSpPr>
          <p:cNvPr id="7" name="Text Placeholder 14"/>
          <p:cNvSpPr>
            <a:spLocks noGrp="1"/>
          </p:cNvSpPr>
          <p:nvPr>
            <p:ph type="body" sz="quarter" idx="16"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Tree>
    <p:extLst>
      <p:ext uri="{BB962C8B-B14F-4D97-AF65-F5344CB8AC3E}">
        <p14:creationId xmlns:p14="http://schemas.microsoft.com/office/powerpoint/2010/main" val="26421140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PPT Charts T-B">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8" name="Text Placeholder 14"/>
          <p:cNvSpPr>
            <a:spLocks noGrp="1"/>
          </p:cNvSpPr>
          <p:nvPr>
            <p:ph type="body" sz="quarter" idx="15" hasCustomPrompt="1"/>
          </p:nvPr>
        </p:nvSpPr>
        <p:spPr>
          <a:xfrm>
            <a:off x="997529" y="1028705"/>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9" name="Text Placeholder 14"/>
          <p:cNvSpPr>
            <a:spLocks noGrp="1"/>
          </p:cNvSpPr>
          <p:nvPr>
            <p:ph type="body" sz="quarter" idx="17" hasCustomPrompt="1"/>
          </p:nvPr>
        </p:nvSpPr>
        <p:spPr>
          <a:xfrm>
            <a:off x="997529" y="11497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0" name="Chart Placeholder 11"/>
          <p:cNvSpPr>
            <a:spLocks noGrp="1"/>
          </p:cNvSpPr>
          <p:nvPr>
            <p:ph type="chart" sz="quarter" idx="18" hasCustomPrompt="1"/>
          </p:nvPr>
        </p:nvSpPr>
        <p:spPr>
          <a:xfrm>
            <a:off x="997529" y="1331264"/>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3" name="Text Placeholder 14"/>
          <p:cNvSpPr>
            <a:spLocks noGrp="1"/>
          </p:cNvSpPr>
          <p:nvPr>
            <p:ph type="body" sz="quarter" idx="19" hasCustomPrompt="1"/>
          </p:nvPr>
        </p:nvSpPr>
        <p:spPr>
          <a:xfrm>
            <a:off x="997529" y="2825904"/>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4" name="Text Placeholder 14"/>
          <p:cNvSpPr>
            <a:spLocks noGrp="1"/>
          </p:cNvSpPr>
          <p:nvPr>
            <p:ph type="body" sz="quarter" idx="20" hasCustomPrompt="1"/>
          </p:nvPr>
        </p:nvSpPr>
        <p:spPr>
          <a:xfrm>
            <a:off x="997529" y="29469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5" name="Chart Placeholder 11"/>
          <p:cNvSpPr>
            <a:spLocks noGrp="1"/>
          </p:cNvSpPr>
          <p:nvPr>
            <p:ph type="chart" sz="quarter" idx="21" hasCustomPrompt="1"/>
          </p:nvPr>
        </p:nvSpPr>
        <p:spPr>
          <a:xfrm>
            <a:off x="997529" y="3116358"/>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6" name="Text Placeholder 14"/>
          <p:cNvSpPr>
            <a:spLocks noGrp="1"/>
          </p:cNvSpPr>
          <p:nvPr>
            <p:ph type="body" sz="quarter" idx="22"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Tree>
    <p:extLst>
      <p:ext uri="{BB962C8B-B14F-4D97-AF65-F5344CB8AC3E}">
        <p14:creationId xmlns:p14="http://schemas.microsoft.com/office/powerpoint/2010/main" val="18418900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PPT Charts T-B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Text Placeholder 14"/>
          <p:cNvSpPr>
            <a:spLocks noGrp="1"/>
          </p:cNvSpPr>
          <p:nvPr>
            <p:ph type="body" sz="quarter" idx="16"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8" name="Text Placeholder 14"/>
          <p:cNvSpPr>
            <a:spLocks noGrp="1"/>
          </p:cNvSpPr>
          <p:nvPr>
            <p:ph type="body" sz="quarter" idx="15" hasCustomPrompt="1"/>
          </p:nvPr>
        </p:nvSpPr>
        <p:spPr>
          <a:xfrm>
            <a:off x="997529" y="1028705"/>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9" name="Text Placeholder 14"/>
          <p:cNvSpPr>
            <a:spLocks noGrp="1"/>
          </p:cNvSpPr>
          <p:nvPr>
            <p:ph type="body" sz="quarter" idx="17" hasCustomPrompt="1"/>
          </p:nvPr>
        </p:nvSpPr>
        <p:spPr>
          <a:xfrm>
            <a:off x="997529" y="11497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0" name="Chart Placeholder 11"/>
          <p:cNvSpPr>
            <a:spLocks noGrp="1"/>
          </p:cNvSpPr>
          <p:nvPr>
            <p:ph type="chart" sz="quarter" idx="18" hasCustomPrompt="1"/>
          </p:nvPr>
        </p:nvSpPr>
        <p:spPr>
          <a:xfrm>
            <a:off x="997529" y="1331264"/>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3" name="Text Placeholder 14"/>
          <p:cNvSpPr>
            <a:spLocks noGrp="1"/>
          </p:cNvSpPr>
          <p:nvPr>
            <p:ph type="body" sz="quarter" idx="19" hasCustomPrompt="1"/>
          </p:nvPr>
        </p:nvSpPr>
        <p:spPr>
          <a:xfrm>
            <a:off x="997529" y="2825904"/>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4" name="Text Placeholder 14"/>
          <p:cNvSpPr>
            <a:spLocks noGrp="1"/>
          </p:cNvSpPr>
          <p:nvPr>
            <p:ph type="body" sz="quarter" idx="20" hasCustomPrompt="1"/>
          </p:nvPr>
        </p:nvSpPr>
        <p:spPr>
          <a:xfrm>
            <a:off x="997529" y="29469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5" name="Chart Placeholder 11"/>
          <p:cNvSpPr>
            <a:spLocks noGrp="1"/>
          </p:cNvSpPr>
          <p:nvPr>
            <p:ph type="chart" sz="quarter" idx="21" hasCustomPrompt="1"/>
          </p:nvPr>
        </p:nvSpPr>
        <p:spPr>
          <a:xfrm>
            <a:off x="997529" y="3116358"/>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6" name="Text Placeholder 14"/>
          <p:cNvSpPr>
            <a:spLocks noGrp="1"/>
          </p:cNvSpPr>
          <p:nvPr>
            <p:ph type="body" sz="quarter" idx="22"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Tree>
    <p:extLst>
      <p:ext uri="{BB962C8B-B14F-4D97-AF65-F5344CB8AC3E}">
        <p14:creationId xmlns:p14="http://schemas.microsoft.com/office/powerpoint/2010/main" val="381527427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1 (chart)</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2 (summary text)</a:t>
            </a:r>
          </a:p>
        </p:txBody>
      </p:sp>
      <p:sp>
        <p:nvSpPr>
          <p:cNvPr id="13" name="Picture Placeholder 12"/>
          <p:cNvSpPr>
            <a:spLocks noGrp="1"/>
          </p:cNvSpPr>
          <p:nvPr>
            <p:ph type="pic" sz="quarter" idx="15" hasCustomPrompt="1"/>
          </p:nvPr>
        </p:nvSpPr>
        <p:spPr>
          <a:xfrm>
            <a:off x="997527" y="1240491"/>
            <a:ext cx="3699164" cy="1482538"/>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0" name="Text Placeholder 9"/>
          <p:cNvSpPr>
            <a:spLocks noGrp="1"/>
          </p:cNvSpPr>
          <p:nvPr>
            <p:ph type="body" sz="quarter" idx="17" hasCustomPrompt="1"/>
          </p:nvPr>
        </p:nvSpPr>
        <p:spPr>
          <a:xfrm>
            <a:off x="997527"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3 (chart)</a:t>
            </a:r>
          </a:p>
        </p:txBody>
      </p:sp>
      <p:sp>
        <p:nvSpPr>
          <p:cNvPr id="21" name="Text Placeholder 9"/>
          <p:cNvSpPr>
            <a:spLocks noGrp="1"/>
          </p:cNvSpPr>
          <p:nvPr>
            <p:ph type="body" sz="quarter" idx="18" hasCustomPrompt="1"/>
          </p:nvPr>
        </p:nvSpPr>
        <p:spPr>
          <a:xfrm>
            <a:off x="4779820"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4 (chart)</a:t>
            </a:r>
          </a:p>
        </p:txBody>
      </p:sp>
      <p:sp>
        <p:nvSpPr>
          <p:cNvPr id="22" name="Picture Placeholder 12"/>
          <p:cNvSpPr>
            <a:spLocks noGrp="1"/>
          </p:cNvSpPr>
          <p:nvPr>
            <p:ph type="pic" sz="quarter" idx="19" hasCustomPrompt="1"/>
          </p:nvPr>
        </p:nvSpPr>
        <p:spPr>
          <a:xfrm>
            <a:off x="997527" y="3079264"/>
            <a:ext cx="3699164" cy="1480957"/>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3" name="Picture Placeholder 12"/>
          <p:cNvSpPr>
            <a:spLocks noGrp="1"/>
          </p:cNvSpPr>
          <p:nvPr>
            <p:ph type="pic" sz="quarter" idx="20" hasCustomPrompt="1"/>
          </p:nvPr>
        </p:nvSpPr>
        <p:spPr>
          <a:xfrm>
            <a:off x="4779820" y="3079264"/>
            <a:ext cx="3699164" cy="1480957"/>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5" name="Text Placeholder 24"/>
          <p:cNvSpPr>
            <a:spLocks noGrp="1"/>
          </p:cNvSpPr>
          <p:nvPr>
            <p:ph type="body" sz="quarter" idx="21"/>
          </p:nvPr>
        </p:nvSpPr>
        <p:spPr>
          <a:xfrm>
            <a:off x="4779820" y="1240491"/>
            <a:ext cx="3699164" cy="1482538"/>
          </a:xfrm>
        </p:spPr>
        <p:txBody>
          <a:bodyPr>
            <a:noAutofit/>
          </a:bodyPr>
          <a:lstStyle>
            <a:lvl1pPr>
              <a:spcBef>
                <a:spcPts val="0"/>
              </a:spcBef>
              <a:spcAft>
                <a:spcPts val="0"/>
              </a:spcAft>
              <a:defRPr sz="1000">
                <a:latin typeface="Garamond" pitchFamily="18" charset="0"/>
              </a:defRPr>
            </a:lvl1pPr>
            <a:lvl2pPr>
              <a:spcAft>
                <a:spcPts val="0"/>
              </a:spcAft>
              <a:defRPr sz="800">
                <a:latin typeface="Garamond" pitchFamily="18" charset="0"/>
              </a:defRPr>
            </a:lvl2pPr>
            <a:lvl3pPr>
              <a:spcAft>
                <a:spcPts val="0"/>
              </a:spcAft>
              <a:defRPr sz="800">
                <a:latin typeface="Garamond" pitchFamily="18" charset="0"/>
              </a:defRPr>
            </a:lvl3pPr>
            <a:lvl4pPr>
              <a:spcAft>
                <a:spcPts val="0"/>
              </a:spcAft>
              <a:defRPr sz="800">
                <a:latin typeface="Garamond" pitchFamily="18" charset="0"/>
              </a:defRPr>
            </a:lvl4pPr>
            <a:lvl5pPr>
              <a:spcAft>
                <a:spcPts val="0"/>
              </a:spcAft>
              <a:defRPr sz="800">
                <a:latin typeface="Garamond"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Tree>
    <p:extLst>
      <p:ext uri="{BB962C8B-B14F-4D97-AF65-F5344CB8AC3E}">
        <p14:creationId xmlns:p14="http://schemas.microsoft.com/office/powerpoint/2010/main" val="366782666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adrant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810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1 (chart)</a:t>
            </a:r>
          </a:p>
        </p:txBody>
      </p:sp>
      <p:sp>
        <p:nvSpPr>
          <p:cNvPr id="11" name="Text Placeholder 9"/>
          <p:cNvSpPr>
            <a:spLocks noGrp="1"/>
          </p:cNvSpPr>
          <p:nvPr>
            <p:ph type="body" sz="quarter" idx="14" hasCustomPrompt="1"/>
          </p:nvPr>
        </p:nvSpPr>
        <p:spPr>
          <a:xfrm>
            <a:off x="4779820" y="95810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2 (summary text)</a:t>
            </a:r>
          </a:p>
        </p:txBody>
      </p:sp>
      <p:sp>
        <p:nvSpPr>
          <p:cNvPr id="13" name="Picture Placeholder 12"/>
          <p:cNvSpPr>
            <a:spLocks noGrp="1"/>
          </p:cNvSpPr>
          <p:nvPr>
            <p:ph type="pic" sz="quarter" idx="15" hasCustomPrompt="1"/>
          </p:nvPr>
        </p:nvSpPr>
        <p:spPr>
          <a:xfrm>
            <a:off x="997527" y="1240491"/>
            <a:ext cx="3699164" cy="1482538"/>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0" name="Text Placeholder 9"/>
          <p:cNvSpPr>
            <a:spLocks noGrp="1"/>
          </p:cNvSpPr>
          <p:nvPr>
            <p:ph type="body" sz="quarter" idx="17" hasCustomPrompt="1"/>
          </p:nvPr>
        </p:nvSpPr>
        <p:spPr>
          <a:xfrm>
            <a:off x="997527"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3 (chart)</a:t>
            </a:r>
          </a:p>
        </p:txBody>
      </p:sp>
      <p:sp>
        <p:nvSpPr>
          <p:cNvPr id="21" name="Text Placeholder 9"/>
          <p:cNvSpPr>
            <a:spLocks noGrp="1"/>
          </p:cNvSpPr>
          <p:nvPr>
            <p:ph type="body" sz="quarter" idx="18" hasCustomPrompt="1"/>
          </p:nvPr>
        </p:nvSpPr>
        <p:spPr>
          <a:xfrm>
            <a:off x="4779820"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4 (chart)</a:t>
            </a:r>
          </a:p>
        </p:txBody>
      </p:sp>
      <p:sp>
        <p:nvSpPr>
          <p:cNvPr id="22" name="Picture Placeholder 12"/>
          <p:cNvSpPr>
            <a:spLocks noGrp="1"/>
          </p:cNvSpPr>
          <p:nvPr>
            <p:ph type="pic" sz="quarter" idx="19" hasCustomPrompt="1"/>
          </p:nvPr>
        </p:nvSpPr>
        <p:spPr>
          <a:xfrm>
            <a:off x="997527" y="3079264"/>
            <a:ext cx="3699164" cy="1480957"/>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3" name="Picture Placeholder 12"/>
          <p:cNvSpPr>
            <a:spLocks noGrp="1"/>
          </p:cNvSpPr>
          <p:nvPr>
            <p:ph type="pic" sz="quarter" idx="20" hasCustomPrompt="1"/>
          </p:nvPr>
        </p:nvSpPr>
        <p:spPr>
          <a:xfrm>
            <a:off x="4779820" y="3079264"/>
            <a:ext cx="3699164" cy="1480957"/>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5" name="Text Placeholder 24"/>
          <p:cNvSpPr>
            <a:spLocks noGrp="1"/>
          </p:cNvSpPr>
          <p:nvPr>
            <p:ph type="body" sz="quarter" idx="21"/>
          </p:nvPr>
        </p:nvSpPr>
        <p:spPr>
          <a:xfrm>
            <a:off x="4779820" y="1240491"/>
            <a:ext cx="3699164" cy="1482538"/>
          </a:xfrm>
        </p:spPr>
        <p:txBody>
          <a:bodyPr>
            <a:noAutofit/>
          </a:bodyPr>
          <a:lstStyle>
            <a:lvl1pPr>
              <a:spcBef>
                <a:spcPts val="0"/>
              </a:spcBef>
              <a:spcAft>
                <a:spcPts val="0"/>
              </a:spcAft>
              <a:defRPr sz="1000">
                <a:latin typeface="Garamond" pitchFamily="18" charset="0"/>
              </a:defRPr>
            </a:lvl1pPr>
            <a:lvl2pPr>
              <a:spcAft>
                <a:spcPts val="0"/>
              </a:spcAft>
              <a:defRPr sz="800">
                <a:latin typeface="Garamond" pitchFamily="18" charset="0"/>
              </a:defRPr>
            </a:lvl2pPr>
            <a:lvl3pPr>
              <a:spcAft>
                <a:spcPts val="0"/>
              </a:spcAft>
              <a:defRPr sz="800">
                <a:latin typeface="Garamond" pitchFamily="18" charset="0"/>
              </a:defRPr>
            </a:lvl3pPr>
            <a:lvl4pPr>
              <a:spcAft>
                <a:spcPts val="0"/>
              </a:spcAft>
              <a:defRPr sz="800">
                <a:latin typeface="Garamond" pitchFamily="18" charset="0"/>
              </a:defRPr>
            </a:lvl4pPr>
            <a:lvl5pPr>
              <a:spcAft>
                <a:spcPts val="0"/>
              </a:spcAft>
              <a:defRPr sz="800">
                <a:latin typeface="Garamond"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4" name="Text Placeholder 14"/>
          <p:cNvSpPr>
            <a:spLocks noGrp="1"/>
          </p:cNvSpPr>
          <p:nvPr>
            <p:ph type="body" sz="quarter" idx="23"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Tree>
    <p:extLst>
      <p:ext uri="{BB962C8B-B14F-4D97-AF65-F5344CB8AC3E}">
        <p14:creationId xmlns:p14="http://schemas.microsoft.com/office/powerpoint/2010/main" val="23720835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sz="half" idx="1" hasCustomPrompt="1"/>
          </p:nvPr>
        </p:nvSpPr>
        <p:spPr>
          <a:xfrm>
            <a:off x="152400" y="1885951"/>
            <a:ext cx="4343400" cy="2708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885951"/>
            <a:ext cx="4343400" cy="2708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187BD9C-EE64-4870-9B8C-C6D30017FF95}" type="datetime1">
              <a:rPr lang="en-US" smtClean="0"/>
              <a:t>6/29/2021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5C322-D144-471B-8A6A-18CA93F87583}" type="slidenum">
              <a:rPr lang="en-US" smtClean="0"/>
              <a:t>‹#›</a:t>
            </a:fld>
            <a:endParaRPr lang="en-US"/>
          </a:p>
        </p:txBody>
      </p:sp>
      <p:sp>
        <p:nvSpPr>
          <p:cNvPr id="11" name="Rectangle 10"/>
          <p:cNvSpPr/>
          <p:nvPr userDrawn="1"/>
        </p:nvSpPr>
        <p:spPr>
          <a:xfrm>
            <a:off x="152400" y="1200150"/>
            <a:ext cx="8839200" cy="571500"/>
          </a:xfrm>
          <a:prstGeom prst="rect">
            <a:avLst/>
          </a:prstGeom>
          <a:solidFill>
            <a:srgbClr val="6451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2" name="TextBox 11"/>
          <p:cNvSpPr txBox="1"/>
          <p:nvPr userDrawn="1"/>
        </p:nvSpPr>
        <p:spPr>
          <a:xfrm>
            <a:off x="304800" y="1257301"/>
            <a:ext cx="8534400" cy="584775"/>
          </a:xfrm>
          <a:prstGeom prst="rect">
            <a:avLst/>
          </a:prstGeom>
          <a:noFill/>
        </p:spPr>
        <p:txBody>
          <a:bodyPr wrap="square" lIns="91432" tIns="45716" rIns="91432" bIns="45716" rtlCol="0">
            <a:spAutoFit/>
          </a:bodyPr>
          <a:lstStyle/>
          <a:p>
            <a:pPr algn="ctr"/>
            <a:r>
              <a:rPr lang="en-US" sz="3200" dirty="0" smtClean="0">
                <a:solidFill>
                  <a:schemeClr val="bg1"/>
                </a:solidFill>
              </a:rPr>
              <a:t>Insert</a:t>
            </a:r>
            <a:r>
              <a:rPr lang="en-US" sz="3200" baseline="0" dirty="0" smtClean="0">
                <a:solidFill>
                  <a:schemeClr val="bg1"/>
                </a:solidFill>
              </a:rPr>
              <a:t> Desired Conclusion Here</a:t>
            </a:r>
            <a:endParaRPr lang="en-US" sz="3200" dirty="0">
              <a:solidFill>
                <a:schemeClr val="bg1"/>
              </a:solidFill>
            </a:endParaRPr>
          </a:p>
        </p:txBody>
      </p:sp>
    </p:spTree>
    <p:extLst>
      <p:ext uri="{BB962C8B-B14F-4D97-AF65-F5344CB8AC3E}">
        <p14:creationId xmlns:p14="http://schemas.microsoft.com/office/powerpoint/2010/main" val="301991580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9797062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6" name="Text Placeholder 5"/>
          <p:cNvSpPr>
            <a:spLocks noGrp="1"/>
          </p:cNvSpPr>
          <p:nvPr>
            <p:ph type="body" sz="quarter" idx="12" hasCustomPrompt="1"/>
          </p:nvPr>
        </p:nvSpPr>
        <p:spPr>
          <a:xfrm>
            <a:off x="997527" y="726142"/>
            <a:ext cx="6350924" cy="163382"/>
          </a:xfrm>
        </p:spPr>
        <p:txBody>
          <a:bodyPr/>
          <a:lstStyle>
            <a:lvl1pPr marL="0" indent="0">
              <a:buNone/>
              <a:defRPr sz="1000">
                <a:latin typeface="+mj-lt"/>
              </a:defRPr>
            </a:lvl1pPr>
          </a:lstStyle>
          <a:p>
            <a:pPr lvl="0"/>
            <a:r>
              <a:rPr lang="en-US" dirty="0" smtClean="0"/>
              <a:t>Click to edit key takeaway</a:t>
            </a:r>
          </a:p>
        </p:txBody>
      </p:sp>
    </p:spTree>
    <p:extLst>
      <p:ext uri="{BB962C8B-B14F-4D97-AF65-F5344CB8AC3E}">
        <p14:creationId xmlns:p14="http://schemas.microsoft.com/office/powerpoint/2010/main" val="625210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w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421698975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42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997529" y="1034751"/>
            <a:ext cx="7481455" cy="35096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435201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89484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972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997529" y="1034751"/>
            <a:ext cx="7481455" cy="35096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522258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ext Placeholder 2"/>
          <p:cNvSpPr>
            <a:spLocks noGrp="1"/>
          </p:cNvSpPr>
          <p:nvPr>
            <p:ph idx="1"/>
          </p:nvPr>
        </p:nvSpPr>
        <p:spPr>
          <a:xfrm>
            <a:off x="997529" y="1034751"/>
            <a:ext cx="7481455" cy="3509682"/>
          </a:xfrm>
          <a:prstGeom prst="rect">
            <a:avLst/>
          </a:prstGeom>
          <a:ln>
            <a:noFill/>
          </a:ln>
        </p:spPr>
        <p:txBody>
          <a:bodyPr vert="horz" lIns="0" tIns="0" rIns="0" bIns="0" rtlCol="0">
            <a:noAutofit/>
          </a:bodyPr>
          <a:lstStyle>
            <a:lvl1pPr marL="183118" indent="-183118">
              <a:spcAft>
                <a:spcPts val="801"/>
              </a:spcAft>
              <a:defRPr sz="1300">
                <a:latin typeface="Garamond" pitchFamily="18" charset="0"/>
              </a:defRPr>
            </a:lvl1pPr>
            <a:lvl2pPr>
              <a:defRPr sz="1100">
                <a:latin typeface="Garamond" pitchFamily="18" charset="0"/>
              </a:defRPr>
            </a:lvl2pPr>
            <a:lvl3pPr>
              <a:defRPr sz="1100">
                <a:latin typeface="Garamond" pitchFamily="18" charset="0"/>
              </a:defRPr>
            </a:lvl3pPr>
            <a:lvl4pPr>
              <a:defRPr sz="1100">
                <a:latin typeface="Garamond" pitchFamily="18" charset="0"/>
              </a:defRPr>
            </a:lvl4pPr>
            <a:lvl5pPr>
              <a:defRPr sz="1100">
                <a:latin typeface="Garamond"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Tree>
    <p:extLst>
      <p:ext uri="{BB962C8B-B14F-4D97-AF65-F5344CB8AC3E}">
        <p14:creationId xmlns:p14="http://schemas.microsoft.com/office/powerpoint/2010/main" val="251834975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Shadowed with Subtitle">
    <p:spTree>
      <p:nvGrpSpPr>
        <p:cNvPr id="1" name=""/>
        <p:cNvGrpSpPr/>
        <p:nvPr/>
      </p:nvGrpSpPr>
      <p:grpSpPr>
        <a:xfrm>
          <a:off x="0" y="0"/>
          <a:ext cx="0" cy="0"/>
          <a:chOff x="0" y="0"/>
          <a:chExt cx="0" cy="0"/>
        </a:xfrm>
      </p:grpSpPr>
      <p:sp>
        <p:nvSpPr>
          <p:cNvPr id="3" name="Rectangle 2"/>
          <p:cNvSpPr/>
          <p:nvPr/>
        </p:nvSpPr>
        <p:spPr>
          <a:xfrm>
            <a:off x="980904" y="1016602"/>
            <a:ext cx="7514705" cy="353388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ext Placeholder 2"/>
          <p:cNvSpPr>
            <a:spLocks noGrp="1"/>
          </p:cNvSpPr>
          <p:nvPr>
            <p:ph idx="1"/>
          </p:nvPr>
        </p:nvSpPr>
        <p:spPr>
          <a:xfrm>
            <a:off x="997529" y="1034751"/>
            <a:ext cx="7481455" cy="3509682"/>
          </a:xfrm>
          <a:prstGeom prst="rect">
            <a:avLst/>
          </a:prstGeom>
          <a:ln>
            <a:noFill/>
          </a:ln>
          <a:effectLst/>
        </p:spPr>
        <p:txBody>
          <a:bodyPr vert="horz" lIns="0" tIns="0" rIns="0" bIns="0" rtlCol="0">
            <a:noAutofit/>
          </a:bodyPr>
          <a:lstStyle>
            <a:lvl1pPr marL="183118" indent="-183118">
              <a:spcAft>
                <a:spcPts val="801"/>
              </a:spcAft>
              <a:defRPr sz="1300">
                <a:latin typeface="Garamond" pitchFamily="18" charset="0"/>
              </a:defRPr>
            </a:lvl1pPr>
            <a:lvl2pPr>
              <a:defRPr sz="1100">
                <a:latin typeface="Garamond" pitchFamily="18" charset="0"/>
              </a:defRPr>
            </a:lvl2pPr>
            <a:lvl3pPr>
              <a:defRPr sz="1100">
                <a:latin typeface="Garamond" pitchFamily="18" charset="0"/>
              </a:defRPr>
            </a:lvl3pPr>
            <a:lvl4pPr>
              <a:defRPr sz="1100">
                <a:latin typeface="Garamond" pitchFamily="18" charset="0"/>
              </a:defRPr>
            </a:lvl4pPr>
            <a:lvl5pPr>
              <a:defRPr sz="1100">
                <a:latin typeface="Garamond"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Tree>
    <p:extLst>
      <p:ext uri="{BB962C8B-B14F-4D97-AF65-F5344CB8AC3E}">
        <p14:creationId xmlns:p14="http://schemas.microsoft.com/office/powerpoint/2010/main" val="34247745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sz="half" idx="1" hasCustomPrompt="1"/>
          </p:nvPr>
        </p:nvSpPr>
        <p:spPr>
          <a:xfrm>
            <a:off x="1524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200151"/>
            <a:ext cx="43434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F087A36-6132-4853-B08C-29C8DC3CDBD9}" type="datetime1">
              <a:rPr lang="en-US" smtClean="0"/>
              <a:t>6/29/2021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5C322-D144-471B-8A6A-18CA93F87583}" type="slidenum">
              <a:rPr lang="en-US" smtClean="0"/>
              <a:t>‹#›</a:t>
            </a:fld>
            <a:endParaRPr lang="en-US"/>
          </a:p>
        </p:txBody>
      </p:sp>
    </p:spTree>
    <p:extLst>
      <p:ext uri="{BB962C8B-B14F-4D97-AF65-F5344CB8AC3E}">
        <p14:creationId xmlns:p14="http://schemas.microsoft.com/office/powerpoint/2010/main" val="126587575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0"/>
            <a:ext cx="9143999" cy="5143500"/>
          </a:xfrm>
          <a:prstGeom prst="rect">
            <a:avLst/>
          </a:prstGeom>
        </p:spPr>
      </p:pic>
      <p:sp>
        <p:nvSpPr>
          <p:cNvPr id="7" name="Text Placeholder 10"/>
          <p:cNvSpPr>
            <a:spLocks noGrp="1"/>
          </p:cNvSpPr>
          <p:nvPr>
            <p:ph type="body" sz="quarter" idx="12"/>
          </p:nvPr>
        </p:nvSpPr>
        <p:spPr>
          <a:xfrm>
            <a:off x="1246913" y="1422029"/>
            <a:ext cx="6331237" cy="2589399"/>
          </a:xfrm>
        </p:spPr>
        <p:txBody>
          <a:bodyPr>
            <a:noAutofit/>
          </a:bodyPr>
          <a:lstStyle>
            <a:lvl1pPr marL="0" indent="0">
              <a:buNone/>
              <a:defRPr sz="1300">
                <a:latin typeface="+mj-lt"/>
              </a:defRPr>
            </a:lvl1pPr>
          </a:lstStyle>
          <a:p>
            <a:pPr lvl="0"/>
            <a:r>
              <a:rPr lang="en-US" smtClean="0"/>
              <a:t>Click to edit Master text styles</a:t>
            </a:r>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
        <p:nvSpPr>
          <p:cNvPr id="3" name="Slide Number Placeholder 2"/>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102442557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Exhibi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8" name="Picture Placeholder 3"/>
          <p:cNvSpPr>
            <a:spLocks noGrp="1"/>
          </p:cNvSpPr>
          <p:nvPr>
            <p:ph type="pic" sz="quarter" idx="10" hasCustomPrompt="1"/>
          </p:nvPr>
        </p:nvSpPr>
        <p:spPr>
          <a:xfrm>
            <a:off x="997529" y="1034751"/>
            <a:ext cx="7481455" cy="3527836"/>
          </a:xfrm>
        </p:spPr>
        <p:txBody>
          <a:bodyPr lIns="73248" tIns="219740" rIns="73248" bIns="73248"/>
          <a:lstStyle>
            <a:lvl1pPr marL="0" indent="0">
              <a:buNone/>
              <a:defRPr baseline="0"/>
            </a:lvl1pPr>
          </a:lstStyle>
          <a:p>
            <a:r>
              <a:rPr lang="en-US" dirty="0" smtClean="0"/>
              <a:t>Align your picture to top left corner of this box, graph should not exceed outside frame of box</a:t>
            </a:r>
            <a:endParaRPr lang="en-US" dirty="0"/>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246091454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Exhibit &amp;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5" name="Picture Placeholder 3"/>
          <p:cNvSpPr>
            <a:spLocks noGrp="1"/>
          </p:cNvSpPr>
          <p:nvPr>
            <p:ph type="pic" sz="quarter" idx="10" hasCustomPrompt="1"/>
          </p:nvPr>
        </p:nvSpPr>
        <p:spPr>
          <a:xfrm>
            <a:off x="997529" y="1034751"/>
            <a:ext cx="7481455" cy="3527836"/>
          </a:xfrm>
        </p:spPr>
        <p:txBody>
          <a:bodyPr lIns="73248" tIns="219740" rIns="73248" bIns="73248"/>
          <a:lstStyle>
            <a:lvl1pPr marL="0" indent="0">
              <a:buNone/>
              <a:defRPr baseline="0"/>
            </a:lvl1pPr>
          </a:lstStyle>
          <a:p>
            <a:r>
              <a:rPr lang="en-US" dirty="0" smtClean="0"/>
              <a:t>Align your picture to top left corner of this box, graph should not exceed outside frame of box</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3"/>
          </p:nvPr>
        </p:nvSpPr>
        <p:spPr/>
        <p:txBody>
          <a:bodyPr/>
          <a:lstStyle/>
          <a:p>
            <a:endParaRPr lang="en-US" dirty="0">
              <a:solidFill>
                <a:srgbClr val="000000"/>
              </a:solidFill>
            </a:endParaRPr>
          </a:p>
        </p:txBody>
      </p:sp>
      <p:sp>
        <p:nvSpPr>
          <p:cNvPr id="8" name="Slide Number Placeholder 7"/>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41670035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mp; PPT Exhib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9" y="1028705"/>
            <a:ext cx="7459287"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0" name="Text Placeholder 14"/>
          <p:cNvSpPr>
            <a:spLocks noGrp="1"/>
          </p:cNvSpPr>
          <p:nvPr>
            <p:ph type="body" sz="quarter" idx="16" hasCustomPrompt="1"/>
          </p:nvPr>
        </p:nvSpPr>
        <p:spPr>
          <a:xfrm>
            <a:off x="997529" y="1149728"/>
            <a:ext cx="7459287"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
        <p:nvSpPr>
          <p:cNvPr id="12" name="Chart Placeholder 11"/>
          <p:cNvSpPr>
            <a:spLocks noGrp="1"/>
          </p:cNvSpPr>
          <p:nvPr>
            <p:ph type="chart" sz="quarter" idx="18" hasCustomPrompt="1"/>
          </p:nvPr>
        </p:nvSpPr>
        <p:spPr>
          <a:xfrm>
            <a:off x="997529" y="1361516"/>
            <a:ext cx="7481455" cy="3126441"/>
          </a:xfrm>
        </p:spPr>
        <p:txBody>
          <a:bodyPr/>
          <a:lstStyle>
            <a:lvl1pPr>
              <a:defRPr baseline="0"/>
            </a:lvl1pPr>
          </a:lstStyle>
          <a:p>
            <a:r>
              <a:rPr lang="en-US" dirty="0" smtClean="0"/>
              <a:t>Click icon to add chart or use container as guide for placing chart from another program</a:t>
            </a:r>
            <a:endParaRPr lang="en-US" dirty="0"/>
          </a:p>
        </p:txBody>
      </p:sp>
    </p:spTree>
    <p:extLst>
      <p:ext uri="{BB962C8B-B14F-4D97-AF65-F5344CB8AC3E}">
        <p14:creationId xmlns:p14="http://schemas.microsoft.com/office/powerpoint/2010/main" val="115654173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PPT Exhibit &amp;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9" y="1028705"/>
            <a:ext cx="7459287"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0" name="Text Placeholder 14"/>
          <p:cNvSpPr>
            <a:spLocks noGrp="1"/>
          </p:cNvSpPr>
          <p:nvPr>
            <p:ph type="body" sz="quarter" idx="16" hasCustomPrompt="1"/>
          </p:nvPr>
        </p:nvSpPr>
        <p:spPr>
          <a:xfrm>
            <a:off x="997529" y="1149728"/>
            <a:ext cx="7459287"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
        <p:nvSpPr>
          <p:cNvPr id="12" name="Chart Placeholder 11"/>
          <p:cNvSpPr>
            <a:spLocks noGrp="1"/>
          </p:cNvSpPr>
          <p:nvPr>
            <p:ph type="chart" sz="quarter" idx="18" hasCustomPrompt="1"/>
          </p:nvPr>
        </p:nvSpPr>
        <p:spPr>
          <a:xfrm>
            <a:off x="997529" y="1361516"/>
            <a:ext cx="7481455"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Tree>
    <p:extLst>
      <p:ext uri="{BB962C8B-B14F-4D97-AF65-F5344CB8AC3E}">
        <p14:creationId xmlns:p14="http://schemas.microsoft.com/office/powerpoint/2010/main" val="55286340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ullets and Chart L-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997527" y="1034756"/>
            <a:ext cx="3699164" cy="35298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6"/>
          <p:cNvSpPr>
            <a:spLocks noGrp="1"/>
          </p:cNvSpPr>
          <p:nvPr>
            <p:ph sz="quarter" idx="14" hasCustomPrompt="1"/>
          </p:nvPr>
        </p:nvSpPr>
        <p:spPr>
          <a:xfrm>
            <a:off x="4779820"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76616809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ullets and Chart L-R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997527" y="1034756"/>
            <a:ext cx="3699164" cy="35298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10" name="Content Placeholder 6"/>
          <p:cNvSpPr>
            <a:spLocks noGrp="1"/>
          </p:cNvSpPr>
          <p:nvPr>
            <p:ph sz="quarter" idx="15" hasCustomPrompt="1"/>
          </p:nvPr>
        </p:nvSpPr>
        <p:spPr>
          <a:xfrm>
            <a:off x="4779820"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273695780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hart and Bullets L-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4779820" y="1034756"/>
            <a:ext cx="3699164" cy="35298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6"/>
          <p:cNvSpPr>
            <a:spLocks noGrp="1"/>
          </p:cNvSpPr>
          <p:nvPr>
            <p:ph sz="quarter" idx="14" hasCustomPrompt="1"/>
          </p:nvPr>
        </p:nvSpPr>
        <p:spPr>
          <a:xfrm>
            <a:off x="997527"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190144242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hart and Bullets L-R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4779820" y="1034756"/>
            <a:ext cx="3699164" cy="35298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10" name="Content Placeholder 6"/>
          <p:cNvSpPr>
            <a:spLocks noGrp="1"/>
          </p:cNvSpPr>
          <p:nvPr>
            <p:ph sz="quarter" idx="15" hasCustomPrompt="1"/>
          </p:nvPr>
        </p:nvSpPr>
        <p:spPr>
          <a:xfrm>
            <a:off x="997527"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291072180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s and Chart T-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1034752"/>
            <a:ext cx="7481455" cy="173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6"/>
          <p:cNvSpPr>
            <a:spLocks noGrp="1"/>
          </p:cNvSpPr>
          <p:nvPr>
            <p:ph sz="quarter" idx="13" hasCustomPrompt="1"/>
          </p:nvPr>
        </p:nvSpPr>
        <p:spPr>
          <a:xfrm>
            <a:off x="997529" y="2825899"/>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smtClean="0"/>
              <a:t>If placing a picture from another file, align to the top left corner of this box; content should not exceed box frame.</a:t>
            </a:r>
            <a:endParaRPr lang="en-US" dirty="0"/>
          </a:p>
        </p:txBody>
      </p:sp>
    </p:spTree>
    <p:extLst>
      <p:ext uri="{BB962C8B-B14F-4D97-AF65-F5344CB8AC3E}">
        <p14:creationId xmlns:p14="http://schemas.microsoft.com/office/powerpoint/2010/main" val="2009072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fld id="{9C623A35-987A-41FC-9EB5-455BC3380EC5}" type="datetime1">
              <a:rPr lang="en-US" smtClean="0"/>
              <a:t>6/29/2021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5C322-D144-471B-8A6A-18CA93F87583}" type="slidenum">
              <a:rPr lang="en-US" smtClean="0"/>
              <a:t>‹#›</a:t>
            </a:fld>
            <a:endParaRPr lang="en-US"/>
          </a:p>
        </p:txBody>
      </p:sp>
    </p:spTree>
    <p:extLst>
      <p:ext uri="{BB962C8B-B14F-4D97-AF65-F5344CB8AC3E}">
        <p14:creationId xmlns:p14="http://schemas.microsoft.com/office/powerpoint/2010/main" val="240811202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ullets and Chart T-B w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1034752"/>
            <a:ext cx="7481455" cy="173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8" name="Content Placeholder 6"/>
          <p:cNvSpPr>
            <a:spLocks noGrp="1"/>
          </p:cNvSpPr>
          <p:nvPr>
            <p:ph sz="quarter" idx="13" hasCustomPrompt="1"/>
          </p:nvPr>
        </p:nvSpPr>
        <p:spPr>
          <a:xfrm>
            <a:off x="997529" y="2825899"/>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smtClean="0"/>
              <a:t>If placing a picture from another file, align to the top left corner of this box; content should not exceed box frame.</a:t>
            </a:r>
            <a:endParaRPr lang="en-US" dirty="0"/>
          </a:p>
        </p:txBody>
      </p:sp>
    </p:spTree>
    <p:extLst>
      <p:ext uri="{BB962C8B-B14F-4D97-AF65-F5344CB8AC3E}">
        <p14:creationId xmlns:p14="http://schemas.microsoft.com/office/powerpoint/2010/main" val="84998225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hart and Bullets T-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2825899"/>
            <a:ext cx="7481455" cy="173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3" hasCustomPrompt="1"/>
          </p:nvPr>
        </p:nvSpPr>
        <p:spPr>
          <a:xfrm>
            <a:off x="997529" y="1034752"/>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smtClean="0"/>
              <a:t>If placing a picture from another file, align to the top left corner of this box; content should not exceed box frame.</a:t>
            </a:r>
            <a:endParaRPr lang="en-US" dirty="0"/>
          </a:p>
        </p:txBody>
      </p:sp>
    </p:spTree>
    <p:extLst>
      <p:ext uri="{BB962C8B-B14F-4D97-AF65-F5344CB8AC3E}">
        <p14:creationId xmlns:p14="http://schemas.microsoft.com/office/powerpoint/2010/main" val="303359016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hart and Bullets T-B w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Content Placeholder 6"/>
          <p:cNvSpPr>
            <a:spLocks noGrp="1"/>
          </p:cNvSpPr>
          <p:nvPr>
            <p:ph sz="quarter" idx="12"/>
          </p:nvPr>
        </p:nvSpPr>
        <p:spPr>
          <a:xfrm>
            <a:off x="997529" y="2825899"/>
            <a:ext cx="7481455" cy="173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8" name="Content Placeholder 6"/>
          <p:cNvSpPr>
            <a:spLocks noGrp="1"/>
          </p:cNvSpPr>
          <p:nvPr>
            <p:ph sz="quarter" idx="13" hasCustomPrompt="1"/>
          </p:nvPr>
        </p:nvSpPr>
        <p:spPr>
          <a:xfrm>
            <a:off x="997529" y="1034752"/>
            <a:ext cx="7481455" cy="1736688"/>
          </a:xfrm>
        </p:spPr>
        <p:txBody>
          <a:bodyPr/>
          <a:lstStyle>
            <a:lvl1pPr marL="0" marR="0" indent="0" algn="l" defTabSz="408059" rtl="0" eaLnBrk="1" fontAlgn="auto" latinLnBrk="0" hangingPunct="1">
              <a:lnSpc>
                <a:spcPct val="100000"/>
              </a:lnSpc>
              <a:spcBef>
                <a:spcPts val="721"/>
              </a:spcBef>
              <a:spcAft>
                <a:spcPts val="801"/>
              </a:spcAft>
              <a:buClrTx/>
              <a:buSzPct val="100000"/>
              <a:buFontTx/>
              <a:buNone/>
              <a:tabLst/>
              <a:defRPr/>
            </a:lvl1pPr>
          </a:lstStyle>
          <a:p>
            <a:pPr marL="0" marR="0" lvl="0" indent="0" algn="l" defTabSz="408059" rtl="0" eaLnBrk="1" fontAlgn="auto" latinLnBrk="0" hangingPunct="1">
              <a:lnSpc>
                <a:spcPct val="100000"/>
              </a:lnSpc>
              <a:spcBef>
                <a:spcPts val="721"/>
              </a:spcBef>
              <a:spcAft>
                <a:spcPts val="801"/>
              </a:spcAft>
              <a:buClrTx/>
              <a:buSzPct val="100000"/>
              <a:buFontTx/>
              <a:buNone/>
              <a:tabLst/>
              <a:defRPr/>
            </a:pPr>
            <a:r>
              <a:rPr lang="en-US" dirty="0" smtClean="0"/>
              <a:t>If placing a picture from another file, align to the top left corner of this box; content should not exceed box frame.</a:t>
            </a:r>
            <a:endParaRPr lang="en-US" dirty="0"/>
          </a:p>
        </p:txBody>
      </p:sp>
    </p:spTree>
    <p:extLst>
      <p:ext uri="{BB962C8B-B14F-4D97-AF65-F5344CB8AC3E}">
        <p14:creationId xmlns:p14="http://schemas.microsoft.com/office/powerpoint/2010/main" val="362240191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ide by Side Bullet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34124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ide by Side Bullets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4"/>
          <p:cNvSpPr>
            <a:spLocks noGrp="1"/>
          </p:cNvSpPr>
          <p:nvPr>
            <p:ph type="body" sz="quarter" idx="2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Tree>
    <p:extLst>
      <p:ext uri="{BB962C8B-B14F-4D97-AF65-F5344CB8AC3E}">
        <p14:creationId xmlns:p14="http://schemas.microsoft.com/office/powerpoint/2010/main" val="412618116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ide by Side Bullets w Shadow">
    <p:spTree>
      <p:nvGrpSpPr>
        <p:cNvPr id="1" name=""/>
        <p:cNvGrpSpPr/>
        <p:nvPr/>
      </p:nvGrpSpPr>
      <p:grpSpPr>
        <a:xfrm>
          <a:off x="0" y="0"/>
          <a:ext cx="0" cy="0"/>
          <a:chOff x="0" y="0"/>
          <a:chExt cx="0" cy="0"/>
        </a:xfrm>
      </p:grpSpPr>
      <p:sp>
        <p:nvSpPr>
          <p:cNvPr id="18" name="Rectangle 17"/>
          <p:cNvSpPr/>
          <p:nvPr/>
        </p:nvSpPr>
        <p:spPr>
          <a:xfrm>
            <a:off x="4763198" y="1222342"/>
            <a:ext cx="3732415" cy="332814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17" name="Rectangle 16"/>
          <p:cNvSpPr/>
          <p:nvPr/>
        </p:nvSpPr>
        <p:spPr>
          <a:xfrm>
            <a:off x="980903" y="1222342"/>
            <a:ext cx="3732415" cy="3328147"/>
          </a:xfrm>
          <a:prstGeom prst="rect">
            <a:avLst/>
          </a:prstGeom>
          <a:solidFill>
            <a:schemeClr val="bg1"/>
          </a:solidFill>
          <a:ln>
            <a:solidFill>
              <a:schemeClr val="bg1"/>
            </a:solidFill>
          </a:ln>
          <a:effectLst>
            <a:outerShdw blurRad="8255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lIns="73248" tIns="36623" rIns="73248" bIns="36623" rtlCol="0" anchor="ctr"/>
          <a:lstStyle/>
          <a:p>
            <a:pPr algn="ctr" defTabSz="408059"/>
            <a:endParaRPr lang="en-US" sz="1600">
              <a:solidFill>
                <a:srgbClr val="FFFFFF"/>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a:t>
            </a:r>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5" name="Content Placeholder 6"/>
          <p:cNvSpPr>
            <a:spLocks noGrp="1"/>
          </p:cNvSpPr>
          <p:nvPr>
            <p:ph sz="quarter" idx="12"/>
          </p:nvPr>
        </p:nvSpPr>
        <p:spPr>
          <a:xfrm>
            <a:off x="997527"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6"/>
          <p:cNvSpPr>
            <a:spLocks noGrp="1"/>
          </p:cNvSpPr>
          <p:nvPr>
            <p:ph sz="quarter" idx="23"/>
          </p:nvPr>
        </p:nvSpPr>
        <p:spPr>
          <a:xfrm>
            <a:off x="4779820" y="1240493"/>
            <a:ext cx="3699164" cy="3297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39276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Char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11" name="Content Placeholder 6"/>
          <p:cNvSpPr>
            <a:spLocks noGrp="1"/>
          </p:cNvSpPr>
          <p:nvPr>
            <p:ph sz="quarter" idx="14" hasCustomPrompt="1"/>
          </p:nvPr>
        </p:nvSpPr>
        <p:spPr>
          <a:xfrm>
            <a:off x="997527"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4779820"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3306928808"/>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Charts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9" name="Text Placeholder 14"/>
          <p:cNvSpPr>
            <a:spLocks noGrp="1"/>
          </p:cNvSpPr>
          <p:nvPr>
            <p:ph type="body" sz="quarter" idx="14"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11" name="Content Placeholder 6"/>
          <p:cNvSpPr>
            <a:spLocks noGrp="1"/>
          </p:cNvSpPr>
          <p:nvPr>
            <p:ph sz="quarter" idx="15" hasCustomPrompt="1"/>
          </p:nvPr>
        </p:nvSpPr>
        <p:spPr>
          <a:xfrm>
            <a:off x="997527"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
        <p:nvSpPr>
          <p:cNvPr id="12" name="Content Placeholder 6"/>
          <p:cNvSpPr>
            <a:spLocks noGrp="1"/>
          </p:cNvSpPr>
          <p:nvPr>
            <p:ph sz="quarter" idx="16" hasCustomPrompt="1"/>
          </p:nvPr>
        </p:nvSpPr>
        <p:spPr>
          <a:xfrm>
            <a:off x="4779820" y="1034756"/>
            <a:ext cx="3699164" cy="3529853"/>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696383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PPT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7"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0" name="Text Placeholder 14"/>
          <p:cNvSpPr>
            <a:spLocks noGrp="1"/>
          </p:cNvSpPr>
          <p:nvPr>
            <p:ph type="body" sz="quarter" idx="16" hasCustomPrompt="1"/>
          </p:nvPr>
        </p:nvSpPr>
        <p:spPr>
          <a:xfrm>
            <a:off x="997527"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
        <p:nvSpPr>
          <p:cNvPr id="12" name="Chart Placeholder 11"/>
          <p:cNvSpPr>
            <a:spLocks noGrp="1"/>
          </p:cNvSpPr>
          <p:nvPr>
            <p:ph type="chart" sz="quarter" idx="18" hasCustomPrompt="1"/>
          </p:nvPr>
        </p:nvSpPr>
        <p:spPr>
          <a:xfrm>
            <a:off x="997527"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3" name="Text Placeholder 14"/>
          <p:cNvSpPr>
            <a:spLocks noGrp="1"/>
          </p:cNvSpPr>
          <p:nvPr>
            <p:ph type="body" sz="quarter" idx="19" hasCustomPrompt="1"/>
          </p:nvPr>
        </p:nvSpPr>
        <p:spPr>
          <a:xfrm>
            <a:off x="4849093"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4" name="Text Placeholder 14"/>
          <p:cNvSpPr>
            <a:spLocks noGrp="1"/>
          </p:cNvSpPr>
          <p:nvPr>
            <p:ph type="body" sz="quarter" idx="20" hasCustomPrompt="1"/>
          </p:nvPr>
        </p:nvSpPr>
        <p:spPr>
          <a:xfrm>
            <a:off x="4849093"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5" name="Chart Placeholder 11"/>
          <p:cNvSpPr>
            <a:spLocks noGrp="1"/>
          </p:cNvSpPr>
          <p:nvPr>
            <p:ph type="chart" sz="quarter" idx="21" hasCustomPrompt="1"/>
          </p:nvPr>
        </p:nvSpPr>
        <p:spPr>
          <a:xfrm>
            <a:off x="4849093"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Tree>
    <p:extLst>
      <p:ext uri="{BB962C8B-B14F-4D97-AF65-F5344CB8AC3E}">
        <p14:creationId xmlns:p14="http://schemas.microsoft.com/office/powerpoint/2010/main" val="340328695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PPT Charts w Subtitle">
    <p:spTree>
      <p:nvGrpSpPr>
        <p:cNvPr id="1" name=""/>
        <p:cNvGrpSpPr/>
        <p:nvPr/>
      </p:nvGrpSpPr>
      <p:grpSpPr>
        <a:xfrm>
          <a:off x="0" y="0"/>
          <a:ext cx="0" cy="0"/>
          <a:chOff x="0" y="0"/>
          <a:chExt cx="0" cy="0"/>
        </a:xfrm>
      </p:grpSpPr>
      <p:sp>
        <p:nvSpPr>
          <p:cNvPr id="6"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4"/>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9" name="Text Placeholder 14"/>
          <p:cNvSpPr>
            <a:spLocks noGrp="1"/>
          </p:cNvSpPr>
          <p:nvPr>
            <p:ph type="body" sz="quarter" idx="15" hasCustomPrompt="1"/>
          </p:nvPr>
        </p:nvSpPr>
        <p:spPr>
          <a:xfrm>
            <a:off x="997527"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0" name="Text Placeholder 14"/>
          <p:cNvSpPr>
            <a:spLocks noGrp="1"/>
          </p:cNvSpPr>
          <p:nvPr>
            <p:ph type="body" sz="quarter" idx="16" hasCustomPrompt="1"/>
          </p:nvPr>
        </p:nvSpPr>
        <p:spPr>
          <a:xfrm>
            <a:off x="997527"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1" name="Text Placeholder 14"/>
          <p:cNvSpPr>
            <a:spLocks noGrp="1"/>
          </p:cNvSpPr>
          <p:nvPr>
            <p:ph type="body" sz="quarter" idx="17"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
        <p:nvSpPr>
          <p:cNvPr id="12" name="Chart Placeholder 11"/>
          <p:cNvSpPr>
            <a:spLocks noGrp="1"/>
          </p:cNvSpPr>
          <p:nvPr>
            <p:ph type="chart" sz="quarter" idx="18" hasCustomPrompt="1"/>
          </p:nvPr>
        </p:nvSpPr>
        <p:spPr>
          <a:xfrm>
            <a:off x="997527"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3" name="Text Placeholder 14"/>
          <p:cNvSpPr>
            <a:spLocks noGrp="1"/>
          </p:cNvSpPr>
          <p:nvPr>
            <p:ph type="body" sz="quarter" idx="19" hasCustomPrompt="1"/>
          </p:nvPr>
        </p:nvSpPr>
        <p:spPr>
          <a:xfrm>
            <a:off x="4849093" y="1028705"/>
            <a:ext cx="3699164"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4" name="Text Placeholder 14"/>
          <p:cNvSpPr>
            <a:spLocks noGrp="1"/>
          </p:cNvSpPr>
          <p:nvPr>
            <p:ph type="body" sz="quarter" idx="20" hasCustomPrompt="1"/>
          </p:nvPr>
        </p:nvSpPr>
        <p:spPr>
          <a:xfrm>
            <a:off x="4849093" y="1149728"/>
            <a:ext cx="3699164"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5" name="Chart Placeholder 11"/>
          <p:cNvSpPr>
            <a:spLocks noGrp="1"/>
          </p:cNvSpPr>
          <p:nvPr>
            <p:ph type="chart" sz="quarter" idx="21" hasCustomPrompt="1"/>
          </p:nvPr>
        </p:nvSpPr>
        <p:spPr>
          <a:xfrm>
            <a:off x="4849093" y="1361516"/>
            <a:ext cx="3699164" cy="312644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Tree>
    <p:extLst>
      <p:ext uri="{BB962C8B-B14F-4D97-AF65-F5344CB8AC3E}">
        <p14:creationId xmlns:p14="http://schemas.microsoft.com/office/powerpoint/2010/main" val="36829914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Picture Placeholder 2"/>
          <p:cNvSpPr>
            <a:spLocks noGrp="1"/>
          </p:cNvSpPr>
          <p:nvPr>
            <p:ph type="pic" idx="1"/>
          </p:nvPr>
        </p:nvSpPr>
        <p:spPr>
          <a:xfrm>
            <a:off x="228600" y="1428750"/>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5C04B43A-E575-4667-9F82-29FEFAF289F8}" type="datetime1">
              <a:rPr lang="en-US" smtClean="0"/>
              <a:t>6/29/2021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5C322-D144-471B-8A6A-18CA93F87583}" type="slidenum">
              <a:rPr lang="en-US" smtClean="0"/>
              <a:t>‹#›</a:t>
            </a:fld>
            <a:endParaRPr lang="en-US"/>
          </a:p>
        </p:txBody>
      </p:sp>
      <p:sp>
        <p:nvSpPr>
          <p:cNvPr id="9" name="Title 1"/>
          <p:cNvSpPr txBox="1">
            <a:spLocks/>
          </p:cNvSpPr>
          <p:nvPr userDrawn="1"/>
        </p:nvSpPr>
        <p:spPr>
          <a:xfrm>
            <a:off x="152400" y="342900"/>
            <a:ext cx="8839200" cy="720329"/>
          </a:xfrm>
          <a:prstGeom prst="rect">
            <a:avLst/>
          </a:prstGeom>
        </p:spPr>
        <p:txBody>
          <a:bodyPr vert="horz" lIns="91432" tIns="45716" rIns="91432" bIns="45716" rtlCol="0" anchor="ctr">
            <a:normAutofit lnSpcReduction="10000"/>
          </a:bodyPr>
          <a:lstStyle>
            <a:lvl1pPr algn="r" defTabSz="914400" rtl="0" eaLnBrk="1" latinLnBrk="0" hangingPunct="1">
              <a:spcBef>
                <a:spcPct val="0"/>
              </a:spcBef>
              <a:buNone/>
              <a:defRPr sz="4400" kern="1200">
                <a:solidFill>
                  <a:schemeClr val="tx1"/>
                </a:solidFill>
                <a:latin typeface="+mj-lt"/>
                <a:ea typeface="+mj-ea"/>
                <a:cs typeface="+mj-cs"/>
              </a:defRPr>
            </a:lvl1pPr>
          </a:lstStyle>
          <a:p>
            <a:r>
              <a:rPr lang="en-US" dirty="0" smtClean="0"/>
              <a:t>Click to edit subtitle text</a:t>
            </a:r>
            <a:endParaRPr lang="en-US" dirty="0"/>
          </a:p>
        </p:txBody>
      </p:sp>
      <p:sp>
        <p:nvSpPr>
          <p:cNvPr id="10" name="Subtitle 2"/>
          <p:cNvSpPr>
            <a:spLocks noGrp="1"/>
          </p:cNvSpPr>
          <p:nvPr>
            <p:ph type="subTitle" idx="13" hasCustomPrompt="1"/>
          </p:nvPr>
        </p:nvSpPr>
        <p:spPr>
          <a:xfrm>
            <a:off x="5791200" y="1428750"/>
            <a:ext cx="3200400" cy="30861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smtClean="0"/>
              <a:t>Click to edit picture/subtitle text</a:t>
            </a:r>
            <a:endParaRPr lang="en-US" dirty="0"/>
          </a:p>
        </p:txBody>
      </p:sp>
    </p:spTree>
    <p:extLst>
      <p:ext uri="{BB962C8B-B14F-4D97-AF65-F5344CB8AC3E}">
        <p14:creationId xmlns:p14="http://schemas.microsoft.com/office/powerpoint/2010/main" val="23095848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Charts T-B">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11" name="Content Placeholder 6"/>
          <p:cNvSpPr>
            <a:spLocks noGrp="1"/>
          </p:cNvSpPr>
          <p:nvPr>
            <p:ph sz="quarter" idx="14" hasCustomPrompt="1"/>
          </p:nvPr>
        </p:nvSpPr>
        <p:spPr>
          <a:xfrm>
            <a:off x="997529" y="1034752"/>
            <a:ext cx="7481455" cy="1736688"/>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997529" y="2825899"/>
            <a:ext cx="7481455" cy="1736688"/>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Tree>
    <p:extLst>
      <p:ext uri="{BB962C8B-B14F-4D97-AF65-F5344CB8AC3E}">
        <p14:creationId xmlns:p14="http://schemas.microsoft.com/office/powerpoint/2010/main" val="349273720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harts T-B w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11" name="Content Placeholder 6"/>
          <p:cNvSpPr>
            <a:spLocks noGrp="1"/>
          </p:cNvSpPr>
          <p:nvPr>
            <p:ph sz="quarter" idx="14" hasCustomPrompt="1"/>
          </p:nvPr>
        </p:nvSpPr>
        <p:spPr>
          <a:xfrm>
            <a:off x="997529" y="1034752"/>
            <a:ext cx="7481455" cy="1736688"/>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
        <p:nvSpPr>
          <p:cNvPr id="12" name="Content Placeholder 6"/>
          <p:cNvSpPr>
            <a:spLocks noGrp="1"/>
          </p:cNvSpPr>
          <p:nvPr>
            <p:ph sz="quarter" idx="15" hasCustomPrompt="1"/>
          </p:nvPr>
        </p:nvSpPr>
        <p:spPr>
          <a:xfrm>
            <a:off x="997529" y="2825899"/>
            <a:ext cx="7481455" cy="1736688"/>
          </a:xfrm>
        </p:spPr>
        <p:txBody>
          <a:bodyPr/>
          <a:lstStyle>
            <a:lvl1pPr marL="0" indent="0">
              <a:buNone/>
              <a:defRPr baseline="0"/>
            </a:lvl1pPr>
          </a:lstStyle>
          <a:p>
            <a:pPr lvl="0"/>
            <a:r>
              <a:rPr lang="en-US" dirty="0" smtClean="0"/>
              <a:t>If placing a picture from another file, align to the top left corner of this box; content should not exceed box frame.</a:t>
            </a:r>
          </a:p>
        </p:txBody>
      </p:sp>
      <p:sp>
        <p:nvSpPr>
          <p:cNvPr id="7" name="Text Placeholder 14"/>
          <p:cNvSpPr>
            <a:spLocks noGrp="1"/>
          </p:cNvSpPr>
          <p:nvPr>
            <p:ph type="body" sz="quarter" idx="16"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Tree>
    <p:extLst>
      <p:ext uri="{BB962C8B-B14F-4D97-AF65-F5344CB8AC3E}">
        <p14:creationId xmlns:p14="http://schemas.microsoft.com/office/powerpoint/2010/main" val="226051366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wo PPT Charts T-B">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8" name="Text Placeholder 14"/>
          <p:cNvSpPr>
            <a:spLocks noGrp="1"/>
          </p:cNvSpPr>
          <p:nvPr>
            <p:ph type="body" sz="quarter" idx="15" hasCustomPrompt="1"/>
          </p:nvPr>
        </p:nvSpPr>
        <p:spPr>
          <a:xfrm>
            <a:off x="997529" y="1028705"/>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9" name="Text Placeholder 14"/>
          <p:cNvSpPr>
            <a:spLocks noGrp="1"/>
          </p:cNvSpPr>
          <p:nvPr>
            <p:ph type="body" sz="quarter" idx="17" hasCustomPrompt="1"/>
          </p:nvPr>
        </p:nvSpPr>
        <p:spPr>
          <a:xfrm>
            <a:off x="997529" y="11497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0" name="Chart Placeholder 11"/>
          <p:cNvSpPr>
            <a:spLocks noGrp="1"/>
          </p:cNvSpPr>
          <p:nvPr>
            <p:ph type="chart" sz="quarter" idx="18" hasCustomPrompt="1"/>
          </p:nvPr>
        </p:nvSpPr>
        <p:spPr>
          <a:xfrm>
            <a:off x="997529" y="1331264"/>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3" name="Text Placeholder 14"/>
          <p:cNvSpPr>
            <a:spLocks noGrp="1"/>
          </p:cNvSpPr>
          <p:nvPr>
            <p:ph type="body" sz="quarter" idx="19" hasCustomPrompt="1"/>
          </p:nvPr>
        </p:nvSpPr>
        <p:spPr>
          <a:xfrm>
            <a:off x="997529" y="2825904"/>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4" name="Text Placeholder 14"/>
          <p:cNvSpPr>
            <a:spLocks noGrp="1"/>
          </p:cNvSpPr>
          <p:nvPr>
            <p:ph type="body" sz="quarter" idx="20" hasCustomPrompt="1"/>
          </p:nvPr>
        </p:nvSpPr>
        <p:spPr>
          <a:xfrm>
            <a:off x="997529" y="29469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5" name="Chart Placeholder 11"/>
          <p:cNvSpPr>
            <a:spLocks noGrp="1"/>
          </p:cNvSpPr>
          <p:nvPr>
            <p:ph type="chart" sz="quarter" idx="21" hasCustomPrompt="1"/>
          </p:nvPr>
        </p:nvSpPr>
        <p:spPr>
          <a:xfrm>
            <a:off x="997529" y="3116358"/>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6" name="Text Placeholder 14"/>
          <p:cNvSpPr>
            <a:spLocks noGrp="1"/>
          </p:cNvSpPr>
          <p:nvPr>
            <p:ph type="body" sz="quarter" idx="22"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Tree>
    <p:extLst>
      <p:ext uri="{BB962C8B-B14F-4D97-AF65-F5344CB8AC3E}">
        <p14:creationId xmlns:p14="http://schemas.microsoft.com/office/powerpoint/2010/main" val="99170203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PPT Charts T-B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Text Placeholder 14"/>
          <p:cNvSpPr>
            <a:spLocks noGrp="1"/>
          </p:cNvSpPr>
          <p:nvPr>
            <p:ph type="body" sz="quarter" idx="16"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8" name="Text Placeholder 14"/>
          <p:cNvSpPr>
            <a:spLocks noGrp="1"/>
          </p:cNvSpPr>
          <p:nvPr>
            <p:ph type="body" sz="quarter" idx="15" hasCustomPrompt="1"/>
          </p:nvPr>
        </p:nvSpPr>
        <p:spPr>
          <a:xfrm>
            <a:off x="997529" y="1028705"/>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9" name="Text Placeholder 14"/>
          <p:cNvSpPr>
            <a:spLocks noGrp="1"/>
          </p:cNvSpPr>
          <p:nvPr>
            <p:ph type="body" sz="quarter" idx="17" hasCustomPrompt="1"/>
          </p:nvPr>
        </p:nvSpPr>
        <p:spPr>
          <a:xfrm>
            <a:off x="997529" y="11497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0" name="Chart Placeholder 11"/>
          <p:cNvSpPr>
            <a:spLocks noGrp="1"/>
          </p:cNvSpPr>
          <p:nvPr>
            <p:ph type="chart" sz="quarter" idx="18" hasCustomPrompt="1"/>
          </p:nvPr>
        </p:nvSpPr>
        <p:spPr>
          <a:xfrm>
            <a:off x="997529" y="1331264"/>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3" name="Text Placeholder 14"/>
          <p:cNvSpPr>
            <a:spLocks noGrp="1"/>
          </p:cNvSpPr>
          <p:nvPr>
            <p:ph type="body" sz="quarter" idx="19" hasCustomPrompt="1"/>
          </p:nvPr>
        </p:nvSpPr>
        <p:spPr>
          <a:xfrm>
            <a:off x="997529" y="2825904"/>
            <a:ext cx="7481455" cy="112955"/>
          </a:xfrm>
        </p:spPr>
        <p:txBody>
          <a:bodyPr anchor="ctr" anchorCtr="0">
            <a:noAutofit/>
          </a:bodyPr>
          <a:lstStyle>
            <a:lvl1pPr marL="0" indent="0">
              <a:spcBef>
                <a:spcPts val="0"/>
              </a:spcBef>
              <a:spcAft>
                <a:spcPts val="0"/>
              </a:spcAft>
              <a:buFont typeface="Arial"/>
              <a:buNone/>
              <a:defRPr sz="800" b="1" i="0" baseline="0">
                <a:solidFill>
                  <a:schemeClr val="tx2"/>
                </a:solidFill>
                <a:latin typeface="Arial"/>
                <a:cs typeface="Arial"/>
              </a:defRPr>
            </a:lvl1pPr>
          </a:lstStyle>
          <a:p>
            <a:pPr lvl="0"/>
            <a:r>
              <a:rPr lang="en-US" dirty="0" smtClean="0"/>
              <a:t>Click to add Exhibit Title</a:t>
            </a:r>
          </a:p>
        </p:txBody>
      </p:sp>
      <p:sp>
        <p:nvSpPr>
          <p:cNvPr id="14" name="Text Placeholder 14"/>
          <p:cNvSpPr>
            <a:spLocks noGrp="1"/>
          </p:cNvSpPr>
          <p:nvPr>
            <p:ph type="body" sz="quarter" idx="20" hasCustomPrompt="1"/>
          </p:nvPr>
        </p:nvSpPr>
        <p:spPr>
          <a:xfrm>
            <a:off x="997529" y="2946928"/>
            <a:ext cx="7481455" cy="112955"/>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Date subtitle</a:t>
            </a:r>
          </a:p>
        </p:txBody>
      </p:sp>
      <p:sp>
        <p:nvSpPr>
          <p:cNvPr id="15" name="Chart Placeholder 11"/>
          <p:cNvSpPr>
            <a:spLocks noGrp="1"/>
          </p:cNvSpPr>
          <p:nvPr>
            <p:ph type="chart" sz="quarter" idx="21" hasCustomPrompt="1"/>
          </p:nvPr>
        </p:nvSpPr>
        <p:spPr>
          <a:xfrm>
            <a:off x="997529" y="3116358"/>
            <a:ext cx="7481455" cy="1391771"/>
          </a:xfrm>
        </p:spPr>
        <p:txBody>
          <a:bodyPr/>
          <a:lstStyle>
            <a:lvl1pPr marL="183118" marR="0" indent="-183118" algn="l" defTabSz="408059" rtl="0" eaLnBrk="1" fontAlgn="auto" latinLnBrk="0" hangingPunct="1">
              <a:lnSpc>
                <a:spcPct val="100000"/>
              </a:lnSpc>
              <a:spcBef>
                <a:spcPts val="721"/>
              </a:spcBef>
              <a:spcAft>
                <a:spcPts val="801"/>
              </a:spcAft>
              <a:buClrTx/>
              <a:buSzPct val="100000"/>
              <a:buFontTx/>
              <a:buBlip>
                <a:blip r:embed="rId2"/>
              </a:buBlip>
              <a:tabLst/>
              <a:defRPr/>
            </a:lvl1pPr>
          </a:lstStyle>
          <a:p>
            <a:r>
              <a:rPr lang="en-US" dirty="0" smtClean="0"/>
              <a:t>Click icon to add chart or use container as guide for placing chart from another program</a:t>
            </a:r>
            <a:endParaRPr lang="en-US" dirty="0"/>
          </a:p>
        </p:txBody>
      </p:sp>
      <p:sp>
        <p:nvSpPr>
          <p:cNvPr id="16" name="Text Placeholder 14"/>
          <p:cNvSpPr>
            <a:spLocks noGrp="1"/>
          </p:cNvSpPr>
          <p:nvPr>
            <p:ph type="body" sz="quarter" idx="22" hasCustomPrompt="1"/>
          </p:nvPr>
        </p:nvSpPr>
        <p:spPr>
          <a:xfrm>
            <a:off x="997529" y="4580745"/>
            <a:ext cx="6567055" cy="272303"/>
          </a:xfrm>
        </p:spPr>
        <p:txBody>
          <a:bodyPr anchor="t" anchorCtr="0">
            <a:noAutofit/>
          </a:bodyPr>
          <a:lstStyle>
            <a:lvl1pPr marL="0" indent="0">
              <a:spcBef>
                <a:spcPts val="0"/>
              </a:spcBef>
              <a:spcAft>
                <a:spcPts val="0"/>
              </a:spcAft>
              <a:buFont typeface="Arial"/>
              <a:buNone/>
              <a:defRPr sz="600" b="0" i="0" baseline="0">
                <a:solidFill>
                  <a:schemeClr val="tx1"/>
                </a:solidFill>
                <a:latin typeface="Arial"/>
                <a:cs typeface="Arial"/>
              </a:defRPr>
            </a:lvl1pPr>
          </a:lstStyle>
          <a:p>
            <a:pPr lvl="0"/>
            <a:r>
              <a:rPr lang="en-US" dirty="0" smtClean="0"/>
              <a:t>Click to add Sources and Notes</a:t>
            </a:r>
          </a:p>
        </p:txBody>
      </p:sp>
    </p:spTree>
    <p:extLst>
      <p:ext uri="{BB962C8B-B14F-4D97-AF65-F5344CB8AC3E}">
        <p14:creationId xmlns:p14="http://schemas.microsoft.com/office/powerpoint/2010/main" val="146738087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1 (chart)</a:t>
            </a:r>
          </a:p>
        </p:txBody>
      </p:sp>
      <p:sp>
        <p:nvSpPr>
          <p:cNvPr id="11" name="Text Placeholder 9"/>
          <p:cNvSpPr>
            <a:spLocks noGrp="1"/>
          </p:cNvSpPr>
          <p:nvPr>
            <p:ph type="body" sz="quarter" idx="14" hasCustomPrompt="1"/>
          </p:nvPr>
        </p:nvSpPr>
        <p:spPr>
          <a:xfrm>
            <a:off x="4779820" y="956091"/>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2 (summary text)</a:t>
            </a:r>
          </a:p>
        </p:txBody>
      </p:sp>
      <p:sp>
        <p:nvSpPr>
          <p:cNvPr id="13" name="Picture Placeholder 12"/>
          <p:cNvSpPr>
            <a:spLocks noGrp="1"/>
          </p:cNvSpPr>
          <p:nvPr>
            <p:ph type="pic" sz="quarter" idx="15" hasCustomPrompt="1"/>
          </p:nvPr>
        </p:nvSpPr>
        <p:spPr>
          <a:xfrm>
            <a:off x="997527" y="1240491"/>
            <a:ext cx="3699164" cy="1482538"/>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0" name="Text Placeholder 9"/>
          <p:cNvSpPr>
            <a:spLocks noGrp="1"/>
          </p:cNvSpPr>
          <p:nvPr>
            <p:ph type="body" sz="quarter" idx="17" hasCustomPrompt="1"/>
          </p:nvPr>
        </p:nvSpPr>
        <p:spPr>
          <a:xfrm>
            <a:off x="997527"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3 (chart)</a:t>
            </a:r>
          </a:p>
        </p:txBody>
      </p:sp>
      <p:sp>
        <p:nvSpPr>
          <p:cNvPr id="21" name="Text Placeholder 9"/>
          <p:cNvSpPr>
            <a:spLocks noGrp="1"/>
          </p:cNvSpPr>
          <p:nvPr>
            <p:ph type="body" sz="quarter" idx="18" hasCustomPrompt="1"/>
          </p:nvPr>
        </p:nvSpPr>
        <p:spPr>
          <a:xfrm>
            <a:off x="4779820"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4 (chart)</a:t>
            </a:r>
          </a:p>
        </p:txBody>
      </p:sp>
      <p:sp>
        <p:nvSpPr>
          <p:cNvPr id="22" name="Picture Placeholder 12"/>
          <p:cNvSpPr>
            <a:spLocks noGrp="1"/>
          </p:cNvSpPr>
          <p:nvPr>
            <p:ph type="pic" sz="quarter" idx="19" hasCustomPrompt="1"/>
          </p:nvPr>
        </p:nvSpPr>
        <p:spPr>
          <a:xfrm>
            <a:off x="997527" y="3079264"/>
            <a:ext cx="3699164" cy="1480957"/>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3" name="Picture Placeholder 12"/>
          <p:cNvSpPr>
            <a:spLocks noGrp="1"/>
          </p:cNvSpPr>
          <p:nvPr>
            <p:ph type="pic" sz="quarter" idx="20" hasCustomPrompt="1"/>
          </p:nvPr>
        </p:nvSpPr>
        <p:spPr>
          <a:xfrm>
            <a:off x="4779820" y="3079264"/>
            <a:ext cx="3699164" cy="1480957"/>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5" name="Text Placeholder 24"/>
          <p:cNvSpPr>
            <a:spLocks noGrp="1"/>
          </p:cNvSpPr>
          <p:nvPr>
            <p:ph type="body" sz="quarter" idx="21"/>
          </p:nvPr>
        </p:nvSpPr>
        <p:spPr>
          <a:xfrm>
            <a:off x="4779820" y="1240491"/>
            <a:ext cx="3699164" cy="1482538"/>
          </a:xfrm>
        </p:spPr>
        <p:txBody>
          <a:bodyPr>
            <a:noAutofit/>
          </a:bodyPr>
          <a:lstStyle>
            <a:lvl1pPr>
              <a:spcBef>
                <a:spcPts val="0"/>
              </a:spcBef>
              <a:spcAft>
                <a:spcPts val="0"/>
              </a:spcAft>
              <a:defRPr sz="1000">
                <a:latin typeface="Garamond" pitchFamily="18" charset="0"/>
              </a:defRPr>
            </a:lvl1pPr>
            <a:lvl2pPr>
              <a:spcAft>
                <a:spcPts val="0"/>
              </a:spcAft>
              <a:defRPr sz="800">
                <a:latin typeface="Garamond" pitchFamily="18" charset="0"/>
              </a:defRPr>
            </a:lvl2pPr>
            <a:lvl3pPr>
              <a:spcAft>
                <a:spcPts val="0"/>
              </a:spcAft>
              <a:defRPr sz="800">
                <a:latin typeface="Garamond" pitchFamily="18" charset="0"/>
              </a:defRPr>
            </a:lvl3pPr>
            <a:lvl4pPr>
              <a:spcAft>
                <a:spcPts val="0"/>
              </a:spcAft>
              <a:defRPr sz="800">
                <a:latin typeface="Garamond" pitchFamily="18" charset="0"/>
              </a:defRPr>
            </a:lvl4pPr>
            <a:lvl5pPr>
              <a:spcAft>
                <a:spcPts val="0"/>
              </a:spcAft>
              <a:defRPr sz="800">
                <a:latin typeface="Garamond"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Tree>
    <p:extLst>
      <p:ext uri="{BB962C8B-B14F-4D97-AF65-F5344CB8AC3E}">
        <p14:creationId xmlns:p14="http://schemas.microsoft.com/office/powerpoint/2010/main" val="358294120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adrant w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10" name="Text Placeholder 9"/>
          <p:cNvSpPr>
            <a:spLocks noGrp="1"/>
          </p:cNvSpPr>
          <p:nvPr>
            <p:ph type="body" sz="quarter" idx="13" hasCustomPrompt="1"/>
          </p:nvPr>
        </p:nvSpPr>
        <p:spPr>
          <a:xfrm>
            <a:off x="997527" y="95810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1 (chart)</a:t>
            </a:r>
          </a:p>
        </p:txBody>
      </p:sp>
      <p:sp>
        <p:nvSpPr>
          <p:cNvPr id="11" name="Text Placeholder 9"/>
          <p:cNvSpPr>
            <a:spLocks noGrp="1"/>
          </p:cNvSpPr>
          <p:nvPr>
            <p:ph type="body" sz="quarter" idx="14" hasCustomPrompt="1"/>
          </p:nvPr>
        </p:nvSpPr>
        <p:spPr>
          <a:xfrm>
            <a:off x="4779820" y="95810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2 (summary text)</a:t>
            </a:r>
          </a:p>
        </p:txBody>
      </p:sp>
      <p:sp>
        <p:nvSpPr>
          <p:cNvPr id="13" name="Picture Placeholder 12"/>
          <p:cNvSpPr>
            <a:spLocks noGrp="1"/>
          </p:cNvSpPr>
          <p:nvPr>
            <p:ph type="pic" sz="quarter" idx="15" hasCustomPrompt="1"/>
          </p:nvPr>
        </p:nvSpPr>
        <p:spPr>
          <a:xfrm>
            <a:off x="997527" y="1240491"/>
            <a:ext cx="3699164" cy="1482538"/>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0" name="Text Placeholder 9"/>
          <p:cNvSpPr>
            <a:spLocks noGrp="1"/>
          </p:cNvSpPr>
          <p:nvPr>
            <p:ph type="body" sz="quarter" idx="17" hasCustomPrompt="1"/>
          </p:nvPr>
        </p:nvSpPr>
        <p:spPr>
          <a:xfrm>
            <a:off x="997527"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3 (chart)</a:t>
            </a:r>
          </a:p>
        </p:txBody>
      </p:sp>
      <p:sp>
        <p:nvSpPr>
          <p:cNvPr id="21" name="Text Placeholder 9"/>
          <p:cNvSpPr>
            <a:spLocks noGrp="1"/>
          </p:cNvSpPr>
          <p:nvPr>
            <p:ph type="body" sz="quarter" idx="18" hasCustomPrompt="1"/>
          </p:nvPr>
        </p:nvSpPr>
        <p:spPr>
          <a:xfrm>
            <a:off x="4779820" y="2795648"/>
            <a:ext cx="3699164" cy="248981"/>
          </a:xfr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none"/>
        </p:style>
        <p:txBody>
          <a:bodyPr anchor="ctr" anchorCtr="0">
            <a:noAutofit/>
          </a:bodyPr>
          <a:lstStyle>
            <a:lvl1pPr marL="0" indent="0" algn="ctr">
              <a:buFont typeface="Arial" pitchFamily="34" charset="0"/>
              <a:buNone/>
              <a:defRPr sz="1100" baseline="0">
                <a:solidFill>
                  <a:schemeClr val="tx1"/>
                </a:solidFill>
                <a:latin typeface="+mj-lt"/>
              </a:defRPr>
            </a:lvl1pPr>
            <a:lvl2pPr marL="146495" indent="0">
              <a:buFont typeface="Arial" pitchFamily="34" charset="0"/>
              <a:buNone/>
              <a:defRPr/>
            </a:lvl2pPr>
            <a:lvl3pPr marL="292989" indent="0">
              <a:buFont typeface="Arial" pitchFamily="34" charset="0"/>
              <a:buNone/>
              <a:defRPr/>
            </a:lvl3pPr>
            <a:lvl4pPr marL="417508" indent="0">
              <a:buFont typeface="Arial" pitchFamily="34" charset="0"/>
              <a:buNone/>
              <a:defRPr/>
            </a:lvl4pPr>
            <a:lvl5pPr marL="571326" indent="0">
              <a:buFont typeface="Arial" pitchFamily="34" charset="0"/>
              <a:buNone/>
              <a:defRPr/>
            </a:lvl5pPr>
          </a:lstStyle>
          <a:p>
            <a:pPr lvl="0"/>
            <a:r>
              <a:rPr lang="en-US" dirty="0" smtClean="0"/>
              <a:t>Click to add title for quadrant 4 (chart)</a:t>
            </a:r>
          </a:p>
        </p:txBody>
      </p:sp>
      <p:sp>
        <p:nvSpPr>
          <p:cNvPr id="22" name="Picture Placeholder 12"/>
          <p:cNvSpPr>
            <a:spLocks noGrp="1"/>
          </p:cNvSpPr>
          <p:nvPr>
            <p:ph type="pic" sz="quarter" idx="19" hasCustomPrompt="1"/>
          </p:nvPr>
        </p:nvSpPr>
        <p:spPr>
          <a:xfrm>
            <a:off x="997527" y="3079264"/>
            <a:ext cx="3699164" cy="1480957"/>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3" name="Picture Placeholder 12"/>
          <p:cNvSpPr>
            <a:spLocks noGrp="1"/>
          </p:cNvSpPr>
          <p:nvPr>
            <p:ph type="pic" sz="quarter" idx="20" hasCustomPrompt="1"/>
          </p:nvPr>
        </p:nvSpPr>
        <p:spPr>
          <a:xfrm>
            <a:off x="4779820" y="3079264"/>
            <a:ext cx="3699164" cy="1480957"/>
          </a:xfrm>
        </p:spPr>
        <p:txBody>
          <a:bodyPr>
            <a:noAutofit/>
          </a:bodyPr>
          <a:lstStyle>
            <a:lvl1pPr>
              <a:defRPr sz="1300" baseline="0">
                <a:latin typeface="Garamond" pitchFamily="18" charset="0"/>
              </a:defRPr>
            </a:lvl1pPr>
          </a:lstStyle>
          <a:p>
            <a:r>
              <a:rPr lang="en-US" dirty="0" smtClean="0"/>
              <a:t>Align graph to box outline</a:t>
            </a:r>
            <a:endParaRPr lang="en-US" dirty="0"/>
          </a:p>
        </p:txBody>
      </p:sp>
      <p:sp>
        <p:nvSpPr>
          <p:cNvPr id="25" name="Text Placeholder 24"/>
          <p:cNvSpPr>
            <a:spLocks noGrp="1"/>
          </p:cNvSpPr>
          <p:nvPr>
            <p:ph type="body" sz="quarter" idx="21"/>
          </p:nvPr>
        </p:nvSpPr>
        <p:spPr>
          <a:xfrm>
            <a:off x="4779820" y="1240491"/>
            <a:ext cx="3699164" cy="1482538"/>
          </a:xfrm>
        </p:spPr>
        <p:txBody>
          <a:bodyPr>
            <a:noAutofit/>
          </a:bodyPr>
          <a:lstStyle>
            <a:lvl1pPr>
              <a:spcBef>
                <a:spcPts val="0"/>
              </a:spcBef>
              <a:spcAft>
                <a:spcPts val="0"/>
              </a:spcAft>
              <a:defRPr sz="1000">
                <a:latin typeface="Garamond" pitchFamily="18" charset="0"/>
              </a:defRPr>
            </a:lvl1pPr>
            <a:lvl2pPr>
              <a:spcAft>
                <a:spcPts val="0"/>
              </a:spcAft>
              <a:defRPr sz="800">
                <a:latin typeface="Garamond" pitchFamily="18" charset="0"/>
              </a:defRPr>
            </a:lvl2pPr>
            <a:lvl3pPr>
              <a:spcAft>
                <a:spcPts val="0"/>
              </a:spcAft>
              <a:defRPr sz="800">
                <a:latin typeface="Garamond" pitchFamily="18" charset="0"/>
              </a:defRPr>
            </a:lvl3pPr>
            <a:lvl4pPr>
              <a:spcAft>
                <a:spcPts val="0"/>
              </a:spcAft>
              <a:defRPr sz="800">
                <a:latin typeface="Garamond" pitchFamily="18" charset="0"/>
              </a:defRPr>
            </a:lvl4pPr>
            <a:lvl5pPr>
              <a:spcAft>
                <a:spcPts val="0"/>
              </a:spcAft>
              <a:defRPr sz="800">
                <a:latin typeface="Garamond"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22"/>
          </p:nvPr>
        </p:nvSpPr>
        <p:spPr/>
        <p:txBody>
          <a:bodyPr/>
          <a:lstStyle/>
          <a:p>
            <a:endParaRPr lang="en-US" dirty="0">
              <a:solidFill>
                <a:srgbClr val="000000"/>
              </a:solidFill>
            </a:endParaRPr>
          </a:p>
        </p:txBody>
      </p:sp>
      <p:sp>
        <p:nvSpPr>
          <p:cNvPr id="14" name="Text Placeholder 14"/>
          <p:cNvSpPr>
            <a:spLocks noGrp="1"/>
          </p:cNvSpPr>
          <p:nvPr>
            <p:ph type="body" sz="quarter" idx="23"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Tree>
    <p:extLst>
      <p:ext uri="{BB962C8B-B14F-4D97-AF65-F5344CB8AC3E}">
        <p14:creationId xmlns:p14="http://schemas.microsoft.com/office/powerpoint/2010/main" val="418931144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003691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6" name="Text Placeholder 5"/>
          <p:cNvSpPr>
            <a:spLocks noGrp="1"/>
          </p:cNvSpPr>
          <p:nvPr>
            <p:ph type="body" sz="quarter" idx="12" hasCustomPrompt="1"/>
          </p:nvPr>
        </p:nvSpPr>
        <p:spPr>
          <a:xfrm>
            <a:off x="997527" y="726142"/>
            <a:ext cx="6350924" cy="163382"/>
          </a:xfrm>
        </p:spPr>
        <p:txBody>
          <a:bodyPr/>
          <a:lstStyle>
            <a:lvl1pPr marL="0" indent="0">
              <a:buNone/>
              <a:defRPr sz="1000">
                <a:latin typeface="+mj-lt"/>
              </a:defRPr>
            </a:lvl1pPr>
          </a:lstStyle>
          <a:p>
            <a:pPr lvl="0"/>
            <a:r>
              <a:rPr lang="en-US" dirty="0" smtClean="0"/>
              <a:t>Click to edit key takeaway</a:t>
            </a:r>
          </a:p>
        </p:txBody>
      </p:sp>
    </p:spTree>
    <p:extLst>
      <p:ext uri="{BB962C8B-B14F-4D97-AF65-F5344CB8AC3E}">
        <p14:creationId xmlns:p14="http://schemas.microsoft.com/office/powerpoint/2010/main" val="29190720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w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Tree>
    <p:extLst>
      <p:ext uri="{BB962C8B-B14F-4D97-AF65-F5344CB8AC3E}">
        <p14:creationId xmlns:p14="http://schemas.microsoft.com/office/powerpoint/2010/main" val="216016966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610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2"/>
          </p:nvPr>
        </p:nvSpPr>
        <p:spPr>
          <a:xfrm>
            <a:off x="997529" y="1034751"/>
            <a:ext cx="7481455" cy="35096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498757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over Slide">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bwMode="auto">
          <a:xfrm>
            <a:off x="3051181" y="4387105"/>
            <a:ext cx="2983345" cy="598394"/>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3" cstate="print">
            <a:extLst>
              <a:ext uri="{28A0092B-C50C-407E-A947-70E740481C1C}">
                <a14:useLocalDpi xmlns:a14="http://schemas.microsoft.com/office/drawing/2010/main" val="0"/>
              </a:ext>
            </a:extLst>
          </a:blip>
          <a:srcRect t="1163" b="-714"/>
          <a:stretch/>
        </p:blipFill>
        <p:spPr bwMode="auto">
          <a:xfrm>
            <a:off x="-24245" y="453842"/>
            <a:ext cx="9220200" cy="2723029"/>
          </a:xfrm>
          <a:prstGeom prst="rect">
            <a:avLst/>
          </a:prstGeom>
          <a:ln>
            <a:noFill/>
          </a:ln>
          <a:extLst>
            <a:ext uri="{53640926-AAD7-44D8-BBD7-CCE9431645EC}">
              <a14:shadowObscured xmlns:a14="http://schemas.microsoft.com/office/drawing/2010/main"/>
            </a:ext>
          </a:extLst>
        </p:spPr>
      </p:pic>
      <p:cxnSp>
        <p:nvCxnSpPr>
          <p:cNvPr id="5" name="Straight Connector 4"/>
          <p:cNvCxnSpPr/>
          <p:nvPr/>
        </p:nvCxnSpPr>
        <p:spPr>
          <a:xfrm>
            <a:off x="4568536" y="-44122"/>
            <a:ext cx="0" cy="4313985"/>
          </a:xfrm>
          <a:prstGeom prst="line">
            <a:avLst/>
          </a:prstGeom>
          <a:ln w="6350">
            <a:solidFill>
              <a:srgbClr val="839DC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9913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Production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1870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392" y="453842"/>
            <a:ext cx="3535795" cy="257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218" y="4387108"/>
            <a:ext cx="2981614" cy="59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072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pyright">
    <p:spTree>
      <p:nvGrpSpPr>
        <p:cNvPr id="1" name=""/>
        <p:cNvGrpSpPr/>
        <p:nvPr/>
      </p:nvGrpSpPr>
      <p:grpSpPr>
        <a:xfrm>
          <a:off x="0" y="0"/>
          <a:ext cx="0" cy="0"/>
          <a:chOff x="0" y="0"/>
          <a:chExt cx="0" cy="0"/>
        </a:xfrm>
      </p:grpSpPr>
      <p:sp>
        <p:nvSpPr>
          <p:cNvPr id="5" name="TextBox 4"/>
          <p:cNvSpPr txBox="1"/>
          <p:nvPr/>
        </p:nvSpPr>
        <p:spPr>
          <a:xfrm>
            <a:off x="831279" y="711255"/>
            <a:ext cx="7805651" cy="3488267"/>
          </a:xfrm>
          <a:prstGeom prst="rect">
            <a:avLst/>
          </a:prstGeom>
          <a:noFill/>
        </p:spPr>
        <p:txBody>
          <a:bodyPr wrap="square" lIns="0" tIns="0" rIns="0" bIns="0" rtlCol="0" anchor="b" anchorCtr="0">
            <a:noAutofit/>
          </a:bodyPr>
          <a:lstStyle/>
          <a:p>
            <a:pPr defTabSz="408059"/>
            <a:r>
              <a:rPr lang="en-US" sz="800" dirty="0" smtClean="0">
                <a:solidFill>
                  <a:srgbClr val="CCCCCC">
                    <a:lumMod val="50000"/>
                  </a:srgbClr>
                </a:solidFill>
                <a:latin typeface="Garamond"/>
              </a:rPr>
              <a:t>Copyright © 2015 by Cambridge Associates (“CA”). All rights reserved. Confidential.</a:t>
            </a:r>
          </a:p>
          <a:p>
            <a:pPr defTabSz="408059"/>
            <a:r>
              <a:rPr lang="en-US" sz="800" dirty="0" smtClean="0">
                <a:solidFill>
                  <a:srgbClr val="CCCCCC">
                    <a:lumMod val="50000"/>
                  </a:srgbClr>
                </a:solidFill>
                <a:latin typeface="Garamond"/>
              </a:rPr>
              <a:t> </a:t>
            </a:r>
          </a:p>
          <a:p>
            <a:pPr defTabSz="408059"/>
            <a:r>
              <a:rPr lang="en-US" sz="800" dirty="0" smtClean="0">
                <a:solidFill>
                  <a:srgbClr val="CCCCCC">
                    <a:lumMod val="50000"/>
                  </a:srgbClr>
                </a:solidFill>
                <a:latin typeface="Garamond"/>
              </a:rPr>
              <a:t>This report may not be displayed, reproduced, distributed, transmitted, or used to create derivative works in any form, in whole or in portion, by any means, without written permission from CA. Copying of this publication is a violation of U.S. and global copyright laws (e.g., 17 U.S.C. 101 et seq.). Violators of this copyright may be subject to liability for substantial monetary damages. The information and material published in this report are confidential and non-transferable. Therefore, recipients may not disclose any information or material derived from this report to third parties, or use information or material from this report, without prior written authorization. This report is provided for informational purposes only. It is not intended to constitute an offer of securities of any of the issuers that may be described in the report. No part of this report is intended as a recommendation of any firm or any security, unless expressly stated otherwise. Nothing contained in this report should be construed as the provision of tax or legal advice. Past performance is not indicative of future performance. Any information or opinions provided in this report are as of the date of the report and CA is under no obligation to update the information or communicate that any updates have been made. Information contained herein may have been provided by third parties, including investment firms providing information on returns and assets under management, and may not have been independently verified. CA can neither assure nor accept responsibility for accuracy, but substantial legal liability may apply to misrepresentations of results made by a manager that are delivered to CA electronically, by wire, or through the mail. Managers may report returns to CA gross (before the deduction of management fees), net (after the deduction of management fees), or both.</a:t>
            </a:r>
          </a:p>
          <a:p>
            <a:pPr defTabSz="408059"/>
            <a:r>
              <a:rPr lang="en-US" sz="800" dirty="0" smtClean="0">
                <a:solidFill>
                  <a:srgbClr val="CCCCCC">
                    <a:lumMod val="50000"/>
                  </a:srgbClr>
                </a:solidFill>
                <a:latin typeface="Garamond"/>
              </a:rPr>
              <a:t> </a:t>
            </a:r>
          </a:p>
          <a:p>
            <a:pPr defTabSz="408059"/>
            <a:r>
              <a:rPr lang="en-US" sz="800" dirty="0" smtClean="0">
                <a:solidFill>
                  <a:srgbClr val="CCCCCC">
                    <a:lumMod val="50000"/>
                  </a:srgbClr>
                </a:solidFill>
                <a:latin typeface="Garamond"/>
              </a:rPr>
              <a:t>CA includes the following: Cambridge Associates, LLC, a Massachusetts limited liability company with offices in Arlington, VA; Boston, MA; Dallas, TX; and Menlo Park, CA. Cambridge Associates Fiduciary Trust, LLC, a New Hampshire limited liability company chartered to serve as a non-depository trust company, and a wholly-owned subsidiary of Cambridge Associates, LLC. Cambridge Associates Limited, a limited company in England and Wales No. 06135829 </a:t>
            </a:r>
            <a:r>
              <a:rPr lang="en-US" sz="800" dirty="0" err="1" smtClean="0">
                <a:solidFill>
                  <a:srgbClr val="CCCCCC">
                    <a:lumMod val="50000"/>
                  </a:srgbClr>
                </a:solidFill>
                <a:latin typeface="Garamond"/>
              </a:rPr>
              <a:t>authorised</a:t>
            </a:r>
            <a:r>
              <a:rPr lang="en-US" sz="800" dirty="0" smtClean="0">
                <a:solidFill>
                  <a:srgbClr val="CCCCCC">
                    <a:lumMod val="50000"/>
                  </a:srgbClr>
                </a:solidFill>
                <a:latin typeface="Garamond"/>
              </a:rPr>
              <a:t> and regulated by the Financial Conduct Authority in the conduct of Investment Business. Cambridge Associates Limited, LLC, a Massachusetts limited liability company with a branch office in Sydney, Australia (ARBN 109 366 654). Cambridge Associates Asia </a:t>
            </a:r>
            <a:r>
              <a:rPr lang="en-US" sz="800" dirty="0" err="1" smtClean="0">
                <a:solidFill>
                  <a:srgbClr val="CCCCCC">
                    <a:lumMod val="50000"/>
                  </a:srgbClr>
                </a:solidFill>
                <a:latin typeface="Garamond"/>
              </a:rPr>
              <a:t>Pte</a:t>
            </a:r>
            <a:r>
              <a:rPr lang="en-US" sz="800" dirty="0" smtClean="0">
                <a:solidFill>
                  <a:srgbClr val="CCCCCC">
                    <a:lumMod val="50000"/>
                  </a:srgbClr>
                </a:solidFill>
                <a:latin typeface="Garamond"/>
              </a:rPr>
              <a:t> Ltd, a Singapore corporation (Registration No. 200101063G), and Cambridge Associates Investment Consultancy (Beijing) Ltd, a wholly owned subsidiary of Cambridge Associates, LLC registered with the Beijing Administration for Industry and Commerce (Registration No. 110000450174972).</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bwMode="auto">
          <a:xfrm>
            <a:off x="3353556" y="4253684"/>
            <a:ext cx="2392759" cy="4594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96743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C017A5-8536-4A1E-9F63-7A39CF6B37B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173739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AFDA4A-9CB2-41CA-A985-7FE38005CED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798193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3CD73C-1C0C-430D-A63D-327B07D3FF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236896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A0D006-52E3-42D0-9B3A-679DE96241C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3323792"/>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1339E9-CB38-40BC-86BD-A4257CF92FD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205418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43C71-38A9-4E38-ACE6-178BA38A64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7673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a:t>‹#›</a:t>
            </a:fld>
            <a:endParaRPr lang="en-US" dirty="0">
              <a:solidFill>
                <a:srgbClr val="233451"/>
              </a:solidFill>
            </a:endParaRPr>
          </a:p>
        </p:txBody>
      </p:sp>
      <p:sp>
        <p:nvSpPr>
          <p:cNvPr id="5" name="Text Placeholder 2"/>
          <p:cNvSpPr>
            <a:spLocks noGrp="1"/>
          </p:cNvSpPr>
          <p:nvPr>
            <p:ph idx="1"/>
          </p:nvPr>
        </p:nvSpPr>
        <p:spPr>
          <a:xfrm>
            <a:off x="997529" y="1034751"/>
            <a:ext cx="7481455" cy="3509682"/>
          </a:xfrm>
          <a:prstGeom prst="rect">
            <a:avLst/>
          </a:prstGeom>
          <a:ln>
            <a:noFill/>
          </a:ln>
        </p:spPr>
        <p:txBody>
          <a:bodyPr vert="horz" lIns="0" tIns="0" rIns="0" bIns="0" rtlCol="0">
            <a:noAutofit/>
          </a:bodyPr>
          <a:lstStyle>
            <a:lvl1pPr marL="183118" indent="-183118">
              <a:spcAft>
                <a:spcPts val="801"/>
              </a:spcAft>
              <a:defRPr sz="1300">
                <a:latin typeface="Garamond" pitchFamily="18" charset="0"/>
              </a:defRPr>
            </a:lvl1pPr>
            <a:lvl2pPr>
              <a:defRPr sz="1100">
                <a:latin typeface="Garamond" pitchFamily="18" charset="0"/>
              </a:defRPr>
            </a:lvl2pPr>
            <a:lvl3pPr>
              <a:defRPr sz="1100">
                <a:latin typeface="Garamond" pitchFamily="18" charset="0"/>
              </a:defRPr>
            </a:lvl3pPr>
            <a:lvl4pPr>
              <a:defRPr sz="1100">
                <a:latin typeface="Garamond" pitchFamily="18" charset="0"/>
              </a:defRPr>
            </a:lvl4pPr>
            <a:lvl5pPr>
              <a:defRPr sz="1100">
                <a:latin typeface="Garamond"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4"/>
          <p:cNvSpPr>
            <a:spLocks noGrp="1"/>
          </p:cNvSpPr>
          <p:nvPr>
            <p:ph type="body" sz="quarter" idx="12" hasCustomPrompt="1"/>
          </p:nvPr>
        </p:nvSpPr>
        <p:spPr>
          <a:xfrm>
            <a:off x="997527" y="726142"/>
            <a:ext cx="6350924" cy="163382"/>
          </a:xfrm>
        </p:spPr>
        <p:txBody>
          <a:bodyPr anchor="t" anchorCtr="0">
            <a:noAutofit/>
          </a:bodyPr>
          <a:lstStyle>
            <a:lvl1pPr marL="0" indent="0">
              <a:spcBef>
                <a:spcPts val="0"/>
              </a:spcBef>
              <a:spcAft>
                <a:spcPts val="0"/>
              </a:spcAft>
              <a:buFont typeface="Arial"/>
              <a:buNone/>
              <a:defRPr sz="1000" b="0" i="0" baseline="0">
                <a:solidFill>
                  <a:schemeClr val="tx2"/>
                </a:solidFill>
                <a:latin typeface="Arial"/>
                <a:cs typeface="Arial"/>
              </a:defRPr>
            </a:lvl1pPr>
          </a:lstStyle>
          <a:p>
            <a:pPr lvl="0"/>
            <a:r>
              <a:rPr lang="en-US" dirty="0" smtClean="0"/>
              <a:t>Click to edit key takeaway</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13"/>
          </p:nvPr>
        </p:nvSpPr>
        <p:spPr/>
        <p:txBody>
          <a:bodyPr/>
          <a:lstStyle/>
          <a:p>
            <a:endParaRPr lang="en-US" dirty="0">
              <a:solidFill>
                <a:srgbClr val="000000"/>
              </a:solidFill>
            </a:endParaRPr>
          </a:p>
        </p:txBody>
      </p:sp>
    </p:spTree>
    <p:extLst>
      <p:ext uri="{BB962C8B-B14F-4D97-AF65-F5344CB8AC3E}">
        <p14:creationId xmlns:p14="http://schemas.microsoft.com/office/powerpoint/2010/main" val="129233446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61EC64-0350-46C1-9A4D-E50623FE2D0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354830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42563D-5354-4E6E-B273-F9D1455B364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838176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B78ED0-7125-4C63-BA4A-9C753EFFF10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035182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D111B7-05A5-4873-86E1-AACFA4EA6BC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0619633"/>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6BDAD8-F2B0-492E-A52F-251651AA074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2226180"/>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A6E157-0616-4EEA-9D87-CA56BCD9C89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4214079"/>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D310F0-946A-4DAA-A448-389E7C24A69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375809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7035C-A18D-482E-88A3-196538DF1A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55441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152400" y="342900"/>
            <a:ext cx="8839200" cy="742950"/>
          </a:xfrm>
        </p:spPr>
        <p:txBody>
          <a:bodyPr/>
          <a:lstStyle>
            <a:lvl1pPr algn="r">
              <a:defRPr/>
            </a:lvl1pPr>
          </a:lstStyle>
          <a:p>
            <a:r>
              <a:rPr lang="en-US" dirty="0" smtClean="0"/>
              <a:t>Click to edit subtitle text</a:t>
            </a:r>
            <a:endParaRPr lang="en-US" dirty="0"/>
          </a:p>
        </p:txBody>
      </p:sp>
      <p:sp>
        <p:nvSpPr>
          <p:cNvPr id="3" name="Content Placeholder 2"/>
          <p:cNvSpPr>
            <a:spLocks noGrp="1"/>
          </p:cNvSpPr>
          <p:nvPr>
            <p:ph idx="1" hasCustomPrompt="1"/>
          </p:nvPr>
        </p:nvSpPr>
        <p:spPr>
          <a:xfrm>
            <a:off x="152400" y="1200151"/>
            <a:ext cx="8839200" cy="339447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9F596E-D85D-4E99-85E8-648741C6B1F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994811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9144000" cy="5143500"/>
          </a:xfrm>
          <a:prstGeom prst="rect">
            <a:avLst/>
          </a:prstGeom>
        </p:spPr>
      </p:pic>
      <p:sp>
        <p:nvSpPr>
          <p:cNvPr id="2" name="Title 1"/>
          <p:cNvSpPr>
            <a:spLocks noGrp="1"/>
          </p:cNvSpPr>
          <p:nvPr>
            <p:ph type="title" hasCustomPrompt="1"/>
          </p:nvPr>
        </p:nvSpPr>
        <p:spPr>
          <a:xfrm>
            <a:off x="152400" y="342900"/>
            <a:ext cx="8839200" cy="720329"/>
          </a:xfrm>
        </p:spPr>
        <p:txBody>
          <a:bodyPr/>
          <a:lstStyle>
            <a:lvl1pPr algn="r">
              <a:defRPr/>
            </a:lvl1pPr>
          </a:lstStyle>
          <a:p>
            <a:r>
              <a:rPr lang="en-US" dirty="0" smtClean="0"/>
              <a:t>Click to edit subtitle text</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DEFB1C-945A-4930-98E7-9FBF38B8720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6/29/2021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59944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slideLayout" Target="../slideLayouts/slideLayout46.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42" Type="http://schemas.openxmlformats.org/officeDocument/2006/relationships/image" Target="../media/image4.pn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41"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theme" Target="../theme/theme2.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2.xml"/><Relationship Id="rId1" Type="http://schemas.openxmlformats.org/officeDocument/2006/relationships/slideLayout" Target="../slideLayouts/slideLayout84.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3.xml"/><Relationship Id="rId1" Type="http://schemas.openxmlformats.org/officeDocument/2006/relationships/slideLayout" Target="../slideLayouts/slideLayout8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4.xml"/><Relationship Id="rId1" Type="http://schemas.openxmlformats.org/officeDocument/2006/relationships/slideLayout" Target="../slideLayouts/slideLayout86.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5.xml"/><Relationship Id="rId1" Type="http://schemas.openxmlformats.org/officeDocument/2006/relationships/slideLayout" Target="../slideLayouts/slideLayout87.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6.xml"/><Relationship Id="rId1" Type="http://schemas.openxmlformats.org/officeDocument/2006/relationships/slideLayout" Target="../slideLayouts/slideLayout8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7.xml"/><Relationship Id="rId1" Type="http://schemas.openxmlformats.org/officeDocument/2006/relationships/slideLayout" Target="../slideLayouts/slideLayout8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8.xml"/><Relationship Id="rId1" Type="http://schemas.openxmlformats.org/officeDocument/2006/relationships/slideLayout" Target="../slideLayouts/slideLayout9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9.xml"/><Relationship Id="rId1" Type="http://schemas.openxmlformats.org/officeDocument/2006/relationships/slideLayout" Target="../slideLayouts/slideLayout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image" Target="../media/image3.jpeg"/><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image" Target="../media/image5.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image" Target="../media/image4.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0.xml"/><Relationship Id="rId1" Type="http://schemas.openxmlformats.org/officeDocument/2006/relationships/slideLayout" Target="../slideLayouts/slideLayout92.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1.xml"/><Relationship Id="rId1" Type="http://schemas.openxmlformats.org/officeDocument/2006/relationships/slideLayout" Target="../slideLayouts/slideLayout93.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2.xml"/><Relationship Id="rId1" Type="http://schemas.openxmlformats.org/officeDocument/2006/relationships/slideLayout" Target="../slideLayouts/slideLayout94.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3.xml"/><Relationship Id="rId1" Type="http://schemas.openxmlformats.org/officeDocument/2006/relationships/slideLayout" Target="../slideLayouts/slideLayout95.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4.xml"/><Relationship Id="rId1" Type="http://schemas.openxmlformats.org/officeDocument/2006/relationships/slideLayout" Target="../slideLayouts/slideLayout9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5.xml"/><Relationship Id="rId1" Type="http://schemas.openxmlformats.org/officeDocument/2006/relationships/slideLayout" Target="../slideLayouts/slideLayout97.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6.xml"/><Relationship Id="rId1" Type="http://schemas.openxmlformats.org/officeDocument/2006/relationships/slideLayout" Target="../slideLayouts/slideLayout98.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7.xml"/><Relationship Id="rId1" Type="http://schemas.openxmlformats.org/officeDocument/2006/relationships/slideLayout" Target="../slideLayouts/slideLayout99.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8.xml"/><Relationship Id="rId1" Type="http://schemas.openxmlformats.org/officeDocument/2006/relationships/slideLayout" Target="../slideLayouts/slideLayout100.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9.xml"/><Relationship Id="rId1"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xml"/><Relationship Id="rId1" Type="http://schemas.openxmlformats.org/officeDocument/2006/relationships/slideLayout" Target="../slideLayouts/slideLayout102.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xml"/><Relationship Id="rId1" Type="http://schemas.openxmlformats.org/officeDocument/2006/relationships/slideLayout" Target="../slideLayouts/slideLayout103.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2.xml"/><Relationship Id="rId1" Type="http://schemas.openxmlformats.org/officeDocument/2006/relationships/slideLayout" Target="../slideLayouts/slideLayout104.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3.xml"/><Relationship Id="rId1" Type="http://schemas.openxmlformats.org/officeDocument/2006/relationships/slideLayout" Target="../slideLayouts/slideLayout105.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4.xml"/><Relationship Id="rId1" Type="http://schemas.openxmlformats.org/officeDocument/2006/relationships/slideLayout" Target="../slideLayouts/slideLayout106.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5.xml"/><Relationship Id="rId1" Type="http://schemas.openxmlformats.org/officeDocument/2006/relationships/slideLayout" Target="../slideLayouts/slideLayout107.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6.xml"/><Relationship Id="rId1" Type="http://schemas.openxmlformats.org/officeDocument/2006/relationships/slideLayout" Target="../slideLayouts/slideLayout108.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7.xml"/><Relationship Id="rId1" Type="http://schemas.openxmlformats.org/officeDocument/2006/relationships/slideLayout" Target="../slideLayouts/slideLayout109.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8.xml"/><Relationship Id="rId1" Type="http://schemas.openxmlformats.org/officeDocument/2006/relationships/slideLayout" Target="../slideLayouts/slideLayout110.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9.xml"/><Relationship Id="rId1"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0.xml"/><Relationship Id="rId1" Type="http://schemas.openxmlformats.org/officeDocument/2006/relationships/slideLayout" Target="../slideLayouts/slideLayout112.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1.xml"/><Relationship Id="rId1" Type="http://schemas.openxmlformats.org/officeDocument/2006/relationships/slideLayout" Target="../slideLayouts/slideLayout113.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2.xml"/><Relationship Id="rId1" Type="http://schemas.openxmlformats.org/officeDocument/2006/relationships/slideLayout" Target="../slideLayouts/slideLayout114.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3.xml"/><Relationship Id="rId1" Type="http://schemas.openxmlformats.org/officeDocument/2006/relationships/slideLayout" Target="../slideLayouts/slideLayout115.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4.xml"/><Relationship Id="rId1" Type="http://schemas.openxmlformats.org/officeDocument/2006/relationships/slideLayout" Target="../slideLayouts/slideLayout116.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5.xml"/><Relationship Id="rId1" Type="http://schemas.openxmlformats.org/officeDocument/2006/relationships/slideLayout" Target="../slideLayouts/slideLayout117.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6.xml"/><Relationship Id="rId1" Type="http://schemas.openxmlformats.org/officeDocument/2006/relationships/slideLayout" Target="../slideLayouts/slideLayout118.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7.xml"/><Relationship Id="rId1" Type="http://schemas.openxmlformats.org/officeDocument/2006/relationships/slideLayout" Target="../slideLayouts/slideLayout119.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8.xml"/><Relationship Id="rId1" Type="http://schemas.openxmlformats.org/officeDocument/2006/relationships/slideLayout" Target="../slideLayouts/slideLayout120.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9.xml"/><Relationship Id="rId1"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0.xml"/><Relationship Id="rId1" Type="http://schemas.openxmlformats.org/officeDocument/2006/relationships/slideLayout" Target="../slideLayouts/slideLayout122.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1.xml"/><Relationship Id="rId1" Type="http://schemas.openxmlformats.org/officeDocument/2006/relationships/slideLayout" Target="../slideLayouts/slideLayout123.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2.xml"/><Relationship Id="rId1" Type="http://schemas.openxmlformats.org/officeDocument/2006/relationships/slideLayout" Target="../slideLayouts/slideLayout124.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3.xml"/><Relationship Id="rId1" Type="http://schemas.openxmlformats.org/officeDocument/2006/relationships/slideLayout" Target="../slideLayouts/slideLayout125.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4.xml"/><Relationship Id="rId1" Type="http://schemas.openxmlformats.org/officeDocument/2006/relationships/slideLayout" Target="../slideLayouts/slideLayout126.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5.xml"/><Relationship Id="rId1" Type="http://schemas.openxmlformats.org/officeDocument/2006/relationships/slideLayout" Target="../slideLayouts/slideLayout127.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6.xml"/><Relationship Id="rId1" Type="http://schemas.openxmlformats.org/officeDocument/2006/relationships/slideLayout" Target="../slideLayouts/slideLayout128.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7.xml"/><Relationship Id="rId1" Type="http://schemas.openxmlformats.org/officeDocument/2006/relationships/slideLayout" Target="../slideLayouts/slideLayout129.xml"/></Relationships>
</file>

<file path=ppt/slideMasters/_rels/slideMaster68.xml.rels><?xml version="1.0" encoding="UTF-8" standalone="yes"?>
<Relationships xmlns="http://schemas.openxmlformats.org/package/2006/relationships"><Relationship Id="rId8" Type="http://schemas.openxmlformats.org/officeDocument/2006/relationships/theme" Target="../theme/theme68.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5" Type="http://schemas.openxmlformats.org/officeDocument/2006/relationships/slideLayout" Target="../slideLayouts/slideLayout134.xml"/><Relationship Id="rId4" Type="http://schemas.openxmlformats.org/officeDocument/2006/relationships/slideLayout" Target="../slideLayouts/slideLayout133.xml"/><Relationship Id="rId9" Type="http://schemas.openxmlformats.org/officeDocument/2006/relationships/image" Target="../media/image14.emf"/></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theme" Target="../theme/theme69.xml"/><Relationship Id="rId1" Type="http://schemas.openxmlformats.org/officeDocument/2006/relationships/slideLayout" Target="../slideLayouts/slideLayout137.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theme" Target="../theme/theme70.xml"/><Relationship Id="rId1" Type="http://schemas.openxmlformats.org/officeDocument/2006/relationships/slideLayout" Target="../slideLayouts/slideLayout138.xml"/></Relationships>
</file>

<file path=ppt/slideMasters/_rels/slideMaster71.xml.rels><?xml version="1.0" encoding="UTF-8" standalone="yes"?>
<Relationships xmlns="http://schemas.openxmlformats.org/package/2006/relationships"><Relationship Id="rId3" Type="http://schemas.openxmlformats.org/officeDocument/2006/relationships/theme" Target="../theme/theme7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4" Type="http://schemas.openxmlformats.org/officeDocument/2006/relationships/image" Target="../media/image14.emf"/></Relationships>
</file>

<file path=ppt/slideMasters/_rels/slideMaster72.xml.rels><?xml version="1.0" encoding="UTF-8" standalone="yes"?>
<Relationships xmlns="http://schemas.openxmlformats.org/package/2006/relationships"><Relationship Id="rId3" Type="http://schemas.openxmlformats.org/officeDocument/2006/relationships/theme" Target="../theme/theme7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4" Type="http://schemas.openxmlformats.org/officeDocument/2006/relationships/image" Target="../media/image17.jpg"/></Relationships>
</file>

<file path=ppt/slideMasters/_rels/slideMaster73.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5" Type="http://schemas.openxmlformats.org/officeDocument/2006/relationships/image" Target="../media/image18.png"/><Relationship Id="rId4"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3" Type="http://schemas.openxmlformats.org/officeDocument/2006/relationships/theme" Target="../theme/theme7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4" Type="http://schemas.openxmlformats.org/officeDocument/2006/relationships/image" Target="../media/image20.emf"/></Relationships>
</file>

<file path=ppt/slideMasters/_rels/slideMaster75.xml.rels><?xml version="1.0" encoding="UTF-8" standalone="yes"?>
<Relationships xmlns="http://schemas.openxmlformats.org/package/2006/relationships"><Relationship Id="rId3" Type="http://schemas.openxmlformats.org/officeDocument/2006/relationships/theme" Target="../theme/theme7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5" Type="http://schemas.openxmlformats.org/officeDocument/2006/relationships/image" Target="../media/image23.png"/><Relationship Id="rId4" Type="http://schemas.openxmlformats.org/officeDocument/2006/relationships/tags" Target="../tags/tag2.xml"/></Relationships>
</file>

<file path=ppt/slideMasters/_rels/slideMaster76.xml.rels><?xml version="1.0" encoding="UTF-8" standalone="yes"?>
<Relationships xmlns="http://schemas.openxmlformats.org/package/2006/relationships"><Relationship Id="rId3" Type="http://schemas.openxmlformats.org/officeDocument/2006/relationships/theme" Target="../theme/theme7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4" Type="http://schemas.openxmlformats.org/officeDocument/2006/relationships/image" Target="../media/image1.jpeg"/></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7.xml"/><Relationship Id="rId1" Type="http://schemas.openxmlformats.org/officeDocument/2006/relationships/slideLayout" Target="../slideLayouts/slideLayout152.xml"/></Relationships>
</file>

<file path=ppt/slideMasters/_rels/slideMaster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8.xml"/><Relationship Id="rId1" Type="http://schemas.openxmlformats.org/officeDocument/2006/relationships/slideLayout" Target="../slideLayouts/slideLayout153.xml"/></Relationships>
</file>

<file path=ppt/slideMasters/_rels/slideMaster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9.xml"/><Relationship Id="rId1" Type="http://schemas.openxmlformats.org/officeDocument/2006/relationships/slideLayout" Target="../slideLayouts/slideLayout154.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0.xml"/><Relationship Id="rId1" Type="http://schemas.openxmlformats.org/officeDocument/2006/relationships/slideLayout" Target="../slideLayouts/slideLayout155.xml"/></Relationships>
</file>

<file path=ppt/slideMasters/_rels/slideMaster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1.xml"/><Relationship Id="rId1" Type="http://schemas.openxmlformats.org/officeDocument/2006/relationships/slideLayout" Target="../slideLayouts/slideLayout156.xml"/></Relationships>
</file>

<file path=ppt/slideMasters/_rels/slideMaster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2.xml"/><Relationship Id="rId1" Type="http://schemas.openxmlformats.org/officeDocument/2006/relationships/slideLayout" Target="../slideLayouts/slideLayout157.xml"/></Relationships>
</file>

<file path=ppt/slideMasters/_rels/slideMaster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3.xml"/><Relationship Id="rId1" Type="http://schemas.openxmlformats.org/officeDocument/2006/relationships/slideLayout" Target="../slideLayouts/slideLayout158.xml"/></Relationships>
</file>

<file path=ppt/slideMasters/_rels/slideMaster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4.xml"/><Relationship Id="rId1" Type="http://schemas.openxmlformats.org/officeDocument/2006/relationships/slideLayout" Target="../slideLayouts/slideLayout159.xml"/></Relationships>
</file>

<file path=ppt/slideMasters/_rels/slideMaster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5.xml"/><Relationship Id="rId1" Type="http://schemas.openxmlformats.org/officeDocument/2006/relationships/slideLayout" Target="../slideLayouts/slideLayout160.xml"/></Relationships>
</file>

<file path=ppt/slideMasters/_rels/slideMaster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6.xml"/><Relationship Id="rId1" Type="http://schemas.openxmlformats.org/officeDocument/2006/relationships/slideLayout" Target="../slideLayouts/slideLayout161.xml"/></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7.xml"/><Relationship Id="rId1" Type="http://schemas.openxmlformats.org/officeDocument/2006/relationships/slideLayout" Target="../slideLayouts/slideLayout162.xml"/></Relationships>
</file>

<file path=ppt/slideMasters/_rels/slideMaster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8.xml"/><Relationship Id="rId1" Type="http://schemas.openxmlformats.org/officeDocument/2006/relationships/slideLayout" Target="../slideLayouts/slideLayout163.xml"/></Relationships>
</file>

<file path=ppt/slideMasters/_rels/slideMaster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9.xml"/><Relationship Id="rId1" Type="http://schemas.openxmlformats.org/officeDocument/2006/relationships/slideLayout" Target="../slideLayouts/slideLayout164.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theme" Target="../theme/theme9.xml"/></Relationships>
</file>

<file path=ppt/slideMasters/_rels/slideMaster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0.xml"/><Relationship Id="rId1" Type="http://schemas.openxmlformats.org/officeDocument/2006/relationships/slideLayout" Target="../slideLayouts/slideLayout165.xml"/></Relationships>
</file>

<file path=ppt/slideMasters/_rels/slideMaster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1.xml"/><Relationship Id="rId1" Type="http://schemas.openxmlformats.org/officeDocument/2006/relationships/slideLayout" Target="../slideLayouts/slideLayout166.xml"/></Relationships>
</file>

<file path=ppt/slideMasters/_rels/slideMaster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2.xml"/><Relationship Id="rId1" Type="http://schemas.openxmlformats.org/officeDocument/2006/relationships/slideLayout" Target="../slideLayouts/slideLayout167.xml"/></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3.xml"/><Relationship Id="rId1" Type="http://schemas.openxmlformats.org/officeDocument/2006/relationships/slideLayout" Target="../slideLayouts/slideLayout168.xml"/></Relationships>
</file>

<file path=ppt/slideMasters/_rels/slideMaster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4.xml"/><Relationship Id="rId1" Type="http://schemas.openxmlformats.org/officeDocument/2006/relationships/slideLayout" Target="../slideLayouts/slideLayout169.xml"/></Relationships>
</file>

<file path=ppt/slideMasters/_rels/slideMaster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5.xml"/><Relationship Id="rId1" Type="http://schemas.openxmlformats.org/officeDocument/2006/relationships/slideLayout" Target="../slideLayouts/slideLayout170.xml"/></Relationships>
</file>

<file path=ppt/slideMasters/_rels/slideMaster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6.xml"/><Relationship Id="rId1" Type="http://schemas.openxmlformats.org/officeDocument/2006/relationships/slideLayout" Target="../slideLayouts/slideLayout171.xml"/></Relationships>
</file>

<file path=ppt/slideMasters/_rels/slideMaster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7.xml"/><Relationship Id="rId1" Type="http://schemas.openxmlformats.org/officeDocument/2006/relationships/slideLayout" Target="../slideLayouts/slideLayout172.xml"/></Relationships>
</file>

<file path=ppt/slideMasters/_rels/slideMaster98.xml.rels><?xml version="1.0" encoding="UTF-8" standalone="yes"?>
<Relationships xmlns="http://schemas.openxmlformats.org/package/2006/relationships"><Relationship Id="rId3" Type="http://schemas.openxmlformats.org/officeDocument/2006/relationships/theme" Target="../theme/theme9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4" Type="http://schemas.openxmlformats.org/officeDocument/2006/relationships/image" Target="../media/image2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83"/>
            <a:ext cx="8839200" cy="689371"/>
          </a:xfrm>
          <a:prstGeom prst="rect">
            <a:avLst/>
          </a:prstGeom>
        </p:spPr>
        <p:txBody>
          <a:bodyPr vert="horz" lIns="91432" tIns="45716" rIns="91432" bIns="45716"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1047751"/>
            <a:ext cx="8839200" cy="3546873"/>
          </a:xfrm>
          <a:prstGeom prst="rect">
            <a:avLst/>
          </a:prstGeom>
        </p:spPr>
        <p:txBody>
          <a:bodyPr vert="horz" lIns="91432" tIns="45716" rIns="91432"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fld id="{9D7D9150-6D53-40A8-9209-44330542CA30}" type="datetime1">
              <a:rPr lang="en-US" smtClean="0"/>
              <a:t>6/29/2021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13660119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9" r:id="rId5"/>
    <p:sldLayoutId id="2147483654" r:id="rId6"/>
    <p:sldLayoutId id="2147483657" r:id="rId7"/>
  </p:sldLayoutIdLst>
  <p:timing>
    <p:tnLst>
      <p:par>
        <p:cTn id="1" dur="indefinite" restart="never" nodeType="tmRoot"/>
      </p:par>
    </p:tnLst>
  </p:timing>
  <p:hf hdr="0" ftr="0" dt="0"/>
  <p:txStyles>
    <p:titleStyle>
      <a:lvl1pPr algn="r" defTabSz="914310" rtl="0" eaLnBrk="1" latinLnBrk="0" hangingPunct="1">
        <a:spcBef>
          <a:spcPct val="0"/>
        </a:spcBef>
        <a:buNone/>
        <a:defRPr sz="32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877" indent="-285722" algn="l" defTabSz="91431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887"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040" indent="-228576" algn="l" defTabSz="91431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195" indent="-228576" algn="l" defTabSz="91431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2099626757"/>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1607392441"/>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2416252587"/>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1278117291"/>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871931303"/>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1179488873"/>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299331415"/>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2288901161"/>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648905564"/>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2381007194"/>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0" y="175485"/>
            <a:ext cx="9144000" cy="532504"/>
          </a:xfrm>
          <a:prstGeom prst="rect">
            <a:avLst/>
          </a:prstGeom>
        </p:spPr>
      </p:pic>
      <p:sp>
        <p:nvSpPr>
          <p:cNvPr id="3" name="Text Placeholder 2"/>
          <p:cNvSpPr>
            <a:spLocks noGrp="1"/>
          </p:cNvSpPr>
          <p:nvPr>
            <p:ph type="body" idx="1"/>
          </p:nvPr>
        </p:nvSpPr>
        <p:spPr>
          <a:xfrm>
            <a:off x="997529" y="1031729"/>
            <a:ext cx="7481455" cy="3506655"/>
          </a:xfrm>
          <a:prstGeom prst="rect">
            <a:avLst/>
          </a:prstGeom>
          <a:noFill/>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997529" y="4580742"/>
            <a:ext cx="6567055" cy="273844"/>
          </a:xfrm>
          <a:prstGeom prst="rect">
            <a:avLst/>
          </a:prstGeom>
        </p:spPr>
        <p:txBody>
          <a:bodyPr vert="horz" lIns="0" tIns="0" rIns="0" bIns="0" rtlCol="0" anchor="b" anchorCtr="0"/>
          <a:lstStyle>
            <a:lvl1pPr algn="l">
              <a:defRPr sz="600" b="0" i="0">
                <a:solidFill>
                  <a:schemeClr val="tx1"/>
                </a:solidFill>
                <a:latin typeface="Arial"/>
                <a:cs typeface="Arial"/>
              </a:defRPr>
            </a:lvl1pPr>
          </a:lstStyle>
          <a:p>
            <a:pPr defTabSz="408059"/>
            <a:endParaRPr lang="en-US" dirty="0">
              <a:solidFill>
                <a:srgbClr val="000000"/>
              </a:solidFill>
            </a:endParaRPr>
          </a:p>
        </p:txBody>
      </p:sp>
      <p:sp>
        <p:nvSpPr>
          <p:cNvPr id="6" name="Slide Number Placeholder 5"/>
          <p:cNvSpPr>
            <a:spLocks noGrp="1"/>
          </p:cNvSpPr>
          <p:nvPr>
            <p:ph type="sldNum" sz="quarter" idx="4"/>
          </p:nvPr>
        </p:nvSpPr>
        <p:spPr>
          <a:xfrm>
            <a:off x="7797345" y="4580742"/>
            <a:ext cx="949895" cy="273844"/>
          </a:xfrm>
          <a:prstGeom prst="rect">
            <a:avLst/>
          </a:prstGeom>
        </p:spPr>
        <p:txBody>
          <a:bodyPr vert="horz" lIns="0" tIns="0" rIns="0" bIns="0" rtlCol="0" anchor="b" anchorCtr="0"/>
          <a:lstStyle>
            <a:lvl1pPr algn="r">
              <a:defRPr sz="600">
                <a:solidFill>
                  <a:schemeClr val="tx2"/>
                </a:solidFill>
                <a:latin typeface="Arial"/>
              </a:defRPr>
            </a:lvl1pPr>
          </a:lstStyle>
          <a:p>
            <a:pPr defTabSz="408059"/>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408059"/>
              <a:t>‹#›</a:t>
            </a:fld>
            <a:endParaRPr lang="en-US" dirty="0">
              <a:solidFill>
                <a:srgbClr val="233451"/>
              </a:solidFill>
            </a:endParaRPr>
          </a:p>
        </p:txBody>
      </p:sp>
      <p:sp>
        <p:nvSpPr>
          <p:cNvPr id="11" name="Title Placeholder 1"/>
          <p:cNvSpPr>
            <a:spLocks noGrp="1"/>
          </p:cNvSpPr>
          <p:nvPr>
            <p:ph type="title"/>
          </p:nvPr>
        </p:nvSpPr>
        <p:spPr>
          <a:xfrm>
            <a:off x="997527" y="393331"/>
            <a:ext cx="6350924" cy="284405"/>
          </a:xfrm>
          <a:prstGeom prst="rect">
            <a:avLst/>
          </a:prstGeom>
        </p:spPr>
        <p:txBody>
          <a:bodyPr vert="horz" lIns="0" tIns="0" rIns="0" bIns="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1650666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Lst>
  <p:timing>
    <p:tnLst>
      <p:par>
        <p:cTn id="1" dur="indefinite" restart="never" nodeType="tmRoot"/>
      </p:par>
    </p:tnLst>
  </p:timing>
  <p:hf hdr="0" ftr="0" dt="0"/>
  <p:txStyles>
    <p:titleStyle>
      <a:lvl1pPr algn="r" defTabSz="408059" rtl="0" eaLnBrk="1" latinLnBrk="0" hangingPunct="1">
        <a:spcBef>
          <a:spcPct val="0"/>
        </a:spcBef>
        <a:buNone/>
        <a:defRPr sz="1100" b="1" i="0" kern="1200">
          <a:solidFill>
            <a:schemeClr val="tx2"/>
          </a:solidFill>
          <a:latin typeface="Arial"/>
          <a:ea typeface="+mj-ea"/>
          <a:cs typeface="Arial"/>
        </a:defRPr>
      </a:lvl1pPr>
    </p:titleStyle>
    <p:bodyStyle>
      <a:lvl1pPr marL="183118" indent="-183118" algn="l" defTabSz="408059" rtl="0" eaLnBrk="1" latinLnBrk="0" hangingPunct="1">
        <a:lnSpc>
          <a:spcPct val="100000"/>
        </a:lnSpc>
        <a:spcBef>
          <a:spcPts val="721"/>
        </a:spcBef>
        <a:spcAft>
          <a:spcPts val="801"/>
        </a:spcAft>
        <a:buSzPct val="100000"/>
        <a:buFontTx/>
        <a:buBlip>
          <a:blip r:embed="rId42"/>
        </a:buBlip>
        <a:defRPr sz="1300" b="0" i="0" kern="1200">
          <a:solidFill>
            <a:schemeClr val="tx2"/>
          </a:solidFill>
          <a:latin typeface="Garamond" pitchFamily="18" charset="0"/>
          <a:ea typeface="+mn-ea"/>
          <a:cs typeface="Garamond" pitchFamily="18" charset="0"/>
        </a:defRPr>
      </a:lvl1pPr>
      <a:lvl2pPr marL="292989" indent="-146495" algn="l" defTabSz="408059" rtl="0" eaLnBrk="1" latinLnBrk="0" hangingPunct="1">
        <a:lnSpc>
          <a:spcPct val="100000"/>
        </a:lnSpc>
        <a:spcBef>
          <a:spcPts val="0"/>
        </a:spcBef>
        <a:spcAft>
          <a:spcPts val="801"/>
        </a:spcAft>
        <a:buSzPct val="100000"/>
        <a:buFontTx/>
        <a:buBlip>
          <a:blip r:embed="rId43"/>
        </a:buBlip>
        <a:defRPr sz="1100" b="0" i="0" kern="1200">
          <a:solidFill>
            <a:schemeClr val="tx1"/>
          </a:solidFill>
          <a:latin typeface="Garamond" pitchFamily="18" charset="0"/>
          <a:ea typeface="+mn-ea"/>
          <a:cs typeface="Garamond" pitchFamily="18" charset="0"/>
        </a:defRPr>
      </a:lvl2pPr>
      <a:lvl3pPr marL="439481" indent="-146495" algn="l" defTabSz="408059" rtl="0" eaLnBrk="1" latinLnBrk="0" hangingPunct="1">
        <a:lnSpc>
          <a:spcPct val="100000"/>
        </a:lnSpc>
        <a:spcBef>
          <a:spcPts val="0"/>
        </a:spcBef>
        <a:spcAft>
          <a:spcPts val="801"/>
        </a:spcAft>
        <a:buSzPct val="100000"/>
        <a:buFontTx/>
        <a:buBlip>
          <a:blip r:embed="rId43"/>
        </a:buBlip>
        <a:defRPr sz="1100" b="0" i="0" kern="1200">
          <a:solidFill>
            <a:schemeClr val="tx1"/>
          </a:solidFill>
          <a:latin typeface="Garamond" pitchFamily="18" charset="0"/>
          <a:ea typeface="+mn-ea"/>
          <a:cs typeface="Garamond" pitchFamily="18" charset="0"/>
        </a:defRPr>
      </a:lvl3pPr>
      <a:lvl4pPr marL="564002" indent="-146495" algn="l" defTabSz="408059" rtl="0" eaLnBrk="1" latinLnBrk="0" hangingPunct="1">
        <a:lnSpc>
          <a:spcPct val="100000"/>
        </a:lnSpc>
        <a:spcBef>
          <a:spcPts val="0"/>
        </a:spcBef>
        <a:spcAft>
          <a:spcPts val="801"/>
        </a:spcAft>
        <a:buSzPct val="100000"/>
        <a:buFontTx/>
        <a:buBlip>
          <a:blip r:embed="rId43"/>
        </a:buBlip>
        <a:defRPr sz="1100" b="0" i="0" kern="1200">
          <a:solidFill>
            <a:schemeClr val="tx1"/>
          </a:solidFill>
          <a:latin typeface="Garamond" pitchFamily="18" charset="0"/>
          <a:ea typeface="+mn-ea"/>
          <a:cs typeface="Garamond" pitchFamily="18" charset="0"/>
        </a:defRPr>
      </a:lvl4pPr>
      <a:lvl5pPr marL="717819" indent="-146495" algn="l" defTabSz="408059" rtl="0" eaLnBrk="1" latinLnBrk="0" hangingPunct="1">
        <a:lnSpc>
          <a:spcPct val="100000"/>
        </a:lnSpc>
        <a:spcBef>
          <a:spcPts val="0"/>
        </a:spcBef>
        <a:spcAft>
          <a:spcPts val="801"/>
        </a:spcAft>
        <a:buSzPct val="100000"/>
        <a:buFontTx/>
        <a:buBlip>
          <a:blip r:embed="rId43"/>
        </a:buBlip>
        <a:defRPr sz="1100" b="0" i="0" kern="1200">
          <a:solidFill>
            <a:schemeClr val="tx1"/>
          </a:solidFill>
          <a:latin typeface="Garamond" pitchFamily="18" charset="0"/>
          <a:ea typeface="+mn-ea"/>
          <a:cs typeface="Garamond" pitchFamily="18" charset="0"/>
        </a:defRPr>
      </a:lvl5pPr>
      <a:lvl6pPr marL="2244322" indent="-204029" algn="l" defTabSz="408059" rtl="0" eaLnBrk="1" latinLnBrk="0" hangingPunct="1">
        <a:spcBef>
          <a:spcPct val="20000"/>
        </a:spcBef>
        <a:buFont typeface="Arial"/>
        <a:buChar char="•"/>
        <a:defRPr sz="1800" kern="1200">
          <a:solidFill>
            <a:schemeClr val="tx1"/>
          </a:solidFill>
          <a:latin typeface="+mn-lt"/>
          <a:ea typeface="+mn-ea"/>
          <a:cs typeface="+mn-cs"/>
        </a:defRPr>
      </a:lvl6pPr>
      <a:lvl7pPr marL="2652381" indent="-204029" algn="l" defTabSz="408059" rtl="0" eaLnBrk="1" latinLnBrk="0" hangingPunct="1">
        <a:spcBef>
          <a:spcPct val="20000"/>
        </a:spcBef>
        <a:buFont typeface="Arial"/>
        <a:buChar char="•"/>
        <a:defRPr sz="1800" kern="1200">
          <a:solidFill>
            <a:schemeClr val="tx1"/>
          </a:solidFill>
          <a:latin typeface="+mn-lt"/>
          <a:ea typeface="+mn-ea"/>
          <a:cs typeface="+mn-cs"/>
        </a:defRPr>
      </a:lvl7pPr>
      <a:lvl8pPr marL="3060439" indent="-204029" algn="l" defTabSz="408059" rtl="0" eaLnBrk="1" latinLnBrk="0" hangingPunct="1">
        <a:spcBef>
          <a:spcPct val="20000"/>
        </a:spcBef>
        <a:buFont typeface="Arial"/>
        <a:buChar char="•"/>
        <a:defRPr sz="1800" kern="1200">
          <a:solidFill>
            <a:schemeClr val="tx1"/>
          </a:solidFill>
          <a:latin typeface="+mn-lt"/>
          <a:ea typeface="+mn-ea"/>
          <a:cs typeface="+mn-cs"/>
        </a:defRPr>
      </a:lvl8pPr>
      <a:lvl9pPr marL="3468495" indent="-204029" algn="l" defTabSz="40805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059" rtl="0" eaLnBrk="1" latinLnBrk="0" hangingPunct="1">
        <a:defRPr sz="1600" kern="1200">
          <a:solidFill>
            <a:schemeClr val="tx1"/>
          </a:solidFill>
          <a:latin typeface="+mn-lt"/>
          <a:ea typeface="+mn-ea"/>
          <a:cs typeface="+mn-cs"/>
        </a:defRPr>
      </a:lvl1pPr>
      <a:lvl2pPr marL="408059" algn="l" defTabSz="408059" rtl="0" eaLnBrk="1" latinLnBrk="0" hangingPunct="1">
        <a:defRPr sz="1600" kern="1200">
          <a:solidFill>
            <a:schemeClr val="tx1"/>
          </a:solidFill>
          <a:latin typeface="+mn-lt"/>
          <a:ea typeface="+mn-ea"/>
          <a:cs typeface="+mn-cs"/>
        </a:defRPr>
      </a:lvl2pPr>
      <a:lvl3pPr marL="816116" algn="l" defTabSz="408059" rtl="0" eaLnBrk="1" latinLnBrk="0" hangingPunct="1">
        <a:defRPr sz="1600" kern="1200">
          <a:solidFill>
            <a:schemeClr val="tx1"/>
          </a:solidFill>
          <a:latin typeface="+mn-lt"/>
          <a:ea typeface="+mn-ea"/>
          <a:cs typeface="+mn-cs"/>
        </a:defRPr>
      </a:lvl3pPr>
      <a:lvl4pPr marL="1224178" algn="l" defTabSz="408059" rtl="0" eaLnBrk="1" latinLnBrk="0" hangingPunct="1">
        <a:defRPr sz="1600" kern="1200">
          <a:solidFill>
            <a:schemeClr val="tx1"/>
          </a:solidFill>
          <a:latin typeface="+mn-lt"/>
          <a:ea typeface="+mn-ea"/>
          <a:cs typeface="+mn-cs"/>
        </a:defRPr>
      </a:lvl4pPr>
      <a:lvl5pPr marL="1632234" algn="l" defTabSz="408059" rtl="0" eaLnBrk="1" latinLnBrk="0" hangingPunct="1">
        <a:defRPr sz="1600" kern="1200">
          <a:solidFill>
            <a:schemeClr val="tx1"/>
          </a:solidFill>
          <a:latin typeface="+mn-lt"/>
          <a:ea typeface="+mn-ea"/>
          <a:cs typeface="+mn-cs"/>
        </a:defRPr>
      </a:lvl5pPr>
      <a:lvl6pPr marL="2040292" algn="l" defTabSz="408059" rtl="0" eaLnBrk="1" latinLnBrk="0" hangingPunct="1">
        <a:defRPr sz="1600" kern="1200">
          <a:solidFill>
            <a:schemeClr val="tx1"/>
          </a:solidFill>
          <a:latin typeface="+mn-lt"/>
          <a:ea typeface="+mn-ea"/>
          <a:cs typeface="+mn-cs"/>
        </a:defRPr>
      </a:lvl6pPr>
      <a:lvl7pPr marL="2448351" algn="l" defTabSz="408059" rtl="0" eaLnBrk="1" latinLnBrk="0" hangingPunct="1">
        <a:defRPr sz="1600" kern="1200">
          <a:solidFill>
            <a:schemeClr val="tx1"/>
          </a:solidFill>
          <a:latin typeface="+mn-lt"/>
          <a:ea typeface="+mn-ea"/>
          <a:cs typeface="+mn-cs"/>
        </a:defRPr>
      </a:lvl7pPr>
      <a:lvl8pPr marL="2856407" algn="l" defTabSz="408059" rtl="0" eaLnBrk="1" latinLnBrk="0" hangingPunct="1">
        <a:defRPr sz="1600" kern="1200">
          <a:solidFill>
            <a:schemeClr val="tx1"/>
          </a:solidFill>
          <a:latin typeface="+mn-lt"/>
          <a:ea typeface="+mn-ea"/>
          <a:cs typeface="+mn-cs"/>
        </a:defRPr>
      </a:lvl8pPr>
      <a:lvl9pPr marL="3264470" algn="l" defTabSz="408059"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2036256995"/>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355965" y="4869765"/>
            <a:ext cx="3438901" cy="184025"/>
          </a:xfrm>
          <a:prstGeom prst="rect">
            <a:avLst/>
          </a:prstGeom>
        </p:spPr>
        <p:txBody>
          <a:bodyPr vert="horz" lIns="91440" tIns="45720" rIns="91440" bIns="45720" rtlCol="0" anchor="ctr">
            <a:spAutoFit/>
          </a:bodyPr>
          <a:lstStyle>
            <a:lvl1pPr algn="r">
              <a:defRPr sz="596">
                <a:solidFill>
                  <a:srgbClr val="4C4C4C"/>
                </a:solidFill>
                <a:latin typeface="+mn-lt"/>
                <a:ea typeface="Roboto" panose="02000000000000000000" pitchFamily="2" charset="0"/>
              </a:defRPr>
            </a:lvl1pPr>
          </a:lstStyle>
          <a:p>
            <a:r>
              <a:rPr lang="en-US" dirty="0"/>
              <a:t>  |  </a:t>
            </a:r>
            <a:fld id="{B298140F-E0CD-4C7C-B2BC-248C8D938E09}" type="slidenum">
              <a:rPr lang="en-US" smtClean="0"/>
              <a:pPr/>
              <a:t>‹#›</a:t>
            </a:fld>
            <a:endParaRPr lang="en-US" dirty="0"/>
          </a:p>
        </p:txBody>
      </p:sp>
      <p:sp>
        <p:nvSpPr>
          <p:cNvPr id="4" name="Date Placeholder 3"/>
          <p:cNvSpPr>
            <a:spLocks noGrp="1"/>
          </p:cNvSpPr>
          <p:nvPr>
            <p:ph type="dt" sz="half" idx="2"/>
          </p:nvPr>
        </p:nvSpPr>
        <p:spPr>
          <a:xfrm>
            <a:off x="349135" y="4898271"/>
            <a:ext cx="2713841" cy="127043"/>
          </a:xfrm>
          <a:prstGeom prst="rect">
            <a:avLst/>
          </a:prstGeom>
        </p:spPr>
        <p:txBody>
          <a:bodyPr vert="horz" lIns="91440" tIns="45720" rIns="91440" bIns="45720" rtlCol="0" anchor="ctr"/>
          <a:lstStyle>
            <a:lvl1pPr algn="l">
              <a:defRPr sz="596">
                <a:solidFill>
                  <a:srgbClr val="4C4C4C"/>
                </a:solidFill>
                <a:latin typeface="+mn-lt"/>
                <a:ea typeface="Roboto" panose="02000000000000000000" pitchFamily="2" charset="0"/>
              </a:defRPr>
            </a:lvl1pPr>
          </a:lstStyle>
          <a:p>
            <a:fld id="{F5C9EB9D-FB17-4F83-AC9F-228620C97DBD}" type="datetime1">
              <a:rPr lang="en-US" smtClean="0"/>
              <a:t>6/29/2021</a:t>
            </a:fld>
            <a:endParaRPr lang="en-US" dirty="0"/>
          </a:p>
        </p:txBody>
      </p:sp>
      <p:cxnSp>
        <p:nvCxnSpPr>
          <p:cNvPr id="14" name="Straight Connector 13">
            <a:extLst>
              <a:ext uri="{FF2B5EF4-FFF2-40B4-BE49-F238E27FC236}">
                <a16:creationId xmlns:a16="http://schemas.microsoft.com/office/drawing/2014/main" id="{0D2FD7DB-0DFE-354F-BFF9-43103F1139B0}"/>
              </a:ext>
            </a:extLst>
          </p:cNvPr>
          <p:cNvCxnSpPr/>
          <p:nvPr userDrawn="1"/>
        </p:nvCxnSpPr>
        <p:spPr>
          <a:xfrm>
            <a:off x="191193" y="4859063"/>
            <a:ext cx="876161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E640A0-6C1C-E94C-A918-626E0F272526}"/>
              </a:ext>
            </a:extLst>
          </p:cNvPr>
          <p:cNvCxnSpPr/>
          <p:nvPr userDrawn="1"/>
        </p:nvCxnSpPr>
        <p:spPr>
          <a:xfrm>
            <a:off x="191193" y="522699"/>
            <a:ext cx="876161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49135" y="655544"/>
            <a:ext cx="8445731" cy="395847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49135" y="0"/>
            <a:ext cx="8445731" cy="479051"/>
          </a:xfrm>
          <a:prstGeom prst="rect">
            <a:avLst/>
          </a:prstGeom>
        </p:spPr>
        <p:txBody>
          <a:bodyPr vert="horz" lIns="91440" tIns="45720" rIns="91440" bIns="45720" rtlCol="0" anchor="b">
            <a:noAutofit/>
          </a:bodyPr>
          <a:lstStyle/>
          <a:p>
            <a:r>
              <a:rPr lang="en-US"/>
              <a:t>Click to edit Master title style</a:t>
            </a:r>
            <a:endParaRPr lang="en-US" dirty="0"/>
          </a:p>
        </p:txBody>
      </p:sp>
    </p:spTree>
    <p:extLst>
      <p:ext uri="{BB962C8B-B14F-4D97-AF65-F5344CB8AC3E}">
        <p14:creationId xmlns:p14="http://schemas.microsoft.com/office/powerpoint/2010/main" val="4210376899"/>
      </p:ext>
    </p:extLst>
  </p:cSld>
  <p:clrMap bg1="lt1" tx1="dk1" bg2="lt2" tx2="dk2" accent1="accent1" accent2="accent2" accent3="accent3" accent4="accent4" accent5="accent5" accent6="accent6" hlink="hlink" folHlink="folHlink"/>
  <p:hf hdr="0" ftr="0" dt="0"/>
  <p:txStyles>
    <p:titleStyle>
      <a:lvl1pPr algn="l" defTabSz="587383" rtl="0" eaLnBrk="1" latinLnBrk="0" hangingPunct="1">
        <a:spcBef>
          <a:spcPct val="0"/>
        </a:spcBef>
        <a:buNone/>
        <a:defRPr sz="1588" kern="1200">
          <a:solidFill>
            <a:srgbClr val="005288"/>
          </a:solidFill>
          <a:latin typeface="Roboto" panose="02000000000000000000" pitchFamily="2" charset="0"/>
          <a:ea typeface="Roboto" panose="02000000000000000000" pitchFamily="2" charset="0"/>
          <a:cs typeface="+mj-cs"/>
        </a:defRPr>
      </a:lvl1pPr>
    </p:titleStyle>
    <p:bodyStyle>
      <a:lvl1pPr marL="220269" indent="-220269" algn="l" defTabSz="587383" rtl="0" eaLnBrk="1" latinLnBrk="0" hangingPunct="1">
        <a:spcBef>
          <a:spcPts val="0"/>
        </a:spcBef>
        <a:spcAft>
          <a:spcPts val="265"/>
        </a:spcAft>
        <a:buFont typeface="Arial" pitchFamily="34" charset="0"/>
        <a:buChar char="•"/>
        <a:defRPr sz="1191" kern="1200">
          <a:solidFill>
            <a:schemeClr val="tx1"/>
          </a:solidFill>
          <a:latin typeface="+mn-lt"/>
          <a:ea typeface="Roboto" panose="02000000000000000000" pitchFamily="2" charset="0"/>
          <a:cs typeface="+mn-cs"/>
        </a:defRPr>
      </a:lvl1pPr>
      <a:lvl2pPr marL="477248" indent="-183558" algn="l" defTabSz="587383" rtl="0" eaLnBrk="1" latinLnBrk="0" hangingPunct="1">
        <a:spcBef>
          <a:spcPts val="0"/>
        </a:spcBef>
        <a:spcAft>
          <a:spcPts val="265"/>
        </a:spcAft>
        <a:buFont typeface="Arial" pitchFamily="34" charset="0"/>
        <a:buChar char="–"/>
        <a:defRPr sz="1059" kern="1200">
          <a:solidFill>
            <a:schemeClr val="tx1"/>
          </a:solidFill>
          <a:latin typeface="+mn-lt"/>
          <a:ea typeface="Roboto" panose="02000000000000000000" pitchFamily="2" charset="0"/>
          <a:cs typeface="+mn-cs"/>
        </a:defRPr>
      </a:lvl2pPr>
      <a:lvl3pPr marL="734228" indent="-146846" algn="l" defTabSz="587383" rtl="0" eaLnBrk="1" latinLnBrk="0" hangingPunct="1">
        <a:spcBef>
          <a:spcPts val="0"/>
        </a:spcBef>
        <a:spcAft>
          <a:spcPts val="265"/>
        </a:spcAft>
        <a:buFont typeface="Arial" pitchFamily="34" charset="0"/>
        <a:buChar char="•"/>
        <a:defRPr sz="927" kern="1200">
          <a:solidFill>
            <a:schemeClr val="tx1"/>
          </a:solidFill>
          <a:latin typeface="+mn-lt"/>
          <a:ea typeface="Roboto" panose="02000000000000000000" pitchFamily="2" charset="0"/>
          <a:cs typeface="+mn-cs"/>
        </a:defRPr>
      </a:lvl3pPr>
      <a:lvl4pPr marL="1027920" indent="-146846" algn="l" defTabSz="587383" rtl="0" eaLnBrk="1" latinLnBrk="0" hangingPunct="1">
        <a:spcBef>
          <a:spcPts val="0"/>
        </a:spcBef>
        <a:spcAft>
          <a:spcPts val="265"/>
        </a:spcAft>
        <a:buFont typeface="Arial" pitchFamily="34" charset="0"/>
        <a:buChar char="–"/>
        <a:defRPr sz="794" kern="1200">
          <a:solidFill>
            <a:schemeClr val="tx1"/>
          </a:solidFill>
          <a:latin typeface="+mn-lt"/>
          <a:ea typeface="Roboto" panose="02000000000000000000" pitchFamily="2" charset="0"/>
          <a:cs typeface="+mn-cs"/>
        </a:defRPr>
      </a:lvl4pPr>
      <a:lvl5pPr marL="1321611" indent="-146846" algn="l" defTabSz="587383" rtl="0" eaLnBrk="1" latinLnBrk="0" hangingPunct="1">
        <a:spcBef>
          <a:spcPts val="0"/>
        </a:spcBef>
        <a:spcAft>
          <a:spcPts val="265"/>
        </a:spcAft>
        <a:buFont typeface="Arial" panose="020B0604020202020204" pitchFamily="34" charset="0"/>
        <a:buChar char="•"/>
        <a:defRPr sz="728" kern="1200">
          <a:solidFill>
            <a:schemeClr val="tx1"/>
          </a:solidFill>
          <a:latin typeface="+mn-lt"/>
          <a:ea typeface="Roboto" panose="02000000000000000000" pitchFamily="2" charset="0"/>
          <a:cs typeface="+mn-cs"/>
        </a:defRPr>
      </a:lvl5pPr>
      <a:lvl6pPr marL="1615302" indent="-146846" algn="l" defTabSz="587383" rtl="0" eaLnBrk="1" latinLnBrk="0" hangingPunct="1">
        <a:spcBef>
          <a:spcPct val="20000"/>
        </a:spcBef>
        <a:buFont typeface="Arial" pitchFamily="34" charset="0"/>
        <a:buChar char="•"/>
        <a:defRPr sz="1285" kern="1200">
          <a:solidFill>
            <a:schemeClr val="tx1"/>
          </a:solidFill>
          <a:latin typeface="+mn-lt"/>
          <a:ea typeface="+mn-ea"/>
          <a:cs typeface="+mn-cs"/>
        </a:defRPr>
      </a:lvl6pPr>
      <a:lvl7pPr marL="1908994" indent="-146846" algn="l" defTabSz="587383" rtl="0" eaLnBrk="1" latinLnBrk="0" hangingPunct="1">
        <a:spcBef>
          <a:spcPct val="20000"/>
        </a:spcBef>
        <a:buFont typeface="Arial" pitchFamily="34" charset="0"/>
        <a:buChar char="•"/>
        <a:defRPr sz="1285" kern="1200">
          <a:solidFill>
            <a:schemeClr val="tx1"/>
          </a:solidFill>
          <a:latin typeface="+mn-lt"/>
          <a:ea typeface="+mn-ea"/>
          <a:cs typeface="+mn-cs"/>
        </a:defRPr>
      </a:lvl7pPr>
      <a:lvl8pPr marL="2202685" indent="-146846" algn="l" defTabSz="587383" rtl="0" eaLnBrk="1" latinLnBrk="0" hangingPunct="1">
        <a:spcBef>
          <a:spcPct val="20000"/>
        </a:spcBef>
        <a:buFont typeface="Arial" pitchFamily="34" charset="0"/>
        <a:buChar char="•"/>
        <a:defRPr sz="1285" kern="1200">
          <a:solidFill>
            <a:schemeClr val="tx1"/>
          </a:solidFill>
          <a:latin typeface="+mn-lt"/>
          <a:ea typeface="+mn-ea"/>
          <a:cs typeface="+mn-cs"/>
        </a:defRPr>
      </a:lvl8pPr>
      <a:lvl9pPr marL="2496376" indent="-146846" algn="l" defTabSz="587383" rtl="0" eaLnBrk="1" latinLnBrk="0" hangingPunct="1">
        <a:spcBef>
          <a:spcPct val="20000"/>
        </a:spcBef>
        <a:buFont typeface="Arial" pitchFamily="34" charset="0"/>
        <a:buChar char="•"/>
        <a:defRPr sz="1285" kern="1200">
          <a:solidFill>
            <a:schemeClr val="tx1"/>
          </a:solidFill>
          <a:latin typeface="+mn-lt"/>
          <a:ea typeface="+mn-ea"/>
          <a:cs typeface="+mn-cs"/>
        </a:defRPr>
      </a:lvl9pPr>
    </p:bodyStyle>
    <p:otherStyle>
      <a:defPPr>
        <a:defRPr lang="en-US"/>
      </a:defPPr>
      <a:lvl1pPr marL="0" algn="l" defTabSz="587383" rtl="0" eaLnBrk="1" latinLnBrk="0" hangingPunct="1">
        <a:defRPr sz="1156" kern="1200">
          <a:solidFill>
            <a:schemeClr val="tx1"/>
          </a:solidFill>
          <a:latin typeface="+mn-lt"/>
          <a:ea typeface="+mn-ea"/>
          <a:cs typeface="+mn-cs"/>
        </a:defRPr>
      </a:lvl1pPr>
      <a:lvl2pPr marL="293691" algn="l" defTabSz="587383" rtl="0" eaLnBrk="1" latinLnBrk="0" hangingPunct="1">
        <a:defRPr sz="1156" kern="1200">
          <a:solidFill>
            <a:schemeClr val="tx1"/>
          </a:solidFill>
          <a:latin typeface="+mn-lt"/>
          <a:ea typeface="+mn-ea"/>
          <a:cs typeface="+mn-cs"/>
        </a:defRPr>
      </a:lvl2pPr>
      <a:lvl3pPr marL="587383" algn="l" defTabSz="587383" rtl="0" eaLnBrk="1" latinLnBrk="0" hangingPunct="1">
        <a:defRPr sz="1156" kern="1200">
          <a:solidFill>
            <a:schemeClr val="tx1"/>
          </a:solidFill>
          <a:latin typeface="+mn-lt"/>
          <a:ea typeface="+mn-ea"/>
          <a:cs typeface="+mn-cs"/>
        </a:defRPr>
      </a:lvl3pPr>
      <a:lvl4pPr marL="881074" algn="l" defTabSz="587383" rtl="0" eaLnBrk="1" latinLnBrk="0" hangingPunct="1">
        <a:defRPr sz="1156" kern="1200">
          <a:solidFill>
            <a:schemeClr val="tx1"/>
          </a:solidFill>
          <a:latin typeface="+mn-lt"/>
          <a:ea typeface="+mn-ea"/>
          <a:cs typeface="+mn-cs"/>
        </a:defRPr>
      </a:lvl4pPr>
      <a:lvl5pPr marL="1174765" algn="l" defTabSz="587383" rtl="0" eaLnBrk="1" latinLnBrk="0" hangingPunct="1">
        <a:defRPr sz="1156" kern="1200">
          <a:solidFill>
            <a:schemeClr val="tx1"/>
          </a:solidFill>
          <a:latin typeface="+mn-lt"/>
          <a:ea typeface="+mn-ea"/>
          <a:cs typeface="+mn-cs"/>
        </a:defRPr>
      </a:lvl5pPr>
      <a:lvl6pPr marL="1468457" algn="l" defTabSz="587383" rtl="0" eaLnBrk="1" latinLnBrk="0" hangingPunct="1">
        <a:defRPr sz="1156" kern="1200">
          <a:solidFill>
            <a:schemeClr val="tx1"/>
          </a:solidFill>
          <a:latin typeface="+mn-lt"/>
          <a:ea typeface="+mn-ea"/>
          <a:cs typeface="+mn-cs"/>
        </a:defRPr>
      </a:lvl6pPr>
      <a:lvl7pPr marL="1762148" algn="l" defTabSz="587383" rtl="0" eaLnBrk="1" latinLnBrk="0" hangingPunct="1">
        <a:defRPr sz="1156" kern="1200">
          <a:solidFill>
            <a:schemeClr val="tx1"/>
          </a:solidFill>
          <a:latin typeface="+mn-lt"/>
          <a:ea typeface="+mn-ea"/>
          <a:cs typeface="+mn-cs"/>
        </a:defRPr>
      </a:lvl7pPr>
      <a:lvl8pPr marL="2055839" algn="l" defTabSz="587383" rtl="0" eaLnBrk="1" latinLnBrk="0" hangingPunct="1">
        <a:defRPr sz="1156" kern="1200">
          <a:solidFill>
            <a:schemeClr val="tx1"/>
          </a:solidFill>
          <a:latin typeface="+mn-lt"/>
          <a:ea typeface="+mn-ea"/>
          <a:cs typeface="+mn-cs"/>
        </a:defRPr>
      </a:lvl8pPr>
      <a:lvl9pPr marL="2349531" algn="l" defTabSz="587383" rtl="0" eaLnBrk="1" latinLnBrk="0" hangingPunct="1">
        <a:defRPr sz="115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547EBF"/>
          </p15:clr>
        </p15:guide>
        <p15:guide id="2" pos="6048">
          <p15:clr>
            <a:srgbClr val="547EBF"/>
          </p15:clr>
        </p15:guide>
        <p15:guide id="3" pos="240">
          <p15:clr>
            <a:srgbClr val="547EBF"/>
          </p15:clr>
        </p15:guide>
        <p15:guide id="4" pos="6096">
          <p15:clr>
            <a:srgbClr val="547EBF"/>
          </p15:clr>
        </p15:guide>
        <p15:guide id="5" pos="120">
          <p15:clr>
            <a:srgbClr val="F26B43"/>
          </p15:clr>
        </p15:guide>
        <p15:guide id="6" pos="6216">
          <p15:clr>
            <a:srgbClr val="F26B43"/>
          </p15:clr>
        </p15:guide>
        <p15:guide id="7" orient="horz" pos="624">
          <p15:clr>
            <a:srgbClr val="547EBF"/>
          </p15:clr>
        </p15:guide>
        <p15:guide id="8" orient="horz" pos="4392">
          <p15:clr>
            <a:srgbClr val="547EBF"/>
          </p15:clr>
        </p15:guide>
        <p15:guide id="9" orient="horz" pos="384">
          <p15:clr>
            <a:srgbClr val="547EBF"/>
          </p15:clr>
        </p15:guide>
        <p15:guide id="10" orient="horz" pos="216">
          <p15:clr>
            <a:srgbClr val="547EBF"/>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243ADC4-3E09-4322-A237-210BB9990885}"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837457927"/>
      </p:ext>
    </p:extLst>
  </p:cSld>
  <p:clrMap bg1="lt1" tx1="dk1" bg2="lt2" tx2="dk2" accent1="accent1" accent2="accent2" accent3="accent3" accent4="accent4" accent5="accent5" accent6="accent6" hlink="hlink" folHlink="folHlink"/>
  <p:sldLayoutIdLst>
    <p:sldLayoutId id="214748404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B6C3DC-9FD0-48C7-BA3A-3EFD2A75186A}"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973218647"/>
      </p:ext>
    </p:extLst>
  </p:cSld>
  <p:clrMap bg1="lt1" tx1="dk1" bg2="lt2" tx2="dk2" accent1="accent1" accent2="accent2" accent3="accent3" accent4="accent4" accent5="accent5" accent6="accent6" hlink="hlink" folHlink="folHlink"/>
  <p:sldLayoutIdLst>
    <p:sldLayoutId id="214748404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4467896-AFD5-4838-AA68-AF125471CA22}"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960586034"/>
      </p:ext>
    </p:extLst>
  </p:cSld>
  <p:clrMap bg1="lt1" tx1="dk1" bg2="lt2" tx2="dk2" accent1="accent1" accent2="accent2" accent3="accent3" accent4="accent4" accent5="accent5" accent6="accent6" hlink="hlink" folHlink="folHlink"/>
  <p:sldLayoutIdLst>
    <p:sldLayoutId id="214748404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115CD48-2669-4498-B7E9-4443BB5A00E1}"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378691030"/>
      </p:ext>
    </p:extLst>
  </p:cSld>
  <p:clrMap bg1="lt1" tx1="dk1" bg2="lt2" tx2="dk2" accent1="accent1" accent2="accent2" accent3="accent3" accent4="accent4" accent5="accent5" accent6="accent6" hlink="hlink" folHlink="folHlink"/>
  <p:sldLayoutIdLst>
    <p:sldLayoutId id="214748404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667490E-D2DD-4C12-B4C4-79DF63F2DC93}"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608795790"/>
      </p:ext>
    </p:extLst>
  </p:cSld>
  <p:clrMap bg1="lt1" tx1="dk1" bg2="lt2" tx2="dk2" accent1="accent1" accent2="accent2" accent3="accent3" accent4="accent4" accent5="accent5" accent6="accent6" hlink="hlink" folHlink="folHlink"/>
  <p:sldLayoutIdLst>
    <p:sldLayoutId id="214748404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400BDE3-027E-4945-9BC5-C8A5151FEBDB}"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84573055"/>
      </p:ext>
    </p:extLst>
  </p:cSld>
  <p:clrMap bg1="lt1" tx1="dk1" bg2="lt2" tx2="dk2" accent1="accent1" accent2="accent2" accent3="accent3" accent4="accent4" accent5="accent5" accent6="accent6" hlink="hlink" folHlink="folHlink"/>
  <p:sldLayoutIdLst>
    <p:sldLayoutId id="214748405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DA52CD8-FE76-42CE-B3EB-AB6346835A44}"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754937251"/>
      </p:ext>
    </p:extLst>
  </p:cSld>
  <p:clrMap bg1="lt1" tx1="dk1" bg2="lt2" tx2="dk2" accent1="accent1" accent2="accent2" accent3="accent3" accent4="accent4" accent5="accent5" accent6="accent6" hlink="hlink" folHlink="folHlink"/>
  <p:sldLayoutIdLst>
    <p:sldLayoutId id="214748405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B4107C2-FBBB-45B4-B5FB-BFC93962182C}"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942976104"/>
      </p:ext>
    </p:extLst>
  </p:cSld>
  <p:clrMap bg1="lt1" tx1="dk1" bg2="lt2" tx2="dk2" accent1="accent1" accent2="accent2" accent3="accent3" accent4="accent4" accent5="accent5" accent6="accent6" hlink="hlink" folHlink="folHlink"/>
  <p:sldLayoutIdLst>
    <p:sldLayoutId id="214748405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0" y="175485"/>
            <a:ext cx="9144000" cy="532504"/>
          </a:xfrm>
          <a:prstGeom prst="rect">
            <a:avLst/>
          </a:prstGeom>
        </p:spPr>
      </p:pic>
      <p:sp>
        <p:nvSpPr>
          <p:cNvPr id="3" name="Text Placeholder 2"/>
          <p:cNvSpPr>
            <a:spLocks noGrp="1"/>
          </p:cNvSpPr>
          <p:nvPr>
            <p:ph type="body" idx="1"/>
          </p:nvPr>
        </p:nvSpPr>
        <p:spPr>
          <a:xfrm>
            <a:off x="997529" y="1031729"/>
            <a:ext cx="7481455" cy="3506655"/>
          </a:xfrm>
          <a:prstGeom prst="rect">
            <a:avLst/>
          </a:prstGeom>
          <a:noFill/>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997529" y="4580742"/>
            <a:ext cx="6567055" cy="273844"/>
          </a:xfrm>
          <a:prstGeom prst="rect">
            <a:avLst/>
          </a:prstGeom>
        </p:spPr>
        <p:txBody>
          <a:bodyPr vert="horz" lIns="0" tIns="0" rIns="0" bIns="0" rtlCol="0" anchor="b" anchorCtr="0"/>
          <a:lstStyle>
            <a:lvl1pPr algn="l">
              <a:defRPr sz="600" b="0" i="0">
                <a:solidFill>
                  <a:schemeClr val="tx1"/>
                </a:solidFill>
                <a:latin typeface="Arial"/>
                <a:cs typeface="Arial"/>
              </a:defRPr>
            </a:lvl1pPr>
          </a:lstStyle>
          <a:p>
            <a:pPr defTabSz="408059"/>
            <a:endParaRPr lang="en-US" dirty="0">
              <a:solidFill>
                <a:srgbClr val="000000"/>
              </a:solidFill>
            </a:endParaRPr>
          </a:p>
        </p:txBody>
      </p:sp>
      <p:sp>
        <p:nvSpPr>
          <p:cNvPr id="6" name="Slide Number Placeholder 5"/>
          <p:cNvSpPr>
            <a:spLocks noGrp="1"/>
          </p:cNvSpPr>
          <p:nvPr>
            <p:ph type="sldNum" sz="quarter" idx="4"/>
          </p:nvPr>
        </p:nvSpPr>
        <p:spPr>
          <a:xfrm>
            <a:off x="7797345" y="4580742"/>
            <a:ext cx="949895" cy="273844"/>
          </a:xfrm>
          <a:prstGeom prst="rect">
            <a:avLst/>
          </a:prstGeom>
        </p:spPr>
        <p:txBody>
          <a:bodyPr vert="horz" lIns="0" tIns="0" rIns="0" bIns="0" rtlCol="0" anchor="b" anchorCtr="0"/>
          <a:lstStyle>
            <a:lvl1pPr algn="r">
              <a:defRPr sz="600">
                <a:solidFill>
                  <a:schemeClr val="tx2"/>
                </a:solidFill>
                <a:latin typeface="Arial"/>
              </a:defRPr>
            </a:lvl1pPr>
          </a:lstStyle>
          <a:p>
            <a:pPr defTabSz="408059"/>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408059"/>
              <a:t>‹#›</a:t>
            </a:fld>
            <a:endParaRPr lang="en-US" dirty="0">
              <a:solidFill>
                <a:srgbClr val="233451"/>
              </a:solidFill>
            </a:endParaRPr>
          </a:p>
        </p:txBody>
      </p:sp>
      <p:sp>
        <p:nvSpPr>
          <p:cNvPr id="11" name="Title Placeholder 1"/>
          <p:cNvSpPr>
            <a:spLocks noGrp="1"/>
          </p:cNvSpPr>
          <p:nvPr>
            <p:ph type="title"/>
          </p:nvPr>
        </p:nvSpPr>
        <p:spPr>
          <a:xfrm>
            <a:off x="997527" y="393331"/>
            <a:ext cx="6350924" cy="284405"/>
          </a:xfrm>
          <a:prstGeom prst="rect">
            <a:avLst/>
          </a:prstGeom>
        </p:spPr>
        <p:txBody>
          <a:bodyPr vert="horz" lIns="0" tIns="0" rIns="0" bIns="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31680176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Lst>
  <p:timing>
    <p:tnLst>
      <p:par>
        <p:cTn id="1" dur="indefinite" restart="never" nodeType="tmRoot"/>
      </p:par>
    </p:tnLst>
  </p:timing>
  <p:hf hdr="0" ftr="0" dt="0"/>
  <p:txStyles>
    <p:titleStyle>
      <a:lvl1pPr algn="r" defTabSz="408059" rtl="0" eaLnBrk="1" latinLnBrk="0" hangingPunct="1">
        <a:spcBef>
          <a:spcPct val="0"/>
        </a:spcBef>
        <a:buNone/>
        <a:defRPr sz="1100" b="1" i="0" kern="1200">
          <a:solidFill>
            <a:schemeClr val="tx2"/>
          </a:solidFill>
          <a:latin typeface="Arial"/>
          <a:ea typeface="+mj-ea"/>
          <a:cs typeface="Arial"/>
        </a:defRPr>
      </a:lvl1pPr>
    </p:titleStyle>
    <p:bodyStyle>
      <a:lvl1pPr marL="183118" indent="-183118" algn="l" defTabSz="408059" rtl="0" eaLnBrk="1" latinLnBrk="0" hangingPunct="1">
        <a:lnSpc>
          <a:spcPct val="100000"/>
        </a:lnSpc>
        <a:spcBef>
          <a:spcPts val="721"/>
        </a:spcBef>
        <a:spcAft>
          <a:spcPts val="801"/>
        </a:spcAft>
        <a:buSzPct val="100000"/>
        <a:buFontTx/>
        <a:buBlip>
          <a:blip r:embed="rId40"/>
        </a:buBlip>
        <a:defRPr sz="1300" b="0" i="0" kern="1200">
          <a:solidFill>
            <a:schemeClr val="tx2"/>
          </a:solidFill>
          <a:latin typeface="Garamond" pitchFamily="18" charset="0"/>
          <a:ea typeface="+mn-ea"/>
          <a:cs typeface="Garamond" pitchFamily="18" charset="0"/>
        </a:defRPr>
      </a:lvl1pPr>
      <a:lvl2pPr marL="292989" indent="-146495" algn="l" defTabSz="408059" rtl="0" eaLnBrk="1" latinLnBrk="0" hangingPunct="1">
        <a:lnSpc>
          <a:spcPct val="100000"/>
        </a:lnSpc>
        <a:spcBef>
          <a:spcPts val="0"/>
        </a:spcBef>
        <a:spcAft>
          <a:spcPts val="801"/>
        </a:spcAft>
        <a:buSzPct val="100000"/>
        <a:buFontTx/>
        <a:buBlip>
          <a:blip r:embed="rId41"/>
        </a:buBlip>
        <a:defRPr sz="1100" b="0" i="0" kern="1200">
          <a:solidFill>
            <a:schemeClr val="tx1"/>
          </a:solidFill>
          <a:latin typeface="Garamond" pitchFamily="18" charset="0"/>
          <a:ea typeface="+mn-ea"/>
          <a:cs typeface="Garamond" pitchFamily="18" charset="0"/>
        </a:defRPr>
      </a:lvl2pPr>
      <a:lvl3pPr marL="439481" indent="-146495" algn="l" defTabSz="408059" rtl="0" eaLnBrk="1" latinLnBrk="0" hangingPunct="1">
        <a:lnSpc>
          <a:spcPct val="100000"/>
        </a:lnSpc>
        <a:spcBef>
          <a:spcPts val="0"/>
        </a:spcBef>
        <a:spcAft>
          <a:spcPts val="801"/>
        </a:spcAft>
        <a:buSzPct val="100000"/>
        <a:buFontTx/>
        <a:buBlip>
          <a:blip r:embed="rId41"/>
        </a:buBlip>
        <a:defRPr sz="1100" b="0" i="0" kern="1200">
          <a:solidFill>
            <a:schemeClr val="tx1"/>
          </a:solidFill>
          <a:latin typeface="Garamond" pitchFamily="18" charset="0"/>
          <a:ea typeface="+mn-ea"/>
          <a:cs typeface="Garamond" pitchFamily="18" charset="0"/>
        </a:defRPr>
      </a:lvl3pPr>
      <a:lvl4pPr marL="564002" indent="-146495" algn="l" defTabSz="408059" rtl="0" eaLnBrk="1" latinLnBrk="0" hangingPunct="1">
        <a:lnSpc>
          <a:spcPct val="100000"/>
        </a:lnSpc>
        <a:spcBef>
          <a:spcPts val="0"/>
        </a:spcBef>
        <a:spcAft>
          <a:spcPts val="801"/>
        </a:spcAft>
        <a:buSzPct val="100000"/>
        <a:buFontTx/>
        <a:buBlip>
          <a:blip r:embed="rId41"/>
        </a:buBlip>
        <a:defRPr sz="1100" b="0" i="0" kern="1200">
          <a:solidFill>
            <a:schemeClr val="tx1"/>
          </a:solidFill>
          <a:latin typeface="Garamond" pitchFamily="18" charset="0"/>
          <a:ea typeface="+mn-ea"/>
          <a:cs typeface="Garamond" pitchFamily="18" charset="0"/>
        </a:defRPr>
      </a:lvl4pPr>
      <a:lvl5pPr marL="717819" indent="-146495" algn="l" defTabSz="408059" rtl="0" eaLnBrk="1" latinLnBrk="0" hangingPunct="1">
        <a:lnSpc>
          <a:spcPct val="100000"/>
        </a:lnSpc>
        <a:spcBef>
          <a:spcPts val="0"/>
        </a:spcBef>
        <a:spcAft>
          <a:spcPts val="801"/>
        </a:spcAft>
        <a:buSzPct val="100000"/>
        <a:buFontTx/>
        <a:buBlip>
          <a:blip r:embed="rId41"/>
        </a:buBlip>
        <a:defRPr sz="1100" b="0" i="0" kern="1200">
          <a:solidFill>
            <a:schemeClr val="tx1"/>
          </a:solidFill>
          <a:latin typeface="Garamond" pitchFamily="18" charset="0"/>
          <a:ea typeface="+mn-ea"/>
          <a:cs typeface="Garamond" pitchFamily="18" charset="0"/>
        </a:defRPr>
      </a:lvl5pPr>
      <a:lvl6pPr marL="2244322" indent="-204029" algn="l" defTabSz="408059" rtl="0" eaLnBrk="1" latinLnBrk="0" hangingPunct="1">
        <a:spcBef>
          <a:spcPct val="20000"/>
        </a:spcBef>
        <a:buFont typeface="Arial"/>
        <a:buChar char="•"/>
        <a:defRPr sz="1800" kern="1200">
          <a:solidFill>
            <a:schemeClr val="tx1"/>
          </a:solidFill>
          <a:latin typeface="+mn-lt"/>
          <a:ea typeface="+mn-ea"/>
          <a:cs typeface="+mn-cs"/>
        </a:defRPr>
      </a:lvl6pPr>
      <a:lvl7pPr marL="2652381" indent="-204029" algn="l" defTabSz="408059" rtl="0" eaLnBrk="1" latinLnBrk="0" hangingPunct="1">
        <a:spcBef>
          <a:spcPct val="20000"/>
        </a:spcBef>
        <a:buFont typeface="Arial"/>
        <a:buChar char="•"/>
        <a:defRPr sz="1800" kern="1200">
          <a:solidFill>
            <a:schemeClr val="tx1"/>
          </a:solidFill>
          <a:latin typeface="+mn-lt"/>
          <a:ea typeface="+mn-ea"/>
          <a:cs typeface="+mn-cs"/>
        </a:defRPr>
      </a:lvl7pPr>
      <a:lvl8pPr marL="3060439" indent="-204029" algn="l" defTabSz="408059" rtl="0" eaLnBrk="1" latinLnBrk="0" hangingPunct="1">
        <a:spcBef>
          <a:spcPct val="20000"/>
        </a:spcBef>
        <a:buFont typeface="Arial"/>
        <a:buChar char="•"/>
        <a:defRPr sz="1800" kern="1200">
          <a:solidFill>
            <a:schemeClr val="tx1"/>
          </a:solidFill>
          <a:latin typeface="+mn-lt"/>
          <a:ea typeface="+mn-ea"/>
          <a:cs typeface="+mn-cs"/>
        </a:defRPr>
      </a:lvl8pPr>
      <a:lvl9pPr marL="3468495" indent="-204029" algn="l" defTabSz="40805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059" rtl="0" eaLnBrk="1" latinLnBrk="0" hangingPunct="1">
        <a:defRPr sz="1600" kern="1200">
          <a:solidFill>
            <a:schemeClr val="tx1"/>
          </a:solidFill>
          <a:latin typeface="+mn-lt"/>
          <a:ea typeface="+mn-ea"/>
          <a:cs typeface="+mn-cs"/>
        </a:defRPr>
      </a:lvl1pPr>
      <a:lvl2pPr marL="408059" algn="l" defTabSz="408059" rtl="0" eaLnBrk="1" latinLnBrk="0" hangingPunct="1">
        <a:defRPr sz="1600" kern="1200">
          <a:solidFill>
            <a:schemeClr val="tx1"/>
          </a:solidFill>
          <a:latin typeface="+mn-lt"/>
          <a:ea typeface="+mn-ea"/>
          <a:cs typeface="+mn-cs"/>
        </a:defRPr>
      </a:lvl2pPr>
      <a:lvl3pPr marL="816116" algn="l" defTabSz="408059" rtl="0" eaLnBrk="1" latinLnBrk="0" hangingPunct="1">
        <a:defRPr sz="1600" kern="1200">
          <a:solidFill>
            <a:schemeClr val="tx1"/>
          </a:solidFill>
          <a:latin typeface="+mn-lt"/>
          <a:ea typeface="+mn-ea"/>
          <a:cs typeface="+mn-cs"/>
        </a:defRPr>
      </a:lvl3pPr>
      <a:lvl4pPr marL="1224178" algn="l" defTabSz="408059" rtl="0" eaLnBrk="1" latinLnBrk="0" hangingPunct="1">
        <a:defRPr sz="1600" kern="1200">
          <a:solidFill>
            <a:schemeClr val="tx1"/>
          </a:solidFill>
          <a:latin typeface="+mn-lt"/>
          <a:ea typeface="+mn-ea"/>
          <a:cs typeface="+mn-cs"/>
        </a:defRPr>
      </a:lvl4pPr>
      <a:lvl5pPr marL="1632234" algn="l" defTabSz="408059" rtl="0" eaLnBrk="1" latinLnBrk="0" hangingPunct="1">
        <a:defRPr sz="1600" kern="1200">
          <a:solidFill>
            <a:schemeClr val="tx1"/>
          </a:solidFill>
          <a:latin typeface="+mn-lt"/>
          <a:ea typeface="+mn-ea"/>
          <a:cs typeface="+mn-cs"/>
        </a:defRPr>
      </a:lvl5pPr>
      <a:lvl6pPr marL="2040292" algn="l" defTabSz="408059" rtl="0" eaLnBrk="1" latinLnBrk="0" hangingPunct="1">
        <a:defRPr sz="1600" kern="1200">
          <a:solidFill>
            <a:schemeClr val="tx1"/>
          </a:solidFill>
          <a:latin typeface="+mn-lt"/>
          <a:ea typeface="+mn-ea"/>
          <a:cs typeface="+mn-cs"/>
        </a:defRPr>
      </a:lvl6pPr>
      <a:lvl7pPr marL="2448351" algn="l" defTabSz="408059" rtl="0" eaLnBrk="1" latinLnBrk="0" hangingPunct="1">
        <a:defRPr sz="1600" kern="1200">
          <a:solidFill>
            <a:schemeClr val="tx1"/>
          </a:solidFill>
          <a:latin typeface="+mn-lt"/>
          <a:ea typeface="+mn-ea"/>
          <a:cs typeface="+mn-cs"/>
        </a:defRPr>
      </a:lvl7pPr>
      <a:lvl8pPr marL="2856407" algn="l" defTabSz="408059" rtl="0" eaLnBrk="1" latinLnBrk="0" hangingPunct="1">
        <a:defRPr sz="1600" kern="1200">
          <a:solidFill>
            <a:schemeClr val="tx1"/>
          </a:solidFill>
          <a:latin typeface="+mn-lt"/>
          <a:ea typeface="+mn-ea"/>
          <a:cs typeface="+mn-cs"/>
        </a:defRPr>
      </a:lvl8pPr>
      <a:lvl9pPr marL="3264470" algn="l" defTabSz="408059" rtl="0" eaLnBrk="1" latinLnBrk="0" hangingPunct="1">
        <a:defRPr sz="16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C8533A-7CAF-44C6-A4BB-21DD1ADCF6DF}"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4167183340"/>
      </p:ext>
    </p:extLst>
  </p:cSld>
  <p:clrMap bg1="lt1" tx1="dk1" bg2="lt2" tx2="dk2" accent1="accent1" accent2="accent2" accent3="accent3" accent4="accent4" accent5="accent5" accent6="accent6" hlink="hlink" folHlink="folHlink"/>
  <p:sldLayoutIdLst>
    <p:sldLayoutId id="214748405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C457579-30F8-4271-83C4-51D65CD0B9C7}"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504970064"/>
      </p:ext>
    </p:extLst>
  </p:cSld>
  <p:clrMap bg1="lt1" tx1="dk1" bg2="lt2" tx2="dk2" accent1="accent1" accent2="accent2" accent3="accent3" accent4="accent4" accent5="accent5" accent6="accent6" hlink="hlink" folHlink="folHlink"/>
  <p:sldLayoutIdLst>
    <p:sldLayoutId id="214748405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68C46F-58F0-428B-81A3-6D6CE9F6989D}"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544745111"/>
      </p:ext>
    </p:extLst>
  </p:cSld>
  <p:clrMap bg1="lt1" tx1="dk1" bg2="lt2" tx2="dk2" accent1="accent1" accent2="accent2" accent3="accent3" accent4="accent4" accent5="accent5" accent6="accent6" hlink="hlink" folHlink="folHlink"/>
  <p:sldLayoutIdLst>
    <p:sldLayoutId id="214748406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B9E25E3-81F2-4C73-931B-C208AF283D7B}"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416333814"/>
      </p:ext>
    </p:extLst>
  </p:cSld>
  <p:clrMap bg1="lt1" tx1="dk1" bg2="lt2" tx2="dk2" accent1="accent1" accent2="accent2" accent3="accent3" accent4="accent4" accent5="accent5" accent6="accent6" hlink="hlink" folHlink="folHlink"/>
  <p:sldLayoutIdLst>
    <p:sldLayoutId id="214748406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2DDB248-7F88-4531-B497-E64708694DF4}"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873602121"/>
      </p:ext>
    </p:extLst>
  </p:cSld>
  <p:clrMap bg1="lt1" tx1="dk1" bg2="lt2" tx2="dk2" accent1="accent1" accent2="accent2" accent3="accent3" accent4="accent4" accent5="accent5" accent6="accent6" hlink="hlink" folHlink="folHlink"/>
  <p:sldLayoutIdLst>
    <p:sldLayoutId id="214748406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74AAA4-8405-45CA-95A5-802DEE63081E}"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911174284"/>
      </p:ext>
    </p:extLst>
  </p:cSld>
  <p:clrMap bg1="lt1" tx1="dk1" bg2="lt2" tx2="dk2" accent1="accent1" accent2="accent2" accent3="accent3" accent4="accent4" accent5="accent5" accent6="accent6" hlink="hlink" folHlink="folHlink"/>
  <p:sldLayoutIdLst>
    <p:sldLayoutId id="214748406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D7F5EC1-FF6D-4C3A-9DE8-9A1975607458}"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713864244"/>
      </p:ext>
    </p:extLst>
  </p:cSld>
  <p:clrMap bg1="lt1" tx1="dk1" bg2="lt2" tx2="dk2" accent1="accent1" accent2="accent2" accent3="accent3" accent4="accent4" accent5="accent5" accent6="accent6" hlink="hlink" folHlink="folHlink"/>
  <p:sldLayoutIdLst>
    <p:sldLayoutId id="214748406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765D680-B19D-4C54-99DF-742D0D2A4D4B}"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13602342"/>
      </p:ext>
    </p:extLst>
  </p:cSld>
  <p:clrMap bg1="lt1" tx1="dk1" bg2="lt2" tx2="dk2" accent1="accent1" accent2="accent2" accent3="accent3" accent4="accent4" accent5="accent5" accent6="accent6" hlink="hlink" folHlink="folHlink"/>
  <p:sldLayoutIdLst>
    <p:sldLayoutId id="214748407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1B3864C-C81D-4ECD-88E6-7C19712C1DEE}"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239685052"/>
      </p:ext>
    </p:extLst>
  </p:cSld>
  <p:clrMap bg1="lt1" tx1="dk1" bg2="lt2" tx2="dk2" accent1="accent1" accent2="accent2" accent3="accent3" accent4="accent4" accent5="accent5" accent6="accent6" hlink="hlink" folHlink="folHlink"/>
  <p:sldLayoutIdLst>
    <p:sldLayoutId id="214748407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78D6C03-841D-40D3-A4BC-F5C1E0F7B3E8}"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503352912"/>
      </p:ext>
    </p:extLst>
  </p:cSld>
  <p:clrMap bg1="lt1" tx1="dk1" bg2="lt2" tx2="dk2" accent1="accent1" accent2="accent2" accent3="accent3" accent4="accent4" accent5="accent5" accent6="accent6" hlink="hlink" folHlink="folHlink"/>
  <p:sldLayoutIdLst>
    <p:sldLayoutId id="214748407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1039363904"/>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2B87FF1-D1C0-4DB9-AFFE-D0126033E131}"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134043148"/>
      </p:ext>
    </p:extLst>
  </p:cSld>
  <p:clrMap bg1="lt1" tx1="dk1" bg2="lt2" tx2="dk2" accent1="accent1" accent2="accent2" accent3="accent3" accent4="accent4" accent5="accent5" accent6="accent6" hlink="hlink" folHlink="folHlink"/>
  <p:sldLayoutIdLst>
    <p:sldLayoutId id="214748407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F787BD0-5A92-4476-AB58-1A36A55DF665}"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661614199"/>
      </p:ext>
    </p:extLst>
  </p:cSld>
  <p:clrMap bg1="lt1" tx1="dk1" bg2="lt2" tx2="dk2" accent1="accent1" accent2="accent2" accent3="accent3" accent4="accent4" accent5="accent5" accent6="accent6" hlink="hlink" folHlink="folHlink"/>
  <p:sldLayoutIdLst>
    <p:sldLayoutId id="214748407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7F5A90-26F3-47FA-9D59-1FED0B6A462F}"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074204331"/>
      </p:ext>
    </p:extLst>
  </p:cSld>
  <p:clrMap bg1="lt1" tx1="dk1" bg2="lt2" tx2="dk2" accent1="accent1" accent2="accent2" accent3="accent3" accent4="accent4" accent5="accent5" accent6="accent6" hlink="hlink" folHlink="folHlink"/>
  <p:sldLayoutIdLst>
    <p:sldLayoutId id="214748408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4608B5-3BF0-427C-9E01-29B1923F31D8}"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210031059"/>
      </p:ext>
    </p:extLst>
  </p:cSld>
  <p:clrMap bg1="lt1" tx1="dk1" bg2="lt2" tx2="dk2" accent1="accent1" accent2="accent2" accent3="accent3" accent4="accent4" accent5="accent5" accent6="accent6" hlink="hlink" folHlink="folHlink"/>
  <p:sldLayoutIdLst>
    <p:sldLayoutId id="214748408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6D5873-9E2A-4183-B486-6093999D6B74}"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992095747"/>
      </p:ext>
    </p:extLst>
  </p:cSld>
  <p:clrMap bg1="lt1" tx1="dk1" bg2="lt2" tx2="dk2" accent1="accent1" accent2="accent2" accent3="accent3" accent4="accent4" accent5="accent5" accent6="accent6" hlink="hlink" folHlink="folHlink"/>
  <p:sldLayoutIdLst>
    <p:sldLayoutId id="214748408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9BA4A42-FDAD-4EAD-B7CE-ADA245594D8F}"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3399316"/>
      </p:ext>
    </p:extLst>
  </p:cSld>
  <p:clrMap bg1="lt1" tx1="dk1" bg2="lt2" tx2="dk2" accent1="accent1" accent2="accent2" accent3="accent3" accent4="accent4" accent5="accent5" accent6="accent6" hlink="hlink" folHlink="folHlink"/>
  <p:sldLayoutIdLst>
    <p:sldLayoutId id="214748408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C2C5521-4AD9-4656-9FB2-BF94B9F72402}"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371376699"/>
      </p:ext>
    </p:extLst>
  </p:cSld>
  <p:clrMap bg1="lt1" tx1="dk1" bg2="lt2" tx2="dk2" accent1="accent1" accent2="accent2" accent3="accent3" accent4="accent4" accent5="accent5" accent6="accent6" hlink="hlink" folHlink="folHlink"/>
  <p:sldLayoutIdLst>
    <p:sldLayoutId id="214748408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5338003-5E41-4586-AC22-24A529B3F577}"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612869648"/>
      </p:ext>
    </p:extLst>
  </p:cSld>
  <p:clrMap bg1="lt1" tx1="dk1" bg2="lt2" tx2="dk2" accent1="accent1" accent2="accent2" accent3="accent3" accent4="accent4" accent5="accent5" accent6="accent6" hlink="hlink" folHlink="folHlink"/>
  <p:sldLayoutIdLst>
    <p:sldLayoutId id="214748409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643DB10-C8F3-4247-A341-10178BFB26B7}"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564639975"/>
      </p:ext>
    </p:extLst>
  </p:cSld>
  <p:clrMap bg1="lt1" tx1="dk1" bg2="lt2" tx2="dk2" accent1="accent1" accent2="accent2" accent3="accent3" accent4="accent4" accent5="accent5" accent6="accent6" hlink="hlink" folHlink="folHlink"/>
  <p:sldLayoutIdLst>
    <p:sldLayoutId id="214748409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A497B4-7A4E-4518-A99C-0C92B41603CC}"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334458958"/>
      </p:ext>
    </p:extLst>
  </p:cSld>
  <p:clrMap bg1="lt1" tx1="dk1" bg2="lt2" tx2="dk2" accent1="accent1" accent2="accent2" accent3="accent3" accent4="accent4" accent5="accent5" accent6="accent6" hlink="hlink" folHlink="folHlink"/>
  <p:sldLayoutIdLst>
    <p:sldLayoutId id="214748409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1531315706"/>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C3B8A5D-EC93-4D6E-B524-8AF895EBED10}"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19569672"/>
      </p:ext>
    </p:extLst>
  </p:cSld>
  <p:clrMap bg1="lt1" tx1="dk1" bg2="lt2" tx2="dk2" accent1="accent1" accent2="accent2" accent3="accent3" accent4="accent4" accent5="accent5" accent6="accent6" hlink="hlink" folHlink="folHlink"/>
  <p:sldLayoutIdLst>
    <p:sldLayoutId id="214748409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FA54EBB-E7E6-4927-8419-3249AD7EFE76}"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83783397"/>
      </p:ext>
    </p:extLst>
  </p:cSld>
  <p:clrMap bg1="lt1" tx1="dk1" bg2="lt2" tx2="dk2" accent1="accent1" accent2="accent2" accent3="accent3" accent4="accent4" accent5="accent5" accent6="accent6" hlink="hlink" folHlink="folHlink"/>
  <p:sldLayoutIdLst>
    <p:sldLayoutId id="214748409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F32683-A13B-44A5-AB2B-D30C5001482C}"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7109553"/>
      </p:ext>
    </p:extLst>
  </p:cSld>
  <p:clrMap bg1="lt1" tx1="dk1" bg2="lt2" tx2="dk2" accent1="accent1" accent2="accent2" accent3="accent3" accent4="accent4" accent5="accent5" accent6="accent6" hlink="hlink" folHlink="folHlink"/>
  <p:sldLayoutIdLst>
    <p:sldLayoutId id="214748410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1297A27-31F8-46C1-BEB1-0F8B798571F3}"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605057239"/>
      </p:ext>
    </p:extLst>
  </p:cSld>
  <p:clrMap bg1="lt1" tx1="dk1" bg2="lt2" tx2="dk2" accent1="accent1" accent2="accent2" accent3="accent3" accent4="accent4" accent5="accent5" accent6="accent6" hlink="hlink" folHlink="folHlink"/>
  <p:sldLayoutIdLst>
    <p:sldLayoutId id="214748410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AB716BC-F7F1-40FB-A65F-7CAFB92DAC32}"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512727145"/>
      </p:ext>
    </p:extLst>
  </p:cSld>
  <p:clrMap bg1="lt1" tx1="dk1" bg2="lt2" tx2="dk2" accent1="accent1" accent2="accent2" accent3="accent3" accent4="accent4" accent5="accent5" accent6="accent6" hlink="hlink" folHlink="folHlink"/>
  <p:sldLayoutIdLst>
    <p:sldLayoutId id="214748410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72DACCF-71B3-4C59-B005-11BDBCD36447}"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300799316"/>
      </p:ext>
    </p:extLst>
  </p:cSld>
  <p:clrMap bg1="lt1" tx1="dk1" bg2="lt2" tx2="dk2" accent1="accent1" accent2="accent2" accent3="accent3" accent4="accent4" accent5="accent5" accent6="accent6" hlink="hlink" folHlink="folHlink"/>
  <p:sldLayoutIdLst>
    <p:sldLayoutId id="214748410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D005886-6CBB-489F-AF1B-47B45D2FF3DE}"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517805107"/>
      </p:ext>
    </p:extLst>
  </p:cSld>
  <p:clrMap bg1="lt1" tx1="dk1" bg2="lt2" tx2="dk2" accent1="accent1" accent2="accent2" accent3="accent3" accent4="accent4" accent5="accent5" accent6="accent6" hlink="hlink" folHlink="folHlink"/>
  <p:sldLayoutIdLst>
    <p:sldLayoutId id="214748410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BEB2CE-10DB-4F99-BA91-502D39E6780F}"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891300622"/>
      </p:ext>
    </p:extLst>
  </p:cSld>
  <p:clrMap bg1="lt1" tx1="dk1" bg2="lt2" tx2="dk2" accent1="accent1" accent2="accent2" accent3="accent3" accent4="accent4" accent5="accent5" accent6="accent6" hlink="hlink" folHlink="folHlink"/>
  <p:sldLayoutIdLst>
    <p:sldLayoutId id="214748411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7BEADAB-5C26-40B9-AA89-A458B9BCAFCF}"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71891154"/>
      </p:ext>
    </p:extLst>
  </p:cSld>
  <p:clrMap bg1="lt1" tx1="dk1" bg2="lt2" tx2="dk2" accent1="accent1" accent2="accent2" accent3="accent3" accent4="accent4" accent5="accent5" accent6="accent6" hlink="hlink" folHlink="folHlink"/>
  <p:sldLayoutIdLst>
    <p:sldLayoutId id="214748411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C45B655-02D9-47D3-966C-3BD38FBE26D5}"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27857418"/>
      </p:ext>
    </p:extLst>
  </p:cSld>
  <p:clrMap bg1="lt1" tx1="dk1" bg2="lt2" tx2="dk2" accent1="accent1" accent2="accent2" accent3="accent3" accent4="accent4" accent5="accent5" accent6="accent6" hlink="hlink" folHlink="folHlink"/>
  <p:sldLayoutIdLst>
    <p:sldLayoutId id="214748411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3950562235"/>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C8BC0C4-732E-43EE-9D45-254CDDDB8798}"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522378213"/>
      </p:ext>
    </p:extLst>
  </p:cSld>
  <p:clrMap bg1="lt1" tx1="dk1" bg2="lt2" tx2="dk2" accent1="accent1" accent2="accent2" accent3="accent3" accent4="accent4" accent5="accent5" accent6="accent6" hlink="hlink" folHlink="folHlink"/>
  <p:sldLayoutIdLst>
    <p:sldLayoutId id="214748411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692D764-4F9B-4BB9-9EA3-289EEA61D378}"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252579227"/>
      </p:ext>
    </p:extLst>
  </p:cSld>
  <p:clrMap bg1="lt1" tx1="dk1" bg2="lt2" tx2="dk2" accent1="accent1" accent2="accent2" accent3="accent3" accent4="accent4" accent5="accent5" accent6="accent6" hlink="hlink" folHlink="folHlink"/>
  <p:sldLayoutIdLst>
    <p:sldLayoutId id="214748411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8924AA-E8A0-49AA-ABF4-B4EEF7AB20D2}"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462213962"/>
      </p:ext>
    </p:extLst>
  </p:cSld>
  <p:clrMap bg1="lt1" tx1="dk1" bg2="lt2" tx2="dk2" accent1="accent1" accent2="accent2" accent3="accent3" accent4="accent4" accent5="accent5" accent6="accent6" hlink="hlink" folHlink="folHlink"/>
  <p:sldLayoutIdLst>
    <p:sldLayoutId id="214748412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B8ED947-7C21-43A1-BCFA-6B126F32628A}"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723190363"/>
      </p:ext>
    </p:extLst>
  </p:cSld>
  <p:clrMap bg1="lt1" tx1="dk1" bg2="lt2" tx2="dk2" accent1="accent1" accent2="accent2" accent3="accent3" accent4="accent4" accent5="accent5" accent6="accent6" hlink="hlink" folHlink="folHlink"/>
  <p:sldLayoutIdLst>
    <p:sldLayoutId id="214748412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E06315D-0D82-45C9-B5A7-CB5E8E97D989}"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081803480"/>
      </p:ext>
    </p:extLst>
  </p:cSld>
  <p:clrMap bg1="lt1" tx1="dk1" bg2="lt2" tx2="dk2" accent1="accent1" accent2="accent2" accent3="accent3" accent4="accent4" accent5="accent5" accent6="accent6" hlink="hlink" folHlink="folHlink"/>
  <p:sldLayoutIdLst>
    <p:sldLayoutId id="214748412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AC9F95-ED2D-4E8D-809A-84AA49CA2B05}"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2487447439"/>
      </p:ext>
    </p:extLst>
  </p:cSld>
  <p:clrMap bg1="lt1" tx1="dk1" bg2="lt2" tx2="dk2" accent1="accent1" accent2="accent2" accent3="accent3" accent4="accent4" accent5="accent5" accent6="accent6" hlink="hlink" folHlink="folHlink"/>
  <p:sldLayoutIdLst>
    <p:sldLayoutId id="214748412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F6DFEE7-EEF8-483E-9554-89DE46D9BD9A}"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106888368"/>
      </p:ext>
    </p:extLst>
  </p:cSld>
  <p:clrMap bg1="lt1" tx1="dk1" bg2="lt2" tx2="dk2" accent1="accent1" accent2="accent2" accent3="accent3" accent4="accent4" accent5="accent5" accent6="accent6" hlink="hlink" folHlink="folHlink"/>
  <p:sldLayoutIdLst>
    <p:sldLayoutId id="214748412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EAF50F2-69FE-4574-9777-CE8E6F769E5B}"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4171738045"/>
      </p:ext>
    </p:extLst>
  </p:cSld>
  <p:clrMap bg1="lt1" tx1="dk1" bg2="lt2" tx2="dk2" accent1="accent1" accent2="accent2" accent3="accent3" accent4="accent4" accent5="accent5" accent6="accent6" hlink="hlink" folHlink="folHlink"/>
  <p:sldLayoutIdLst>
    <p:sldLayoutId id="214748413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529" dirty="0">
                <a:solidFill>
                  <a:schemeClr val="bg2"/>
                </a:solidFill>
              </a:rPr>
              <a:t>page |</a:t>
            </a:r>
          </a:p>
        </p:txBody>
      </p:sp>
      <p:sp>
        <p:nvSpPr>
          <p:cNvPr id="2" name="Title Placeholder 1"/>
          <p:cNvSpPr>
            <a:spLocks noGrp="1"/>
          </p:cNvSpPr>
          <p:nvPr>
            <p:ph type="title"/>
          </p:nvPr>
        </p:nvSpPr>
        <p:spPr>
          <a:xfrm>
            <a:off x="939339" y="429634"/>
            <a:ext cx="7481454" cy="496196"/>
          </a:xfrm>
          <a:prstGeom prst="rect">
            <a:avLst/>
          </a:prstGeom>
        </p:spPr>
        <p:txBody>
          <a:bodyPr vert="horz" lIns="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9" y="1065007"/>
            <a:ext cx="7481454"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2" y="4577227"/>
            <a:ext cx="249382" cy="181535"/>
          </a:xfrm>
          <a:prstGeom prst="rect">
            <a:avLst/>
          </a:prstGeom>
        </p:spPr>
        <p:txBody>
          <a:bodyPr vert="horz" wrap="none" lIns="45720" tIns="45720" rIns="45720" bIns="45720" rtlCol="0" anchor="ctr"/>
          <a:lstStyle>
            <a:lvl1pPr algn="l">
              <a:defRPr sz="596"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userDrawn="1"/>
        </p:nvGrpSpPr>
        <p:grpSpPr>
          <a:xfrm>
            <a:off x="598517" y="346683"/>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98908668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40" r:id="rId4"/>
    <p:sldLayoutId id="2147484146" r:id="rId5"/>
    <p:sldLayoutId id="2147484147" r:id="rId6"/>
    <p:sldLayoutId id="2147484148" r:id="rId7"/>
  </p:sldLayoutIdLst>
  <p:hf hdr="0" ftr="0" dt="0"/>
  <p:txStyles>
    <p:titleStyle>
      <a:lvl1pPr algn="l" defTabSz="674258" rtl="0" eaLnBrk="1" latinLnBrk="0" hangingPunct="1">
        <a:spcBef>
          <a:spcPct val="0"/>
        </a:spcBef>
        <a:buNone/>
        <a:defRPr sz="927" kern="1200">
          <a:solidFill>
            <a:schemeClr val="tx1"/>
          </a:solidFill>
          <a:latin typeface="+mj-lt"/>
          <a:ea typeface="+mj-ea"/>
          <a:cs typeface="+mj-cs"/>
        </a:defRPr>
      </a:lvl1pPr>
    </p:titleStyle>
    <p:bodyStyle>
      <a:lvl1pPr marL="151287" indent="-151287" algn="l" defTabSz="674258" rtl="0" eaLnBrk="1" latinLnBrk="0" hangingPunct="1">
        <a:lnSpc>
          <a:spcPct val="90000"/>
        </a:lnSpc>
        <a:spcBef>
          <a:spcPts val="0"/>
        </a:spcBef>
        <a:spcAft>
          <a:spcPts val="662"/>
        </a:spcAft>
        <a:buClr>
          <a:schemeClr val="tx2"/>
        </a:buClr>
        <a:buSzPct val="75000"/>
        <a:buFont typeface="Wingdings" panose="05000000000000000000" pitchFamily="2" charset="2"/>
        <a:buChar char="n"/>
        <a:defRPr sz="1191" kern="1200">
          <a:solidFill>
            <a:schemeClr val="tx1"/>
          </a:solidFill>
          <a:latin typeface="+mn-lt"/>
          <a:ea typeface="+mn-ea"/>
          <a:cs typeface="+mn-cs"/>
        </a:defRPr>
      </a:lvl1pPr>
      <a:lvl2pPr marL="302575"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1059" kern="1200">
          <a:solidFill>
            <a:schemeClr val="tx1"/>
          </a:solidFill>
          <a:latin typeface="+mn-lt"/>
          <a:ea typeface="+mn-ea"/>
          <a:cs typeface="+mn-cs"/>
        </a:defRPr>
      </a:lvl2pPr>
      <a:lvl3pPr marL="453862"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927" kern="1200">
          <a:solidFill>
            <a:schemeClr val="tx1"/>
          </a:solidFill>
          <a:latin typeface="+mn-lt"/>
          <a:ea typeface="+mn-ea"/>
          <a:cs typeface="+mn-cs"/>
        </a:defRPr>
      </a:lvl3pPr>
      <a:lvl4pPr marL="605150"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927" kern="1200">
          <a:solidFill>
            <a:schemeClr val="tx1"/>
          </a:solidFill>
          <a:latin typeface="+mn-lt"/>
          <a:ea typeface="+mn-ea"/>
          <a:cs typeface="+mn-cs"/>
        </a:defRPr>
      </a:lvl4pPr>
      <a:lvl5pPr marL="756437"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927" kern="1200">
          <a:solidFill>
            <a:schemeClr val="tx1"/>
          </a:solidFill>
          <a:latin typeface="+mn-lt"/>
          <a:ea typeface="+mn-ea"/>
          <a:cs typeface="+mn-cs"/>
        </a:defRPr>
      </a:lvl5pPr>
      <a:lvl6pPr marL="1854209"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6pPr>
      <a:lvl7pPr marL="2191339"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7pPr>
      <a:lvl8pPr marL="2528468"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8pPr>
      <a:lvl9pPr marL="2865597"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9pPr>
    </p:bodyStyle>
    <p:otherStyle>
      <a:defPPr>
        <a:defRPr lang="en-US"/>
      </a:defPPr>
      <a:lvl1pPr marL="0" indent="0" algn="l" defTabSz="605150" rtl="0" eaLnBrk="1" latinLnBrk="0" hangingPunct="1">
        <a:lnSpc>
          <a:spcPct val="100000"/>
        </a:lnSpc>
        <a:spcBef>
          <a:spcPts val="0"/>
        </a:spcBef>
        <a:buFontTx/>
        <a:buNone/>
        <a:defRPr sz="463" kern="1200" cap="all" baseline="0">
          <a:solidFill>
            <a:schemeClr val="tx1"/>
          </a:solidFill>
          <a:latin typeface="+mj-lt"/>
          <a:ea typeface="+mn-ea"/>
          <a:cs typeface="+mn-cs"/>
        </a:defRPr>
      </a:lvl1pPr>
      <a:lvl2pPr marL="0" indent="0" algn="l" defTabSz="605150" rtl="0" eaLnBrk="1" latinLnBrk="0" hangingPunct="1">
        <a:lnSpc>
          <a:spcPct val="100000"/>
        </a:lnSpc>
        <a:spcBef>
          <a:spcPts val="0"/>
        </a:spcBef>
        <a:buFontTx/>
        <a:buNone/>
        <a:defRPr sz="529" kern="1200" cap="small" baseline="0">
          <a:solidFill>
            <a:schemeClr val="tx1"/>
          </a:solidFill>
          <a:latin typeface="Alright Sans Regular" panose="00000400000000000000" pitchFamily="50" charset="0"/>
          <a:ea typeface="+mn-ea"/>
          <a:cs typeface="+mn-cs"/>
        </a:defRPr>
      </a:lvl2pPr>
      <a:lvl3pPr marL="0" indent="0" algn="l" defTabSz="605150" rtl="0" eaLnBrk="1" latinLnBrk="0" hangingPunct="1">
        <a:lnSpc>
          <a:spcPct val="100000"/>
        </a:lnSpc>
        <a:spcBef>
          <a:spcPts val="0"/>
        </a:spcBef>
        <a:buFontTx/>
        <a:buNone/>
        <a:defRPr sz="596"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605150" rtl="0" eaLnBrk="1" latinLnBrk="0" hangingPunct="1">
        <a:lnSpc>
          <a:spcPct val="100000"/>
        </a:lnSpc>
        <a:spcBef>
          <a:spcPts val="0"/>
        </a:spcBef>
        <a:buFontTx/>
        <a:buNone/>
        <a:defRPr sz="529"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605150" rtl="0" eaLnBrk="1" latinLnBrk="0" hangingPunct="1">
        <a:lnSpc>
          <a:spcPct val="100000"/>
        </a:lnSpc>
        <a:spcBef>
          <a:spcPts val="0"/>
        </a:spcBef>
        <a:buFontTx/>
        <a:buNone/>
        <a:defRPr sz="662" kern="1200" baseline="0">
          <a:solidFill>
            <a:schemeClr val="tx1"/>
          </a:solidFill>
          <a:latin typeface="+mj-lt"/>
          <a:ea typeface="Source Sans Pro" panose="020B0503030403020204" pitchFamily="34" charset="0"/>
          <a:cs typeface="+mn-cs"/>
        </a:defRPr>
      </a:lvl5pPr>
      <a:lvl6pPr marL="0" indent="0" algn="l" defTabSz="605150" rtl="0" eaLnBrk="1" latinLnBrk="0" hangingPunct="1">
        <a:lnSpc>
          <a:spcPct val="90000"/>
        </a:lnSpc>
        <a:spcBef>
          <a:spcPts val="0"/>
        </a:spcBef>
        <a:spcAft>
          <a:spcPts val="397"/>
        </a:spcAft>
        <a:buFontTx/>
        <a:buNone/>
        <a:defRPr sz="794" kern="1200" baseline="0">
          <a:solidFill>
            <a:schemeClr val="tx1"/>
          </a:solidFill>
          <a:latin typeface="+mn-lt"/>
          <a:ea typeface="+mn-ea"/>
          <a:cs typeface="+mn-cs"/>
        </a:defRPr>
      </a:lvl6pPr>
      <a:lvl7pPr marL="0" indent="0" algn="l" defTabSz="605150" rtl="0" eaLnBrk="1" latinLnBrk="0" hangingPunct="1">
        <a:lnSpc>
          <a:spcPct val="100000"/>
        </a:lnSpc>
        <a:spcBef>
          <a:spcPts val="0"/>
        </a:spcBef>
        <a:buFontTx/>
        <a:buNone/>
        <a:defRPr sz="529" kern="1200" baseline="0">
          <a:solidFill>
            <a:schemeClr val="tx1"/>
          </a:solidFill>
          <a:latin typeface="+mj-lt"/>
          <a:ea typeface="+mn-ea"/>
          <a:cs typeface="+mn-cs"/>
        </a:defRPr>
      </a:lvl7pPr>
      <a:lvl8pPr marL="90772" indent="-90772" algn="l" defTabSz="605150" rtl="0" eaLnBrk="1" latinLnBrk="0" hangingPunct="1">
        <a:lnSpc>
          <a:spcPct val="90000"/>
        </a:lnSpc>
        <a:spcBef>
          <a:spcPts val="0"/>
        </a:spcBef>
        <a:spcAft>
          <a:spcPts val="397"/>
        </a:spcAft>
        <a:buClr>
          <a:schemeClr val="tx2"/>
        </a:buClr>
        <a:buSzPct val="75000"/>
        <a:buFont typeface="Wingdings" panose="05000000000000000000" pitchFamily="2" charset="2"/>
        <a:buChar char="n"/>
        <a:defRPr sz="794" kern="1200" baseline="0">
          <a:solidFill>
            <a:schemeClr val="tx1"/>
          </a:solidFill>
          <a:latin typeface="+mn-lt"/>
          <a:ea typeface="+mn-ea"/>
          <a:cs typeface="+mn-cs"/>
        </a:defRPr>
      </a:lvl8pPr>
      <a:lvl9pPr marL="90772" indent="-90772" algn="l" defTabSz="605150" rtl="0" eaLnBrk="1" latinLnBrk="0" hangingPunct="1">
        <a:lnSpc>
          <a:spcPct val="90000"/>
        </a:lnSpc>
        <a:spcBef>
          <a:spcPts val="0"/>
        </a:spcBef>
        <a:spcAft>
          <a:spcPts val="397"/>
        </a:spcAft>
        <a:buClr>
          <a:schemeClr val="tx2"/>
        </a:buClr>
        <a:buSzPct val="75000"/>
        <a:buFont typeface="Wingdings" panose="05000000000000000000" pitchFamily="2" charset="2"/>
        <a:buChar char="n"/>
        <a:defRPr sz="794" kern="1200" baseline="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529" dirty="0">
                <a:solidFill>
                  <a:schemeClr val="bg2"/>
                </a:solidFill>
              </a:rPr>
              <a:t>page |</a:t>
            </a:r>
          </a:p>
        </p:txBody>
      </p:sp>
      <p:sp>
        <p:nvSpPr>
          <p:cNvPr id="2" name="Title Placeholder 1"/>
          <p:cNvSpPr>
            <a:spLocks noGrp="1"/>
          </p:cNvSpPr>
          <p:nvPr>
            <p:ph type="title"/>
          </p:nvPr>
        </p:nvSpPr>
        <p:spPr>
          <a:xfrm>
            <a:off x="939339" y="429634"/>
            <a:ext cx="7481454" cy="496196"/>
          </a:xfrm>
          <a:prstGeom prst="rect">
            <a:avLst/>
          </a:prstGeom>
        </p:spPr>
        <p:txBody>
          <a:bodyPr vert="horz" lIns="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9" y="1065007"/>
            <a:ext cx="7481454"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2" y="4577227"/>
            <a:ext cx="249382" cy="181535"/>
          </a:xfrm>
          <a:prstGeom prst="rect">
            <a:avLst/>
          </a:prstGeom>
        </p:spPr>
        <p:txBody>
          <a:bodyPr vert="horz" wrap="none" lIns="45720" tIns="45720" rIns="45720" bIns="45720" rtlCol="0" anchor="ctr"/>
          <a:lstStyle>
            <a:lvl1pPr algn="l">
              <a:defRPr sz="596"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3"/>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998059139"/>
      </p:ext>
    </p:extLst>
  </p:cSld>
  <p:clrMap bg1="lt1" tx1="dk1" bg2="lt2" tx2="dk2" accent1="accent1" accent2="accent2" accent3="accent3" accent4="accent4" accent5="accent5" accent6="accent6" hlink="hlink" folHlink="folHlink"/>
  <p:sldLayoutIdLst>
    <p:sldLayoutId id="2147484139" r:id="rId1"/>
  </p:sldLayoutIdLst>
  <p:hf hdr="0" ftr="0" dt="0"/>
  <p:txStyles>
    <p:titleStyle>
      <a:lvl1pPr algn="l" defTabSz="674258" rtl="0" eaLnBrk="1" latinLnBrk="0" hangingPunct="1">
        <a:spcBef>
          <a:spcPct val="0"/>
        </a:spcBef>
        <a:buNone/>
        <a:defRPr sz="927" kern="1200">
          <a:solidFill>
            <a:schemeClr val="tx1"/>
          </a:solidFill>
          <a:latin typeface="+mj-lt"/>
          <a:ea typeface="+mj-ea"/>
          <a:cs typeface="+mj-cs"/>
        </a:defRPr>
      </a:lvl1pPr>
    </p:titleStyle>
    <p:bodyStyle>
      <a:lvl1pPr marL="151287" indent="-151287" algn="l" defTabSz="674258" rtl="0" eaLnBrk="1" latinLnBrk="0" hangingPunct="1">
        <a:lnSpc>
          <a:spcPct val="90000"/>
        </a:lnSpc>
        <a:spcBef>
          <a:spcPts val="0"/>
        </a:spcBef>
        <a:spcAft>
          <a:spcPts val="662"/>
        </a:spcAft>
        <a:buClr>
          <a:schemeClr val="tx2"/>
        </a:buClr>
        <a:buSzPct val="75000"/>
        <a:buFont typeface="Wingdings" panose="05000000000000000000" pitchFamily="2" charset="2"/>
        <a:buChar char="n"/>
        <a:defRPr sz="1191" kern="1200">
          <a:solidFill>
            <a:schemeClr val="tx1"/>
          </a:solidFill>
          <a:latin typeface="+mn-lt"/>
          <a:ea typeface="+mn-ea"/>
          <a:cs typeface="+mn-cs"/>
        </a:defRPr>
      </a:lvl1pPr>
      <a:lvl2pPr marL="302575"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1059" kern="1200">
          <a:solidFill>
            <a:schemeClr val="tx1"/>
          </a:solidFill>
          <a:latin typeface="+mn-lt"/>
          <a:ea typeface="+mn-ea"/>
          <a:cs typeface="+mn-cs"/>
        </a:defRPr>
      </a:lvl2pPr>
      <a:lvl3pPr marL="453862"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927" kern="1200">
          <a:solidFill>
            <a:schemeClr val="tx1"/>
          </a:solidFill>
          <a:latin typeface="+mn-lt"/>
          <a:ea typeface="+mn-ea"/>
          <a:cs typeface="+mn-cs"/>
        </a:defRPr>
      </a:lvl3pPr>
      <a:lvl4pPr marL="605150"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927" kern="1200">
          <a:solidFill>
            <a:schemeClr val="tx1"/>
          </a:solidFill>
          <a:latin typeface="+mn-lt"/>
          <a:ea typeface="+mn-ea"/>
          <a:cs typeface="+mn-cs"/>
        </a:defRPr>
      </a:lvl4pPr>
      <a:lvl5pPr marL="756437" indent="-151287" algn="l" defTabSz="674258" rtl="0" eaLnBrk="1" latinLnBrk="0" hangingPunct="1">
        <a:lnSpc>
          <a:spcPct val="90000"/>
        </a:lnSpc>
        <a:spcBef>
          <a:spcPts val="0"/>
        </a:spcBef>
        <a:spcAft>
          <a:spcPts val="662"/>
        </a:spcAft>
        <a:buClr>
          <a:schemeClr val="bg2"/>
        </a:buClr>
        <a:buSzPct val="75000"/>
        <a:buFont typeface="Wingdings" panose="05000000000000000000" pitchFamily="2" charset="2"/>
        <a:buChar char="n"/>
        <a:defRPr sz="927" kern="1200">
          <a:solidFill>
            <a:schemeClr val="tx1"/>
          </a:solidFill>
          <a:latin typeface="+mn-lt"/>
          <a:ea typeface="+mn-ea"/>
          <a:cs typeface="+mn-cs"/>
        </a:defRPr>
      </a:lvl5pPr>
      <a:lvl6pPr marL="1854209"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6pPr>
      <a:lvl7pPr marL="2191339"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7pPr>
      <a:lvl8pPr marL="2528468"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8pPr>
      <a:lvl9pPr marL="2865597" indent="-168564" algn="l" defTabSz="674258" rtl="0" eaLnBrk="1" latinLnBrk="0" hangingPunct="1">
        <a:spcBef>
          <a:spcPct val="20000"/>
        </a:spcBef>
        <a:buFont typeface="Arial" panose="020B0604020202020204" pitchFamily="34" charset="0"/>
        <a:buChar char="•"/>
        <a:defRPr sz="1456" kern="1200">
          <a:solidFill>
            <a:schemeClr val="tx1"/>
          </a:solidFill>
          <a:latin typeface="+mn-lt"/>
          <a:ea typeface="+mn-ea"/>
          <a:cs typeface="+mn-cs"/>
        </a:defRPr>
      </a:lvl9pPr>
    </p:bodyStyle>
    <p:otherStyle>
      <a:defPPr>
        <a:defRPr lang="en-US"/>
      </a:defPPr>
      <a:lvl1pPr marL="0" algn="l" defTabSz="674258" rtl="0" eaLnBrk="1" latinLnBrk="0" hangingPunct="1">
        <a:defRPr sz="1324" kern="1200">
          <a:solidFill>
            <a:schemeClr val="tx1"/>
          </a:solidFill>
          <a:latin typeface="+mn-lt"/>
          <a:ea typeface="+mn-ea"/>
          <a:cs typeface="+mn-cs"/>
        </a:defRPr>
      </a:lvl1pPr>
      <a:lvl2pPr marL="337129" algn="l" defTabSz="674258" rtl="0" eaLnBrk="1" latinLnBrk="0" hangingPunct="1">
        <a:defRPr sz="1324" kern="1200">
          <a:solidFill>
            <a:schemeClr val="tx1"/>
          </a:solidFill>
          <a:latin typeface="+mn-lt"/>
          <a:ea typeface="+mn-ea"/>
          <a:cs typeface="+mn-cs"/>
        </a:defRPr>
      </a:lvl2pPr>
      <a:lvl3pPr marL="674258" algn="l" defTabSz="674258" rtl="0" eaLnBrk="1" latinLnBrk="0" hangingPunct="1">
        <a:defRPr sz="1324" kern="1200">
          <a:solidFill>
            <a:schemeClr val="tx1"/>
          </a:solidFill>
          <a:latin typeface="+mn-lt"/>
          <a:ea typeface="+mn-ea"/>
          <a:cs typeface="+mn-cs"/>
        </a:defRPr>
      </a:lvl3pPr>
      <a:lvl4pPr marL="1011387" algn="l" defTabSz="674258" rtl="0" eaLnBrk="1" latinLnBrk="0" hangingPunct="1">
        <a:defRPr sz="1324" kern="1200">
          <a:solidFill>
            <a:schemeClr val="tx1"/>
          </a:solidFill>
          <a:latin typeface="+mn-lt"/>
          <a:ea typeface="+mn-ea"/>
          <a:cs typeface="+mn-cs"/>
        </a:defRPr>
      </a:lvl4pPr>
      <a:lvl5pPr marL="1348516" algn="l" defTabSz="674258" rtl="0" eaLnBrk="1" latinLnBrk="0" hangingPunct="1">
        <a:defRPr sz="1324" kern="1200">
          <a:solidFill>
            <a:schemeClr val="tx1"/>
          </a:solidFill>
          <a:latin typeface="+mn-lt"/>
          <a:ea typeface="+mn-ea"/>
          <a:cs typeface="+mn-cs"/>
        </a:defRPr>
      </a:lvl5pPr>
      <a:lvl6pPr marL="1685645" algn="l" defTabSz="674258" rtl="0" eaLnBrk="1" latinLnBrk="0" hangingPunct="1">
        <a:defRPr sz="1324" kern="1200">
          <a:solidFill>
            <a:schemeClr val="tx1"/>
          </a:solidFill>
          <a:latin typeface="+mn-lt"/>
          <a:ea typeface="+mn-ea"/>
          <a:cs typeface="+mn-cs"/>
        </a:defRPr>
      </a:lvl6pPr>
      <a:lvl7pPr marL="2022774" algn="l" defTabSz="674258" rtl="0" eaLnBrk="1" latinLnBrk="0" hangingPunct="1">
        <a:defRPr sz="1324" kern="1200">
          <a:solidFill>
            <a:schemeClr val="tx1"/>
          </a:solidFill>
          <a:latin typeface="+mn-lt"/>
          <a:ea typeface="+mn-ea"/>
          <a:cs typeface="+mn-cs"/>
        </a:defRPr>
      </a:lvl7pPr>
      <a:lvl8pPr marL="2359903" algn="l" defTabSz="674258" rtl="0" eaLnBrk="1" latinLnBrk="0" hangingPunct="1">
        <a:defRPr sz="1324" kern="1200">
          <a:solidFill>
            <a:schemeClr val="tx1"/>
          </a:solidFill>
          <a:latin typeface="+mn-lt"/>
          <a:ea typeface="+mn-ea"/>
          <a:cs typeface="+mn-cs"/>
        </a:defRPr>
      </a:lvl8pPr>
      <a:lvl9pPr marL="2697032" algn="l" defTabSz="674258" rtl="0" eaLnBrk="1" latinLnBrk="0" hangingPunct="1">
        <a:defRPr sz="132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990529303"/>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7"/>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9"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9"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3"/>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2252338678"/>
      </p:ext>
    </p:extLst>
  </p:cSld>
  <p:clrMap bg1="lt1" tx1="dk1" bg2="lt2" tx2="dk2" accent1="accent1" accent2="accent2" accent3="accent3" accent4="accent4" accent5="accent5" accent6="accent6" hlink="hlink" folHlink="folHlink"/>
  <p:sldLayoutIdLst>
    <p:sldLayoutId id="2147484142" r:id="rId1"/>
  </p:sldLayoutIdLst>
  <p:hf hdr="0" ftr="0" dt="0"/>
  <p:txStyles>
    <p:titleStyle>
      <a:lvl1pPr algn="l" defTabSz="816320" rtl="0" eaLnBrk="1" latinLnBrk="0" hangingPunct="1">
        <a:spcBef>
          <a:spcPct val="0"/>
        </a:spcBef>
        <a:buNone/>
        <a:defRPr sz="1100" kern="1200">
          <a:solidFill>
            <a:schemeClr val="tx1"/>
          </a:solidFill>
          <a:latin typeface="+mj-lt"/>
          <a:ea typeface="+mj-ea"/>
          <a:cs typeface="+mj-cs"/>
        </a:defRPr>
      </a:lvl1pPr>
    </p:titleStyle>
    <p:bodyStyle>
      <a:lvl1pPr marL="183162" indent="-183162" algn="l" defTabSz="816320"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26" indent="-183162" algn="l" defTabSz="816320"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89" indent="-183162" algn="l" defTabSz="816320"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51" indent="-183162" algn="l" defTabSz="816320"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814" indent="-183162" algn="l" defTabSz="816320"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879" indent="-204079" algn="l" defTabSz="8163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039" indent="-204079" algn="l" defTabSz="8163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199" indent="-204079" algn="l" defTabSz="8163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359" indent="-204079" algn="l" defTabSz="81632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6320" rtl="0" eaLnBrk="1" latinLnBrk="0" hangingPunct="1">
        <a:defRPr sz="1600" kern="1200">
          <a:solidFill>
            <a:schemeClr val="tx1"/>
          </a:solidFill>
          <a:latin typeface="+mn-lt"/>
          <a:ea typeface="+mn-ea"/>
          <a:cs typeface="+mn-cs"/>
        </a:defRPr>
      </a:lvl1pPr>
      <a:lvl2pPr marL="408160" algn="l" defTabSz="816320" rtl="0" eaLnBrk="1" latinLnBrk="0" hangingPunct="1">
        <a:defRPr sz="1600" kern="1200">
          <a:solidFill>
            <a:schemeClr val="tx1"/>
          </a:solidFill>
          <a:latin typeface="+mn-lt"/>
          <a:ea typeface="+mn-ea"/>
          <a:cs typeface="+mn-cs"/>
        </a:defRPr>
      </a:lvl2pPr>
      <a:lvl3pPr marL="816320" algn="l" defTabSz="816320" rtl="0" eaLnBrk="1" latinLnBrk="0" hangingPunct="1">
        <a:defRPr sz="1600" kern="1200">
          <a:solidFill>
            <a:schemeClr val="tx1"/>
          </a:solidFill>
          <a:latin typeface="+mn-lt"/>
          <a:ea typeface="+mn-ea"/>
          <a:cs typeface="+mn-cs"/>
        </a:defRPr>
      </a:lvl3pPr>
      <a:lvl4pPr marL="1224480" algn="l" defTabSz="816320" rtl="0" eaLnBrk="1" latinLnBrk="0" hangingPunct="1">
        <a:defRPr sz="1600" kern="1200">
          <a:solidFill>
            <a:schemeClr val="tx1"/>
          </a:solidFill>
          <a:latin typeface="+mn-lt"/>
          <a:ea typeface="+mn-ea"/>
          <a:cs typeface="+mn-cs"/>
        </a:defRPr>
      </a:lvl4pPr>
      <a:lvl5pPr marL="1632639" algn="l" defTabSz="816320" rtl="0" eaLnBrk="1" latinLnBrk="0" hangingPunct="1">
        <a:defRPr sz="1600" kern="1200">
          <a:solidFill>
            <a:schemeClr val="tx1"/>
          </a:solidFill>
          <a:latin typeface="+mn-lt"/>
          <a:ea typeface="+mn-ea"/>
          <a:cs typeface="+mn-cs"/>
        </a:defRPr>
      </a:lvl5pPr>
      <a:lvl6pPr marL="2040799" algn="l" defTabSz="816320" rtl="0" eaLnBrk="1" latinLnBrk="0" hangingPunct="1">
        <a:defRPr sz="1600" kern="1200">
          <a:solidFill>
            <a:schemeClr val="tx1"/>
          </a:solidFill>
          <a:latin typeface="+mn-lt"/>
          <a:ea typeface="+mn-ea"/>
          <a:cs typeface="+mn-cs"/>
        </a:defRPr>
      </a:lvl6pPr>
      <a:lvl7pPr marL="2448958" algn="l" defTabSz="816320" rtl="0" eaLnBrk="1" latinLnBrk="0" hangingPunct="1">
        <a:defRPr sz="1600" kern="1200">
          <a:solidFill>
            <a:schemeClr val="tx1"/>
          </a:solidFill>
          <a:latin typeface="+mn-lt"/>
          <a:ea typeface="+mn-ea"/>
          <a:cs typeface="+mn-cs"/>
        </a:defRPr>
      </a:lvl7pPr>
      <a:lvl8pPr marL="2857120" algn="l" defTabSz="816320" rtl="0" eaLnBrk="1" latinLnBrk="0" hangingPunct="1">
        <a:defRPr sz="1600" kern="1200">
          <a:solidFill>
            <a:schemeClr val="tx1"/>
          </a:solidFill>
          <a:latin typeface="+mn-lt"/>
          <a:ea typeface="+mn-ea"/>
          <a:cs typeface="+mn-cs"/>
        </a:defRPr>
      </a:lvl8pPr>
      <a:lvl9pPr marL="3265279" algn="l" defTabSz="816320" rtl="0" eaLnBrk="1" latinLnBrk="0" hangingPunct="1">
        <a:defRPr sz="16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8237178" y="4545973"/>
            <a:ext cx="234678" cy="186565"/>
          </a:xfrm>
          <a:prstGeom prst="rect">
            <a:avLst/>
          </a:prstGeom>
          <a:noFill/>
        </p:spPr>
        <p:txBody>
          <a:bodyPr wrap="none" lIns="0" tIns="0" rIns="0" bIns="0" rtlCol="0" anchor="ctr">
            <a:noAutofit/>
          </a:bodyPr>
          <a:lstStyle/>
          <a:p>
            <a:pPr algn="r"/>
            <a:r>
              <a:rPr lang="en-US" sz="578">
                <a:solidFill>
                  <a:schemeClr val="bg2"/>
                </a:solidFill>
              </a:rPr>
              <a:t>page |</a:t>
            </a:r>
          </a:p>
        </p:txBody>
      </p:sp>
      <p:sp>
        <p:nvSpPr>
          <p:cNvPr id="2" name="Title Placeholder 1"/>
          <p:cNvSpPr>
            <a:spLocks noGrp="1"/>
          </p:cNvSpPr>
          <p:nvPr>
            <p:ph type="title"/>
          </p:nvPr>
        </p:nvSpPr>
        <p:spPr>
          <a:xfrm>
            <a:off x="883952" y="286066"/>
            <a:ext cx="7587903" cy="509945"/>
          </a:xfrm>
          <a:prstGeom prst="rect">
            <a:avLst/>
          </a:prstGeom>
        </p:spPr>
        <p:txBody>
          <a:bodyPr vert="horz" lIns="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83952" y="939045"/>
            <a:ext cx="7587903" cy="360692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71855" y="4545973"/>
            <a:ext cx="234678" cy="186565"/>
          </a:xfrm>
          <a:prstGeom prst="rect">
            <a:avLst/>
          </a:prstGeom>
        </p:spPr>
        <p:txBody>
          <a:bodyPr vert="horz" wrap="none" lIns="45720" tIns="45720" rIns="45720" bIns="45720" rtlCol="0" anchor="ctr"/>
          <a:lstStyle>
            <a:lvl1pPr algn="l">
              <a:defRPr sz="650" b="0">
                <a:solidFill>
                  <a:schemeClr val="tx2"/>
                </a:solidFill>
                <a:latin typeface="+mj-lt"/>
              </a:defRPr>
            </a:lvl1pPr>
          </a:lstStyle>
          <a:p>
            <a:fld id="{44605EB0-A60A-4D15-8671-ED7101B905D9}" type="slidenum">
              <a:rPr lang="en-US" smtClean="0"/>
              <a:t>‹#›</a:t>
            </a:fld>
            <a:endParaRPr lang="en-US"/>
          </a:p>
        </p:txBody>
      </p:sp>
      <p:grpSp>
        <p:nvGrpSpPr>
          <p:cNvPr id="8" name="Group 7"/>
          <p:cNvGrpSpPr/>
          <p:nvPr/>
        </p:nvGrpSpPr>
        <p:grpSpPr>
          <a:xfrm>
            <a:off x="563226" y="199004"/>
            <a:ext cx="7908630" cy="4587691"/>
            <a:chOff x="658368" y="292608"/>
            <a:chExt cx="9244584" cy="6745605"/>
          </a:xfrm>
        </p:grpSpPr>
        <p:cxnSp>
          <p:nvCxnSpPr>
            <p:cNvPr id="18" name="Straight Connector 17"/>
            <p:cNvCxnSpPr/>
            <p:nvPr/>
          </p:nvCxnSpPr>
          <p:spPr>
            <a:xfrm flipH="1">
              <a:off x="795528" y="292608"/>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95528" y="1170432"/>
              <a:ext cx="9107424"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76655" y="416433"/>
              <a:ext cx="9226296"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368" y="6763893"/>
              <a:ext cx="274849" cy="274320"/>
            </a:xfrm>
            <a:prstGeom prst="rect">
              <a:avLst/>
            </a:prstGeom>
          </p:spPr>
        </p:pic>
      </p:grpSp>
    </p:spTree>
    <p:extLst>
      <p:ext uri="{BB962C8B-B14F-4D97-AF65-F5344CB8AC3E}">
        <p14:creationId xmlns:p14="http://schemas.microsoft.com/office/powerpoint/2010/main" val="459514556"/>
      </p:ext>
    </p:extLst>
  </p:cSld>
  <p:clrMap bg1="lt1" tx1="dk1" bg2="lt2" tx2="dk2" accent1="accent1" accent2="accent2" accent3="accent3" accent4="accent4" accent5="accent5" accent6="accent6" hlink="hlink" folHlink="folHlink"/>
  <p:sldLayoutIdLst>
    <p:sldLayoutId id="2147484144" r:id="rId1"/>
    <p:sldLayoutId id="2147484145" r:id="rId2"/>
  </p:sldLayoutIdLst>
  <p:transition/>
  <p:hf hdr="0" ftr="0" dt="0"/>
  <p:txStyles>
    <p:titleStyle>
      <a:lvl1pPr algn="l" defTabSz="736346" rtl="0" eaLnBrk="1" latinLnBrk="0" hangingPunct="1">
        <a:spcBef>
          <a:spcPct val="0"/>
        </a:spcBef>
        <a:buNone/>
        <a:defRPr sz="952" kern="1200">
          <a:solidFill>
            <a:schemeClr val="tx1"/>
          </a:solidFill>
          <a:latin typeface="+mj-lt"/>
          <a:ea typeface="+mj-ea"/>
          <a:cs typeface="+mj-cs"/>
        </a:defRPr>
      </a:lvl1pPr>
    </p:titleStyle>
    <p:bodyStyle>
      <a:lvl1pPr marL="0" indent="0" algn="l" defTabSz="736346" rtl="0" eaLnBrk="1" latinLnBrk="0" hangingPunct="1">
        <a:lnSpc>
          <a:spcPct val="90000"/>
        </a:lnSpc>
        <a:spcBef>
          <a:spcPct val="0"/>
        </a:spcBef>
        <a:spcAft>
          <a:spcPts val="723"/>
        </a:spcAft>
        <a:buClr>
          <a:schemeClr val="bg2"/>
        </a:buClr>
        <a:buSzPct val="75000"/>
        <a:buFont typeface="Wingdings" panose="05000000000000000000" pitchFamily="2" charset="2"/>
        <a:buNone/>
        <a:defRPr sz="1224" kern="1200">
          <a:solidFill>
            <a:schemeClr val="tx1"/>
          </a:solidFill>
          <a:latin typeface="+mn-lt"/>
          <a:ea typeface="+mn-ea"/>
          <a:cs typeface="+mn-cs"/>
        </a:defRPr>
      </a:lvl1pPr>
      <a:lvl2pPr marL="165219" indent="-165219" algn="l" defTabSz="736346" rtl="0" eaLnBrk="1" latinLnBrk="0" hangingPunct="1">
        <a:lnSpc>
          <a:spcPct val="90000"/>
        </a:lnSpc>
        <a:spcBef>
          <a:spcPct val="0"/>
        </a:spcBef>
        <a:spcAft>
          <a:spcPts val="723"/>
        </a:spcAft>
        <a:buClr>
          <a:schemeClr val="tx2"/>
        </a:buClr>
        <a:buSzPct val="75000"/>
        <a:buFont typeface="Wingdings" panose="05000000000000000000" pitchFamily="2" charset="2"/>
        <a:buChar char="n"/>
        <a:defRPr sz="1224" kern="1200">
          <a:solidFill>
            <a:schemeClr val="tx1"/>
          </a:solidFill>
          <a:latin typeface="+mn-lt"/>
          <a:ea typeface="+mn-ea"/>
          <a:cs typeface="+mn-cs"/>
        </a:defRPr>
      </a:lvl2pPr>
      <a:lvl3pPr marL="330438" indent="-165219" algn="l" defTabSz="736346" rtl="0" eaLnBrk="1" latinLnBrk="0" hangingPunct="1">
        <a:lnSpc>
          <a:spcPct val="90000"/>
        </a:lnSpc>
        <a:spcBef>
          <a:spcPct val="0"/>
        </a:spcBef>
        <a:spcAft>
          <a:spcPts val="723"/>
        </a:spcAft>
        <a:buClr>
          <a:schemeClr val="bg2"/>
        </a:buClr>
        <a:buSzPct val="75000"/>
        <a:buFont typeface="Wingdings" panose="05000000000000000000" pitchFamily="2" charset="2"/>
        <a:buChar char="n"/>
        <a:defRPr sz="1088" kern="1200">
          <a:solidFill>
            <a:schemeClr val="tx1"/>
          </a:solidFill>
          <a:latin typeface="+mn-lt"/>
          <a:ea typeface="+mn-ea"/>
          <a:cs typeface="+mn-cs"/>
        </a:defRPr>
      </a:lvl3pPr>
      <a:lvl4pPr marL="495656" indent="-165219" algn="l" defTabSz="736346" rtl="0" eaLnBrk="1" latinLnBrk="0" hangingPunct="1">
        <a:lnSpc>
          <a:spcPct val="90000"/>
        </a:lnSpc>
        <a:spcBef>
          <a:spcPct val="0"/>
        </a:spcBef>
        <a:spcAft>
          <a:spcPts val="723"/>
        </a:spcAft>
        <a:buClr>
          <a:schemeClr val="bg2"/>
        </a:buClr>
        <a:buSzPct val="75000"/>
        <a:buFont typeface="Wingdings" panose="05000000000000000000" pitchFamily="2" charset="2"/>
        <a:buChar char="n"/>
        <a:defRPr sz="952" kern="1200">
          <a:solidFill>
            <a:schemeClr val="tx1"/>
          </a:solidFill>
          <a:latin typeface="+mn-lt"/>
          <a:ea typeface="+mn-ea"/>
          <a:cs typeface="+mn-cs"/>
        </a:defRPr>
      </a:lvl4pPr>
      <a:lvl5pPr marL="660875" indent="-165219" algn="l" defTabSz="736346" rtl="0" eaLnBrk="1" latinLnBrk="0" hangingPunct="1">
        <a:lnSpc>
          <a:spcPct val="90000"/>
        </a:lnSpc>
        <a:spcBef>
          <a:spcPct val="0"/>
        </a:spcBef>
        <a:spcAft>
          <a:spcPts val="723"/>
        </a:spcAft>
        <a:buClr>
          <a:schemeClr val="bg2"/>
        </a:buClr>
        <a:buSzPct val="75000"/>
        <a:buFont typeface="Wingdings" panose="05000000000000000000" pitchFamily="2" charset="2"/>
        <a:buChar char="n"/>
        <a:defRPr sz="952" kern="1200">
          <a:solidFill>
            <a:schemeClr val="tx1"/>
          </a:solidFill>
          <a:latin typeface="+mn-lt"/>
          <a:ea typeface="+mn-ea"/>
          <a:cs typeface="+mn-cs"/>
        </a:defRPr>
      </a:lvl5pPr>
      <a:lvl6pPr marL="2024952" indent="-184086" algn="l" defTabSz="736346" rtl="0" eaLnBrk="1" latinLnBrk="0" hangingPunct="1">
        <a:spcBef>
          <a:spcPct val="20000"/>
        </a:spcBef>
        <a:buFont typeface="Arial" panose="020B0604020202020204" pitchFamily="34" charset="0"/>
        <a:buChar char="•"/>
        <a:defRPr sz="1590" kern="1200">
          <a:solidFill>
            <a:schemeClr val="tx1"/>
          </a:solidFill>
          <a:latin typeface="+mn-lt"/>
          <a:ea typeface="+mn-ea"/>
          <a:cs typeface="+mn-cs"/>
        </a:defRPr>
      </a:lvl6pPr>
      <a:lvl7pPr marL="2393127" indent="-184086" algn="l" defTabSz="736346" rtl="0" eaLnBrk="1" latinLnBrk="0" hangingPunct="1">
        <a:spcBef>
          <a:spcPct val="20000"/>
        </a:spcBef>
        <a:buFont typeface="Arial" panose="020B0604020202020204" pitchFamily="34" charset="0"/>
        <a:buChar char="•"/>
        <a:defRPr sz="1590" kern="1200">
          <a:solidFill>
            <a:schemeClr val="tx1"/>
          </a:solidFill>
          <a:latin typeface="+mn-lt"/>
          <a:ea typeface="+mn-ea"/>
          <a:cs typeface="+mn-cs"/>
        </a:defRPr>
      </a:lvl7pPr>
      <a:lvl8pPr marL="2761301" indent="-184086" algn="l" defTabSz="736346" rtl="0" eaLnBrk="1" latinLnBrk="0" hangingPunct="1">
        <a:spcBef>
          <a:spcPct val="20000"/>
        </a:spcBef>
        <a:buFont typeface="Arial" panose="020B0604020202020204" pitchFamily="34" charset="0"/>
        <a:buChar char="•"/>
        <a:defRPr sz="1590" kern="1200">
          <a:solidFill>
            <a:schemeClr val="tx1"/>
          </a:solidFill>
          <a:latin typeface="+mn-lt"/>
          <a:ea typeface="+mn-ea"/>
          <a:cs typeface="+mn-cs"/>
        </a:defRPr>
      </a:lvl8pPr>
      <a:lvl9pPr marL="3129474" indent="-184086" algn="l" defTabSz="736346" rtl="0" eaLnBrk="1" latinLnBrk="0" hangingPunct="1">
        <a:spcBef>
          <a:spcPct val="20000"/>
        </a:spcBef>
        <a:buFont typeface="Arial" panose="020B0604020202020204" pitchFamily="34" charset="0"/>
        <a:buChar char="•"/>
        <a:defRPr sz="1590" kern="1200">
          <a:solidFill>
            <a:schemeClr val="tx1"/>
          </a:solidFill>
          <a:latin typeface="+mn-lt"/>
          <a:ea typeface="+mn-ea"/>
          <a:cs typeface="+mn-cs"/>
        </a:defRPr>
      </a:lvl9pPr>
    </p:bodyStyle>
    <p:otherStyle>
      <a:defPPr>
        <a:defRPr lang="en-US"/>
      </a:defPPr>
      <a:lvl1pPr marL="0" algn="l" defTabSz="736346" rtl="0" eaLnBrk="1" latinLnBrk="0" hangingPunct="1">
        <a:defRPr sz="1445" kern="1200">
          <a:solidFill>
            <a:schemeClr val="tx1"/>
          </a:solidFill>
          <a:latin typeface="+mn-lt"/>
          <a:ea typeface="+mn-ea"/>
          <a:cs typeface="+mn-cs"/>
        </a:defRPr>
      </a:lvl1pPr>
      <a:lvl2pPr marL="368174" algn="l" defTabSz="736346" rtl="0" eaLnBrk="1" latinLnBrk="0" hangingPunct="1">
        <a:defRPr sz="1445" kern="1200">
          <a:solidFill>
            <a:schemeClr val="tx1"/>
          </a:solidFill>
          <a:latin typeface="+mn-lt"/>
          <a:ea typeface="+mn-ea"/>
          <a:cs typeface="+mn-cs"/>
        </a:defRPr>
      </a:lvl2pPr>
      <a:lvl3pPr marL="736346" algn="l" defTabSz="736346" rtl="0" eaLnBrk="1" latinLnBrk="0" hangingPunct="1">
        <a:defRPr sz="1445" kern="1200">
          <a:solidFill>
            <a:schemeClr val="tx1"/>
          </a:solidFill>
          <a:latin typeface="+mn-lt"/>
          <a:ea typeface="+mn-ea"/>
          <a:cs typeface="+mn-cs"/>
        </a:defRPr>
      </a:lvl3pPr>
      <a:lvl4pPr marL="1104520" algn="l" defTabSz="736346" rtl="0" eaLnBrk="1" latinLnBrk="0" hangingPunct="1">
        <a:defRPr sz="1445" kern="1200">
          <a:solidFill>
            <a:schemeClr val="tx1"/>
          </a:solidFill>
          <a:latin typeface="+mn-lt"/>
          <a:ea typeface="+mn-ea"/>
          <a:cs typeface="+mn-cs"/>
        </a:defRPr>
      </a:lvl4pPr>
      <a:lvl5pPr marL="1472693" algn="l" defTabSz="736346" rtl="0" eaLnBrk="1" latinLnBrk="0" hangingPunct="1">
        <a:defRPr sz="1445" kern="1200">
          <a:solidFill>
            <a:schemeClr val="tx1"/>
          </a:solidFill>
          <a:latin typeface="+mn-lt"/>
          <a:ea typeface="+mn-ea"/>
          <a:cs typeface="+mn-cs"/>
        </a:defRPr>
      </a:lvl5pPr>
      <a:lvl6pPr marL="1840867" algn="l" defTabSz="736346" rtl="0" eaLnBrk="1" latinLnBrk="0" hangingPunct="1">
        <a:defRPr sz="1445" kern="1200">
          <a:solidFill>
            <a:schemeClr val="tx1"/>
          </a:solidFill>
          <a:latin typeface="+mn-lt"/>
          <a:ea typeface="+mn-ea"/>
          <a:cs typeface="+mn-cs"/>
        </a:defRPr>
      </a:lvl6pPr>
      <a:lvl7pPr marL="2209039" algn="l" defTabSz="736346" rtl="0" eaLnBrk="1" latinLnBrk="0" hangingPunct="1">
        <a:defRPr sz="1445" kern="1200">
          <a:solidFill>
            <a:schemeClr val="tx1"/>
          </a:solidFill>
          <a:latin typeface="+mn-lt"/>
          <a:ea typeface="+mn-ea"/>
          <a:cs typeface="+mn-cs"/>
        </a:defRPr>
      </a:lvl7pPr>
      <a:lvl8pPr marL="2577213" algn="l" defTabSz="736346" rtl="0" eaLnBrk="1" latinLnBrk="0" hangingPunct="1">
        <a:defRPr sz="1445" kern="1200">
          <a:solidFill>
            <a:schemeClr val="tx1"/>
          </a:solidFill>
          <a:latin typeface="+mn-lt"/>
          <a:ea typeface="+mn-ea"/>
          <a:cs typeface="+mn-cs"/>
        </a:defRPr>
      </a:lvl8pPr>
      <a:lvl9pPr marL="2945387" algn="l" defTabSz="736346" rtl="0" eaLnBrk="1" latinLnBrk="0" hangingPunct="1">
        <a:defRPr sz="1445"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F192959-1ADF-466A-A46B-507843DD21DE}" type="datetime1">
              <a:rPr lang="en-US" smtClean="0">
                <a:solidFill>
                  <a:prstClr val="black">
                    <a:tint val="75000"/>
                  </a:prstClr>
                </a:solidFill>
              </a:rPr>
              <a:t>6/29/2021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825C322-D144-471B-8A6A-18CA93F87583}"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01557848"/>
      </p:ext>
    </p:extLst>
  </p:cSld>
  <p:clrMap bg1="lt1" tx1="dk1" bg2="lt2" tx2="dk2" accent1="accent1" accent2="accent2" accent3="accent3" accent4="accent4" accent5="accent5" accent6="accent6" hlink="hlink" folHlink="folHlink"/>
  <p:sldLayoutIdLst>
    <p:sldLayoutId id="2147484150" r:id="rId1"/>
    <p:sldLayoutId id="2147484151" r:id="rId2"/>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62280" y="689610"/>
            <a:ext cx="8229600" cy="7620"/>
          </a:xfrm>
          <a:custGeom>
            <a:avLst/>
            <a:gdLst/>
            <a:ahLst/>
            <a:cxnLst/>
            <a:rect l="l" t="t" r="r" b="b"/>
            <a:pathLst>
              <a:path w="8229600" h="10159">
                <a:moveTo>
                  <a:pt x="0" y="0"/>
                </a:moveTo>
                <a:lnTo>
                  <a:pt x="8229600" y="10160"/>
                </a:lnTo>
              </a:path>
            </a:pathLst>
          </a:custGeom>
          <a:ln w="10170">
            <a:solidFill>
              <a:srgbClr val="4D4F52"/>
            </a:solidFill>
          </a:ln>
        </p:spPr>
        <p:txBody>
          <a:bodyPr wrap="square" lIns="0" tIns="0" rIns="0" bIns="0" rtlCol="0"/>
          <a:lstStyle/>
          <a:p>
            <a:endParaRPr sz="1350"/>
          </a:p>
        </p:txBody>
      </p:sp>
      <p:sp>
        <p:nvSpPr>
          <p:cNvPr id="17" name="bk object 17"/>
          <p:cNvSpPr/>
          <p:nvPr/>
        </p:nvSpPr>
        <p:spPr>
          <a:xfrm>
            <a:off x="7772203" y="4556758"/>
            <a:ext cx="914400" cy="291941"/>
          </a:xfrm>
          <a:custGeom>
            <a:avLst/>
            <a:gdLst/>
            <a:ahLst/>
            <a:cxnLst/>
            <a:rect l="l" t="t" r="r" b="b"/>
            <a:pathLst>
              <a:path w="914400" h="389254">
                <a:moveTo>
                  <a:pt x="479862" y="82089"/>
                </a:moveTo>
                <a:lnTo>
                  <a:pt x="439953" y="91731"/>
                </a:lnTo>
                <a:lnTo>
                  <a:pt x="403565" y="112413"/>
                </a:lnTo>
                <a:lnTo>
                  <a:pt x="373712" y="141869"/>
                </a:lnTo>
                <a:lnTo>
                  <a:pt x="353409" y="177834"/>
                </a:lnTo>
                <a:lnTo>
                  <a:pt x="375101" y="330510"/>
                </a:lnTo>
                <a:lnTo>
                  <a:pt x="396076" y="353355"/>
                </a:lnTo>
                <a:lnTo>
                  <a:pt x="423679" y="371723"/>
                </a:lnTo>
                <a:lnTo>
                  <a:pt x="454589" y="384059"/>
                </a:lnTo>
                <a:lnTo>
                  <a:pt x="485482" y="388810"/>
                </a:lnTo>
                <a:lnTo>
                  <a:pt x="524987" y="384086"/>
                </a:lnTo>
                <a:lnTo>
                  <a:pt x="560880" y="369309"/>
                </a:lnTo>
                <a:lnTo>
                  <a:pt x="591655" y="345320"/>
                </a:lnTo>
                <a:lnTo>
                  <a:pt x="615804" y="312959"/>
                </a:lnTo>
                <a:lnTo>
                  <a:pt x="701985" y="312959"/>
                </a:lnTo>
                <a:lnTo>
                  <a:pt x="702674" y="308859"/>
                </a:lnTo>
                <a:lnTo>
                  <a:pt x="487862" y="308859"/>
                </a:lnTo>
                <a:lnTo>
                  <a:pt x="475097" y="307743"/>
                </a:lnTo>
                <a:lnTo>
                  <a:pt x="436787" y="282730"/>
                </a:lnTo>
                <a:lnTo>
                  <a:pt x="423447" y="235160"/>
                </a:lnTo>
                <a:lnTo>
                  <a:pt x="423435" y="233600"/>
                </a:lnTo>
                <a:lnTo>
                  <a:pt x="427772" y="208836"/>
                </a:lnTo>
                <a:lnTo>
                  <a:pt x="456256" y="169733"/>
                </a:lnTo>
                <a:lnTo>
                  <a:pt x="488709" y="159523"/>
                </a:lnTo>
                <a:lnTo>
                  <a:pt x="620317" y="159523"/>
                </a:lnTo>
                <a:lnTo>
                  <a:pt x="613869" y="148582"/>
                </a:lnTo>
                <a:lnTo>
                  <a:pt x="587184" y="118342"/>
                </a:lnTo>
                <a:lnTo>
                  <a:pt x="555507" y="96911"/>
                </a:lnTo>
                <a:lnTo>
                  <a:pt x="519509" y="84692"/>
                </a:lnTo>
                <a:lnTo>
                  <a:pt x="479862" y="82089"/>
                </a:lnTo>
                <a:close/>
              </a:path>
              <a:path w="914400" h="389254">
                <a:moveTo>
                  <a:pt x="147562" y="305746"/>
                </a:moveTo>
                <a:lnTo>
                  <a:pt x="51510" y="305746"/>
                </a:lnTo>
                <a:lnTo>
                  <a:pt x="14910" y="380426"/>
                </a:lnTo>
                <a:lnTo>
                  <a:pt x="108250" y="380426"/>
                </a:lnTo>
                <a:lnTo>
                  <a:pt x="147562" y="305746"/>
                </a:lnTo>
                <a:close/>
              </a:path>
              <a:path w="914400" h="389254">
                <a:moveTo>
                  <a:pt x="331889" y="114072"/>
                </a:moveTo>
                <a:lnTo>
                  <a:pt x="247290" y="114072"/>
                </a:lnTo>
                <a:lnTo>
                  <a:pt x="248067" y="114658"/>
                </a:lnTo>
                <a:lnTo>
                  <a:pt x="285242" y="380426"/>
                </a:lnTo>
                <a:lnTo>
                  <a:pt x="368899" y="380426"/>
                </a:lnTo>
                <a:lnTo>
                  <a:pt x="331889" y="114072"/>
                </a:lnTo>
                <a:close/>
              </a:path>
              <a:path w="914400" h="389254">
                <a:moveTo>
                  <a:pt x="701985" y="312959"/>
                </a:moveTo>
                <a:lnTo>
                  <a:pt x="615804" y="312959"/>
                </a:lnTo>
                <a:lnTo>
                  <a:pt x="613937" y="329642"/>
                </a:lnTo>
                <a:lnTo>
                  <a:pt x="611471" y="346544"/>
                </a:lnTo>
                <a:lnTo>
                  <a:pt x="608751" y="363521"/>
                </a:lnTo>
                <a:lnTo>
                  <a:pt x="606124" y="380426"/>
                </a:lnTo>
                <a:lnTo>
                  <a:pt x="690552" y="380426"/>
                </a:lnTo>
                <a:lnTo>
                  <a:pt x="696811" y="343744"/>
                </a:lnTo>
                <a:lnTo>
                  <a:pt x="701985" y="312959"/>
                </a:lnTo>
                <a:close/>
              </a:path>
              <a:path w="914400" h="389254">
                <a:moveTo>
                  <a:pt x="801845" y="233600"/>
                </a:moveTo>
                <a:lnTo>
                  <a:pt x="716309" y="233600"/>
                </a:lnTo>
                <a:lnTo>
                  <a:pt x="779437" y="380426"/>
                </a:lnTo>
                <a:lnTo>
                  <a:pt x="863094" y="380426"/>
                </a:lnTo>
                <a:lnTo>
                  <a:pt x="888175" y="235936"/>
                </a:lnTo>
                <a:lnTo>
                  <a:pt x="802868" y="235936"/>
                </a:lnTo>
                <a:lnTo>
                  <a:pt x="801845" y="233600"/>
                </a:lnTo>
                <a:close/>
              </a:path>
              <a:path w="914400" h="389254">
                <a:moveTo>
                  <a:pt x="620317" y="159523"/>
                </a:moveTo>
                <a:lnTo>
                  <a:pt x="488709" y="159523"/>
                </a:lnTo>
                <a:lnTo>
                  <a:pt x="506634" y="161622"/>
                </a:lnTo>
                <a:lnTo>
                  <a:pt x="523180" y="169097"/>
                </a:lnTo>
                <a:lnTo>
                  <a:pt x="537186" y="181927"/>
                </a:lnTo>
                <a:lnTo>
                  <a:pt x="548539" y="201127"/>
                </a:lnTo>
                <a:lnTo>
                  <a:pt x="552649" y="223800"/>
                </a:lnTo>
                <a:lnTo>
                  <a:pt x="550770" y="247132"/>
                </a:lnTo>
                <a:lnTo>
                  <a:pt x="526266" y="292119"/>
                </a:lnTo>
                <a:lnTo>
                  <a:pt x="487862" y="308859"/>
                </a:lnTo>
                <a:lnTo>
                  <a:pt x="702674" y="308859"/>
                </a:lnTo>
                <a:lnTo>
                  <a:pt x="709400" y="270167"/>
                </a:lnTo>
                <a:lnTo>
                  <a:pt x="716309" y="233600"/>
                </a:lnTo>
                <a:lnTo>
                  <a:pt x="801845" y="233600"/>
                </a:lnTo>
                <a:lnTo>
                  <a:pt x="788875" y="203960"/>
                </a:lnTo>
                <a:lnTo>
                  <a:pt x="635554" y="203960"/>
                </a:lnTo>
                <a:lnTo>
                  <a:pt x="632058" y="189356"/>
                </a:lnTo>
                <a:lnTo>
                  <a:pt x="627471" y="175173"/>
                </a:lnTo>
                <a:lnTo>
                  <a:pt x="621505" y="161539"/>
                </a:lnTo>
                <a:lnTo>
                  <a:pt x="620317" y="159523"/>
                </a:lnTo>
                <a:close/>
              </a:path>
              <a:path w="914400" h="389254">
                <a:moveTo>
                  <a:pt x="251551" y="235160"/>
                </a:moveTo>
                <a:lnTo>
                  <a:pt x="36018" y="235160"/>
                </a:lnTo>
                <a:lnTo>
                  <a:pt x="0" y="305746"/>
                </a:lnTo>
                <a:lnTo>
                  <a:pt x="262204" y="305746"/>
                </a:lnTo>
                <a:lnTo>
                  <a:pt x="251551" y="235160"/>
                </a:lnTo>
                <a:close/>
              </a:path>
              <a:path w="914400" h="389254">
                <a:moveTo>
                  <a:pt x="913830" y="88137"/>
                </a:moveTo>
                <a:lnTo>
                  <a:pt x="828625" y="88137"/>
                </a:lnTo>
                <a:lnTo>
                  <a:pt x="822530" y="125243"/>
                </a:lnTo>
                <a:lnTo>
                  <a:pt x="816083" y="162817"/>
                </a:lnTo>
                <a:lnTo>
                  <a:pt x="809616" y="199160"/>
                </a:lnTo>
                <a:lnTo>
                  <a:pt x="802868" y="235936"/>
                </a:lnTo>
                <a:lnTo>
                  <a:pt x="888175" y="235936"/>
                </a:lnTo>
                <a:lnTo>
                  <a:pt x="913830" y="88137"/>
                </a:lnTo>
                <a:close/>
              </a:path>
              <a:path w="914400" h="389254">
                <a:moveTo>
                  <a:pt x="316038" y="0"/>
                </a:moveTo>
                <a:lnTo>
                  <a:pt x="212043" y="0"/>
                </a:lnTo>
                <a:lnTo>
                  <a:pt x="88688" y="235160"/>
                </a:lnTo>
                <a:lnTo>
                  <a:pt x="183965" y="235160"/>
                </a:lnTo>
                <a:lnTo>
                  <a:pt x="247290" y="114072"/>
                </a:lnTo>
                <a:lnTo>
                  <a:pt x="331889" y="114072"/>
                </a:lnTo>
                <a:lnTo>
                  <a:pt x="316038" y="0"/>
                </a:lnTo>
                <a:close/>
              </a:path>
              <a:path w="914400" h="389254">
                <a:moveTo>
                  <a:pt x="738191" y="88137"/>
                </a:moveTo>
                <a:lnTo>
                  <a:pt x="656083" y="88137"/>
                </a:lnTo>
                <a:lnTo>
                  <a:pt x="635554" y="203960"/>
                </a:lnTo>
                <a:lnTo>
                  <a:pt x="788875" y="203960"/>
                </a:lnTo>
                <a:lnTo>
                  <a:pt x="738191" y="88137"/>
                </a:lnTo>
                <a:close/>
              </a:path>
            </a:pathLst>
          </a:custGeom>
          <a:solidFill>
            <a:srgbClr val="E01B21"/>
          </a:solidFill>
        </p:spPr>
        <p:txBody>
          <a:bodyPr wrap="square" lIns="0" tIns="0" rIns="0" bIns="0" rtlCol="0"/>
          <a:lstStyle/>
          <a:p>
            <a:endParaRPr sz="1350"/>
          </a:p>
        </p:txBody>
      </p:sp>
      <p:sp>
        <p:nvSpPr>
          <p:cNvPr id="18" name="bk object 18"/>
          <p:cNvSpPr/>
          <p:nvPr/>
        </p:nvSpPr>
        <p:spPr>
          <a:xfrm>
            <a:off x="7787116" y="4910810"/>
            <a:ext cx="899115" cy="79848"/>
          </a:xfrm>
          <a:prstGeom prst="rect">
            <a:avLst/>
          </a:prstGeom>
          <a:blipFill>
            <a:blip r:embed="rId5" cstate="print"/>
            <a:stretch>
              <a:fillRect/>
            </a:stretch>
          </a:blipFill>
        </p:spPr>
        <p:txBody>
          <a:bodyPr wrap="square" lIns="0" tIns="0" rIns="0" bIns="0" rtlCol="0"/>
          <a:lstStyle/>
          <a:p>
            <a:endParaRPr sz="1350"/>
          </a:p>
        </p:txBody>
      </p:sp>
      <p:sp>
        <p:nvSpPr>
          <p:cNvPr id="2" name="Holder 2"/>
          <p:cNvSpPr>
            <a:spLocks noGrp="1"/>
          </p:cNvSpPr>
          <p:nvPr>
            <p:ph type="title"/>
          </p:nvPr>
        </p:nvSpPr>
        <p:spPr>
          <a:xfrm>
            <a:off x="460375" y="345519"/>
            <a:ext cx="8223250" cy="307777"/>
          </a:xfrm>
          <a:prstGeom prst="rect">
            <a:avLst/>
          </a:prstGeom>
        </p:spPr>
        <p:txBody>
          <a:bodyPr wrap="square" lIns="0" tIns="0" rIns="0" bIns="0">
            <a:spAutoFit/>
          </a:bodyPr>
          <a:lstStyle>
            <a:lvl1pPr>
              <a:defRPr sz="2000" b="0" i="0">
                <a:solidFill>
                  <a:srgbClr val="E01B21"/>
                </a:solidFill>
                <a:latin typeface="Arial"/>
                <a:cs typeface="Arial"/>
              </a:defRPr>
            </a:lvl1pPr>
          </a:lstStyle>
          <a:p>
            <a:endParaRPr/>
          </a:p>
        </p:txBody>
      </p:sp>
      <p:sp>
        <p:nvSpPr>
          <p:cNvPr id="3" name="Holder 3"/>
          <p:cNvSpPr>
            <a:spLocks noGrp="1"/>
          </p:cNvSpPr>
          <p:nvPr>
            <p:ph type="body" idx="1"/>
          </p:nvPr>
        </p:nvSpPr>
        <p:spPr>
          <a:xfrm>
            <a:off x="407123" y="828675"/>
            <a:ext cx="8329752"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45134" y="4913062"/>
            <a:ext cx="4518660" cy="80791"/>
          </a:xfrm>
          <a:prstGeom prst="rect">
            <a:avLst/>
          </a:prstGeom>
        </p:spPr>
        <p:txBody>
          <a:bodyPr wrap="square" lIns="0" tIns="0" rIns="0" bIns="0">
            <a:spAutoFit/>
          </a:bodyPr>
          <a:lstStyle>
            <a:lvl1pPr>
              <a:defRPr sz="525" b="0" i="0">
                <a:solidFill>
                  <a:schemeClr val="tx1"/>
                </a:solidFill>
                <a:latin typeface="Arial"/>
                <a:cs typeface="Arial"/>
              </a:defRPr>
            </a:lvl1pPr>
          </a:lstStyle>
          <a:p>
            <a:pPr marL="9525">
              <a:spcBef>
                <a:spcPts val="38"/>
              </a:spcBef>
            </a:pPr>
            <a:endParaRPr lang="en-US" dirty="0"/>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ACFB4C21-2987-4D88-A78C-C907254A971A}" type="datetime1">
              <a:rPr lang="en-US" smtClean="0"/>
              <a:t>6/29/2021</a:t>
            </a:fld>
            <a:endParaRPr lang="en-US"/>
          </a:p>
        </p:txBody>
      </p:sp>
      <p:sp>
        <p:nvSpPr>
          <p:cNvPr id="6" name="Holder 6"/>
          <p:cNvSpPr>
            <a:spLocks noGrp="1"/>
          </p:cNvSpPr>
          <p:nvPr>
            <p:ph type="sldNum" sz="quarter" idx="7"/>
          </p:nvPr>
        </p:nvSpPr>
        <p:spPr>
          <a:xfrm>
            <a:off x="6603618" y="4901401"/>
            <a:ext cx="198120" cy="92333"/>
          </a:xfrm>
          <a:prstGeom prst="rect">
            <a:avLst/>
          </a:prstGeom>
        </p:spPr>
        <p:txBody>
          <a:bodyPr wrap="square" lIns="0" tIns="0" rIns="0" bIns="0">
            <a:spAutoFit/>
          </a:bodyPr>
          <a:lstStyle>
            <a:lvl1pPr>
              <a:defRPr sz="600" b="0" i="0">
                <a:solidFill>
                  <a:srgbClr val="4D4F52"/>
                </a:solidFill>
                <a:latin typeface="Arial"/>
                <a:cs typeface="Arial"/>
              </a:defRPr>
            </a:lvl1pPr>
          </a:lstStyle>
          <a:p>
            <a:pPr marL="28575">
              <a:spcBef>
                <a:spcPts val="19"/>
              </a:spcBef>
            </a:pPr>
            <a:fld id="{81D60167-4931-47E6-BA6A-407CBD079E47}" type="slidenum">
              <a:rPr lang="en-US" spc="-4" smtClean="0"/>
              <a:pPr marL="28575">
                <a:spcBef>
                  <a:spcPts val="19"/>
                </a:spcBef>
              </a:pPr>
              <a:t>‹#›</a:t>
            </a:fld>
            <a:endParaRPr lang="en-US" spc="-4" dirty="0"/>
          </a:p>
        </p:txBody>
      </p:sp>
    </p:spTree>
    <p:extLst>
      <p:ext uri="{BB962C8B-B14F-4D97-AF65-F5344CB8AC3E}">
        <p14:creationId xmlns:p14="http://schemas.microsoft.com/office/powerpoint/2010/main" val="656306455"/>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Lst>
  <p:hf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229600" cy="3905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57200" y="858441"/>
            <a:ext cx="8229600" cy="371355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4" name="Line 10"/>
          <p:cNvSpPr>
            <a:spLocks noChangeShapeType="1"/>
          </p:cNvSpPr>
          <p:nvPr/>
        </p:nvSpPr>
        <p:spPr bwMode="auto">
          <a:xfrm>
            <a:off x="457200" y="685800"/>
            <a:ext cx="8229600" cy="1191"/>
          </a:xfrm>
          <a:prstGeom prst="line">
            <a:avLst/>
          </a:prstGeom>
          <a:noFill/>
          <a:ln w="9525">
            <a:solidFill>
              <a:schemeClr val="bg2"/>
            </a:solidFill>
            <a:round/>
            <a:headEnd/>
            <a:tailEnd/>
          </a:ln>
        </p:spPr>
        <p:txBody>
          <a:bodyPr wrap="none" anchor="ctr"/>
          <a:lstStyle/>
          <a:p>
            <a:endParaRPr lang="en-US" sz="1800" dirty="0"/>
          </a:p>
        </p:txBody>
      </p:sp>
      <p:sp>
        <p:nvSpPr>
          <p:cNvPr id="9" name="TextBox 8"/>
          <p:cNvSpPr txBox="1"/>
          <p:nvPr/>
        </p:nvSpPr>
        <p:spPr>
          <a:xfrm>
            <a:off x="6400800" y="4895563"/>
            <a:ext cx="353634" cy="92333"/>
          </a:xfrm>
          <a:prstGeom prst="rect">
            <a:avLst/>
          </a:prstGeom>
          <a:noFill/>
        </p:spPr>
        <p:txBody>
          <a:bodyPr wrap="square" lIns="0" tIns="0" rIns="0" bIns="0" rtlCol="0" anchor="b" anchorCtr="0">
            <a:spAutoFit/>
          </a:bodyPr>
          <a:lstStyle/>
          <a:p>
            <a:pPr marL="0" marR="0" indent="0" algn="r" defTabSz="685800" rtl="0" eaLnBrk="0" fontAlgn="base" latinLnBrk="0" hangingPunct="0">
              <a:lnSpc>
                <a:spcPct val="100000"/>
              </a:lnSpc>
              <a:spcBef>
                <a:spcPct val="0"/>
              </a:spcBef>
              <a:spcAft>
                <a:spcPct val="0"/>
              </a:spcAft>
              <a:buClrTx/>
              <a:buSzTx/>
              <a:buFontTx/>
              <a:buNone/>
              <a:tabLst/>
              <a:defRPr/>
            </a:pPr>
            <a:fld id="{BC0FA351-5A70-4EC9-BE2D-E8D941B01E50}" type="slidenum">
              <a:rPr lang="en-US" sz="600" smtClean="0">
                <a:solidFill>
                  <a:schemeClr val="bg2"/>
                </a:solidFill>
              </a:rPr>
              <a:pPr marL="0" marR="0" indent="0" algn="r" defTabSz="685800" rtl="0" eaLnBrk="0" fontAlgn="base" latinLnBrk="0" hangingPunct="0">
                <a:lnSpc>
                  <a:spcPct val="100000"/>
                </a:lnSpc>
                <a:spcBef>
                  <a:spcPct val="0"/>
                </a:spcBef>
                <a:spcAft>
                  <a:spcPct val="0"/>
                </a:spcAft>
                <a:buClrTx/>
                <a:buSzTx/>
                <a:buFontTx/>
                <a:buNone/>
                <a:tabLst/>
                <a:defRPr/>
              </a:pPr>
              <a:t>‹#›</a:t>
            </a:fld>
            <a:endParaRPr lang="en-US" sz="600" dirty="0">
              <a:solidFill>
                <a:schemeClr val="bg2"/>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sp>
        <p:nvSpPr>
          <p:cNvPr id="10" name="TextBox 9">
            <a:extLst>
              <a:ext uri="{FF2B5EF4-FFF2-40B4-BE49-F238E27FC236}">
                <a16:creationId xmlns:a16="http://schemas.microsoft.com/office/drawing/2014/main" id="{F4D654A0-5D1E-4049-8B63-FE3E0A0E18B5}"/>
              </a:ext>
            </a:extLst>
          </p:cNvPr>
          <p:cNvSpPr txBox="1"/>
          <p:nvPr userDrawn="1"/>
        </p:nvSpPr>
        <p:spPr>
          <a:xfrm>
            <a:off x="457200" y="4827252"/>
            <a:ext cx="6035040" cy="161583"/>
          </a:xfrm>
          <a:prstGeom prst="rect">
            <a:avLst/>
          </a:prstGeom>
          <a:noFill/>
        </p:spPr>
        <p:txBody>
          <a:bodyPr wrap="square" lIns="0" tIns="0" rIns="0" bIns="0" rtlCol="0" anchor="b" anchorCtr="0">
            <a:spAutoFit/>
          </a:bodyPr>
          <a:lstStyle/>
          <a:p>
            <a:pPr marL="0" marR="0" indent="0" algn="l" defTabSz="685800" rtl="0" eaLnBrk="0" fontAlgn="base" latinLnBrk="0" hangingPunct="0">
              <a:lnSpc>
                <a:spcPct val="100000"/>
              </a:lnSpc>
              <a:spcBef>
                <a:spcPct val="0"/>
              </a:spcBef>
              <a:spcAft>
                <a:spcPct val="0"/>
              </a:spcAft>
              <a:buClrTx/>
              <a:buSzTx/>
              <a:buFontTx/>
              <a:buNone/>
              <a:tabLst/>
              <a:defRPr/>
            </a:pPr>
            <a:r>
              <a:rPr lang="en-US" sz="525" b="1" dirty="0">
                <a:solidFill>
                  <a:schemeClr val="tx1"/>
                </a:solidFill>
              </a:rPr>
              <a:t>Aon</a:t>
            </a:r>
            <a:r>
              <a:rPr lang="en-US" sz="525" b="0" dirty="0">
                <a:solidFill>
                  <a:schemeClr val="tx1"/>
                </a:solidFill>
              </a:rPr>
              <a:t/>
            </a:r>
            <a:br>
              <a:rPr lang="en-US" sz="525" b="0" dirty="0">
                <a:solidFill>
                  <a:schemeClr val="tx1"/>
                </a:solidFill>
              </a:rPr>
            </a:br>
            <a:r>
              <a:rPr lang="en-US" altLang="en-US" sz="525" dirty="0">
                <a:solidFill>
                  <a:srgbClr val="000000"/>
                </a:solidFill>
              </a:rPr>
              <a:t>Investment advice and consulting services provided by Aon Investments USA Inc., an Aon Company.</a:t>
            </a:r>
            <a:endParaRPr lang="en-US" sz="525" b="0" baseline="0" dirty="0">
              <a:solidFill>
                <a:schemeClr val="tx1"/>
              </a:solidFill>
            </a:endParaRPr>
          </a:p>
        </p:txBody>
      </p:sp>
    </p:spTree>
    <p:extLst>
      <p:ext uri="{BB962C8B-B14F-4D97-AF65-F5344CB8AC3E}">
        <p14:creationId xmlns:p14="http://schemas.microsoft.com/office/powerpoint/2010/main" val="188786355"/>
      </p:ext>
    </p:extLst>
  </p:cSld>
  <p:clrMap bg1="lt1" tx1="dk1" bg2="lt2" tx2="dk2" accent1="accent1" accent2="accent2" accent3="accent3" accent4="accent4" accent5="accent5" accent6="accent6" hlink="hlink" folHlink="folHlink"/>
  <p:sldLayoutIdLst>
    <p:sldLayoutId id="2147484157" r:id="rId1"/>
    <p:sldLayoutId id="2147484158" r:id="rId2"/>
  </p:sldLayoutIdLst>
  <p:hf hdr="0" ftr="0" dt="0"/>
  <p:txStyles>
    <p:titleStyle>
      <a:lvl1pPr algn="l" rtl="0" eaLnBrk="1" fontAlgn="base" hangingPunct="1">
        <a:spcBef>
          <a:spcPct val="0"/>
        </a:spcBef>
        <a:spcAft>
          <a:spcPct val="0"/>
        </a:spcAft>
        <a:defRPr sz="1500">
          <a:solidFill>
            <a:srgbClr val="E11B22"/>
          </a:solidFill>
          <a:latin typeface="+mj-lt"/>
          <a:ea typeface="+mj-ea"/>
          <a:cs typeface="+mj-cs"/>
        </a:defRPr>
      </a:lvl1pPr>
      <a:lvl2pPr algn="l" rtl="0" eaLnBrk="1" fontAlgn="base" hangingPunct="1">
        <a:spcBef>
          <a:spcPct val="0"/>
        </a:spcBef>
        <a:spcAft>
          <a:spcPct val="0"/>
        </a:spcAft>
        <a:defRPr sz="1500">
          <a:solidFill>
            <a:srgbClr val="E11B22"/>
          </a:solidFill>
          <a:latin typeface="Arial" charset="0"/>
          <a:ea typeface="ＭＳ Ｐゴシック" pitchFamily="108" charset="-128"/>
        </a:defRPr>
      </a:lvl2pPr>
      <a:lvl3pPr algn="l" rtl="0" eaLnBrk="1" fontAlgn="base" hangingPunct="1">
        <a:spcBef>
          <a:spcPct val="0"/>
        </a:spcBef>
        <a:spcAft>
          <a:spcPct val="0"/>
        </a:spcAft>
        <a:defRPr sz="1500">
          <a:solidFill>
            <a:srgbClr val="E11B22"/>
          </a:solidFill>
          <a:latin typeface="Arial" charset="0"/>
          <a:ea typeface="ＭＳ Ｐゴシック" pitchFamily="108" charset="-128"/>
        </a:defRPr>
      </a:lvl3pPr>
      <a:lvl4pPr algn="l" rtl="0" eaLnBrk="1" fontAlgn="base" hangingPunct="1">
        <a:spcBef>
          <a:spcPct val="0"/>
        </a:spcBef>
        <a:spcAft>
          <a:spcPct val="0"/>
        </a:spcAft>
        <a:defRPr sz="1500">
          <a:solidFill>
            <a:srgbClr val="E11B22"/>
          </a:solidFill>
          <a:latin typeface="Arial" charset="0"/>
          <a:ea typeface="ＭＳ Ｐゴシック" pitchFamily="108" charset="-128"/>
        </a:defRPr>
      </a:lvl4pPr>
      <a:lvl5pPr algn="l" rtl="0" eaLnBrk="1" fontAlgn="base" hangingPunct="1">
        <a:spcBef>
          <a:spcPct val="0"/>
        </a:spcBef>
        <a:spcAft>
          <a:spcPct val="0"/>
        </a:spcAft>
        <a:defRPr sz="1500">
          <a:solidFill>
            <a:srgbClr val="E11B22"/>
          </a:solidFill>
          <a:latin typeface="Arial" charset="0"/>
          <a:ea typeface="ＭＳ Ｐゴシック" pitchFamily="108" charset="-128"/>
        </a:defRPr>
      </a:lvl5pPr>
      <a:lvl6pPr marL="342900" algn="l" rtl="0" eaLnBrk="1" fontAlgn="base" hangingPunct="1">
        <a:spcBef>
          <a:spcPct val="0"/>
        </a:spcBef>
        <a:spcAft>
          <a:spcPct val="0"/>
        </a:spcAft>
        <a:defRPr sz="1500">
          <a:solidFill>
            <a:srgbClr val="E11B22"/>
          </a:solidFill>
          <a:latin typeface="Arial" charset="0"/>
          <a:ea typeface="ＭＳ Ｐゴシック" pitchFamily="108" charset="-128"/>
        </a:defRPr>
      </a:lvl6pPr>
      <a:lvl7pPr marL="685800" algn="l" rtl="0" eaLnBrk="1" fontAlgn="base" hangingPunct="1">
        <a:spcBef>
          <a:spcPct val="0"/>
        </a:spcBef>
        <a:spcAft>
          <a:spcPct val="0"/>
        </a:spcAft>
        <a:defRPr sz="1500">
          <a:solidFill>
            <a:srgbClr val="E11B22"/>
          </a:solidFill>
          <a:latin typeface="Arial" charset="0"/>
          <a:ea typeface="ＭＳ Ｐゴシック" pitchFamily="108" charset="-128"/>
        </a:defRPr>
      </a:lvl7pPr>
      <a:lvl8pPr marL="1028700" algn="l" rtl="0" eaLnBrk="1" fontAlgn="base" hangingPunct="1">
        <a:spcBef>
          <a:spcPct val="0"/>
        </a:spcBef>
        <a:spcAft>
          <a:spcPct val="0"/>
        </a:spcAft>
        <a:defRPr sz="1500">
          <a:solidFill>
            <a:srgbClr val="E11B22"/>
          </a:solidFill>
          <a:latin typeface="Arial" charset="0"/>
          <a:ea typeface="ＭＳ Ｐゴシック" pitchFamily="108" charset="-128"/>
        </a:defRPr>
      </a:lvl8pPr>
      <a:lvl9pPr marL="1371600" algn="l" rtl="0" eaLnBrk="1" fontAlgn="base" hangingPunct="1">
        <a:spcBef>
          <a:spcPct val="0"/>
        </a:spcBef>
        <a:spcAft>
          <a:spcPct val="0"/>
        </a:spcAft>
        <a:defRPr sz="1500">
          <a:solidFill>
            <a:srgbClr val="E11B22"/>
          </a:solidFill>
          <a:latin typeface="Arial" charset="0"/>
          <a:ea typeface="ＭＳ Ｐゴシック" pitchFamily="108" charset="-128"/>
        </a:defRPr>
      </a:lvl9pPr>
    </p:titleStyle>
    <p:bodyStyle>
      <a:lvl1pPr marL="171450" indent="-171450" algn="l" rtl="0" eaLnBrk="1" fontAlgn="base" hangingPunct="1">
        <a:spcBef>
          <a:spcPts val="300"/>
        </a:spcBef>
        <a:spcAft>
          <a:spcPct val="0"/>
        </a:spcAft>
        <a:buClr>
          <a:schemeClr val="tx1"/>
        </a:buClr>
        <a:buFont typeface="Wingdings" pitchFamily="2" charset="2"/>
        <a:buChar char="§"/>
        <a:defRPr sz="1050">
          <a:solidFill>
            <a:schemeClr val="tx1"/>
          </a:solidFill>
          <a:latin typeface="+mn-lt"/>
          <a:ea typeface="+mn-ea"/>
          <a:cs typeface="+mn-cs"/>
        </a:defRPr>
      </a:lvl1pPr>
      <a:lvl2pPr marL="428625" indent="-171450" algn="l" rtl="0" eaLnBrk="1" fontAlgn="base" hangingPunct="1">
        <a:spcBef>
          <a:spcPts val="300"/>
        </a:spcBef>
        <a:spcAft>
          <a:spcPct val="0"/>
        </a:spcAft>
        <a:buClr>
          <a:schemeClr val="tx1"/>
        </a:buClr>
        <a:buChar char="–"/>
        <a:defRPr sz="1050">
          <a:solidFill>
            <a:schemeClr val="tx1"/>
          </a:solidFill>
          <a:latin typeface="+mn-lt"/>
          <a:ea typeface="+mn-ea"/>
        </a:defRPr>
      </a:lvl2pPr>
      <a:lvl3pPr marL="685800" indent="-171450" algn="l" rtl="0" eaLnBrk="1" fontAlgn="base" hangingPunct="1">
        <a:spcBef>
          <a:spcPts val="300"/>
        </a:spcBef>
        <a:spcAft>
          <a:spcPct val="0"/>
        </a:spcAft>
        <a:buClr>
          <a:schemeClr val="tx1"/>
        </a:buClr>
        <a:buChar char="•"/>
        <a:defRPr sz="1050">
          <a:solidFill>
            <a:schemeClr val="tx1"/>
          </a:solidFill>
          <a:latin typeface="+mn-lt"/>
          <a:ea typeface="+mn-ea"/>
        </a:defRPr>
      </a:lvl3pPr>
      <a:lvl4pPr marL="940594" indent="-169069" algn="l" rtl="0" eaLnBrk="1" fontAlgn="base" hangingPunct="1">
        <a:spcBef>
          <a:spcPts val="300"/>
        </a:spcBef>
        <a:spcAft>
          <a:spcPct val="0"/>
        </a:spcAft>
        <a:buClr>
          <a:schemeClr val="tx1"/>
        </a:buClr>
        <a:buFont typeface="Wingdings" pitchFamily="2" charset="2"/>
        <a:buChar char=""/>
        <a:defRPr sz="1050">
          <a:solidFill>
            <a:schemeClr val="tx1"/>
          </a:solidFill>
          <a:latin typeface="+mn-lt"/>
          <a:ea typeface="+mn-ea"/>
        </a:defRPr>
      </a:lvl4pPr>
      <a:lvl5pPr marL="1200150" indent="-173831" algn="l" rtl="0" eaLnBrk="1" fontAlgn="base" hangingPunct="1">
        <a:spcBef>
          <a:spcPts val="300"/>
        </a:spcBef>
        <a:spcAft>
          <a:spcPct val="0"/>
        </a:spcAft>
        <a:buClr>
          <a:schemeClr val="tx1"/>
        </a:buClr>
        <a:buFont typeface="Arial" pitchFamily="34" charset="0"/>
        <a:buChar char="-"/>
        <a:defRPr sz="1050">
          <a:solidFill>
            <a:schemeClr val="tx1"/>
          </a:solidFill>
          <a:latin typeface="+mn-lt"/>
          <a:ea typeface="+mn-ea"/>
        </a:defRPr>
      </a:lvl5pPr>
      <a:lvl6pPr marL="1543050" indent="-173831" algn="l" rtl="0" eaLnBrk="1" fontAlgn="base" hangingPunct="1">
        <a:spcBef>
          <a:spcPct val="25000"/>
        </a:spcBef>
        <a:spcAft>
          <a:spcPct val="0"/>
        </a:spcAft>
        <a:buClr>
          <a:schemeClr val="tx1"/>
        </a:buClr>
        <a:buChar char="»"/>
        <a:defRPr sz="1050">
          <a:solidFill>
            <a:schemeClr val="tx1"/>
          </a:solidFill>
          <a:latin typeface="+mn-lt"/>
          <a:ea typeface="+mn-ea"/>
        </a:defRPr>
      </a:lvl6pPr>
      <a:lvl7pPr marL="1885950" indent="-173831" algn="l" rtl="0" eaLnBrk="1" fontAlgn="base" hangingPunct="1">
        <a:spcBef>
          <a:spcPct val="25000"/>
        </a:spcBef>
        <a:spcAft>
          <a:spcPct val="0"/>
        </a:spcAft>
        <a:buClr>
          <a:schemeClr val="tx1"/>
        </a:buClr>
        <a:buChar char="»"/>
        <a:defRPr sz="1050">
          <a:solidFill>
            <a:schemeClr val="tx1"/>
          </a:solidFill>
          <a:latin typeface="+mn-lt"/>
          <a:ea typeface="+mn-ea"/>
        </a:defRPr>
      </a:lvl7pPr>
      <a:lvl8pPr marL="2228850" indent="-173831" algn="l" rtl="0" eaLnBrk="1" fontAlgn="base" hangingPunct="1">
        <a:spcBef>
          <a:spcPct val="25000"/>
        </a:spcBef>
        <a:spcAft>
          <a:spcPct val="0"/>
        </a:spcAft>
        <a:buClr>
          <a:schemeClr val="tx1"/>
        </a:buClr>
        <a:buChar char="»"/>
        <a:defRPr sz="1050">
          <a:solidFill>
            <a:schemeClr val="tx1"/>
          </a:solidFill>
          <a:latin typeface="+mn-lt"/>
          <a:ea typeface="+mn-ea"/>
        </a:defRPr>
      </a:lvl8pPr>
      <a:lvl9pPr marL="2571750" indent="-173831" algn="l" rtl="0" eaLnBrk="1" fontAlgn="base" hangingPunct="1">
        <a:spcBef>
          <a:spcPct val="25000"/>
        </a:spcBef>
        <a:spcAft>
          <a:spcPct val="0"/>
        </a:spcAft>
        <a:buClr>
          <a:schemeClr val="tx1"/>
        </a:buClr>
        <a:buChar char="»"/>
        <a:defRPr sz="105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2" name="Picture 6"/>
          <p:cNvPicPr>
            <a:picLocks noChangeAspect="1" noChangeArrowheads="1"/>
          </p:cNvPicPr>
          <p:nvPr>
            <p:custDataLst>
              <p:tags r:id="rId4"/>
            </p:custDataLst>
          </p:nvPr>
        </p:nvPicPr>
        <p:blipFill>
          <a:blip r:embed="rId5" cstate="print"/>
          <a:srcRect/>
          <a:stretch>
            <a:fillRect/>
          </a:stretch>
        </p:blipFill>
        <p:spPr bwMode="auto">
          <a:xfrm>
            <a:off x="0" y="0"/>
            <a:ext cx="9144000" cy="5143500"/>
          </a:xfrm>
          <a:prstGeom prst="rect">
            <a:avLst/>
          </a:prstGeom>
          <a:noFill/>
          <a:ln w="9525">
            <a:noFill/>
            <a:miter lim="800000"/>
            <a:headEnd/>
            <a:tailEnd/>
          </a:ln>
        </p:spPr>
      </p:pic>
      <p:sp>
        <p:nvSpPr>
          <p:cNvPr id="5123"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24" name="Text Placeholder 2"/>
          <p:cNvSpPr>
            <a:spLocks noGrp="1"/>
          </p:cNvSpPr>
          <p:nvPr>
            <p:ph type="body" idx="1"/>
          </p:nvPr>
        </p:nvSpPr>
        <p:spPr bwMode="auto">
          <a:xfrm>
            <a:off x="457200" y="1200153"/>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fontAlgn="auto">
              <a:spcBef>
                <a:spcPts val="0"/>
              </a:spcBef>
              <a:spcAft>
                <a:spcPts val="0"/>
              </a:spcAft>
              <a:defRPr sz="900" dirty="0">
                <a:solidFill>
                  <a:schemeClr val="bg1"/>
                </a:solidFill>
                <a:latin typeface="+mn-lt"/>
                <a:cs typeface="+mn-cs"/>
              </a:defRPr>
            </a:lvl1pPr>
          </a:lstStyle>
          <a:p>
            <a:pPr>
              <a:defRPr/>
            </a:pPr>
            <a:fld id="{A1F6B227-3318-470F-A253-D79B798A34CC}" type="datetime1">
              <a:rPr lang="en-US" smtClean="0"/>
              <a:t>6/29/2021</a:t>
            </a:fld>
            <a:endParaRPr lang="en-US" dirty="0"/>
          </a:p>
        </p:txBody>
      </p:sp>
      <p:sp>
        <p:nvSpPr>
          <p:cNvPr id="6" name="Slide Number Placeholder 5"/>
          <p:cNvSpPr>
            <a:spLocks noGrp="1"/>
          </p:cNvSpPr>
          <p:nvPr>
            <p:ph type="sldNum" sz="quarter" idx="4"/>
          </p:nvPr>
        </p:nvSpPr>
        <p:spPr>
          <a:xfrm>
            <a:off x="6910388" y="4774409"/>
            <a:ext cx="2133600" cy="273844"/>
          </a:xfrm>
          <a:prstGeom prst="rect">
            <a:avLst/>
          </a:prstGeom>
        </p:spPr>
        <p:txBody>
          <a:bodyPr vert="horz" lIns="91440" tIns="45720" rIns="91440" bIns="45720" rtlCol="0" anchor="ctr"/>
          <a:lstStyle>
            <a:lvl1pPr algn="r" fontAlgn="auto">
              <a:spcBef>
                <a:spcPts val="0"/>
              </a:spcBef>
              <a:spcAft>
                <a:spcPts val="0"/>
              </a:spcAft>
              <a:defRPr sz="675">
                <a:solidFill>
                  <a:schemeClr val="bg1"/>
                </a:solidFill>
                <a:latin typeface="+mn-lt"/>
                <a:cs typeface="+mn-cs"/>
              </a:defRPr>
            </a:lvl1pPr>
          </a:lstStyle>
          <a:p>
            <a:pPr>
              <a:defRPr/>
            </a:pPr>
            <a:fld id="{82AD25E3-C36E-402F-86F9-63028CC64754}" type="slidenum">
              <a:rPr lang="en-US" smtClean="0"/>
              <a:pPr>
                <a:defRPr/>
              </a:pPr>
              <a:t>‹#›</a:t>
            </a:fld>
            <a:endParaRPr lang="en-US" dirty="0"/>
          </a:p>
        </p:txBody>
      </p:sp>
      <p:sp>
        <p:nvSpPr>
          <p:cNvPr id="8" name="Footer Placeholder 2"/>
          <p:cNvSpPr>
            <a:spLocks noGrp="1"/>
          </p:cNvSpPr>
          <p:nvPr>
            <p:ph type="ftr" sz="quarter" idx="3"/>
          </p:nvPr>
        </p:nvSpPr>
        <p:spPr>
          <a:xfrm>
            <a:off x="3128963" y="5006578"/>
            <a:ext cx="2895600" cy="273844"/>
          </a:xfrm>
          <a:prstGeom prst="rect">
            <a:avLst/>
          </a:prstGeom>
        </p:spPr>
        <p:txBody>
          <a:bodyPr/>
          <a:lstStyle>
            <a:lvl1pPr>
              <a:defRPr sz="600">
                <a:solidFill>
                  <a:schemeClr val="bg1"/>
                </a:solidFill>
              </a:defRPr>
            </a:lvl1pPr>
          </a:lstStyle>
          <a:p>
            <a:pPr algn="ctr">
              <a:defRPr/>
            </a:pPr>
            <a:endParaRPr lang="en-US" dirty="0"/>
          </a:p>
        </p:txBody>
      </p:sp>
    </p:spTree>
    <p:extLst>
      <p:ext uri="{BB962C8B-B14F-4D97-AF65-F5344CB8AC3E}">
        <p14:creationId xmlns:p14="http://schemas.microsoft.com/office/powerpoint/2010/main" val="2439021977"/>
      </p:ext>
    </p:extLst>
  </p:cSld>
  <p:clrMap bg1="lt1" tx1="dk1" bg2="lt2" tx2="dk2" accent1="accent1" accent2="accent2" accent3="accent3" accent4="accent4" accent5="accent5" accent6="accent6" hlink="hlink" folHlink="folHlink"/>
  <p:sldLayoutIdLst>
    <p:sldLayoutId id="2147484160" r:id="rId1"/>
    <p:sldLayoutId id="2147484161" r:id="rId2"/>
  </p:sldLayoutIdLst>
  <p:hf hdr="0" ftr="0" dt="0"/>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80"/>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1"/>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0E7B11F-6F4B-4561-8EB6-2C80816E063F}" type="datetime1">
              <a:rPr lang="en-US" smtClean="0"/>
              <a:t>6/29/2021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078147101"/>
      </p:ext>
    </p:extLst>
  </p:cSld>
  <p:clrMap bg1="lt1" tx1="dk1" bg2="lt2" tx2="dk2" accent1="accent1" accent2="accent2" accent3="accent3" accent4="accent4" accent5="accent5" accent6="accent6" hlink="hlink" folHlink="folHlink"/>
  <p:sldLayoutIdLst>
    <p:sldLayoutId id="2147484164" r:id="rId1"/>
    <p:sldLayoutId id="2147484165" r:id="rId2"/>
  </p:sldLayoutIdLst>
  <p:hf hdr="0" ftr="0" dt="0"/>
  <p:txStyles>
    <p:titleStyle>
      <a:lvl1pPr algn="r" defTabSz="914378" rtl="0" eaLnBrk="1" latinLnBrk="0" hangingPunct="1">
        <a:spcBef>
          <a:spcPct val="0"/>
        </a:spcBef>
        <a:buNone/>
        <a:defRPr sz="32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3E0C12F-8D5B-4FCF-A344-4EB33F24E1E6}"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712056605"/>
      </p:ext>
    </p:extLst>
  </p:cSld>
  <p:clrMap bg1="lt1" tx1="dk1" bg2="lt2" tx2="dk2" accent1="accent1" accent2="accent2" accent3="accent3" accent4="accent4" accent5="accent5" accent6="accent6" hlink="hlink" folHlink="folHlink"/>
  <p:sldLayoutIdLst>
    <p:sldLayoutId id="2147484169"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97C665-3A9F-4912-9664-FC1BBEFFBCF7}"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081402228"/>
      </p:ext>
    </p:extLst>
  </p:cSld>
  <p:clrMap bg1="lt1" tx1="dk1" bg2="lt2" tx2="dk2" accent1="accent1" accent2="accent2" accent3="accent3" accent4="accent4" accent5="accent5" accent6="accent6" hlink="hlink" folHlink="folHlink"/>
  <p:sldLayoutIdLst>
    <p:sldLayoutId id="2147484171"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4A8A1F-827A-4EDC-8E44-0B4B88E47E9F}"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988757137"/>
      </p:ext>
    </p:extLst>
  </p:cSld>
  <p:clrMap bg1="lt1" tx1="dk1" bg2="lt2" tx2="dk2" accent1="accent1" accent2="accent2" accent3="accent3" accent4="accent4" accent5="accent5" accent6="accent6" hlink="hlink" folHlink="folHlink"/>
  <p:sldLayoutIdLst>
    <p:sldLayoutId id="2147484173"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1024422316"/>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EC51391-2CC3-46EB-B708-D7F8E2BCF865}"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478535051"/>
      </p:ext>
    </p:extLst>
  </p:cSld>
  <p:clrMap bg1="lt1" tx1="dk1" bg2="lt2" tx2="dk2" accent1="accent1" accent2="accent2" accent3="accent3" accent4="accent4" accent5="accent5" accent6="accent6" hlink="hlink" folHlink="folHlink"/>
  <p:sldLayoutIdLst>
    <p:sldLayoutId id="2147484175"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B25A49-FBB0-4C3B-A039-A693A99A9590}"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3597211742"/>
      </p:ext>
    </p:extLst>
  </p:cSld>
  <p:clrMap bg1="lt1" tx1="dk1" bg2="lt2" tx2="dk2" accent1="accent1" accent2="accent2" accent3="accent3" accent4="accent4" accent5="accent5" accent6="accent6" hlink="hlink" folHlink="folHlink"/>
  <p:sldLayoutIdLst>
    <p:sldLayoutId id="2147484177"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9E7BF5-19AD-40C9-A9C2-17B21DB5385F}" type="datetime1">
              <a:rPr lang="en-US" smtClean="0"/>
              <a:t>6/29/2021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a:p>
        </p:txBody>
      </p:sp>
    </p:spTree>
    <p:extLst>
      <p:ext uri="{BB962C8B-B14F-4D97-AF65-F5344CB8AC3E}">
        <p14:creationId xmlns:p14="http://schemas.microsoft.com/office/powerpoint/2010/main" val="1818759769"/>
      </p:ext>
    </p:extLst>
  </p:cSld>
  <p:clrMap bg1="lt1" tx1="dk1" bg2="lt2" tx2="dk2" accent1="accent1" accent2="accent2" accent3="accent3" accent4="accent4" accent5="accent5" accent6="accent6" hlink="hlink" folHlink="folHlink"/>
  <p:sldLayoutIdLst>
    <p:sldLayoutId id="2147484179"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553D652-5C76-4731-9B8C-58BA7A3DAB23}"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2659462368"/>
      </p:ext>
    </p:extLst>
  </p:cSld>
  <p:clrMap bg1="lt1" tx1="dk1" bg2="lt2" tx2="dk2" accent1="accent1" accent2="accent2" accent3="accent3" accent4="accent4" accent5="accent5" accent6="accent6" hlink="hlink" folHlink="folHlink"/>
  <p:sldLayoutIdLst>
    <p:sldLayoutId id="214748418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353006B-942E-4348-BFE3-D66C914E73E0}"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2818189462"/>
      </p:ext>
    </p:extLst>
  </p:cSld>
  <p:clrMap bg1="lt1" tx1="dk1" bg2="lt2" tx2="dk2" accent1="accent1" accent2="accent2" accent3="accent3" accent4="accent4" accent5="accent5" accent6="accent6" hlink="hlink" folHlink="folHlink"/>
  <p:sldLayoutIdLst>
    <p:sldLayoutId id="214748418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E77671E-6A52-4E80-9C14-C20447F3E169}"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351011468"/>
      </p:ext>
    </p:extLst>
  </p:cSld>
  <p:clrMap bg1="lt1" tx1="dk1" bg2="lt2" tx2="dk2" accent1="accent1" accent2="accent2" accent3="accent3" accent4="accent4" accent5="accent5" accent6="accent6" hlink="hlink" folHlink="folHlink"/>
  <p:sldLayoutIdLst>
    <p:sldLayoutId id="214748418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5135336-C630-460F-ABAE-E3BDE1C70F9E}"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3979050823"/>
      </p:ext>
    </p:extLst>
  </p:cSld>
  <p:clrMap bg1="lt1" tx1="dk1" bg2="lt2" tx2="dk2" accent1="accent1" accent2="accent2" accent3="accent3" accent4="accent4" accent5="accent5" accent6="accent6" hlink="hlink" folHlink="folHlink"/>
  <p:sldLayoutIdLst>
    <p:sldLayoutId id="214748418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A3B679-030F-4643-B045-CBF9C30D6A78}"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332873071"/>
      </p:ext>
    </p:extLst>
  </p:cSld>
  <p:clrMap bg1="lt1" tx1="dk1" bg2="lt2" tx2="dk2" accent1="accent1" accent2="accent2" accent3="accent3" accent4="accent4" accent5="accent5" accent6="accent6" hlink="hlink" folHlink="folHlink"/>
  <p:sldLayoutIdLst>
    <p:sldLayoutId id="2147484191"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B70F926-8B79-4753-A9E0-3DDCA0CC4CBD}"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4125927693"/>
      </p:ext>
    </p:extLst>
  </p:cSld>
  <p:clrMap bg1="lt1" tx1="dk1" bg2="lt2" tx2="dk2" accent1="accent1" accent2="accent2" accent3="accent3" accent4="accent4" accent5="accent5" accent6="accent6" hlink="hlink" folHlink="folHlink"/>
  <p:sldLayoutIdLst>
    <p:sldLayoutId id="2147484193"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4BE90D-E79A-44AE-8169-04F644753288}"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3047951608"/>
      </p:ext>
    </p:extLst>
  </p:cSld>
  <p:clrMap bg1="lt1" tx1="dk1" bg2="lt2" tx2="dk2" accent1="accent1" accent2="accent2" accent3="accent3" accent4="accent4" accent5="accent5" accent6="accent6" hlink="hlink" folHlink="folHlink"/>
  <p:sldLayoutIdLst>
    <p:sldLayoutId id="2147484195"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bPage" hidden="1"/>
          <p:cNvSpPr txBox="1"/>
          <p:nvPr/>
        </p:nvSpPr>
        <p:spPr>
          <a:xfrm>
            <a:off x="8174182" y="4577226"/>
            <a:ext cx="249382" cy="181535"/>
          </a:xfrm>
          <a:prstGeom prst="rect">
            <a:avLst/>
          </a:prstGeom>
          <a:noFill/>
        </p:spPr>
        <p:txBody>
          <a:bodyPr wrap="none" lIns="0" tIns="0" rIns="0" bIns="0" rtlCol="0" anchor="ctr">
            <a:noAutofit/>
          </a:bodyPr>
          <a:lstStyle/>
          <a:p>
            <a:pPr algn="r"/>
            <a:r>
              <a:rPr lang="en-US" sz="600" dirty="0">
                <a:solidFill>
                  <a:schemeClr val="bg2"/>
                </a:solidFill>
              </a:rPr>
              <a:t>page |</a:t>
            </a:r>
          </a:p>
        </p:txBody>
      </p:sp>
      <p:sp>
        <p:nvSpPr>
          <p:cNvPr id="2" name="Title Placeholder 1"/>
          <p:cNvSpPr>
            <a:spLocks noGrp="1"/>
          </p:cNvSpPr>
          <p:nvPr>
            <p:ph type="title"/>
          </p:nvPr>
        </p:nvSpPr>
        <p:spPr>
          <a:xfrm>
            <a:off x="939338" y="429634"/>
            <a:ext cx="7481455" cy="496196"/>
          </a:xfrm>
          <a:prstGeom prst="rect">
            <a:avLst/>
          </a:prstGeom>
        </p:spPr>
        <p:txBody>
          <a:bodyPr vert="horz" lIns="0" tIns="36631" rIns="73262" bIns="3663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9338" y="1065007"/>
            <a:ext cx="7481455" cy="350968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20793" y="4577227"/>
            <a:ext cx="249382" cy="181535"/>
          </a:xfrm>
          <a:prstGeom prst="rect">
            <a:avLst/>
          </a:prstGeom>
        </p:spPr>
        <p:txBody>
          <a:bodyPr vert="horz" wrap="none" lIns="36631" tIns="36631" rIns="36631" bIns="36631" rtlCol="0" anchor="ctr"/>
          <a:lstStyle>
            <a:lvl1pPr algn="l">
              <a:defRPr sz="700" b="0">
                <a:solidFill>
                  <a:schemeClr val="tx2"/>
                </a:solidFill>
                <a:latin typeface="+mj-lt"/>
              </a:defRPr>
            </a:lvl1pPr>
          </a:lstStyle>
          <a:p>
            <a:fld id="{44605EB0-A60A-4D15-8671-ED7101B905D9}" type="slidenum">
              <a:rPr lang="en-US" smtClean="0"/>
              <a:pPr/>
              <a:t>‹#›</a:t>
            </a:fld>
            <a:endParaRPr lang="en-US" dirty="0"/>
          </a:p>
        </p:txBody>
      </p:sp>
      <p:grpSp>
        <p:nvGrpSpPr>
          <p:cNvPr id="4" name="Group 3"/>
          <p:cNvGrpSpPr/>
          <p:nvPr/>
        </p:nvGrpSpPr>
        <p:grpSpPr>
          <a:xfrm>
            <a:off x="598517" y="346682"/>
            <a:ext cx="7828568" cy="4464003"/>
            <a:chOff x="658368" y="523875"/>
            <a:chExt cx="8611425" cy="6745605"/>
          </a:xfrm>
        </p:grpSpPr>
        <p:cxnSp>
          <p:nvCxnSpPr>
            <p:cNvPr id="8" name="Straight Connector 7"/>
            <p:cNvCxnSpPr/>
            <p:nvPr/>
          </p:nvCxnSpPr>
          <p:spPr>
            <a:xfrm flipH="1">
              <a:off x="795528" y="523875"/>
              <a:ext cx="870" cy="6391394"/>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95528" y="1397508"/>
              <a:ext cx="846772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6656" y="647700"/>
              <a:ext cx="8593137"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6995160"/>
              <a:ext cx="274849" cy="274320"/>
            </a:xfrm>
            <a:prstGeom prst="rect">
              <a:avLst/>
            </a:prstGeom>
          </p:spPr>
        </p:pic>
      </p:grpSp>
    </p:spTree>
    <p:extLst>
      <p:ext uri="{BB962C8B-B14F-4D97-AF65-F5344CB8AC3E}">
        <p14:creationId xmlns:p14="http://schemas.microsoft.com/office/powerpoint/2010/main" val="2176262084"/>
      </p:ext>
    </p:extLst>
  </p:cSld>
  <p:clrMap bg1="lt1" tx1="dk1" bg2="lt2" tx2="dk2" accent1="accent1" accent2="accent2" accent3="accent3" accent4="accent4" accent5="accent5" accent6="accent6" hlink="hlink" folHlink="folHlink"/>
  <p:hf hdr="0" ftr="0" dt="0"/>
  <p:txStyles>
    <p:titleStyle>
      <a:lvl1pPr algn="l" defTabSz="816282" rtl="0" eaLnBrk="1" latinLnBrk="0" hangingPunct="1">
        <a:spcBef>
          <a:spcPct val="0"/>
        </a:spcBef>
        <a:buNone/>
        <a:defRPr sz="1100" kern="1200">
          <a:solidFill>
            <a:schemeClr val="tx1"/>
          </a:solidFill>
          <a:latin typeface="+mj-lt"/>
          <a:ea typeface="+mj-ea"/>
          <a:cs typeface="+mj-cs"/>
        </a:defRPr>
      </a:lvl1pPr>
    </p:titleStyle>
    <p:bodyStyle>
      <a:lvl1pPr marL="183154" indent="-183154" algn="l" defTabSz="816282" rtl="0" eaLnBrk="1" latinLnBrk="0" hangingPunct="1">
        <a:lnSpc>
          <a:spcPct val="90000"/>
        </a:lnSpc>
        <a:spcBef>
          <a:spcPts val="0"/>
        </a:spcBef>
        <a:spcAft>
          <a:spcPts val="801"/>
        </a:spcAft>
        <a:buClr>
          <a:schemeClr val="tx2"/>
        </a:buClr>
        <a:buSzPct val="75000"/>
        <a:buFont typeface="Wingdings" panose="05000000000000000000" pitchFamily="2" charset="2"/>
        <a:buChar char="n"/>
        <a:defRPr sz="1400" kern="1200">
          <a:solidFill>
            <a:schemeClr val="tx1"/>
          </a:solidFill>
          <a:latin typeface="+mn-lt"/>
          <a:ea typeface="+mn-ea"/>
          <a:cs typeface="+mn-cs"/>
        </a:defRPr>
      </a:lvl1pPr>
      <a:lvl2pPr marL="366309"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300" kern="1200">
          <a:solidFill>
            <a:schemeClr val="tx1"/>
          </a:solidFill>
          <a:latin typeface="+mn-lt"/>
          <a:ea typeface="+mn-ea"/>
          <a:cs typeface="+mn-cs"/>
        </a:defRPr>
      </a:lvl2pPr>
      <a:lvl3pPr marL="549463"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3pPr>
      <a:lvl4pPr marL="732617"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4pPr>
      <a:lvl5pPr marL="915772" indent="-183154" algn="l" defTabSz="816282" rtl="0" eaLnBrk="1" latinLnBrk="0" hangingPunct="1">
        <a:lnSpc>
          <a:spcPct val="90000"/>
        </a:lnSpc>
        <a:spcBef>
          <a:spcPts val="0"/>
        </a:spcBef>
        <a:spcAft>
          <a:spcPts val="801"/>
        </a:spcAft>
        <a:buClr>
          <a:schemeClr val="bg2"/>
        </a:buClr>
        <a:buSzPct val="75000"/>
        <a:buFont typeface="Wingdings" panose="05000000000000000000" pitchFamily="2" charset="2"/>
        <a:buChar char="n"/>
        <a:defRPr sz="1100" kern="1200">
          <a:solidFill>
            <a:schemeClr val="tx1"/>
          </a:solidFill>
          <a:latin typeface="+mn-lt"/>
          <a:ea typeface="+mn-ea"/>
          <a:cs typeface="+mn-cs"/>
        </a:defRPr>
      </a:lvl5pPr>
      <a:lvl6pPr marL="2244776"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2917"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058"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199" indent="-204070" algn="l" defTabSz="816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732617" rtl="0" eaLnBrk="1" latinLnBrk="0" hangingPunct="1">
        <a:lnSpc>
          <a:spcPct val="100000"/>
        </a:lnSpc>
        <a:spcBef>
          <a:spcPts val="0"/>
        </a:spcBef>
        <a:buFontTx/>
        <a:buNone/>
        <a:defRPr sz="600" kern="1200" cap="all" baseline="0">
          <a:solidFill>
            <a:schemeClr val="tx1"/>
          </a:solidFill>
          <a:latin typeface="+mj-lt"/>
          <a:ea typeface="+mn-ea"/>
          <a:cs typeface="+mn-cs"/>
        </a:defRPr>
      </a:lvl1pPr>
      <a:lvl2pPr marL="0" indent="0" algn="l" defTabSz="732617" rtl="0" eaLnBrk="1" latinLnBrk="0" hangingPunct="1">
        <a:lnSpc>
          <a:spcPct val="100000"/>
        </a:lnSpc>
        <a:spcBef>
          <a:spcPts val="0"/>
        </a:spcBef>
        <a:buFontTx/>
        <a:buNone/>
        <a:defRPr sz="600" kern="1200" cap="small" baseline="0">
          <a:solidFill>
            <a:schemeClr val="tx1"/>
          </a:solidFill>
          <a:latin typeface="Alright Sans Regular" panose="00000400000000000000" pitchFamily="50" charset="0"/>
          <a:ea typeface="+mn-ea"/>
          <a:cs typeface="+mn-cs"/>
        </a:defRPr>
      </a:lvl2pPr>
      <a:lvl3pPr marL="0" indent="0" algn="l" defTabSz="732617" rtl="0" eaLnBrk="1" latinLnBrk="0" hangingPunct="1">
        <a:lnSpc>
          <a:spcPct val="100000"/>
        </a:lnSpc>
        <a:spcBef>
          <a:spcPts val="0"/>
        </a:spcBef>
        <a:buFontTx/>
        <a:buNone/>
        <a:defRPr sz="700" kern="1200" baseline="0">
          <a:solidFill>
            <a:schemeClr val="tx1"/>
          </a:solidFill>
          <a:latin typeface="Source Sans Pro" panose="020B0503030403020204" pitchFamily="34" charset="0"/>
          <a:ea typeface="Source Sans Pro" panose="020B0503030403020204" pitchFamily="34" charset="0"/>
          <a:cs typeface="+mn-cs"/>
        </a:defRPr>
      </a:lvl3pPr>
      <a:lvl4pPr marL="0" indent="0" algn="l" defTabSz="732617" rtl="0" eaLnBrk="1" latinLnBrk="0" hangingPunct="1">
        <a:lnSpc>
          <a:spcPct val="100000"/>
        </a:lnSpc>
        <a:spcBef>
          <a:spcPts val="0"/>
        </a:spcBef>
        <a:buFontTx/>
        <a:buNone/>
        <a:defRPr sz="600" kern="1200" baseline="0">
          <a:solidFill>
            <a:schemeClr val="tx1"/>
          </a:solidFill>
          <a:latin typeface="Alright Sans Regular" panose="00000400000000000000" pitchFamily="50" charset="0"/>
          <a:ea typeface="Source Sans Pro" panose="020B0503030403020204" pitchFamily="34" charset="0"/>
          <a:cs typeface="+mn-cs"/>
        </a:defRPr>
      </a:lvl4pPr>
      <a:lvl5pPr marL="0" indent="0" algn="l" defTabSz="732617" rtl="0" eaLnBrk="1" latinLnBrk="0" hangingPunct="1">
        <a:lnSpc>
          <a:spcPct val="100000"/>
        </a:lnSpc>
        <a:spcBef>
          <a:spcPts val="0"/>
        </a:spcBef>
        <a:buFontTx/>
        <a:buNone/>
        <a:defRPr sz="800" kern="1200" baseline="0">
          <a:solidFill>
            <a:schemeClr val="tx1"/>
          </a:solidFill>
          <a:latin typeface="+mj-lt"/>
          <a:ea typeface="Source Sans Pro" panose="020B0503030403020204" pitchFamily="34" charset="0"/>
          <a:cs typeface="+mn-cs"/>
        </a:defRPr>
      </a:lvl5pPr>
      <a:lvl6pPr marL="0" indent="0" algn="l" defTabSz="732617" rtl="0" eaLnBrk="1" latinLnBrk="0" hangingPunct="1">
        <a:lnSpc>
          <a:spcPct val="90000"/>
        </a:lnSpc>
        <a:spcBef>
          <a:spcPts val="0"/>
        </a:spcBef>
        <a:spcAft>
          <a:spcPts val="481"/>
        </a:spcAft>
        <a:buFontTx/>
        <a:buNone/>
        <a:defRPr sz="1000" kern="1200" baseline="0">
          <a:solidFill>
            <a:schemeClr val="tx1"/>
          </a:solidFill>
          <a:latin typeface="+mn-lt"/>
          <a:ea typeface="+mn-ea"/>
          <a:cs typeface="+mn-cs"/>
        </a:defRPr>
      </a:lvl6pPr>
      <a:lvl7pPr marL="0" indent="0" algn="l" defTabSz="732617" rtl="0" eaLnBrk="1" latinLnBrk="0" hangingPunct="1">
        <a:lnSpc>
          <a:spcPct val="100000"/>
        </a:lnSpc>
        <a:spcBef>
          <a:spcPts val="0"/>
        </a:spcBef>
        <a:buFontTx/>
        <a:buNone/>
        <a:defRPr sz="600" kern="1200" baseline="0">
          <a:solidFill>
            <a:schemeClr val="tx1"/>
          </a:solidFill>
          <a:latin typeface="+mj-lt"/>
          <a:ea typeface="+mn-ea"/>
          <a:cs typeface="+mn-cs"/>
        </a:defRPr>
      </a:lvl7pPr>
      <a:lvl8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8pPr>
      <a:lvl9pPr marL="109893" indent="-109893" algn="l" defTabSz="732617" rtl="0" eaLnBrk="1" latinLnBrk="0" hangingPunct="1">
        <a:lnSpc>
          <a:spcPct val="90000"/>
        </a:lnSpc>
        <a:spcBef>
          <a:spcPts val="0"/>
        </a:spcBef>
        <a:spcAft>
          <a:spcPts val="481"/>
        </a:spcAft>
        <a:buClr>
          <a:schemeClr val="tx2"/>
        </a:buClr>
        <a:buSzPct val="75000"/>
        <a:buFont typeface="Wingdings" panose="05000000000000000000" pitchFamily="2" charset="2"/>
        <a:buChar char="n"/>
        <a:defRPr sz="1000" kern="1200" baseline="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55E6366-DC33-4223-A999-8E9239538C7A}"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2924541386"/>
      </p:ext>
    </p:extLst>
  </p:cSld>
  <p:clrMap bg1="lt1" tx1="dk1" bg2="lt2" tx2="dk2" accent1="accent1" accent2="accent2" accent3="accent3" accent4="accent4" accent5="accent5" accent6="accent6" hlink="hlink" folHlink="folHlink"/>
  <p:sldLayoutIdLst>
    <p:sldLayoutId id="2147484197"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D18E087-D895-4B6B-91C2-0B62972E83C3}"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1434186265"/>
      </p:ext>
    </p:extLst>
  </p:cSld>
  <p:clrMap bg1="lt1" tx1="dk1" bg2="lt2" tx2="dk2" accent1="accent1" accent2="accent2" accent3="accent3" accent4="accent4" accent5="accent5" accent6="accent6" hlink="hlink" folHlink="folHlink"/>
  <p:sldLayoutIdLst>
    <p:sldLayoutId id="2147484199" r:id="rId1"/>
  </p:sldLayoutIdLst>
  <p:timing>
    <p:tnLst>
      <p:par>
        <p:cTn id="1" dur="indefinite" restart="never" nodeType="tmRoot"/>
      </p:par>
    </p:tnLst>
  </p:timing>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BC83EA-1375-4016-9849-84603CF35DC4}"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2970066155"/>
      </p:ext>
    </p:extLst>
  </p:cSld>
  <p:clrMap bg1="lt1" tx1="dk1" bg2="lt2" tx2="dk2" accent1="accent1" accent2="accent2" accent3="accent3" accent4="accent4" accent5="accent5" accent6="accent6" hlink="hlink" folHlink="folHlink"/>
  <p:sldLayoutIdLst>
    <p:sldLayoutId id="2147484203"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205608-A2CC-4F56-8A69-6DBA42558B3F}"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944428715"/>
      </p:ext>
    </p:extLst>
  </p:cSld>
  <p:clrMap bg1="lt1" tx1="dk1" bg2="lt2" tx2="dk2" accent1="accent1" accent2="accent2" accent3="accent3" accent4="accent4" accent5="accent5" accent6="accent6" hlink="hlink" folHlink="folHlink"/>
  <p:sldLayoutIdLst>
    <p:sldLayoutId id="2147484205"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04F56B1-C94B-4B29-ADB6-257F5F1BC410}"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3575866570"/>
      </p:ext>
    </p:extLst>
  </p:cSld>
  <p:clrMap bg1="lt1" tx1="dk1" bg2="lt2" tx2="dk2" accent1="accent1" accent2="accent2" accent3="accent3" accent4="accent4" accent5="accent5" accent6="accent6" hlink="hlink" folHlink="folHlink"/>
  <p:sldLayoutIdLst>
    <p:sldLayoutId id="2147484207"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F222B34-23A6-43B2-A610-44D15F7281A6}"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2361530702"/>
      </p:ext>
    </p:extLst>
  </p:cSld>
  <p:clrMap bg1="lt1" tx1="dk1" bg2="lt2" tx2="dk2" accent1="accent1" accent2="accent2" accent3="accent3" accent4="accent4" accent5="accent5" accent6="accent6" hlink="hlink" folHlink="folHlink"/>
  <p:sldLayoutIdLst>
    <p:sldLayoutId id="2147484209"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CCB213-F394-473A-B422-FC882C007999}"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2415780709"/>
      </p:ext>
    </p:extLst>
  </p:cSld>
  <p:clrMap bg1="lt1" tx1="dk1" bg2="lt2" tx2="dk2" accent1="accent1" accent2="accent2" accent3="accent3" accent4="accent4" accent5="accent5" accent6="accent6" hlink="hlink" folHlink="folHlink"/>
  <p:sldLayoutIdLst>
    <p:sldLayoutId id="2147484211"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205979"/>
            <a:ext cx="8839200" cy="68937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2400" y="1047750"/>
            <a:ext cx="8839200" cy="3546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305DF6-FC51-4263-9FDE-5870017B8F0B}" type="datetime1">
              <a:rPr lang="en-US" smtClean="0"/>
              <a:t>6/29/2021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25C322-D144-471B-8A6A-18CA93F87583}" type="slidenum">
              <a:rPr lang="en-US" smtClean="0"/>
              <a:t>‹#›</a:t>
            </a:fld>
            <a:endParaRPr lang="en-US" dirty="0"/>
          </a:p>
        </p:txBody>
      </p:sp>
    </p:spTree>
    <p:extLst>
      <p:ext uri="{BB962C8B-B14F-4D97-AF65-F5344CB8AC3E}">
        <p14:creationId xmlns:p14="http://schemas.microsoft.com/office/powerpoint/2010/main" val="1853054031"/>
      </p:ext>
    </p:extLst>
  </p:cSld>
  <p:clrMap bg1="lt1" tx1="dk1" bg2="lt2" tx2="dk2" accent1="accent1" accent2="accent2" accent3="accent3" accent4="accent4" accent5="accent5" accent6="accent6" hlink="hlink" folHlink="folHlink"/>
  <p:sldLayoutIdLst>
    <p:sldLayoutId id="2147484213" r:id="rId1"/>
  </p:sldLayoutIdLst>
  <p:hf hdr="0" ftr="0" dt="0"/>
  <p:txStyles>
    <p:titleStyle>
      <a:lvl1pPr algn="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1"/>
            <a:ext cx="82296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858442"/>
            <a:ext cx="8229600" cy="371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10"/>
          <p:cNvSpPr>
            <a:spLocks noChangeShapeType="1"/>
          </p:cNvSpPr>
          <p:nvPr/>
        </p:nvSpPr>
        <p:spPr bwMode="auto">
          <a:xfrm>
            <a:off x="457200" y="685801"/>
            <a:ext cx="8229600" cy="119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029" name="TextBox 7"/>
          <p:cNvSpPr txBox="1">
            <a:spLocks noChangeArrowheads="1"/>
          </p:cNvSpPr>
          <p:nvPr/>
        </p:nvSpPr>
        <p:spPr bwMode="auto">
          <a:xfrm>
            <a:off x="457201" y="4827137"/>
            <a:ext cx="603567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altLang="en-US" sz="525" b="1" dirty="0">
                <a:cs typeface="Arial" charset="0"/>
              </a:rPr>
              <a:t>Aon </a:t>
            </a:r>
            <a:r>
              <a:rPr lang="en-US" altLang="en-US" sz="525" dirty="0">
                <a:cs typeface="Arial" charset="0"/>
              </a:rPr>
              <a:t>|  Retirement and Investment</a:t>
            </a:r>
            <a:br>
              <a:rPr lang="en-US" altLang="en-US" sz="525" dirty="0">
                <a:cs typeface="Arial" charset="0"/>
              </a:rPr>
            </a:br>
            <a:r>
              <a:rPr lang="en-US" altLang="en-US" sz="525" dirty="0">
                <a:solidFill>
                  <a:srgbClr val="000000"/>
                </a:solidFill>
                <a:cs typeface="Arial" charset="0"/>
              </a:rPr>
              <a:t>Investment advice and consulting services provided by Aon.</a:t>
            </a:r>
            <a:endParaRPr lang="en-US" altLang="en-US" sz="525" dirty="0">
              <a:cs typeface="Arial" charset="0"/>
            </a:endParaRPr>
          </a:p>
        </p:txBody>
      </p:sp>
      <p:sp>
        <p:nvSpPr>
          <p:cNvPr id="1030" name="TextBox 8"/>
          <p:cNvSpPr txBox="1">
            <a:spLocks noChangeArrowheads="1"/>
          </p:cNvSpPr>
          <p:nvPr userDrawn="1"/>
        </p:nvSpPr>
        <p:spPr bwMode="auto">
          <a:xfrm>
            <a:off x="6400803" y="4895197"/>
            <a:ext cx="3540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defRPr/>
            </a:pPr>
            <a:fld id="{C201BE45-FEC0-4D3A-851B-C6948BD4E934}" type="slidenum">
              <a:rPr lang="en-US" altLang="en-US" sz="600" smtClean="0">
                <a:solidFill>
                  <a:schemeClr val="bg2"/>
                </a:solidFill>
                <a:cs typeface="Arial" charset="0"/>
              </a:rPr>
              <a:pPr algn="r">
                <a:defRPr/>
              </a:pPr>
              <a:t>‹#›</a:t>
            </a:fld>
            <a:endParaRPr lang="en-US" altLang="en-US" sz="600" dirty="0">
              <a:solidFill>
                <a:schemeClr val="bg2"/>
              </a:solidFill>
              <a:cs typeface="Arial" charset="0"/>
            </a:endParaRPr>
          </a:p>
        </p:txBody>
      </p:sp>
      <p:pic>
        <p:nvPicPr>
          <p:cNvPr id="1031"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4560095"/>
            <a:ext cx="914400"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779576"/>
      </p:ext>
    </p:extLst>
  </p:cSld>
  <p:clrMap bg1="lt1" tx1="dk1" bg2="lt2" tx2="dk2" accent1="accent1" accent2="accent2" accent3="accent3" accent4="accent4" accent5="accent5" accent6="accent6" hlink="hlink" folHlink="folHlink"/>
  <p:sldLayoutIdLst>
    <p:sldLayoutId id="2147484215" r:id="rId1"/>
    <p:sldLayoutId id="2147484216" r:id="rId2"/>
  </p:sldLayoutIdLst>
  <p:hf hdr="0" ftr="0" dt="0"/>
  <p:txStyles>
    <p:titleStyle>
      <a:lvl1pPr algn="l" rtl="0" eaLnBrk="0" fontAlgn="base" hangingPunct="0">
        <a:spcBef>
          <a:spcPct val="0"/>
        </a:spcBef>
        <a:spcAft>
          <a:spcPct val="0"/>
        </a:spcAft>
        <a:defRPr sz="1500">
          <a:solidFill>
            <a:srgbClr val="E11B22"/>
          </a:solidFill>
          <a:latin typeface="+mj-lt"/>
          <a:ea typeface="MS PGothic" pitchFamily="34" charset="-128"/>
          <a:cs typeface="+mj-cs"/>
        </a:defRPr>
      </a:lvl1pPr>
      <a:lvl2pPr algn="l" rtl="0" eaLnBrk="0" fontAlgn="base" hangingPunct="0">
        <a:spcBef>
          <a:spcPct val="0"/>
        </a:spcBef>
        <a:spcAft>
          <a:spcPct val="0"/>
        </a:spcAft>
        <a:defRPr sz="1500">
          <a:solidFill>
            <a:srgbClr val="E11B22"/>
          </a:solidFill>
          <a:latin typeface="Arial" charset="0"/>
          <a:ea typeface="MS PGothic" pitchFamily="34" charset="-128"/>
        </a:defRPr>
      </a:lvl2pPr>
      <a:lvl3pPr algn="l" rtl="0" eaLnBrk="0" fontAlgn="base" hangingPunct="0">
        <a:spcBef>
          <a:spcPct val="0"/>
        </a:spcBef>
        <a:spcAft>
          <a:spcPct val="0"/>
        </a:spcAft>
        <a:defRPr sz="1500">
          <a:solidFill>
            <a:srgbClr val="E11B22"/>
          </a:solidFill>
          <a:latin typeface="Arial" charset="0"/>
          <a:ea typeface="MS PGothic" pitchFamily="34" charset="-128"/>
        </a:defRPr>
      </a:lvl3pPr>
      <a:lvl4pPr algn="l" rtl="0" eaLnBrk="0" fontAlgn="base" hangingPunct="0">
        <a:spcBef>
          <a:spcPct val="0"/>
        </a:spcBef>
        <a:spcAft>
          <a:spcPct val="0"/>
        </a:spcAft>
        <a:defRPr sz="1500">
          <a:solidFill>
            <a:srgbClr val="E11B22"/>
          </a:solidFill>
          <a:latin typeface="Arial" charset="0"/>
          <a:ea typeface="MS PGothic" pitchFamily="34" charset="-128"/>
        </a:defRPr>
      </a:lvl4pPr>
      <a:lvl5pPr algn="l" rtl="0" eaLnBrk="0" fontAlgn="base" hangingPunct="0">
        <a:spcBef>
          <a:spcPct val="0"/>
        </a:spcBef>
        <a:spcAft>
          <a:spcPct val="0"/>
        </a:spcAft>
        <a:defRPr sz="1500">
          <a:solidFill>
            <a:srgbClr val="E11B22"/>
          </a:solidFill>
          <a:latin typeface="Arial" charset="0"/>
          <a:ea typeface="MS PGothic" pitchFamily="34" charset="-128"/>
        </a:defRPr>
      </a:lvl5pPr>
      <a:lvl6pPr marL="342900" algn="l" rtl="0" eaLnBrk="1" fontAlgn="base" hangingPunct="1">
        <a:spcBef>
          <a:spcPct val="0"/>
        </a:spcBef>
        <a:spcAft>
          <a:spcPct val="0"/>
        </a:spcAft>
        <a:defRPr sz="1500">
          <a:solidFill>
            <a:srgbClr val="E11B22"/>
          </a:solidFill>
          <a:latin typeface="Arial" charset="0"/>
          <a:ea typeface="ＭＳ Ｐゴシック" pitchFamily="108" charset="-128"/>
        </a:defRPr>
      </a:lvl6pPr>
      <a:lvl7pPr marL="685800" algn="l" rtl="0" eaLnBrk="1" fontAlgn="base" hangingPunct="1">
        <a:spcBef>
          <a:spcPct val="0"/>
        </a:spcBef>
        <a:spcAft>
          <a:spcPct val="0"/>
        </a:spcAft>
        <a:defRPr sz="1500">
          <a:solidFill>
            <a:srgbClr val="E11B22"/>
          </a:solidFill>
          <a:latin typeface="Arial" charset="0"/>
          <a:ea typeface="ＭＳ Ｐゴシック" pitchFamily="108" charset="-128"/>
        </a:defRPr>
      </a:lvl7pPr>
      <a:lvl8pPr marL="1028700" algn="l" rtl="0" eaLnBrk="1" fontAlgn="base" hangingPunct="1">
        <a:spcBef>
          <a:spcPct val="0"/>
        </a:spcBef>
        <a:spcAft>
          <a:spcPct val="0"/>
        </a:spcAft>
        <a:defRPr sz="1500">
          <a:solidFill>
            <a:srgbClr val="E11B22"/>
          </a:solidFill>
          <a:latin typeface="Arial" charset="0"/>
          <a:ea typeface="ＭＳ Ｐゴシック" pitchFamily="108" charset="-128"/>
        </a:defRPr>
      </a:lvl8pPr>
      <a:lvl9pPr marL="1371600" algn="l" rtl="0" eaLnBrk="1" fontAlgn="base" hangingPunct="1">
        <a:spcBef>
          <a:spcPct val="0"/>
        </a:spcBef>
        <a:spcAft>
          <a:spcPct val="0"/>
        </a:spcAft>
        <a:defRPr sz="1500">
          <a:solidFill>
            <a:srgbClr val="E11B22"/>
          </a:solidFill>
          <a:latin typeface="Arial" charset="0"/>
          <a:ea typeface="ＭＳ Ｐゴシック" pitchFamily="108" charset="-128"/>
        </a:defRPr>
      </a:lvl9pPr>
    </p:titleStyle>
    <p:bodyStyle>
      <a:lvl1pPr marL="171450" indent="-171450" algn="l" rtl="0" eaLnBrk="0" fontAlgn="base" hangingPunct="0">
        <a:spcBef>
          <a:spcPts val="300"/>
        </a:spcBef>
        <a:spcAft>
          <a:spcPct val="0"/>
        </a:spcAft>
        <a:buClr>
          <a:schemeClr val="tx1"/>
        </a:buClr>
        <a:buFont typeface="Wingdings" pitchFamily="2" charset="2"/>
        <a:buChar char="§"/>
        <a:defRPr sz="1050">
          <a:solidFill>
            <a:schemeClr val="tx1"/>
          </a:solidFill>
          <a:latin typeface="+mn-lt"/>
          <a:ea typeface="MS PGothic" pitchFamily="34" charset="-128"/>
          <a:cs typeface="+mn-cs"/>
        </a:defRPr>
      </a:lvl1pPr>
      <a:lvl2pPr marL="428625" indent="-171450" algn="l" rtl="0" eaLnBrk="0" fontAlgn="base" hangingPunct="0">
        <a:spcBef>
          <a:spcPts val="300"/>
        </a:spcBef>
        <a:spcAft>
          <a:spcPct val="0"/>
        </a:spcAft>
        <a:buClr>
          <a:schemeClr val="tx1"/>
        </a:buClr>
        <a:buChar char="–"/>
        <a:defRPr sz="1050">
          <a:solidFill>
            <a:schemeClr val="tx1"/>
          </a:solidFill>
          <a:latin typeface="+mn-lt"/>
          <a:ea typeface="MS PGothic" pitchFamily="34" charset="-128"/>
        </a:defRPr>
      </a:lvl2pPr>
      <a:lvl3pPr marL="685800" indent="-171450" algn="l" rtl="0" eaLnBrk="0" fontAlgn="base" hangingPunct="0">
        <a:spcBef>
          <a:spcPts val="300"/>
        </a:spcBef>
        <a:spcAft>
          <a:spcPct val="0"/>
        </a:spcAft>
        <a:buClr>
          <a:schemeClr val="tx1"/>
        </a:buClr>
        <a:buChar char="•"/>
        <a:defRPr sz="1050">
          <a:solidFill>
            <a:schemeClr val="tx1"/>
          </a:solidFill>
          <a:latin typeface="+mn-lt"/>
          <a:ea typeface="MS PGothic" pitchFamily="34" charset="-128"/>
        </a:defRPr>
      </a:lvl3pPr>
      <a:lvl4pPr marL="940594" indent="-169069" algn="l" rtl="0" eaLnBrk="0" fontAlgn="base" hangingPunct="0">
        <a:spcBef>
          <a:spcPts val="300"/>
        </a:spcBef>
        <a:spcAft>
          <a:spcPct val="0"/>
        </a:spcAft>
        <a:buClr>
          <a:schemeClr val="tx1"/>
        </a:buClr>
        <a:buFont typeface="Wingdings" pitchFamily="2" charset="2"/>
        <a:buChar char=""/>
        <a:defRPr sz="1050">
          <a:solidFill>
            <a:schemeClr val="tx1"/>
          </a:solidFill>
          <a:latin typeface="+mn-lt"/>
          <a:ea typeface="MS PGothic" pitchFamily="34" charset="-128"/>
        </a:defRPr>
      </a:lvl4pPr>
      <a:lvl5pPr marL="1200150" indent="-173831" algn="l" rtl="0" eaLnBrk="0" fontAlgn="base" hangingPunct="0">
        <a:spcBef>
          <a:spcPts val="300"/>
        </a:spcBef>
        <a:spcAft>
          <a:spcPct val="0"/>
        </a:spcAft>
        <a:buClr>
          <a:schemeClr val="tx1"/>
        </a:buClr>
        <a:buFont typeface="Arial" charset="0"/>
        <a:buChar char="-"/>
        <a:defRPr sz="1050">
          <a:solidFill>
            <a:schemeClr val="tx1"/>
          </a:solidFill>
          <a:latin typeface="+mn-lt"/>
          <a:ea typeface="MS PGothic" pitchFamily="34" charset="-128"/>
        </a:defRPr>
      </a:lvl5pPr>
      <a:lvl6pPr marL="1543050" indent="-173831" algn="l" rtl="0" eaLnBrk="1" fontAlgn="base" hangingPunct="1">
        <a:spcBef>
          <a:spcPct val="25000"/>
        </a:spcBef>
        <a:spcAft>
          <a:spcPct val="0"/>
        </a:spcAft>
        <a:buClr>
          <a:schemeClr val="tx1"/>
        </a:buClr>
        <a:buChar char="»"/>
        <a:defRPr sz="1050">
          <a:solidFill>
            <a:schemeClr val="tx1"/>
          </a:solidFill>
          <a:latin typeface="+mn-lt"/>
          <a:ea typeface="+mn-ea"/>
        </a:defRPr>
      </a:lvl6pPr>
      <a:lvl7pPr marL="1885950" indent="-173831" algn="l" rtl="0" eaLnBrk="1" fontAlgn="base" hangingPunct="1">
        <a:spcBef>
          <a:spcPct val="25000"/>
        </a:spcBef>
        <a:spcAft>
          <a:spcPct val="0"/>
        </a:spcAft>
        <a:buClr>
          <a:schemeClr val="tx1"/>
        </a:buClr>
        <a:buChar char="»"/>
        <a:defRPr sz="1050">
          <a:solidFill>
            <a:schemeClr val="tx1"/>
          </a:solidFill>
          <a:latin typeface="+mn-lt"/>
          <a:ea typeface="+mn-ea"/>
        </a:defRPr>
      </a:lvl7pPr>
      <a:lvl8pPr marL="2228850" indent="-173831" algn="l" rtl="0" eaLnBrk="1" fontAlgn="base" hangingPunct="1">
        <a:spcBef>
          <a:spcPct val="25000"/>
        </a:spcBef>
        <a:spcAft>
          <a:spcPct val="0"/>
        </a:spcAft>
        <a:buClr>
          <a:schemeClr val="tx1"/>
        </a:buClr>
        <a:buChar char="»"/>
        <a:defRPr sz="1050">
          <a:solidFill>
            <a:schemeClr val="tx1"/>
          </a:solidFill>
          <a:latin typeface="+mn-lt"/>
          <a:ea typeface="+mn-ea"/>
        </a:defRPr>
      </a:lvl8pPr>
      <a:lvl9pPr marL="2571750" indent="-173831" algn="l" rtl="0" eaLnBrk="1" fontAlgn="base" hangingPunct="1">
        <a:spcBef>
          <a:spcPct val="25000"/>
        </a:spcBef>
        <a:spcAft>
          <a:spcPct val="0"/>
        </a:spcAft>
        <a:buClr>
          <a:schemeClr val="tx1"/>
        </a:buClr>
        <a:buChar char="»"/>
        <a:defRPr sz="105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4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2.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oleObject" Target="../embeddings/oleObject2.bin"/></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2.xml"/></Relationships>
</file>

<file path=ppt/slides/_rels/slide107.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4.xml"/><Relationship Id="rId1" Type="http://schemas.openxmlformats.org/officeDocument/2006/relationships/slideLayout" Target="../slideLayouts/slideLayout142.xml"/></Relationships>
</file>

<file path=ppt/slides/_rels/slide108.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5.xml"/><Relationship Id="rId1" Type="http://schemas.openxmlformats.org/officeDocument/2006/relationships/slideLayout" Target="../slideLayouts/slideLayout142.xml"/><Relationship Id="rId6" Type="http://schemas.openxmlformats.org/officeDocument/2006/relationships/chart" Target="../charts/chart59.xml"/><Relationship Id="rId5" Type="http://schemas.openxmlformats.org/officeDocument/2006/relationships/chart" Target="../charts/chart58.xml"/><Relationship Id="rId4" Type="http://schemas.openxmlformats.org/officeDocument/2006/relationships/chart" Target="../charts/chart57.xml"/></Relationships>
</file>

<file path=ppt/slides/_rels/slide10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36.xml"/><Relationship Id="rId1" Type="http://schemas.openxmlformats.org/officeDocument/2006/relationships/slideLayout" Target="../slideLayouts/slideLayout142.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9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2.xml"/></Relationships>
</file>

<file path=ppt/slides/_rels/slide111.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8.xml"/><Relationship Id="rId1" Type="http://schemas.openxmlformats.org/officeDocument/2006/relationships/slideLayout" Target="../slideLayouts/slideLayout142.xml"/><Relationship Id="rId6" Type="http://schemas.openxmlformats.org/officeDocument/2006/relationships/chart" Target="../charts/chart64.xml"/><Relationship Id="rId5" Type="http://schemas.openxmlformats.org/officeDocument/2006/relationships/chart" Target="../charts/chart63.xml"/><Relationship Id="rId4" Type="http://schemas.openxmlformats.org/officeDocument/2006/relationships/chart" Target="../charts/chart62.xml"/></Relationships>
</file>

<file path=ppt/slides/_rels/slide11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39.xml"/><Relationship Id="rId1" Type="http://schemas.openxmlformats.org/officeDocument/2006/relationships/slideLayout" Target="../slideLayouts/slideLayout142.xml"/><Relationship Id="rId5" Type="http://schemas.openxmlformats.org/officeDocument/2006/relationships/chart" Target="../charts/chart67.xml"/><Relationship Id="rId4" Type="http://schemas.openxmlformats.org/officeDocument/2006/relationships/chart" Target="../charts/chart66.xml"/></Relationships>
</file>

<file path=ppt/slides/_rels/slide11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0.xml"/><Relationship Id="rId1" Type="http://schemas.openxmlformats.org/officeDocument/2006/relationships/slideLayout" Target="../slideLayouts/slideLayout142.xml"/></Relationships>
</file>

<file path=ppt/slides/_rels/slide114.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41.xml"/><Relationship Id="rId1" Type="http://schemas.openxmlformats.org/officeDocument/2006/relationships/slideLayout" Target="../slideLayouts/slideLayout142.xml"/></Relationships>
</file>

<file path=ppt/slides/_rels/slide115.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42.xml"/><Relationship Id="rId1" Type="http://schemas.openxmlformats.org/officeDocument/2006/relationships/slideLayout" Target="../slideLayouts/slideLayout142.xml"/></Relationships>
</file>

<file path=ppt/slides/_rels/slide11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43.xml"/><Relationship Id="rId1" Type="http://schemas.openxmlformats.org/officeDocument/2006/relationships/slideLayout" Target="../slideLayouts/slideLayout142.xml"/></Relationships>
</file>

<file path=ppt/slides/_rels/slide117.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44.xml"/><Relationship Id="rId1" Type="http://schemas.openxmlformats.org/officeDocument/2006/relationships/slideLayout" Target="../slideLayouts/slideLayout142.xml"/></Relationships>
</file>

<file path=ppt/slides/_rels/slide118.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14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png"/><Relationship Id="rId1" Type="http://schemas.openxmlformats.org/officeDocument/2006/relationships/slideLayout" Target="../slideLayouts/slideLayout9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jpeg"/><Relationship Id="rId1" Type="http://schemas.openxmlformats.org/officeDocument/2006/relationships/slideLayout" Target="../slideLayouts/slideLayout14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4.xml"/></Relationships>
</file>

<file path=ppt/slides/_rels/slide1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7.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6.xml"/><Relationship Id="rId1" Type="http://schemas.openxmlformats.org/officeDocument/2006/relationships/slideLayout" Target="../slideLayouts/slideLayout14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9.xml"/></Relationships>
</file>

<file path=ppt/slides/_rels/slide149.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49.xml"/><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9.xml"/></Relationships>
</file>

<file path=ppt/slides/_rels/slide1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49.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9.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customXml" Target="../../customXml/item5.xml"/><Relationship Id="rId1" Type="http://schemas.openxmlformats.org/officeDocument/2006/relationships/customXml" Target="../../customXml/item2.xml"/><Relationship Id="rId6" Type="http://schemas.openxmlformats.org/officeDocument/2006/relationships/chart" Target="../charts/chart76.xml"/><Relationship Id="rId5" Type="http://schemas.openxmlformats.org/officeDocument/2006/relationships/chart" Target="../charts/chart75.xml"/><Relationship Id="rId4" Type="http://schemas.openxmlformats.org/officeDocument/2006/relationships/notesSlide" Target="../notesSlides/notesSlide56.xml"/></Relationships>
</file>

<file path=ppt/slides/_rels/slide157.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149.xml"/></Relationships>
</file>

<file path=ppt/slides/_rels/slide158.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8.xml"/><Relationship Id="rId1" Type="http://schemas.openxmlformats.org/officeDocument/2006/relationships/slideLayout" Target="../slideLayouts/slideLayout149.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customXml" Target="../../customXml/item6.xml"/><Relationship Id="rId1" Type="http://schemas.openxmlformats.org/officeDocument/2006/relationships/customXml" Target="../../customXml/item3.xml"/><Relationship Id="rId4" Type="http://schemas.openxmlformats.org/officeDocument/2006/relationships/notesSlide" Target="../notesSlides/notesSlide59.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5.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9.xml"/></Relationships>
</file>

<file path=ppt/slides/_rels/slide1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61.xml"/><Relationship Id="rId1" Type="http://schemas.openxmlformats.org/officeDocument/2006/relationships/slideLayout" Target="../slideLayouts/slideLayout149.xml"/></Relationships>
</file>

<file path=ppt/slides/_rels/slide16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2.xml"/><Relationship Id="rId1" Type="http://schemas.openxmlformats.org/officeDocument/2006/relationships/slideLayout" Target="../slideLayouts/slideLayout14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9.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chart" Target="../charts/chart81.xml"/><Relationship Id="rId1" Type="http://schemas.openxmlformats.org/officeDocument/2006/relationships/slideLayout" Target="../slideLayouts/slideLayout150.xml"/><Relationship Id="rId5" Type="http://schemas.openxmlformats.org/officeDocument/2006/relationships/chart" Target="../charts/chart84.xml"/><Relationship Id="rId4" Type="http://schemas.openxmlformats.org/officeDocument/2006/relationships/chart" Target="../charts/chart8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6.xml"/></Relationships>
</file>

<file path=ppt/slides/_rels/slide170.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67.xml"/><Relationship Id="rId1" Type="http://schemas.openxmlformats.org/officeDocument/2006/relationships/slideLayout" Target="../slideLayouts/slideLayout151.xml"/><Relationship Id="rId4" Type="http://schemas.openxmlformats.org/officeDocument/2006/relationships/chart" Target="../charts/chart8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chart" Target="../charts/chart87.xml"/><Relationship Id="rId1" Type="http://schemas.openxmlformats.org/officeDocument/2006/relationships/slideLayout" Target="../slideLayouts/slideLayout152.xml"/></Relationships>
</file>

<file path=ppt/slides/_rels/slide175.xml.rels><?xml version="1.0" encoding="UTF-8" standalone="yes"?>
<Relationships xmlns="http://schemas.openxmlformats.org/package/2006/relationships"><Relationship Id="rId2" Type="http://schemas.openxmlformats.org/officeDocument/2006/relationships/chart" Target="../charts/chart88.xml"/><Relationship Id="rId1" Type="http://schemas.openxmlformats.org/officeDocument/2006/relationships/slideLayout" Target="../slideLayouts/slideLayout153.xml"/></Relationships>
</file>

<file path=ppt/slides/_rels/slide176.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68.xml"/><Relationship Id="rId1" Type="http://schemas.openxmlformats.org/officeDocument/2006/relationships/slideLayout" Target="../slideLayouts/slideLayout154.xml"/><Relationship Id="rId5" Type="http://schemas.openxmlformats.org/officeDocument/2006/relationships/chart" Target="../charts/chart91.xml"/><Relationship Id="rId4" Type="http://schemas.openxmlformats.org/officeDocument/2006/relationships/chart" Target="../charts/chart90.xml"/></Relationships>
</file>

<file path=ppt/slides/_rels/slide1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55.xml"/><Relationship Id="rId4" Type="http://schemas.openxmlformats.org/officeDocument/2006/relationships/image" Target="../media/image45.png"/></Relationships>
</file>

<file path=ppt/slides/_rels/slide1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70.xml"/><Relationship Id="rId1" Type="http://schemas.openxmlformats.org/officeDocument/2006/relationships/slideLayout" Target="../slideLayouts/slideLayout158.xml"/><Relationship Id="rId5" Type="http://schemas.openxmlformats.org/officeDocument/2006/relationships/chart" Target="../charts/chart94.xml"/><Relationship Id="rId4" Type="http://schemas.openxmlformats.org/officeDocument/2006/relationships/chart" Target="../charts/chart93.xml"/></Relationships>
</file>

<file path=ppt/slides/_rels/slide182.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71.xml"/><Relationship Id="rId1" Type="http://schemas.openxmlformats.org/officeDocument/2006/relationships/slideLayout" Target="../slideLayouts/slideLayout159.xml"/><Relationship Id="rId5" Type="http://schemas.openxmlformats.org/officeDocument/2006/relationships/chart" Target="../charts/chart97.xml"/><Relationship Id="rId4" Type="http://schemas.openxmlformats.org/officeDocument/2006/relationships/chart" Target="../charts/chart96.xml"/></Relationships>
</file>

<file path=ppt/slides/_rels/slide183.xml.rels><?xml version="1.0" encoding="UTF-8" standalone="yes"?>
<Relationships xmlns="http://schemas.openxmlformats.org/package/2006/relationships"><Relationship Id="rId3" Type="http://schemas.openxmlformats.org/officeDocument/2006/relationships/chart" Target="../charts/chart98.xml"/><Relationship Id="rId7" Type="http://schemas.openxmlformats.org/officeDocument/2006/relationships/chart" Target="../charts/chart102.xml"/><Relationship Id="rId2" Type="http://schemas.openxmlformats.org/officeDocument/2006/relationships/notesSlide" Target="../notesSlides/notesSlide72.xml"/><Relationship Id="rId1" Type="http://schemas.openxmlformats.org/officeDocument/2006/relationships/slideLayout" Target="../slideLayouts/slideLayout160.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184.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3.xml"/><Relationship Id="rId1" Type="http://schemas.openxmlformats.org/officeDocument/2006/relationships/slideLayout" Target="../slideLayouts/slideLayout161.xml"/></Relationships>
</file>

<file path=ppt/slides/_rels/slide185.xml.rels><?xml version="1.0" encoding="UTF-8" standalone="yes"?>
<Relationships xmlns="http://schemas.openxmlformats.org/package/2006/relationships"><Relationship Id="rId2" Type="http://schemas.openxmlformats.org/officeDocument/2006/relationships/chart" Target="../charts/chart104.xml"/><Relationship Id="rId1" Type="http://schemas.openxmlformats.org/officeDocument/2006/relationships/slideLayout" Target="../slideLayouts/slideLayout162.xml"/></Relationships>
</file>

<file path=ppt/slides/_rels/slide186.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74.xml"/><Relationship Id="rId1" Type="http://schemas.openxmlformats.org/officeDocument/2006/relationships/slideLayout" Target="../slideLayouts/slideLayout163.xml"/></Relationships>
</file>

<file path=ppt/slides/_rels/slide187.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75.xml"/><Relationship Id="rId1" Type="http://schemas.openxmlformats.org/officeDocument/2006/relationships/slideLayout" Target="../slideLayouts/slideLayout164.xml"/></Relationships>
</file>

<file path=ppt/slides/_rels/slide188.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notesSlide" Target="../notesSlides/notesSlide76.xml"/><Relationship Id="rId1" Type="http://schemas.openxmlformats.org/officeDocument/2006/relationships/slideLayout" Target="../slideLayouts/slideLayout16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6.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7.xml"/></Relationships>
</file>

<file path=ppt/slides/_rels/slide1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8.xml"/></Relationships>
</file>

<file path=ppt/slides/_rels/slide19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9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4.xml"/></Relationships>
</file>

<file path=ppt/slides/_rels/slide204.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174.xml"/></Relationships>
</file>

<file path=ppt/slides/_rels/slide205.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174.xml"/></Relationships>
</file>

<file path=ppt/slides/_rels/slide206.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chart" Target="../charts/chart110.xml"/><Relationship Id="rId1" Type="http://schemas.openxmlformats.org/officeDocument/2006/relationships/slideLayout" Target="../slideLayouts/slideLayout174.xml"/></Relationships>
</file>

<file path=ppt/slides/_rels/slide207.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174.xml"/></Relationships>
</file>

<file path=ppt/slides/_rels/slide208.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17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2.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174.xml"/><Relationship Id="rId4" Type="http://schemas.openxmlformats.org/officeDocument/2006/relationships/chart" Target="../charts/chart11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4.xml"/></Relationships>
</file>

<file path=ppt/slides/_rels/slide215.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17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7.xml.rels><?xml version="1.0" encoding="UTF-8" standalone="yes"?>
<Relationships xmlns="http://schemas.openxmlformats.org/package/2006/relationships"><Relationship Id="rId2" Type="http://schemas.openxmlformats.org/officeDocument/2006/relationships/chart" Target="../charts/chart118.xml"/><Relationship Id="rId1" Type="http://schemas.openxmlformats.org/officeDocument/2006/relationships/slideLayout" Target="../slideLayouts/slideLayout174.xml"/></Relationships>
</file>

<file path=ppt/slides/_rels/slide218.xml.rels><?xml version="1.0" encoding="UTF-8" standalone="yes"?>
<Relationships xmlns="http://schemas.openxmlformats.org/package/2006/relationships"><Relationship Id="rId2" Type="http://schemas.openxmlformats.org/officeDocument/2006/relationships/chart" Target="../charts/chart119.xml"/><Relationship Id="rId1" Type="http://schemas.openxmlformats.org/officeDocument/2006/relationships/slideLayout" Target="../slideLayouts/slideLayout174.xml"/></Relationships>
</file>

<file path=ppt/slides/_rels/slide219.xml.rels><?xml version="1.0" encoding="UTF-8" standalone="yes"?>
<Relationships xmlns="http://schemas.openxmlformats.org/package/2006/relationships"><Relationship Id="rId2" Type="http://schemas.openxmlformats.org/officeDocument/2006/relationships/chart" Target="../charts/chart120.xml"/><Relationship Id="rId1" Type="http://schemas.openxmlformats.org/officeDocument/2006/relationships/slideLayout" Target="../slideLayouts/slideLayout174.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01.xml"/></Relationships>
</file>

<file path=ppt/slides/_rels/slide220.xml.rels><?xml version="1.0" encoding="UTF-8" standalone="yes"?>
<Relationships xmlns="http://schemas.openxmlformats.org/package/2006/relationships"><Relationship Id="rId2" Type="http://schemas.openxmlformats.org/officeDocument/2006/relationships/chart" Target="../charts/chart121.xml"/><Relationship Id="rId1" Type="http://schemas.openxmlformats.org/officeDocument/2006/relationships/slideLayout" Target="../slideLayouts/slideLayout174.xml"/></Relationships>
</file>

<file path=ppt/slides/_rels/slide221.xml.rels><?xml version="1.0" encoding="UTF-8" standalone="yes"?>
<Relationships xmlns="http://schemas.openxmlformats.org/package/2006/relationships"><Relationship Id="rId2" Type="http://schemas.openxmlformats.org/officeDocument/2006/relationships/chart" Target="../charts/chart122.xml"/><Relationship Id="rId1" Type="http://schemas.openxmlformats.org/officeDocument/2006/relationships/slideLayout" Target="../slideLayouts/slideLayout174.xml"/></Relationships>
</file>

<file path=ppt/slides/_rels/slide222.xml.rels><?xml version="1.0" encoding="UTF-8" standalone="yes"?>
<Relationships xmlns="http://schemas.openxmlformats.org/package/2006/relationships"><Relationship Id="rId2" Type="http://schemas.openxmlformats.org/officeDocument/2006/relationships/chart" Target="../charts/chart123.xml"/><Relationship Id="rId1" Type="http://schemas.openxmlformats.org/officeDocument/2006/relationships/slideLayout" Target="../slideLayouts/slideLayout17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25.xml.rels><?xml version="1.0" encoding="UTF-8" standalone="yes"?>
<Relationships xmlns="http://schemas.openxmlformats.org/package/2006/relationships"><Relationship Id="rId2" Type="http://schemas.openxmlformats.org/officeDocument/2006/relationships/chart" Target="../charts/chart124.xml"/><Relationship Id="rId1" Type="http://schemas.openxmlformats.org/officeDocument/2006/relationships/slideLayout" Target="../slideLayouts/slideLayout174.xml"/></Relationships>
</file>

<file path=ppt/slides/_rels/slide226.xml.rels><?xml version="1.0" encoding="UTF-8" standalone="yes"?>
<Relationships xmlns="http://schemas.openxmlformats.org/package/2006/relationships"><Relationship Id="rId2" Type="http://schemas.openxmlformats.org/officeDocument/2006/relationships/chart" Target="../charts/chart125.xml"/><Relationship Id="rId1" Type="http://schemas.openxmlformats.org/officeDocument/2006/relationships/slideLayout" Target="../slideLayouts/slideLayout17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28.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chart" Target="../charts/chart126.xml"/><Relationship Id="rId1" Type="http://schemas.openxmlformats.org/officeDocument/2006/relationships/slideLayout" Target="../slideLayouts/slideLayout174.xml"/></Relationships>
</file>

<file path=ppt/slides/_rels/slide2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74.xml"/><Relationship Id="rId1" Type="http://schemas.openxmlformats.org/officeDocument/2006/relationships/vmlDrawing" Target="../drawings/vmlDrawing2.vml"/><Relationship Id="rId4" Type="http://schemas.openxmlformats.org/officeDocument/2006/relationships/image" Target="../media/image54.emf"/></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2.xml"/></Relationships>
</file>

<file path=ppt/slides/_rels/slide2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74.xml"/><Relationship Id="rId1" Type="http://schemas.openxmlformats.org/officeDocument/2006/relationships/vmlDrawing" Target="../drawings/vmlDrawing3.vml"/><Relationship Id="rId4" Type="http://schemas.openxmlformats.org/officeDocument/2006/relationships/image" Target="../media/image55.emf"/></Relationships>
</file>

<file path=ppt/slides/_rels/slide2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74.xml"/><Relationship Id="rId1" Type="http://schemas.openxmlformats.org/officeDocument/2006/relationships/vmlDrawing" Target="../drawings/vmlDrawing4.vml"/><Relationship Id="rId4" Type="http://schemas.openxmlformats.org/officeDocument/2006/relationships/image" Target="../media/image56.emf"/></Relationships>
</file>

<file path=ppt/slides/_rels/slide232.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openxmlformats.org/officeDocument/2006/relationships/slideLayout" Target="../slideLayouts/slideLayout174.xml"/><Relationship Id="rId1" Type="http://schemas.openxmlformats.org/officeDocument/2006/relationships/vmlDrawing" Target="../drawings/vmlDrawing5.vml"/><Relationship Id="rId4" Type="http://schemas.openxmlformats.org/officeDocument/2006/relationships/image" Target="../media/image57.emf"/></Relationships>
</file>

<file path=ppt/slides/_rels/slide233.xml.rels><?xml version="1.0" encoding="UTF-8" standalone="yes"?>
<Relationships xmlns="http://schemas.openxmlformats.org/package/2006/relationships"><Relationship Id="rId2" Type="http://schemas.openxmlformats.org/officeDocument/2006/relationships/chart" Target="../charts/chart128.xml"/><Relationship Id="rId1" Type="http://schemas.openxmlformats.org/officeDocument/2006/relationships/slideLayout" Target="../slideLayouts/slideLayout174.xml"/></Relationships>
</file>

<file path=ppt/slides/_rels/slide234.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openxmlformats.org/officeDocument/2006/relationships/slideLayout" Target="../slideLayouts/slideLayout174.xml"/><Relationship Id="rId1" Type="http://schemas.openxmlformats.org/officeDocument/2006/relationships/vmlDrawing" Target="../drawings/vmlDrawing6.vml"/><Relationship Id="rId4" Type="http://schemas.openxmlformats.org/officeDocument/2006/relationships/image" Target="../media/image58.emf"/></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0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06.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08.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5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xml"/><Relationship Id="rId1" Type="http://schemas.openxmlformats.org/officeDocument/2006/relationships/slideLayout" Target="../slideLayouts/slideLayout131.xml"/><Relationship Id="rId4" Type="http://schemas.openxmlformats.org/officeDocument/2006/relationships/chart" Target="../charts/chart24.xml"/></Relationships>
</file>

<file path=ppt/slides/_rels/slide5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5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5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xml"/><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7.xml"/><Relationship Id="rId1" Type="http://schemas.openxmlformats.org/officeDocument/2006/relationships/slideLayout" Target="../slideLayouts/slideLayout13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8.xml"/><Relationship Id="rId1" Type="http://schemas.openxmlformats.org/officeDocument/2006/relationships/slideLayout" Target="../slideLayouts/slideLayout138.xml"/><Relationship Id="rId4" Type="http://schemas.openxmlformats.org/officeDocument/2006/relationships/chart" Target="../charts/chart31.xml"/></Relationships>
</file>

<file path=ppt/slides/_rels/slide6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9.xml"/><Relationship Id="rId1" Type="http://schemas.openxmlformats.org/officeDocument/2006/relationships/slideLayout" Target="../slideLayouts/slideLayout133.xml"/></Relationships>
</file>

<file path=ppt/slides/_rels/slide63.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133.xml"/></Relationships>
</file>

<file path=ppt/slides/_rels/slide64.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133.xml"/></Relationships>
</file>

<file path=ppt/slides/_rels/slide65.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133.xml"/></Relationships>
</file>

<file path=ppt/slides/_rels/slide66.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13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9.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40.xml"/></Relationships>
</file>

<file path=ppt/slides/_rels/slide6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12.xml"/><Relationship Id="rId1" Type="http://schemas.openxmlformats.org/officeDocument/2006/relationships/slideLayout" Target="../slideLayouts/slideLayout1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13.xml"/><Relationship Id="rId1" Type="http://schemas.openxmlformats.org/officeDocument/2006/relationships/slideLayout" Target="../slideLayouts/slideLayout132.xml"/></Relationships>
</file>

<file path=ppt/slides/_rels/slide71.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133.xml"/></Relationships>
</file>

<file path=ppt/slides/_rels/slide7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14.xml"/><Relationship Id="rId1" Type="http://schemas.openxmlformats.org/officeDocument/2006/relationships/slideLayout" Target="../slideLayouts/slideLayout134.xml"/><Relationship Id="rId6" Type="http://schemas.openxmlformats.org/officeDocument/2006/relationships/chart" Target="../charts/chart43.xml"/><Relationship Id="rId5" Type="http://schemas.openxmlformats.org/officeDocument/2006/relationships/chart" Target="../charts/chart42.xml"/><Relationship Id="rId4" Type="http://schemas.openxmlformats.org/officeDocument/2006/relationships/chart" Target="../charts/chart41.xml"/></Relationships>
</file>

<file path=ppt/slides/_rels/slide73.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133.xml"/></Relationships>
</file>

<file path=ppt/slides/_rels/slide7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15.xml"/><Relationship Id="rId1" Type="http://schemas.openxmlformats.org/officeDocument/2006/relationships/slideLayout" Target="../slideLayouts/slideLayout133.xml"/></Relationships>
</file>

<file path=ppt/slides/_rels/slide75.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6.xml"/><Relationship Id="rId1" Type="http://schemas.openxmlformats.org/officeDocument/2006/relationships/slideLayout" Target="../slideLayouts/slideLayout1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77.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136.xml"/></Relationships>
</file>

<file path=ppt/slides/_rels/slide78.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136.xml"/></Relationships>
</file>

<file path=ppt/slides/_rels/slide79.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0.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136.xml"/></Relationships>
</file>

<file path=ppt/slides/_rels/slide81.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136.xml"/></Relationships>
</file>

<file path=ppt/slides/_rels/slide82.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7.xml"/><Relationship Id="rId1" Type="http://schemas.openxmlformats.org/officeDocument/2006/relationships/slideLayout" Target="../slideLayouts/slideLayout13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4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4.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26.xml"/><Relationship Id="rId1" Type="http://schemas.openxmlformats.org/officeDocument/2006/relationships/slideLayout" Target="../slideLayouts/slideLayout14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2.xml"/><Relationship Id="rId1" Type="http://schemas.openxmlformats.org/officeDocument/2006/relationships/tags" Target="../tags/tag6.xml"/><Relationship Id="rId4" Type="http://schemas.openxmlformats.org/officeDocument/2006/relationships/chart" Target="../charts/chart54.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1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99.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4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9550"/>
            <a:ext cx="8839200" cy="685800"/>
          </a:xfrm>
        </p:spPr>
        <p:txBody>
          <a:bodyPr>
            <a:normAutofit/>
          </a:bodyPr>
          <a:lstStyle/>
          <a:p>
            <a:r>
              <a:rPr lang="en-US" b="1" dirty="0" smtClean="0"/>
              <a:t>Meeting of the Investment Advisory Council</a:t>
            </a:r>
            <a:endParaRPr lang="en-US" b="1" dirty="0"/>
          </a:p>
        </p:txBody>
      </p:sp>
      <p:sp>
        <p:nvSpPr>
          <p:cNvPr id="3" name="Rectangle 2"/>
          <p:cNvSpPr/>
          <p:nvPr/>
        </p:nvSpPr>
        <p:spPr>
          <a:xfrm>
            <a:off x="5638800" y="1556089"/>
            <a:ext cx="3352800" cy="523220"/>
          </a:xfrm>
          <a:prstGeom prst="rect">
            <a:avLst/>
          </a:prstGeom>
        </p:spPr>
        <p:txBody>
          <a:bodyPr wrap="square" lIns="91432" tIns="45716" rIns="91432" bIns="45716">
            <a:spAutoFit/>
          </a:bodyPr>
          <a:lstStyle/>
          <a:p>
            <a:r>
              <a:rPr lang="en-US" sz="2800" dirty="0" smtClean="0"/>
              <a:t>June 29, 2021</a:t>
            </a:r>
            <a:endParaRPr lang="en-US" sz="2800" dirty="0"/>
          </a:p>
        </p:txBody>
      </p:sp>
    </p:spTree>
    <p:extLst>
      <p:ext uri="{BB962C8B-B14F-4D97-AF65-F5344CB8AC3E}">
        <p14:creationId xmlns:p14="http://schemas.microsoft.com/office/powerpoint/2010/main" val="4061455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Private Equity Investment Process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994907"/>
              </p:ext>
            </p:extLst>
          </p:nvPr>
        </p:nvGraphicFramePr>
        <p:xfrm>
          <a:off x="152400" y="1200151"/>
          <a:ext cx="8839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93298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0942" y="1588439"/>
            <a:ext cx="2057400" cy="918423"/>
          </a:xfrm>
          <a:prstGeom prst="rect">
            <a:avLst/>
          </a:prstGeom>
        </p:spPr>
      </p:pic>
      <p:sp>
        <p:nvSpPr>
          <p:cNvPr id="2" name="Title 1"/>
          <p:cNvSpPr>
            <a:spLocks noGrp="1"/>
          </p:cNvSpPr>
          <p:nvPr>
            <p:ph type="title"/>
          </p:nvPr>
        </p:nvSpPr>
        <p:spPr/>
        <p:txBody>
          <a:bodyPr>
            <a:normAutofit/>
          </a:bodyPr>
          <a:lstStyle/>
          <a:p>
            <a:pPr algn="ctr"/>
            <a:r>
              <a:rPr lang="en-US" sz="2400" b="1" dirty="0"/>
              <a:t>MyFRS FINANCIAL GUIDANCE PROGRAM</a:t>
            </a:r>
            <a:endParaRPr lang="en-US" sz="2400" dirty="0"/>
          </a:p>
        </p:txBody>
      </p:sp>
      <p:sp>
        <p:nvSpPr>
          <p:cNvPr id="3" name="Content Placeholder 2"/>
          <p:cNvSpPr>
            <a:spLocks noGrp="1"/>
          </p:cNvSpPr>
          <p:nvPr>
            <p:ph idx="1"/>
          </p:nvPr>
        </p:nvSpPr>
        <p:spPr/>
        <p:txBody>
          <a:bodyPr>
            <a:normAutofit/>
          </a:bodyPr>
          <a:lstStyle/>
          <a:p>
            <a:r>
              <a:rPr lang="en-US" sz="1950" b="1" dirty="0">
                <a:latin typeface="Arial" panose="020B0604020202020204" pitchFamily="34" charset="0"/>
                <a:cs typeface="Arial" panose="020B0604020202020204" pitchFamily="34" charset="0"/>
              </a:rPr>
              <a:t>Telephone</a:t>
            </a:r>
          </a:p>
          <a:p>
            <a:endParaRPr lang="en-US" sz="1950" b="1" dirty="0">
              <a:latin typeface="Arial" panose="020B0604020202020204" pitchFamily="34" charset="0"/>
              <a:cs typeface="Arial" panose="020B0604020202020204" pitchFamily="34" charset="0"/>
            </a:endParaRPr>
          </a:p>
          <a:p>
            <a:r>
              <a:rPr lang="en-US" sz="1950" b="1" dirty="0">
                <a:latin typeface="Arial" panose="020B0604020202020204" pitchFamily="34" charset="0"/>
                <a:cs typeface="Arial" panose="020B0604020202020204" pitchFamily="34" charset="0"/>
              </a:rPr>
              <a:t>MyFRS.com</a:t>
            </a:r>
          </a:p>
          <a:p>
            <a:endParaRPr lang="en-US" sz="1950" b="1" dirty="0">
              <a:latin typeface="Arial" panose="020B0604020202020204" pitchFamily="34" charset="0"/>
              <a:cs typeface="Arial" panose="020B0604020202020204" pitchFamily="34" charset="0"/>
            </a:endParaRPr>
          </a:p>
          <a:p>
            <a:r>
              <a:rPr lang="en-US" sz="1950" b="1" dirty="0">
                <a:latin typeface="Arial" panose="020B0604020202020204" pitchFamily="34" charset="0"/>
                <a:cs typeface="Arial" panose="020B0604020202020204" pitchFamily="34" charset="0"/>
              </a:rPr>
              <a:t>Print</a:t>
            </a:r>
          </a:p>
          <a:p>
            <a:endParaRPr lang="en-US" sz="1950" b="1" dirty="0">
              <a:latin typeface="Arial" panose="020B0604020202020204" pitchFamily="34" charset="0"/>
              <a:cs typeface="Arial" panose="020B0604020202020204" pitchFamily="34" charset="0"/>
            </a:endParaRPr>
          </a:p>
          <a:p>
            <a:r>
              <a:rPr lang="en-US" sz="1950" b="1" dirty="0">
                <a:latin typeface="Arial" panose="020B0604020202020204" pitchFamily="34" charset="0"/>
                <a:cs typeface="Arial" panose="020B0604020202020204" pitchFamily="34" charset="0"/>
              </a:rPr>
              <a:t>Videos</a:t>
            </a:r>
          </a:p>
          <a:p>
            <a:pPr marL="0" indent="0">
              <a:buNone/>
            </a:pPr>
            <a:endParaRPr lang="en-US" sz="1950" b="1" dirty="0">
              <a:latin typeface="Arial" panose="020B0604020202020204" pitchFamily="34" charset="0"/>
              <a:cs typeface="Arial" panose="020B0604020202020204" pitchFamily="34" charset="0"/>
            </a:endParaRPr>
          </a:p>
          <a:p>
            <a:r>
              <a:rPr lang="en-US" sz="1950" b="1" dirty="0">
                <a:latin typeface="Arial" panose="020B0604020202020204" pitchFamily="34" charset="0"/>
                <a:cs typeface="Arial" panose="020B0604020202020204" pitchFamily="34" charset="0"/>
              </a:rPr>
              <a:t>Workshops/Webcasts</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085850"/>
            <a:ext cx="882879" cy="7914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2454017"/>
            <a:ext cx="2352323"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3875029"/>
            <a:ext cx="2223824" cy="126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8800" y="3052140"/>
            <a:ext cx="1598145" cy="89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100</a:t>
            </a:fld>
            <a:endParaRPr lang="en-US">
              <a:solidFill>
                <a:prstClr val="black">
                  <a:tint val="75000"/>
                </a:prstClr>
              </a:solidFill>
            </a:endParaRPr>
          </a:p>
        </p:txBody>
      </p:sp>
    </p:spTree>
    <p:extLst>
      <p:ext uri="{BB962C8B-B14F-4D97-AF65-F5344CB8AC3E}">
        <p14:creationId xmlns:p14="http://schemas.microsoft.com/office/powerpoint/2010/main" val="308336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MyFRS FINANCIAL GUIDANCE PROGRAM</a:t>
            </a:r>
            <a:r>
              <a:rPr lang="en-US" sz="2100" b="1" dirty="0"/>
              <a:t/>
            </a:r>
            <a:br>
              <a:rPr lang="en-US" sz="2100" b="1" dirty="0"/>
            </a:br>
            <a:r>
              <a:rPr lang="en-US" sz="1350" b="1" dirty="0"/>
              <a:t>(April 1</a:t>
            </a:r>
            <a:r>
              <a:rPr lang="en-US" sz="1350" b="1"/>
              <a:t>, 2020-March 31, 2021)</a:t>
            </a:r>
            <a:endParaRPr lang="en-US" sz="1350" b="1"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408426662"/>
              </p:ext>
            </p:extLst>
          </p:nvPr>
        </p:nvGraphicFramePr>
        <p:xfrm>
          <a:off x="1721644" y="1418035"/>
          <a:ext cx="5168504" cy="2365772"/>
        </p:xfrm>
        <a:graphic>
          <a:graphicData uri="http://schemas.openxmlformats.org/presentationml/2006/ole">
            <mc:AlternateContent xmlns:mc="http://schemas.openxmlformats.org/markup-compatibility/2006">
              <mc:Choice xmlns:v="urn:schemas-microsoft-com:vml" Requires="v">
                <p:oleObj spid="_x0000_s15373" name="Document" r:id="rId4" imgW="10488430" imgH="4801270" progId="Word.Document.12">
                  <p:embed/>
                </p:oleObj>
              </mc:Choice>
              <mc:Fallback>
                <p:oleObj name="Document" r:id="rId4" imgW="10488430" imgH="4801270" progId="Word.Document.12">
                  <p:embed/>
                  <p:pic>
                    <p:nvPicPr>
                      <p:cNvPr id="4" name="Content Placeholder 3"/>
                      <p:cNvPicPr>
                        <a:picLocks noChangeAspect="1" noChangeArrowheads="1"/>
                      </p:cNvPicPr>
                      <p:nvPr/>
                    </p:nvPicPr>
                    <p:blipFill>
                      <a:blip r:embed="rId5"/>
                      <a:srcRect/>
                      <a:stretch>
                        <a:fillRect/>
                      </a:stretch>
                    </p:blipFill>
                    <p:spPr bwMode="auto">
                      <a:xfrm>
                        <a:off x="1721644" y="1418035"/>
                        <a:ext cx="5168504" cy="2365772"/>
                      </a:xfrm>
                      <a:prstGeom prst="rect">
                        <a:avLst/>
                      </a:prstGeom>
                      <a:noFill/>
                      <a:ln>
                        <a:noFill/>
                      </a:ln>
                    </p:spPr>
                  </p:pic>
                </p:oleObj>
              </mc:Fallback>
            </mc:AlternateContent>
          </a:graphicData>
        </a:graphic>
      </p:graphicFrame>
      <p:sp>
        <p:nvSpPr>
          <p:cNvPr id="5" name="TextBox 4"/>
          <p:cNvSpPr txBox="1"/>
          <p:nvPr/>
        </p:nvSpPr>
        <p:spPr>
          <a:xfrm>
            <a:off x="1954530" y="4160410"/>
            <a:ext cx="4972050" cy="507831"/>
          </a:xfrm>
          <a:prstGeom prst="rect">
            <a:avLst/>
          </a:prstGeom>
          <a:solidFill>
            <a:schemeClr val="accent3">
              <a:lumMod val="60000"/>
              <a:lumOff val="40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defTabSz="685800"/>
            <a:r>
              <a:rPr lang="en-US" sz="1350" b="1">
                <a:solidFill>
                  <a:prstClr val="black"/>
                </a:solidFill>
                <a:latin typeface="Calibri"/>
              </a:rPr>
              <a:t>25 Annuities </a:t>
            </a:r>
            <a:r>
              <a:rPr lang="en-US" sz="1350" b="1" dirty="0">
                <a:solidFill>
                  <a:prstClr val="black"/>
                </a:solidFill>
                <a:latin typeface="Calibri"/>
              </a:rPr>
              <a:t>purchased last 12 months </a:t>
            </a:r>
            <a:r>
              <a:rPr lang="en-US" sz="1350" b="1">
                <a:solidFill>
                  <a:prstClr val="black"/>
                </a:solidFill>
                <a:latin typeface="Calibri"/>
              </a:rPr>
              <a:t>- $2.4 million</a:t>
            </a:r>
            <a:endParaRPr lang="en-US" sz="1350" b="1" dirty="0">
              <a:solidFill>
                <a:prstClr val="black"/>
              </a:solidFill>
              <a:latin typeface="Calibri"/>
            </a:endParaRPr>
          </a:p>
          <a:p>
            <a:pPr algn="ctr" defTabSz="685800"/>
            <a:r>
              <a:rPr lang="en-US" sz="1350" b="1">
                <a:solidFill>
                  <a:prstClr val="black"/>
                </a:solidFill>
                <a:latin typeface="Calibri"/>
              </a:rPr>
              <a:t>168 Total </a:t>
            </a:r>
            <a:r>
              <a:rPr lang="en-US" sz="1350" b="1" dirty="0">
                <a:solidFill>
                  <a:prstClr val="black"/>
                </a:solidFill>
                <a:latin typeface="Calibri"/>
              </a:rPr>
              <a:t>Annuities purchased inception to date </a:t>
            </a:r>
            <a:r>
              <a:rPr lang="en-US" sz="1350" b="1">
                <a:solidFill>
                  <a:prstClr val="black"/>
                </a:solidFill>
                <a:latin typeface="Calibri"/>
              </a:rPr>
              <a:t>- $21.6 </a:t>
            </a:r>
            <a:r>
              <a:rPr lang="en-US" sz="1350" b="1" dirty="0">
                <a:solidFill>
                  <a:prstClr val="black"/>
                </a:solidFill>
                <a:latin typeface="Calibri"/>
              </a:rPr>
              <a:t>million</a:t>
            </a:r>
          </a:p>
        </p:txBody>
      </p:sp>
      <p:sp>
        <p:nvSpPr>
          <p:cNvPr id="3" name="TextBox 2"/>
          <p:cNvSpPr txBox="1"/>
          <p:nvPr/>
        </p:nvSpPr>
        <p:spPr>
          <a:xfrm>
            <a:off x="3543300" y="3600450"/>
            <a:ext cx="2781300" cy="253916"/>
          </a:xfrm>
          <a:prstGeom prst="rect">
            <a:avLst/>
          </a:prstGeom>
          <a:noFill/>
        </p:spPr>
        <p:txBody>
          <a:bodyPr wrap="square" rtlCol="0">
            <a:spAutoFit/>
          </a:bodyPr>
          <a:lstStyle/>
          <a:p>
            <a:pPr defTabSz="685800"/>
            <a:r>
              <a:rPr lang="en-US" sz="1050" dirty="0">
                <a:solidFill>
                  <a:prstClr val="black"/>
                </a:solidFill>
                <a:latin typeface="Calibri"/>
              </a:rPr>
              <a:t>(% change from previous 12 months)</a:t>
            </a:r>
          </a:p>
        </p:txBody>
      </p:sp>
      <p:sp>
        <p:nvSpPr>
          <p:cNvPr id="7" name="Slide Number Placeholder 6"/>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101</a:t>
            </a:fld>
            <a:endParaRPr lang="en-US">
              <a:solidFill>
                <a:prstClr val="black">
                  <a:tint val="75000"/>
                </a:prstClr>
              </a:solidFill>
            </a:endParaRPr>
          </a:p>
        </p:txBody>
      </p:sp>
    </p:spTree>
    <p:extLst>
      <p:ext uri="{BB962C8B-B14F-4D97-AF65-F5344CB8AC3E}">
        <p14:creationId xmlns:p14="http://schemas.microsoft.com/office/powerpoint/2010/main" val="1210372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Education Highlights</a:t>
            </a:r>
            <a:endParaRPr lang="en-US" sz="2400" dirty="0"/>
          </a:p>
        </p:txBody>
      </p:sp>
      <p:sp>
        <p:nvSpPr>
          <p:cNvPr id="3" name="Rectangle 2"/>
          <p:cNvSpPr/>
          <p:nvPr/>
        </p:nvSpPr>
        <p:spPr>
          <a:xfrm>
            <a:off x="800100" y="1485900"/>
            <a:ext cx="7886700" cy="1962076"/>
          </a:xfrm>
          <a:prstGeom prst="rect">
            <a:avLst/>
          </a:prstGeom>
        </p:spPr>
        <p:txBody>
          <a:bodyPr wrap="square">
            <a:spAutoFit/>
          </a:bodyPr>
          <a:lstStyle/>
          <a:p>
            <a:pPr marL="214313" indent="-214313" defTabSz="6858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Experian breach response services have been activated</a:t>
            </a:r>
          </a:p>
          <a:p>
            <a:pPr marL="214313" indent="-214313" defTabSz="685800">
              <a:buFont typeface="Arial" panose="020B0604020202020204" pitchFamily="34" charset="0"/>
              <a:buChar char="•"/>
            </a:pPr>
            <a:endParaRPr lang="en-US" sz="1350" b="1"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Multi-factor Authentication initiated on MyFRS.com</a:t>
            </a:r>
          </a:p>
          <a:p>
            <a:pPr marL="214313" indent="-214313" defTabSz="68580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GuidedChoice Retirement Income Solution </a:t>
            </a:r>
          </a:p>
          <a:p>
            <a:pPr marL="900113" lvl="2" indent="-214313" defTabSz="6858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Will assist Investment Plan and Pension Plan members in drawing down retirement income during retirement </a:t>
            </a:r>
            <a:endParaRPr lang="en-US" dirty="0">
              <a:solidFill>
                <a:prstClr val="black"/>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102</a:t>
            </a:fld>
            <a:endParaRPr lang="en-US">
              <a:solidFill>
                <a:prstClr val="black">
                  <a:tint val="75000"/>
                </a:prstClr>
              </a:solidFill>
            </a:endParaRPr>
          </a:p>
        </p:txBody>
      </p:sp>
    </p:spTree>
    <p:extLst>
      <p:ext uri="{BB962C8B-B14F-4D97-AF65-F5344CB8AC3E}">
        <p14:creationId xmlns:p14="http://schemas.microsoft.com/office/powerpoint/2010/main" val="26691971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dirty="0"/>
              <a:t>OVERVIEW OF THE INVESTMENT PLAN </a:t>
            </a:r>
            <a:br>
              <a:rPr lang="en-US" sz="2400" b="1" dirty="0"/>
            </a:br>
            <a:r>
              <a:rPr lang="en-US" sz="2400" b="1" dirty="0"/>
              <a:t>INVESTMENT FUND OPTIONS</a:t>
            </a:r>
          </a:p>
        </p:txBody>
      </p:sp>
      <p:sp>
        <p:nvSpPr>
          <p:cNvPr id="3" name="Content Placeholder 2"/>
          <p:cNvSpPr>
            <a:spLocks noGrp="1"/>
          </p:cNvSpPr>
          <p:nvPr>
            <p:ph idx="1"/>
          </p:nvPr>
        </p:nvSpPr>
        <p:spPr>
          <a:xfrm>
            <a:off x="1428750" y="2000250"/>
            <a:ext cx="6115050" cy="1314450"/>
          </a:xfrm>
        </p:spPr>
        <p:txBody>
          <a:bodyPr anchor="ctr">
            <a:normAutofit lnSpcReduction="10000"/>
          </a:bodyPr>
          <a:lstStyle/>
          <a:p>
            <a:pPr marL="0" indent="0" algn="ctr">
              <a:buNone/>
            </a:pPr>
            <a:endParaRPr lang="en-US" dirty="0"/>
          </a:p>
          <a:p>
            <a:pPr marL="0" indent="0" algn="ctr">
              <a:buNone/>
            </a:pPr>
            <a:r>
              <a:rPr lang="en-US" b="1" dirty="0"/>
              <a:t>Daniel Beard</a:t>
            </a:r>
          </a:p>
          <a:p>
            <a:pPr marL="0" indent="0" algn="ctr">
              <a:buNone/>
            </a:pPr>
            <a:r>
              <a:rPr lang="en-US" b="1" dirty="0"/>
              <a:t>Chief of Defined Contribution Programs</a:t>
            </a:r>
            <a:endParaRPr lang="en-US" dirty="0"/>
          </a:p>
          <a:p>
            <a:pPr marL="0" indent="0" algn="ctr">
              <a:buNone/>
            </a:pPr>
            <a:endParaRPr lang="en-US" dirty="0"/>
          </a:p>
          <a:p>
            <a:pPr marL="0" indent="0" algn="ctr">
              <a:buNone/>
            </a:pPr>
            <a:endParaRPr lang="en-US" dirty="0"/>
          </a:p>
        </p:txBody>
      </p:sp>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103</a:t>
            </a:fld>
            <a:endParaRPr lang="en-US">
              <a:solidFill>
                <a:prstClr val="black">
                  <a:tint val="75000"/>
                </a:prstClr>
              </a:solidFill>
            </a:endParaRPr>
          </a:p>
        </p:txBody>
      </p:sp>
    </p:spTree>
    <p:extLst>
      <p:ext uri="{BB962C8B-B14F-4D97-AF65-F5344CB8AC3E}">
        <p14:creationId xmlns:p14="http://schemas.microsoft.com/office/powerpoint/2010/main" val="38290218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Asset Class Performance</a:t>
            </a:r>
            <a:br>
              <a:rPr lang="en-US" sz="2400" b="1" dirty="0"/>
            </a:br>
            <a:r>
              <a:rPr lang="en-US" sz="1500" b="1" dirty="0"/>
              <a:t>(as of March 31, 2021)</a:t>
            </a:r>
          </a:p>
        </p:txBody>
      </p:sp>
      <p:sp>
        <p:nvSpPr>
          <p:cNvPr id="174" name="TextBox 173"/>
          <p:cNvSpPr txBox="1"/>
          <p:nvPr/>
        </p:nvSpPr>
        <p:spPr>
          <a:xfrm>
            <a:off x="400050" y="4286250"/>
            <a:ext cx="2743200" cy="577081"/>
          </a:xfrm>
          <a:prstGeom prst="rect">
            <a:avLst/>
          </a:prstGeom>
          <a:noFill/>
        </p:spPr>
        <p:txBody>
          <a:bodyPr wrap="square" rtlCol="0">
            <a:spAutoFit/>
          </a:bodyPr>
          <a:lstStyle/>
          <a:p>
            <a:pPr defTabSz="685800"/>
            <a:r>
              <a:rPr lang="en-US" sz="1050" dirty="0">
                <a:solidFill>
                  <a:prstClr val="black"/>
                </a:solidFill>
                <a:latin typeface="Calibri"/>
              </a:rPr>
              <a:t>*Prior to 2014, TIPS only.</a:t>
            </a:r>
          </a:p>
          <a:p>
            <a:pPr defTabSz="685800"/>
            <a:r>
              <a:rPr lang="en-US" sz="1050" dirty="0">
                <a:solidFill>
                  <a:prstClr val="black"/>
                </a:solidFill>
                <a:latin typeface="Calibri"/>
              </a:rPr>
              <a:t>Retirement Date Funds Inception July 1, 2014</a:t>
            </a:r>
          </a:p>
          <a:p>
            <a:pPr defTabSz="685800"/>
            <a:r>
              <a:rPr lang="en-US" sz="1050" dirty="0">
                <a:solidFill>
                  <a:prstClr val="black"/>
                </a:solidFill>
                <a:latin typeface="Calibri"/>
              </a:rPr>
              <a:t>TF x RDFs Inception July 1, 2014</a:t>
            </a:r>
          </a:p>
        </p:txBody>
      </p:sp>
      <p:graphicFrame>
        <p:nvGraphicFramePr>
          <p:cNvPr id="4" name="Table 3"/>
          <p:cNvGraphicFramePr>
            <a:graphicFrameLocks noGrp="1"/>
          </p:cNvGraphicFramePr>
          <p:nvPr>
            <p:extLst>
              <p:ext uri="{D42A27DB-BD31-4B8C-83A1-F6EECF244321}">
                <p14:modId xmlns:p14="http://schemas.microsoft.com/office/powerpoint/2010/main" val="877848804"/>
              </p:ext>
            </p:extLst>
          </p:nvPr>
        </p:nvGraphicFramePr>
        <p:xfrm>
          <a:off x="457200" y="1143000"/>
          <a:ext cx="8115305" cy="3086100"/>
        </p:xfrm>
        <a:graphic>
          <a:graphicData uri="http://schemas.openxmlformats.org/drawingml/2006/table">
            <a:tbl>
              <a:tblPr/>
              <a:tblGrid>
                <a:gridCol w="3175553">
                  <a:extLst>
                    <a:ext uri="{9D8B030D-6E8A-4147-A177-3AD203B41FA5}">
                      <a16:colId xmlns:a16="http://schemas.microsoft.com/office/drawing/2014/main" val="4237705588"/>
                    </a:ext>
                  </a:extLst>
                </a:gridCol>
                <a:gridCol w="823292">
                  <a:extLst>
                    <a:ext uri="{9D8B030D-6E8A-4147-A177-3AD203B41FA5}">
                      <a16:colId xmlns:a16="http://schemas.microsoft.com/office/drawing/2014/main" val="192297824"/>
                    </a:ext>
                  </a:extLst>
                </a:gridCol>
                <a:gridCol w="823292">
                  <a:extLst>
                    <a:ext uri="{9D8B030D-6E8A-4147-A177-3AD203B41FA5}">
                      <a16:colId xmlns:a16="http://schemas.microsoft.com/office/drawing/2014/main" val="3402257151"/>
                    </a:ext>
                  </a:extLst>
                </a:gridCol>
                <a:gridCol w="823292">
                  <a:extLst>
                    <a:ext uri="{9D8B030D-6E8A-4147-A177-3AD203B41FA5}">
                      <a16:colId xmlns:a16="http://schemas.microsoft.com/office/drawing/2014/main" val="1218277268"/>
                    </a:ext>
                  </a:extLst>
                </a:gridCol>
                <a:gridCol w="823292">
                  <a:extLst>
                    <a:ext uri="{9D8B030D-6E8A-4147-A177-3AD203B41FA5}">
                      <a16:colId xmlns:a16="http://schemas.microsoft.com/office/drawing/2014/main" val="633260712"/>
                    </a:ext>
                  </a:extLst>
                </a:gridCol>
                <a:gridCol w="823292">
                  <a:extLst>
                    <a:ext uri="{9D8B030D-6E8A-4147-A177-3AD203B41FA5}">
                      <a16:colId xmlns:a16="http://schemas.microsoft.com/office/drawing/2014/main" val="185201081"/>
                    </a:ext>
                  </a:extLst>
                </a:gridCol>
                <a:gridCol w="823292">
                  <a:extLst>
                    <a:ext uri="{9D8B030D-6E8A-4147-A177-3AD203B41FA5}">
                      <a16:colId xmlns:a16="http://schemas.microsoft.com/office/drawing/2014/main" val="3044564850"/>
                    </a:ext>
                  </a:extLst>
                </a:gridCol>
              </a:tblGrid>
              <a:tr h="308610">
                <a:tc>
                  <a:txBody>
                    <a:bodyPr/>
                    <a:lstStyle/>
                    <a:p>
                      <a:pPr algn="l" fontAlgn="b"/>
                      <a:r>
                        <a:rPr lang="en-US" sz="1400" b="0" i="0" u="none" strike="noStrike" dirty="0">
                          <a:effectLst/>
                          <a:latin typeface="Calibri" panose="020F0502020204030204" pitchFamily="34" charset="0"/>
                        </a:rPr>
                        <a:t>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QTD</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FYTD</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1 Year</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3 Years</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5 Years</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Inception</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extLst>
                  <a:ext uri="{0D108BD9-81ED-4DB2-BD59-A6C34878D82A}">
                    <a16:rowId xmlns:a16="http://schemas.microsoft.com/office/drawing/2014/main" val="1705239636"/>
                  </a:ext>
                </a:extLst>
              </a:tr>
              <a:tr h="308610">
                <a:tc>
                  <a:txBody>
                    <a:bodyPr/>
                    <a:lstStyle/>
                    <a:p>
                      <a:pPr algn="l" fontAlgn="b"/>
                      <a:r>
                        <a:rPr lang="en-US" sz="1400" b="1" i="0" u="none" strike="noStrike" dirty="0">
                          <a:effectLst/>
                          <a:latin typeface="Calibri" panose="020F0502020204030204" pitchFamily="34" charset="0"/>
                        </a:rPr>
                        <a:t> Total Fund</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effectLst/>
                          <a:latin typeface="Calibri" panose="020F0502020204030204" pitchFamily="34" charset="0"/>
                        </a:rPr>
                        <a:t>3.26%</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1400" b="1" i="0" u="none" strike="noStrike" dirty="0">
                          <a:effectLst/>
                          <a:latin typeface="Calibri" panose="020F0502020204030204" pitchFamily="34" charset="0"/>
                        </a:rPr>
                        <a:t>21.39%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38.77%</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9.99%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effectLst/>
                          <a:latin typeface="Calibri" panose="020F0502020204030204" pitchFamily="34" charset="0"/>
                        </a:rPr>
                        <a:t>10.61%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7.53%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288215076"/>
                  </a:ext>
                </a:extLst>
              </a:tr>
              <a:tr h="308610">
                <a:tc>
                  <a:txBody>
                    <a:bodyPr/>
                    <a:lstStyle/>
                    <a:p>
                      <a:pPr algn="l" fontAlgn="b"/>
                      <a:r>
                        <a:rPr lang="en-US" sz="1400" b="1" i="0" u="none" strike="noStrike" dirty="0">
                          <a:effectLst/>
                          <a:latin typeface="Calibri" panose="020F0502020204030204" pitchFamily="34" charset="0"/>
                        </a:rPr>
                        <a:t> Money Market</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0.05%</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0.16%</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0.34%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1.61%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1.40%</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1.53%</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extLst>
                  <a:ext uri="{0D108BD9-81ED-4DB2-BD59-A6C34878D82A}">
                    <a16:rowId xmlns:a16="http://schemas.microsoft.com/office/drawing/2014/main" val="2398372983"/>
                  </a:ext>
                </a:extLst>
              </a:tr>
              <a:tr h="308610">
                <a:tc>
                  <a:txBody>
                    <a:bodyPr/>
                    <a:lstStyle/>
                    <a:p>
                      <a:pPr algn="l" fontAlgn="b"/>
                      <a:r>
                        <a:rPr lang="en-US" sz="1400" b="1" i="0" u="none" strike="noStrike" dirty="0">
                          <a:effectLst/>
                          <a:latin typeface="Calibri" panose="020F0502020204030204" pitchFamily="34" charset="0"/>
                        </a:rPr>
                        <a:t> Inflation Protected Assets &amp; TIPS*</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effectLst/>
                          <a:latin typeface="Calibri" panose="020F0502020204030204" pitchFamily="34" charset="0"/>
                        </a:rPr>
                        <a:t>1.63%</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effectLst/>
                          <a:latin typeface="Calibri" panose="020F0502020204030204" pitchFamily="34" charset="0"/>
                        </a:rPr>
                        <a:t>12.54%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21.54%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5.54%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5.19%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effectLst/>
                          <a:latin typeface="Calibri" panose="020F0502020204030204" pitchFamily="34" charset="0"/>
                        </a:rPr>
                        <a:t>4.53%</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3737276010"/>
                  </a:ext>
                </a:extLst>
              </a:tr>
              <a:tr h="308610">
                <a:tc>
                  <a:txBody>
                    <a:bodyPr/>
                    <a:lstStyle/>
                    <a:p>
                      <a:pPr algn="l" fontAlgn="b"/>
                      <a:r>
                        <a:rPr lang="en-US" sz="1400" b="1" i="0" u="none" strike="noStrike" dirty="0">
                          <a:effectLst/>
                          <a:latin typeface="Calibri" panose="020F0502020204030204" pitchFamily="34" charset="0"/>
                        </a:rPr>
                        <a:t> Fixed Income</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a:effectLst/>
                          <a:latin typeface="Calibri" panose="020F0502020204030204" pitchFamily="34" charset="0"/>
                        </a:rPr>
                        <a:t>-2.64%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0.75%</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5.91%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5.33%</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4.13%</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4.81%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extLst>
                  <a:ext uri="{0D108BD9-81ED-4DB2-BD59-A6C34878D82A}">
                    <a16:rowId xmlns:a16="http://schemas.microsoft.com/office/drawing/2014/main" val="2534149585"/>
                  </a:ext>
                </a:extLst>
              </a:tr>
              <a:tr h="308610">
                <a:tc>
                  <a:txBody>
                    <a:bodyPr/>
                    <a:lstStyle/>
                    <a:p>
                      <a:pPr algn="l" fontAlgn="b"/>
                      <a:r>
                        <a:rPr lang="en-US" sz="1400" b="1" i="0" u="none" strike="noStrike" dirty="0">
                          <a:effectLst/>
                          <a:latin typeface="Calibri" panose="020F0502020204030204" pitchFamily="34" charset="0"/>
                        </a:rPr>
                        <a:t> Domestic Equities</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6.69%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34.81%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effectLst/>
                          <a:latin typeface="Calibri" panose="020F0502020204030204" pitchFamily="34" charset="0"/>
                        </a:rPr>
                        <a:t>66.54%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15.93%</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16.37%</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11.14%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2291092749"/>
                  </a:ext>
                </a:extLst>
              </a:tr>
              <a:tr h="308610">
                <a:tc>
                  <a:txBody>
                    <a:bodyPr/>
                    <a:lstStyle/>
                    <a:p>
                      <a:pPr algn="l" fontAlgn="b"/>
                      <a:r>
                        <a:rPr lang="en-US" sz="1400" b="1" i="0" u="none" strike="noStrike" dirty="0">
                          <a:effectLst/>
                          <a:latin typeface="Calibri" panose="020F0502020204030204" pitchFamily="34" charset="0"/>
                        </a:rPr>
                        <a:t> Global &amp; International Equities</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3.24%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30.71%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54.75%</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8.41%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11.40%</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8.64%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extLst>
                  <a:ext uri="{0D108BD9-81ED-4DB2-BD59-A6C34878D82A}">
                    <a16:rowId xmlns:a16="http://schemas.microsoft.com/office/drawing/2014/main" val="554613561"/>
                  </a:ext>
                </a:extLst>
              </a:tr>
              <a:tr h="308610">
                <a:tc>
                  <a:txBody>
                    <a:bodyPr/>
                    <a:lstStyle/>
                    <a:p>
                      <a:pPr algn="l" fontAlgn="b"/>
                      <a:r>
                        <a:rPr lang="en-US" sz="1400" b="1" i="0" u="none" strike="noStrike" dirty="0">
                          <a:effectLst/>
                          <a:latin typeface="Calibri" panose="020F0502020204030204" pitchFamily="34" charset="0"/>
                        </a:rPr>
                        <a:t> Real Estate</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3BC"/>
                    </a:solidFill>
                  </a:tcPr>
                </a:tc>
                <a:tc>
                  <a:txBody>
                    <a:bodyPr/>
                    <a:lstStyle/>
                    <a:p>
                      <a:pPr algn="ctr" fontAlgn="b"/>
                      <a:r>
                        <a:rPr lang="en-US" sz="1400" b="1" i="0" u="none" strike="noStrike">
                          <a:effectLst/>
                          <a:latin typeface="Calibri" panose="020F0502020204030204" pitchFamily="34" charset="0"/>
                        </a:rPr>
                        <a:t>2.14%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3BC"/>
                    </a:solidFill>
                  </a:tcPr>
                </a:tc>
                <a:tc>
                  <a:txBody>
                    <a:bodyPr/>
                    <a:lstStyle/>
                    <a:p>
                      <a:pPr algn="ctr" fontAlgn="b"/>
                      <a:r>
                        <a:rPr lang="en-US" sz="1400" b="1" i="0" u="none" strike="noStrike">
                          <a:effectLst/>
                          <a:latin typeface="Calibri" panose="020F0502020204030204" pitchFamily="34" charset="0"/>
                        </a:rPr>
                        <a:t>6.11%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3BC"/>
                    </a:solidFill>
                  </a:tcPr>
                </a:tc>
                <a:tc>
                  <a:txBody>
                    <a:bodyPr/>
                    <a:lstStyle/>
                    <a:p>
                      <a:pPr algn="ctr" fontAlgn="b"/>
                      <a:r>
                        <a:rPr lang="en-US" sz="1400" b="1" i="0" u="none" strike="noStrike" dirty="0">
                          <a:effectLst/>
                          <a:latin typeface="Calibri" panose="020F0502020204030204" pitchFamily="34" charset="0"/>
                        </a:rPr>
                        <a:t>5.76%</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3BC"/>
                    </a:solidFill>
                  </a:tcPr>
                </a:tc>
                <a:tc>
                  <a:txBody>
                    <a:bodyPr/>
                    <a:lstStyle/>
                    <a:p>
                      <a:pPr algn="ctr" fontAlgn="b"/>
                      <a:r>
                        <a:rPr lang="en-US" sz="1400" b="1" i="0" u="none" strike="noStrike" dirty="0">
                          <a:effectLst/>
                          <a:latin typeface="Calibri" panose="020F0502020204030204" pitchFamily="34" charset="0"/>
                        </a:rPr>
                        <a:t>5.52%</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3BC"/>
                    </a:solidFill>
                  </a:tcPr>
                </a:tc>
                <a:tc>
                  <a:txBody>
                    <a:bodyPr/>
                    <a:lstStyle/>
                    <a:p>
                      <a:pPr algn="ctr" fontAlgn="b"/>
                      <a:r>
                        <a:rPr lang="en-US" sz="1400" b="1" i="0" u="none" strike="noStrike" dirty="0">
                          <a:effectLst/>
                          <a:latin typeface="Calibri" panose="020F0502020204030204" pitchFamily="34" charset="0"/>
                        </a:rPr>
                        <a:t>n/a</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3BC"/>
                    </a:solidFill>
                  </a:tcPr>
                </a:tc>
                <a:tc>
                  <a:txBody>
                    <a:bodyPr/>
                    <a:lstStyle/>
                    <a:p>
                      <a:pPr algn="ctr" fontAlgn="b"/>
                      <a:r>
                        <a:rPr lang="en-US" sz="1400" b="1" i="0" u="none" strike="noStrike" dirty="0">
                          <a:effectLst/>
                          <a:latin typeface="Calibri" panose="020F0502020204030204" pitchFamily="34" charset="0"/>
                        </a:rPr>
                        <a:t>5.46%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3BC"/>
                    </a:solidFill>
                  </a:tcPr>
                </a:tc>
                <a:extLst>
                  <a:ext uri="{0D108BD9-81ED-4DB2-BD59-A6C34878D82A}">
                    <a16:rowId xmlns:a16="http://schemas.microsoft.com/office/drawing/2014/main" val="139609390"/>
                  </a:ext>
                </a:extLst>
              </a:tr>
              <a:tr h="308610">
                <a:tc>
                  <a:txBody>
                    <a:bodyPr/>
                    <a:lstStyle/>
                    <a:p>
                      <a:pPr algn="l" fontAlgn="b"/>
                      <a:r>
                        <a:rPr lang="en-US" sz="1400" b="1" i="0" u="none" strike="noStrike" dirty="0">
                          <a:effectLst/>
                          <a:latin typeface="Calibri" panose="020F0502020204030204" pitchFamily="34" charset="0"/>
                        </a:rPr>
                        <a:t> Retirement Date Funds</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2.97%</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20.57%</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36.52%</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9.44%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10.19%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tc>
                  <a:txBody>
                    <a:bodyPr/>
                    <a:lstStyle/>
                    <a:p>
                      <a:pPr algn="ctr" fontAlgn="b"/>
                      <a:r>
                        <a:rPr lang="en-US" sz="1400" b="1" i="0" u="none" strike="noStrike" dirty="0">
                          <a:effectLst/>
                          <a:latin typeface="Calibri" panose="020F0502020204030204" pitchFamily="34" charset="0"/>
                        </a:rPr>
                        <a:t>7.19%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1ED"/>
                    </a:solidFill>
                  </a:tcPr>
                </a:tc>
                <a:extLst>
                  <a:ext uri="{0D108BD9-81ED-4DB2-BD59-A6C34878D82A}">
                    <a16:rowId xmlns:a16="http://schemas.microsoft.com/office/drawing/2014/main" val="2972190754"/>
                  </a:ext>
                </a:extLst>
              </a:tr>
              <a:tr h="308610">
                <a:tc>
                  <a:txBody>
                    <a:bodyPr/>
                    <a:lstStyle/>
                    <a:p>
                      <a:pPr algn="l" fontAlgn="b"/>
                      <a:r>
                        <a:rPr lang="en-US" sz="1400" b="1" i="0" u="none" strike="noStrike" dirty="0">
                          <a:effectLst/>
                          <a:latin typeface="Calibri" panose="020F0502020204030204" pitchFamily="34" charset="0"/>
                        </a:rPr>
                        <a:t> TF x RDFs</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3.55%</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effectLst/>
                          <a:latin typeface="Calibri" panose="020F0502020204030204" pitchFamily="34" charset="0"/>
                        </a:rPr>
                        <a:t>22.18%</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effectLst/>
                          <a:latin typeface="Calibri" panose="020F0502020204030204" pitchFamily="34" charset="0"/>
                        </a:rPr>
                        <a:t>40.93%</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effectLst/>
                          <a:latin typeface="Calibri" panose="020F0502020204030204" pitchFamily="34" charset="0"/>
                        </a:rPr>
                        <a:t>10.5</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effectLst/>
                          <a:latin typeface="Calibri" panose="020F0502020204030204" pitchFamily="34" charset="0"/>
                        </a:rPr>
                        <a:t>10.98</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dirty="0">
                          <a:effectLst/>
                          <a:latin typeface="Calibri" panose="020F0502020204030204" pitchFamily="34" charset="0"/>
                        </a:rPr>
                        <a:t>8.25%</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577562937"/>
                  </a:ext>
                </a:extLst>
              </a:tr>
            </a:tbl>
          </a:graphicData>
        </a:graphic>
      </p:graphicFrame>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104</a:t>
            </a:fld>
            <a:endParaRPr lang="en-US">
              <a:solidFill>
                <a:prstClr val="black">
                  <a:tint val="75000"/>
                </a:prstClr>
              </a:solidFill>
            </a:endParaRPr>
          </a:p>
        </p:txBody>
      </p:sp>
    </p:spTree>
    <p:extLst>
      <p:ext uri="{BB962C8B-B14F-4D97-AF65-F5344CB8AC3E}">
        <p14:creationId xmlns:p14="http://schemas.microsoft.com/office/powerpoint/2010/main" val="16857809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400" b="1" dirty="0"/>
              <a:t>INVESTMENT PLAN AVAILABLE FUND OPTIONS</a:t>
            </a:r>
            <a:r>
              <a:rPr lang="en-US" sz="2400" b="1" dirty="0">
                <a:cs typeface="Calibri"/>
              </a:rPr>
              <a:t/>
            </a:r>
            <a:br>
              <a:rPr lang="en-US" sz="2400" b="1" dirty="0">
                <a:cs typeface="Calibri"/>
              </a:rPr>
            </a:br>
            <a:r>
              <a:rPr lang="en-US" sz="1500" b="1" dirty="0">
                <a:cs typeface="Calibri"/>
              </a:rPr>
              <a:t>as of March 31, 2021</a:t>
            </a:r>
            <a:br>
              <a:rPr lang="en-US" sz="1500" b="1" dirty="0">
                <a:cs typeface="Calibri"/>
              </a:rPr>
            </a:br>
            <a:r>
              <a:rPr lang="en-US" sz="1500" b="1" dirty="0"/>
              <a:t>(fees bps)</a:t>
            </a:r>
          </a:p>
        </p:txBody>
      </p:sp>
      <p:sp>
        <p:nvSpPr>
          <p:cNvPr id="5" name="Content Placeholder 4"/>
          <p:cNvSpPr>
            <a:spLocks noGrp="1"/>
          </p:cNvSpPr>
          <p:nvPr>
            <p:ph idx="1"/>
          </p:nvPr>
        </p:nvSpPr>
        <p:spPr/>
        <p:txBody>
          <a:bodyPr>
            <a:normAutofit/>
          </a:bodyPr>
          <a:lstStyle/>
          <a:p>
            <a:pPr marL="0" indent="0">
              <a:buNone/>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p:txBody>
      </p:sp>
      <p:graphicFrame>
        <p:nvGraphicFramePr>
          <p:cNvPr id="8" name="Table 7"/>
          <p:cNvGraphicFramePr>
            <a:graphicFrameLocks noGrp="1"/>
          </p:cNvGraphicFramePr>
          <p:nvPr>
            <p:extLst>
              <p:ext uri="{D42A27DB-BD31-4B8C-83A1-F6EECF244321}">
                <p14:modId xmlns:p14="http://schemas.microsoft.com/office/powerpoint/2010/main" val="1672363714"/>
              </p:ext>
            </p:extLst>
          </p:nvPr>
        </p:nvGraphicFramePr>
        <p:xfrm>
          <a:off x="457200" y="1143000"/>
          <a:ext cx="8458200" cy="3673435"/>
        </p:xfrm>
        <a:graphic>
          <a:graphicData uri="http://schemas.openxmlformats.org/drawingml/2006/table">
            <a:tbl>
              <a:tblPr firstRow="1" firstCol="1" bandRow="1"/>
              <a:tblGrid>
                <a:gridCol w="4108269">
                  <a:extLst>
                    <a:ext uri="{9D8B030D-6E8A-4147-A177-3AD203B41FA5}">
                      <a16:colId xmlns:a16="http://schemas.microsoft.com/office/drawing/2014/main" val="205211311"/>
                    </a:ext>
                  </a:extLst>
                </a:gridCol>
                <a:gridCol w="4349931">
                  <a:extLst>
                    <a:ext uri="{9D8B030D-6E8A-4147-A177-3AD203B41FA5}">
                      <a16:colId xmlns:a16="http://schemas.microsoft.com/office/drawing/2014/main" val="1011646482"/>
                    </a:ext>
                  </a:extLst>
                </a:gridCol>
              </a:tblGrid>
              <a:tr h="195692">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9 Core Funds – White Labeled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10 Target Date Funds – White Labeled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9"/>
                    </a:solidFill>
                  </a:tcPr>
                </a:tc>
                <a:extLst>
                  <a:ext uri="{0D108BD9-81ED-4DB2-BD59-A6C34878D82A}">
                    <a16:rowId xmlns:a16="http://schemas.microsoft.com/office/drawing/2014/main" val="2903181020"/>
                  </a:ext>
                </a:extLst>
              </a:tr>
              <a:tr h="3477728">
                <a:tc>
                  <a:txBody>
                    <a:bodyPr/>
                    <a:lstStyle/>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Money Market Fund (.06)</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Inflation Sensitive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Fund (.36)</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U.S. Bond Enhanced Index Fund (.05)</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Core Plus Bond Fund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U.S. Stock Market Index Fund (.02)</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U.S. Stock Fund (.38)</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Foreign Stock Index Fund (.03)</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Foreign Stock Fund (.46)</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Global Stock Fund (.47)</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9"/>
                    </a:solidFill>
                  </a:tcPr>
                </a:tc>
                <a:tc>
                  <a:txBody>
                    <a:bodyPr/>
                    <a:lstStyle/>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mn-lt"/>
                          <a:ea typeface="Calibri" panose="020F0502020204030204" pitchFamily="34" charset="0"/>
                          <a:cs typeface="Times New Roman"/>
                        </a:rPr>
                        <a:t>FRS 2060 Retirement Date Fund (2060) (.10)</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2055 Retirement Date Fund (2055)  (.10)</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2050 Retirement Date Fund (2050) (.10)</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2045 Retirement Date Fund (2045) (.10)</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2040 Retirement Date Fund (2040) (.12)</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2035 Retirement Date Fund (2035) (.13)</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2030 Retirement Date Fund (2030) (.15)</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2025 Retirement Date Fund (2025) (.17)</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2020 Retirement Date Fund (2020) (.19)</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Retirement Fund 	      (2000) (.19)</a:t>
                      </a:r>
                    </a:p>
                    <a:p>
                      <a:pPr marL="0" marR="0" algn="just">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9"/>
                    </a:solidFill>
                  </a:tcPr>
                </a:tc>
                <a:extLst>
                  <a:ext uri="{0D108BD9-81ED-4DB2-BD59-A6C34878D82A}">
                    <a16:rowId xmlns:a16="http://schemas.microsoft.com/office/drawing/2014/main" val="1369566028"/>
                  </a:ext>
                </a:extLst>
              </a:tr>
            </a:tbl>
          </a:graphicData>
        </a:graphic>
      </p:graphicFrame>
      <p:sp>
        <p:nvSpPr>
          <p:cNvPr id="9" name="Rectangle 2"/>
          <p:cNvSpPr>
            <a:spLocks noChangeArrowheads="1"/>
          </p:cNvSpPr>
          <p:nvPr/>
        </p:nvSpPr>
        <p:spPr bwMode="auto">
          <a:xfrm>
            <a:off x="2280048" y="156290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US" sz="1350">
              <a:solidFill>
                <a:prstClr val="black"/>
              </a:solidFill>
              <a:latin typeface="Calibri"/>
            </a:endParaRPr>
          </a:p>
        </p:txBody>
      </p:sp>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105</a:t>
            </a:fld>
            <a:endParaRPr lang="en-US">
              <a:solidFill>
                <a:prstClr val="black">
                  <a:tint val="75000"/>
                </a:prstClr>
              </a:solidFill>
            </a:endParaRPr>
          </a:p>
        </p:txBody>
      </p:sp>
    </p:spTree>
    <p:extLst>
      <p:ext uri="{BB962C8B-B14F-4D97-AF65-F5344CB8AC3E}">
        <p14:creationId xmlns:p14="http://schemas.microsoft.com/office/powerpoint/2010/main" val="406105710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400" b="1" dirty="0"/>
              <a:t>INVESTMENT PLAN AVAILABLE FUND OPTIONS</a:t>
            </a:r>
            <a:r>
              <a:rPr lang="en-US" sz="2400" b="1" dirty="0">
                <a:cs typeface="Calibri"/>
              </a:rPr>
              <a:t/>
            </a:r>
            <a:br>
              <a:rPr lang="en-US" sz="2400" b="1" dirty="0">
                <a:cs typeface="Calibri"/>
              </a:rPr>
            </a:br>
            <a:r>
              <a:rPr lang="en-US" sz="1500" b="1" dirty="0">
                <a:cs typeface="Calibri"/>
              </a:rPr>
              <a:t>as of July 1, 2021</a:t>
            </a:r>
            <a:br>
              <a:rPr lang="en-US" sz="1500" b="1" dirty="0">
                <a:cs typeface="Calibri"/>
              </a:rPr>
            </a:br>
            <a:r>
              <a:rPr lang="en-US" sz="1500" b="1" dirty="0"/>
              <a:t>(fees bps)</a:t>
            </a:r>
          </a:p>
        </p:txBody>
      </p:sp>
      <p:sp>
        <p:nvSpPr>
          <p:cNvPr id="5" name="Content Placeholder 4"/>
          <p:cNvSpPr>
            <a:spLocks noGrp="1"/>
          </p:cNvSpPr>
          <p:nvPr>
            <p:ph idx="1"/>
          </p:nvPr>
        </p:nvSpPr>
        <p:spPr/>
        <p:txBody>
          <a:bodyPr>
            <a:normAutofit/>
          </a:bodyPr>
          <a:lstStyle/>
          <a:p>
            <a:pPr marL="0" indent="0">
              <a:buNone/>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a:p>
            <a:pPr>
              <a:buFont typeface="Wingdings" panose="05000000000000000000" pitchFamily="2" charset="2"/>
              <a:buChar char="Ø"/>
            </a:pPr>
            <a:endParaRPr lang="en-US" sz="1200" b="1" dirty="0"/>
          </a:p>
        </p:txBody>
      </p:sp>
      <p:graphicFrame>
        <p:nvGraphicFramePr>
          <p:cNvPr id="8" name="Table 7"/>
          <p:cNvGraphicFramePr>
            <a:graphicFrameLocks noGrp="1"/>
          </p:cNvGraphicFramePr>
          <p:nvPr>
            <p:extLst>
              <p:ext uri="{D42A27DB-BD31-4B8C-83A1-F6EECF244321}">
                <p14:modId xmlns:p14="http://schemas.microsoft.com/office/powerpoint/2010/main" val="2644308700"/>
              </p:ext>
            </p:extLst>
          </p:nvPr>
        </p:nvGraphicFramePr>
        <p:xfrm>
          <a:off x="400050" y="1143000"/>
          <a:ext cx="8458200" cy="3652186"/>
        </p:xfrm>
        <a:graphic>
          <a:graphicData uri="http://schemas.openxmlformats.org/drawingml/2006/table">
            <a:tbl>
              <a:tblPr firstRow="1" firstCol="1" bandRow="1"/>
              <a:tblGrid>
                <a:gridCol w="4108269">
                  <a:extLst>
                    <a:ext uri="{9D8B030D-6E8A-4147-A177-3AD203B41FA5}">
                      <a16:colId xmlns:a16="http://schemas.microsoft.com/office/drawing/2014/main" val="205211311"/>
                    </a:ext>
                  </a:extLst>
                </a:gridCol>
                <a:gridCol w="4349931">
                  <a:extLst>
                    <a:ext uri="{9D8B030D-6E8A-4147-A177-3AD203B41FA5}">
                      <a16:colId xmlns:a16="http://schemas.microsoft.com/office/drawing/2014/main" val="1011646482"/>
                    </a:ext>
                  </a:extLst>
                </a:gridCol>
              </a:tblGrid>
              <a:tr h="330398">
                <a:tc>
                  <a:txBody>
                    <a:bodyPr/>
                    <a:lstStyle/>
                    <a:p>
                      <a:pPr marL="0" marR="0" algn="ctr">
                        <a:lnSpc>
                          <a:spcPct val="107000"/>
                        </a:lnSpc>
                        <a:spcBef>
                          <a:spcPts val="0"/>
                        </a:spcBef>
                        <a:spcAft>
                          <a:spcPts val="0"/>
                        </a:spcAft>
                      </a:pPr>
                      <a:r>
                        <a:rPr lang="en-US" sz="1200" b="1" dirty="0">
                          <a:effectLst/>
                          <a:latin typeface="Calibri"/>
                          <a:ea typeface="Calibri" panose="020F0502020204030204" pitchFamily="34" charset="0"/>
                          <a:cs typeface="Times New Roman"/>
                        </a:rPr>
                        <a:t>9 Core Funds – White Labeled</a:t>
                      </a:r>
                      <a:endParaRPr lang="en-US" sz="1200" dirty="0">
                        <a:effectLst/>
                        <a:latin typeface="Calibri"/>
                        <a:ea typeface="Calibri" panose="020F0502020204030204" pitchFamily="34" charset="0"/>
                        <a:cs typeface="Times New Roman"/>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1200" b="1" dirty="0">
                          <a:effectLst/>
                          <a:latin typeface="Calibri"/>
                          <a:ea typeface="Calibri" panose="020F0502020204030204" pitchFamily="34" charset="0"/>
                          <a:cs typeface="Times New Roman"/>
                        </a:rPr>
                        <a:t>10 Target Date Funds – White Labeled</a:t>
                      </a:r>
                      <a:endParaRPr lang="en-US" sz="1200" dirty="0">
                        <a:effectLst/>
                        <a:latin typeface="Calibri"/>
                        <a:ea typeface="Calibri" panose="020F0502020204030204" pitchFamily="34" charset="0"/>
                        <a:cs typeface="Times New Roman"/>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9"/>
                    </a:solidFill>
                  </a:tcPr>
                </a:tc>
                <a:extLst>
                  <a:ext uri="{0D108BD9-81ED-4DB2-BD59-A6C34878D82A}">
                    <a16:rowId xmlns:a16="http://schemas.microsoft.com/office/drawing/2014/main" val="2903181020"/>
                  </a:ext>
                </a:extLst>
              </a:tr>
              <a:tr h="3321788">
                <a:tc>
                  <a:txBody>
                    <a:bodyPr/>
                    <a:lstStyle/>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Stable Value Fund (.19)</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Inflation Sensitive Fund (.36)</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U.S. Bond Enhanced Index Fund (.05)</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Core Plus Bond Fund </a:t>
                      </a:r>
                      <a:r>
                        <a:rPr lang="en-US" sz="1200" dirty="0" smtClean="0">
                          <a:effectLst/>
                          <a:latin typeface="Calibri"/>
                          <a:ea typeface="Calibri" panose="020F0502020204030204" pitchFamily="34" charset="0"/>
                          <a:cs typeface="Times New Roman"/>
                        </a:rPr>
                        <a:t>(.19)</a:t>
                      </a:r>
                      <a:endParaRPr lang="en-US" sz="1200" dirty="0">
                        <a:effectLst/>
                        <a:latin typeface="Calibri"/>
                        <a:ea typeface="Calibri" panose="020F0502020204030204" pitchFamily="34" charset="0"/>
                        <a:cs typeface="Times New Roman"/>
                      </a:endParaRP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U.S. Stock Market Index Fund (.02)</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U.S. Stock </a:t>
                      </a:r>
                      <a:r>
                        <a:rPr lang="en-US" sz="1200" dirty="0" smtClean="0">
                          <a:effectLst/>
                          <a:latin typeface="Calibri"/>
                          <a:ea typeface="Calibri" panose="020F0502020204030204" pitchFamily="34" charset="0"/>
                          <a:cs typeface="Times New Roman"/>
                        </a:rPr>
                        <a:t>Fund </a:t>
                      </a:r>
                      <a:r>
                        <a:rPr lang="en-US" sz="1200" dirty="0">
                          <a:effectLst/>
                          <a:latin typeface="Calibri"/>
                          <a:ea typeface="Calibri" panose="020F0502020204030204" pitchFamily="34" charset="0"/>
                          <a:cs typeface="Times New Roman"/>
                        </a:rPr>
                        <a:t>(.38)</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Foreign Stock Index Fund (.03)</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Foreign Stock Fund (.46)</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Global Stock Fund (.47)</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9"/>
                    </a:solidFill>
                  </a:tcPr>
                </a:tc>
                <a:tc>
                  <a:txBody>
                    <a:bodyPr/>
                    <a:lstStyle/>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2060 Retirement Date Fund (2060) (.10)</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2055 Retirement Date Fund (2055) (.10)</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2050 Retirement Date Fund (2050) (.10)</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2045 Retirement Date Fund (2045) (.10)</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2040 Retirement Date Fund (2040) (.12)</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2035 Retirement Date Fund (2035) (.13)</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2030 Retirement Date Fund (2030) (.15)</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FRS 2025 Retirement Date Fund (2025) (.17)</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2020 Retirement Date Fund (2020) (.19)</a:t>
                      </a:r>
                    </a:p>
                    <a:p>
                      <a:pPr marL="342900" marR="0" lvl="0" indent="-342900" algn="just">
                        <a:lnSpc>
                          <a:spcPct val="150000"/>
                        </a:lnSpc>
                        <a:spcBef>
                          <a:spcPts val="0"/>
                        </a:spcBef>
                        <a:spcAft>
                          <a:spcPts val="0"/>
                        </a:spcAft>
                        <a:buFont typeface="Wingdings" panose="05000000000000000000" pitchFamily="2" charset="2"/>
                        <a:buChar char=""/>
                        <a:tabLst>
                          <a:tab pos="457200" algn="l"/>
                        </a:tabLst>
                      </a:pPr>
                      <a:r>
                        <a:rPr lang="en-US" sz="1200" dirty="0">
                          <a:effectLst/>
                          <a:latin typeface="Calibri"/>
                          <a:ea typeface="Calibri" panose="020F0502020204030204" pitchFamily="34" charset="0"/>
                          <a:cs typeface="Times New Roman"/>
                        </a:rPr>
                        <a:t>FRS Retirement Fund                     (2000) (.19)</a:t>
                      </a:r>
                    </a:p>
                    <a:p>
                      <a:pPr marL="0" marR="0" algn="just">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9"/>
                    </a:solidFill>
                  </a:tcPr>
                </a:tc>
                <a:extLst>
                  <a:ext uri="{0D108BD9-81ED-4DB2-BD59-A6C34878D82A}">
                    <a16:rowId xmlns:a16="http://schemas.microsoft.com/office/drawing/2014/main" val="1369566028"/>
                  </a:ext>
                </a:extLst>
              </a:tr>
            </a:tbl>
          </a:graphicData>
        </a:graphic>
      </p:graphicFrame>
      <p:sp>
        <p:nvSpPr>
          <p:cNvPr id="9" name="Rectangle 2"/>
          <p:cNvSpPr>
            <a:spLocks noChangeArrowheads="1"/>
          </p:cNvSpPr>
          <p:nvPr/>
        </p:nvSpPr>
        <p:spPr bwMode="auto">
          <a:xfrm flipV="1">
            <a:off x="2280048" y="1336462"/>
            <a:ext cx="89930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endParaRPr lang="en-US" sz="1350">
              <a:solidFill>
                <a:prstClr val="black"/>
              </a:solidFill>
              <a:latin typeface="Calibri"/>
            </a:endParaRPr>
          </a:p>
        </p:txBody>
      </p:sp>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106</a:t>
            </a:fld>
            <a:endParaRPr lang="en-US">
              <a:solidFill>
                <a:prstClr val="black">
                  <a:tint val="75000"/>
                </a:prstClr>
              </a:solidFill>
            </a:endParaRPr>
          </a:p>
        </p:txBody>
      </p:sp>
    </p:spTree>
    <p:extLst>
      <p:ext uri="{BB962C8B-B14F-4D97-AF65-F5344CB8AC3E}">
        <p14:creationId xmlns:p14="http://schemas.microsoft.com/office/powerpoint/2010/main" val="2453290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85750"/>
            <a:ext cx="6629400" cy="800100"/>
          </a:xfrm>
        </p:spPr>
        <p:txBody>
          <a:bodyPr>
            <a:normAutofit fontScale="90000"/>
          </a:bodyPr>
          <a:lstStyle/>
          <a:p>
            <a:pPr algn="ctr"/>
            <a:r>
              <a:rPr lang="en-US" sz="2700" b="1" dirty="0"/>
              <a:t>FRS INVESTMENT PLAN AUM</a:t>
            </a:r>
            <a:br>
              <a:rPr lang="en-US" sz="2700" b="1" dirty="0"/>
            </a:br>
            <a:r>
              <a:rPr lang="en-US" sz="1800" b="1" dirty="0"/>
              <a:t>(</a:t>
            </a:r>
            <a:r>
              <a:rPr lang="en-US" sz="1500" b="1" dirty="0"/>
              <a:t>by Asset Class—in $millions</a:t>
            </a:r>
            <a:r>
              <a:rPr lang="en-US" sz="1800" b="1" dirty="0"/>
              <a:t>)</a:t>
            </a:r>
            <a:r>
              <a:rPr lang="en-US" sz="1800" dirty="0"/>
              <a:t/>
            </a:r>
            <a:br>
              <a:rPr lang="en-US" sz="1800" dirty="0"/>
            </a:br>
            <a:r>
              <a:rPr lang="en-US" sz="1350" b="1" dirty="0"/>
              <a:t>(as of March 31, 2021)</a:t>
            </a:r>
            <a:endParaRPr lang="en-US" sz="975" b="1" dirty="0"/>
          </a:p>
        </p:txBody>
      </p:sp>
      <p:graphicFrame>
        <p:nvGraphicFramePr>
          <p:cNvPr id="5" name="Chart 4"/>
          <p:cNvGraphicFramePr>
            <a:graphicFrameLocks noGrp="1"/>
          </p:cNvGraphicFramePr>
          <p:nvPr>
            <p:extLst>
              <p:ext uri="{D42A27DB-BD31-4B8C-83A1-F6EECF244321}">
                <p14:modId xmlns:p14="http://schemas.microsoft.com/office/powerpoint/2010/main" val="4253743564"/>
              </p:ext>
            </p:extLst>
          </p:nvPr>
        </p:nvGraphicFramePr>
        <p:xfrm>
          <a:off x="1143000" y="1085850"/>
          <a:ext cx="6210299" cy="389691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107</a:t>
            </a:fld>
            <a:endParaRPr lang="en-US">
              <a:solidFill>
                <a:prstClr val="black">
                  <a:tint val="75000"/>
                </a:prstClr>
              </a:solidFill>
            </a:endParaRPr>
          </a:p>
        </p:txBody>
      </p:sp>
    </p:spTree>
    <p:extLst>
      <p:ext uri="{BB962C8B-B14F-4D97-AF65-F5344CB8AC3E}">
        <p14:creationId xmlns:p14="http://schemas.microsoft.com/office/powerpoint/2010/main" val="253373967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85750"/>
            <a:ext cx="6629400" cy="800100"/>
          </a:xfrm>
        </p:spPr>
        <p:txBody>
          <a:bodyPr>
            <a:normAutofit fontScale="90000"/>
          </a:bodyPr>
          <a:lstStyle/>
          <a:p>
            <a:pPr algn="ctr"/>
            <a:r>
              <a:rPr lang="en-US" sz="2700" b="1" dirty="0"/>
              <a:t>CURRENT RETIREMENT DATE FUNDS</a:t>
            </a:r>
            <a:r>
              <a:rPr lang="en-US" sz="2325" b="1" dirty="0"/>
              <a:t/>
            </a:r>
            <a:br>
              <a:rPr lang="en-US" sz="2325" b="1" dirty="0"/>
            </a:br>
            <a:r>
              <a:rPr lang="en-US" sz="1500" b="1" dirty="0"/>
              <a:t>($ RDF Assets, % Members )</a:t>
            </a:r>
            <a:r>
              <a:rPr lang="en-US" sz="1350" dirty="0"/>
              <a:t/>
            </a:r>
            <a:br>
              <a:rPr lang="en-US" sz="1350" dirty="0"/>
            </a:br>
            <a:r>
              <a:rPr lang="en-US" sz="1350" b="1" dirty="0"/>
              <a:t>(as of  March 31, 2021)</a:t>
            </a:r>
            <a:endParaRPr lang="en-US" sz="975" dirty="0"/>
          </a:p>
        </p:txBody>
      </p:sp>
      <p:graphicFrame>
        <p:nvGraphicFramePr>
          <p:cNvPr id="7" name="Chart 6"/>
          <p:cNvGraphicFramePr>
            <a:graphicFrameLocks/>
          </p:cNvGraphicFramePr>
          <p:nvPr>
            <p:extLst>
              <p:ext uri="{D42A27DB-BD31-4B8C-83A1-F6EECF244321}">
                <p14:modId xmlns:p14="http://schemas.microsoft.com/office/powerpoint/2010/main" val="2698868399"/>
              </p:ext>
            </p:extLst>
          </p:nvPr>
        </p:nvGraphicFramePr>
        <p:xfrm>
          <a:off x="2400300" y="1257300"/>
          <a:ext cx="4629150" cy="36004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848642278"/>
              </p:ext>
            </p:extLst>
          </p:nvPr>
        </p:nvGraphicFramePr>
        <p:xfrm>
          <a:off x="1314450" y="1028700"/>
          <a:ext cx="6572250" cy="411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2221615390"/>
              </p:ext>
            </p:extLst>
          </p:nvPr>
        </p:nvGraphicFramePr>
        <p:xfrm>
          <a:off x="1240384" y="1083107"/>
          <a:ext cx="6743700" cy="3886201"/>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p:cNvCxnSpPr/>
          <p:nvPr/>
        </p:nvCxnSpPr>
        <p:spPr>
          <a:xfrm>
            <a:off x="3943350" y="1314450"/>
            <a:ext cx="57150" cy="114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a:graphicFrameLocks noGrp="1"/>
          </p:cNvGraphicFramePr>
          <p:nvPr>
            <p:extLst>
              <p:ext uri="{D42A27DB-BD31-4B8C-83A1-F6EECF244321}">
                <p14:modId xmlns:p14="http://schemas.microsoft.com/office/powerpoint/2010/main" val="2866688677"/>
              </p:ext>
            </p:extLst>
          </p:nvPr>
        </p:nvGraphicFramePr>
        <p:xfrm>
          <a:off x="1714501" y="1140257"/>
          <a:ext cx="5650706" cy="3949665"/>
        </p:xfrm>
        <a:graphic>
          <a:graphicData uri="http://schemas.openxmlformats.org/drawingml/2006/chart">
            <c:chart xmlns:c="http://schemas.openxmlformats.org/drawingml/2006/chart" xmlns:r="http://schemas.openxmlformats.org/officeDocument/2006/relationships" r:id="rId6"/>
          </a:graphicData>
        </a:graphic>
      </p:graphicFrame>
      <p:sp>
        <p:nvSpPr>
          <p:cNvPr id="8" name="Slide Number Placeholder 7"/>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108</a:t>
            </a:fld>
            <a:endParaRPr lang="en-US">
              <a:solidFill>
                <a:prstClr val="black">
                  <a:tint val="75000"/>
                </a:prstClr>
              </a:solidFill>
            </a:endParaRPr>
          </a:p>
        </p:txBody>
      </p:sp>
    </p:spTree>
    <p:extLst>
      <p:ext uri="{BB962C8B-B14F-4D97-AF65-F5344CB8AC3E}">
        <p14:creationId xmlns:p14="http://schemas.microsoft.com/office/powerpoint/2010/main" val="33663651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42900"/>
            <a:ext cx="6629400" cy="742950"/>
          </a:xfrm>
        </p:spPr>
        <p:txBody>
          <a:bodyPr>
            <a:normAutofit fontScale="90000"/>
          </a:bodyPr>
          <a:lstStyle/>
          <a:p>
            <a:pPr algn="ctr"/>
            <a:r>
              <a:rPr lang="en-US" sz="2700" b="1" dirty="0"/>
              <a:t>FRS RETIREMENT DATE FUNDS </a:t>
            </a:r>
            <a:r>
              <a:rPr lang="en-US" sz="2700" b="1" dirty="0">
                <a:latin typeface="Arial" panose="020B0604020202020204" pitchFamily="34" charset="0"/>
                <a:cs typeface="Arial" panose="020B0604020202020204" pitchFamily="34" charset="0"/>
              </a:rPr>
              <a:t/>
            </a:r>
            <a:br>
              <a:rPr lang="en-US" sz="2700" b="1" dirty="0">
                <a:latin typeface="Arial" panose="020B0604020202020204" pitchFamily="34" charset="0"/>
                <a:cs typeface="Arial" panose="020B0604020202020204" pitchFamily="34" charset="0"/>
              </a:rPr>
            </a:br>
            <a:r>
              <a:rPr lang="en-US" sz="2025" b="1" dirty="0">
                <a:cs typeface="Arial" panose="020B0604020202020204" pitchFamily="34" charset="0"/>
              </a:rPr>
              <a:t>Investment Manager Allocations</a:t>
            </a:r>
            <a:br>
              <a:rPr lang="en-US" sz="2025" b="1" dirty="0">
                <a:cs typeface="Arial" panose="020B0604020202020204" pitchFamily="34" charset="0"/>
              </a:rPr>
            </a:br>
            <a:r>
              <a:rPr lang="en-US" sz="1500" b="1" dirty="0">
                <a:cs typeface="Arial" panose="020B0604020202020204" pitchFamily="34" charset="0"/>
              </a:rPr>
              <a:t>Effective July 1, 2021</a:t>
            </a:r>
            <a:endParaRPr lang="en-US" sz="1500" dirty="0">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870580899"/>
              </p:ext>
            </p:extLst>
          </p:nvPr>
        </p:nvGraphicFramePr>
        <p:xfrm>
          <a:off x="171450" y="1143000"/>
          <a:ext cx="85725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109</a:t>
            </a:fld>
            <a:endParaRPr lang="en-US">
              <a:solidFill>
                <a:prstClr val="black">
                  <a:tint val="75000"/>
                </a:prstClr>
              </a:solidFill>
            </a:endParaRPr>
          </a:p>
        </p:txBody>
      </p:sp>
    </p:spTree>
    <p:extLst>
      <p:ext uri="{BB962C8B-B14F-4D97-AF65-F5344CB8AC3E}">
        <p14:creationId xmlns:p14="http://schemas.microsoft.com/office/powerpoint/2010/main" val="1874274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Private Equity Process </a:t>
            </a:r>
            <a:endParaRPr lang="en-US" sz="4000" dirty="0"/>
          </a:p>
        </p:txBody>
      </p:sp>
      <p:sp>
        <p:nvSpPr>
          <p:cNvPr id="3" name="Content Placeholder 2"/>
          <p:cNvSpPr>
            <a:spLocks noGrp="1"/>
          </p:cNvSpPr>
          <p:nvPr>
            <p:ph idx="1"/>
          </p:nvPr>
        </p:nvSpPr>
        <p:spPr/>
        <p:txBody>
          <a:bodyPr/>
          <a:lstStyle/>
          <a:p>
            <a:r>
              <a:rPr lang="en-US" dirty="0" smtClean="0"/>
              <a:t>Annual Investment Plan</a:t>
            </a:r>
          </a:p>
          <a:p>
            <a:pPr lvl="1"/>
            <a:r>
              <a:rPr lang="en-US" dirty="0"/>
              <a:t>S</a:t>
            </a:r>
            <a:r>
              <a:rPr lang="en-US" dirty="0" smtClean="0"/>
              <a:t>erves as the roadmap for the future</a:t>
            </a:r>
          </a:p>
          <a:p>
            <a:pPr lvl="2"/>
            <a:r>
              <a:rPr lang="en-US" dirty="0" smtClean="0"/>
              <a:t>Numerous inputs, including: </a:t>
            </a:r>
          </a:p>
          <a:p>
            <a:pPr lvl="3"/>
            <a:r>
              <a:rPr lang="en-US" sz="2400" dirty="0" smtClean="0"/>
              <a:t>Portfolio Const. Model</a:t>
            </a:r>
          </a:p>
          <a:p>
            <a:pPr lvl="3"/>
            <a:r>
              <a:rPr lang="en-US" sz="2400" dirty="0"/>
              <a:t>Priority </a:t>
            </a:r>
            <a:r>
              <a:rPr lang="en-US" sz="2400" dirty="0" smtClean="0"/>
              <a:t>Rankings</a:t>
            </a:r>
          </a:p>
          <a:p>
            <a:pPr lvl="3"/>
            <a:r>
              <a:rPr lang="en-US" sz="2400" dirty="0"/>
              <a:t>Focus </a:t>
            </a:r>
            <a:r>
              <a:rPr lang="en-US" sz="2400" dirty="0" smtClean="0"/>
              <a:t>List	</a:t>
            </a:r>
          </a:p>
          <a:p>
            <a:pPr lvl="3"/>
            <a:r>
              <a:rPr lang="en-US" sz="2400" dirty="0" smtClean="0"/>
              <a:t>Forward Calendar</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71450"/>
            <a:ext cx="2514600" cy="104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4343400" y="3028950"/>
            <a:ext cx="4339772" cy="1371600"/>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40513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2021-22 INITIATIVES</a:t>
            </a:r>
          </a:p>
        </p:txBody>
      </p:sp>
      <p:sp>
        <p:nvSpPr>
          <p:cNvPr id="3" name="Content Placeholder 2"/>
          <p:cNvSpPr>
            <a:spLocks noGrp="1"/>
          </p:cNvSpPr>
          <p:nvPr>
            <p:ph idx="1"/>
          </p:nvPr>
        </p:nvSpPr>
        <p:spPr>
          <a:xfrm>
            <a:off x="152400" y="1200151"/>
            <a:ext cx="8839200" cy="3543299"/>
          </a:xfrm>
        </p:spPr>
        <p:txBody>
          <a:bodyPr vert="horz" lIns="68580" tIns="34290" rIns="68580" bIns="34290" rtlCol="0" anchor="t">
            <a:normAutofit/>
          </a:bodyPr>
          <a:lstStyle/>
          <a:p>
            <a:pPr marL="0" indent="0">
              <a:buNone/>
            </a:pPr>
            <a:r>
              <a:rPr lang="en-US" sz="1500" b="1" dirty="0"/>
              <a:t>Investment Option Updates</a:t>
            </a:r>
            <a:endParaRPr lang="en-US" sz="1500" dirty="0"/>
          </a:p>
          <a:p>
            <a:pPr>
              <a:buFont typeface="Wingdings" panose="05000000000000000000" pitchFamily="2" charset="2"/>
              <a:buChar char="Ø"/>
            </a:pPr>
            <a:r>
              <a:rPr lang="en-US" sz="1500" dirty="0"/>
              <a:t>Rolldown in RDF Glidepath allocations effective July 1, 2021</a:t>
            </a:r>
            <a:r>
              <a:rPr lang="en-US" sz="1500" dirty="0">
                <a:cs typeface="Calibri"/>
              </a:rPr>
              <a:t>.</a:t>
            </a:r>
          </a:p>
          <a:p>
            <a:pPr>
              <a:buFont typeface="Wingdings" panose="05000000000000000000" pitchFamily="2" charset="2"/>
              <a:buChar char="Ø"/>
            </a:pPr>
            <a:r>
              <a:rPr lang="en-US" sz="1500" dirty="0"/>
              <a:t>Implement of Stable Value Funds based on Aon Investment's Investment Plan structure review 3Q20.</a:t>
            </a:r>
          </a:p>
          <a:p>
            <a:pPr>
              <a:buFont typeface="Wingdings" panose="05000000000000000000" pitchFamily="2" charset="2"/>
              <a:buChar char="Ø"/>
            </a:pPr>
            <a:r>
              <a:rPr lang="en-US" sz="1500" dirty="0">
                <a:cs typeface="Calibri"/>
              </a:rPr>
              <a:t>Replacing 2 Large Cap Value Managers and 1 Mid Cap Core manager in 3Q21.</a:t>
            </a:r>
          </a:p>
          <a:p>
            <a:pPr lvl="1">
              <a:buFont typeface="Wingdings" panose="05000000000000000000" pitchFamily="2" charset="2"/>
              <a:buChar char="§"/>
            </a:pPr>
            <a:r>
              <a:rPr lang="en-US" sz="1200" dirty="0">
                <a:cs typeface="Calibri"/>
              </a:rPr>
              <a:t>AJO closed firm in December 2020.  Assets temporarily housed in a Russell 1000 Value Index Fund.</a:t>
            </a:r>
          </a:p>
          <a:p>
            <a:pPr lvl="1">
              <a:buFont typeface="Wingdings" panose="05000000000000000000" pitchFamily="2" charset="2"/>
              <a:buChar char="§"/>
            </a:pPr>
            <a:r>
              <a:rPr lang="en-US" sz="1200" dirty="0">
                <a:cs typeface="Calibri"/>
              </a:rPr>
              <a:t>QMA Value Equity and QMA Mid Cap Core Funds being terminated due to poor performance.</a:t>
            </a:r>
          </a:p>
          <a:p>
            <a:pPr marL="0" indent="0">
              <a:buNone/>
            </a:pPr>
            <a:endParaRPr lang="en-US" sz="1500" dirty="0"/>
          </a:p>
          <a:p>
            <a:pPr marL="0" indent="0">
              <a:buNone/>
            </a:pPr>
            <a:r>
              <a:rPr lang="en-US" sz="1500" b="1" dirty="0"/>
              <a:t>Plan Administration Initiatives</a:t>
            </a:r>
          </a:p>
          <a:p>
            <a:pPr>
              <a:buFont typeface="Wingdings" panose="05000000000000000000" pitchFamily="2" charset="2"/>
              <a:buChar char="Ø"/>
            </a:pPr>
            <a:r>
              <a:rPr lang="en-US" sz="1500" dirty="0"/>
              <a:t>Refresh MyFRS.com website with an enhanced appearance and improved ease of use.</a:t>
            </a:r>
          </a:p>
          <a:p>
            <a:pPr>
              <a:buFont typeface="Wingdings" panose="05000000000000000000" pitchFamily="2" charset="2"/>
              <a:buChar char="Ø"/>
            </a:pPr>
            <a:r>
              <a:rPr lang="en-US" sz="1500" dirty="0"/>
              <a:t>Develop and implement additional online election forms.</a:t>
            </a:r>
          </a:p>
          <a:p>
            <a:pPr>
              <a:buFont typeface="Wingdings" panose="05000000000000000000" pitchFamily="2" charset="2"/>
              <a:buChar char="Ø"/>
            </a:pPr>
            <a:r>
              <a:rPr lang="en-US" sz="1500" dirty="0"/>
              <a:t>Hire one additional staff member – “Manager of Investment Analytics – Defined Contributions”, to assist the Director of Investment Management with oversight of the investment funds and performance.</a:t>
            </a:r>
          </a:p>
          <a:p>
            <a:pPr>
              <a:buFont typeface="Wingdings" panose="05000000000000000000" pitchFamily="2" charset="2"/>
              <a:buChar char="§"/>
            </a:pPr>
            <a:endParaRPr lang="en-US" sz="1500" dirty="0">
              <a:solidFill>
                <a:srgbClr val="FF0000"/>
              </a:solidFill>
            </a:endParaRPr>
          </a:p>
          <a:p>
            <a:pPr lvl="1">
              <a:buFont typeface="Wingdings" panose="05000000000000000000" pitchFamily="2" charset="2"/>
              <a:buChar char="§"/>
            </a:pPr>
            <a:endParaRPr lang="en-US" sz="1200" dirty="0"/>
          </a:p>
        </p:txBody>
      </p:sp>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110</a:t>
            </a:fld>
            <a:endParaRPr lang="en-US">
              <a:solidFill>
                <a:prstClr val="black">
                  <a:tint val="75000"/>
                </a:prstClr>
              </a:solidFill>
            </a:endParaRPr>
          </a:p>
        </p:txBody>
      </p:sp>
    </p:spTree>
    <p:extLst>
      <p:ext uri="{BB962C8B-B14F-4D97-AF65-F5344CB8AC3E}">
        <p14:creationId xmlns:p14="http://schemas.microsoft.com/office/powerpoint/2010/main" val="193295235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00050"/>
            <a:ext cx="6686550" cy="628650"/>
          </a:xfrm>
        </p:spPr>
        <p:txBody>
          <a:bodyPr>
            <a:normAutofit fontScale="90000"/>
          </a:bodyPr>
          <a:lstStyle/>
          <a:p>
            <a:pPr algn="ctr"/>
            <a:r>
              <a:rPr lang="en-US" sz="2700" b="1" dirty="0"/>
              <a:t>FRS INVESTMENT PLAN MULTI-MANAGER FUNDS</a:t>
            </a:r>
            <a:r>
              <a:rPr lang="en-US" sz="2325" b="1" dirty="0"/>
              <a:t/>
            </a:r>
            <a:br>
              <a:rPr lang="en-US" sz="2325" b="1" dirty="0"/>
            </a:br>
            <a:r>
              <a:rPr lang="en-US" sz="1500" b="1" dirty="0"/>
              <a:t>(by % Allocations by Investment Manager)</a:t>
            </a:r>
            <a:r>
              <a:rPr lang="en-US" sz="2100" dirty="0"/>
              <a:t/>
            </a:r>
            <a:br>
              <a:rPr lang="en-US" sz="2100" dirty="0"/>
            </a:br>
            <a:endParaRPr lang="en-US" sz="975" b="1" dirty="0"/>
          </a:p>
        </p:txBody>
      </p:sp>
      <p:graphicFrame>
        <p:nvGraphicFramePr>
          <p:cNvPr id="5" name="Chart 4"/>
          <p:cNvGraphicFramePr>
            <a:graphicFrameLocks/>
          </p:cNvGraphicFramePr>
          <p:nvPr>
            <p:extLst>
              <p:ext uri="{D42A27DB-BD31-4B8C-83A1-F6EECF244321}">
                <p14:modId xmlns:p14="http://schemas.microsoft.com/office/powerpoint/2010/main" val="3268049953"/>
              </p:ext>
            </p:extLst>
          </p:nvPr>
        </p:nvGraphicFramePr>
        <p:xfrm>
          <a:off x="1371600" y="1200150"/>
          <a:ext cx="2914650" cy="2171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837783720"/>
              </p:ext>
            </p:extLst>
          </p:nvPr>
        </p:nvGraphicFramePr>
        <p:xfrm>
          <a:off x="3962400" y="1104454"/>
          <a:ext cx="4343400" cy="22102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1087490242"/>
              </p:ext>
            </p:extLst>
          </p:nvPr>
        </p:nvGraphicFramePr>
        <p:xfrm>
          <a:off x="2943225" y="2971801"/>
          <a:ext cx="3314700" cy="21060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val="3539377428"/>
              </p:ext>
            </p:extLst>
          </p:nvPr>
        </p:nvGraphicFramePr>
        <p:xfrm>
          <a:off x="2788340" y="3196167"/>
          <a:ext cx="3429000" cy="2057400"/>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111</a:t>
            </a:fld>
            <a:endParaRPr lang="en-US">
              <a:solidFill>
                <a:prstClr val="black">
                  <a:tint val="75000"/>
                </a:prstClr>
              </a:solidFill>
            </a:endParaRPr>
          </a:p>
        </p:txBody>
      </p:sp>
    </p:spTree>
    <p:extLst>
      <p:ext uri="{BB962C8B-B14F-4D97-AF65-F5344CB8AC3E}">
        <p14:creationId xmlns:p14="http://schemas.microsoft.com/office/powerpoint/2010/main" val="307616101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050" y="400050"/>
            <a:ext cx="6686550" cy="628650"/>
          </a:xfrm>
        </p:spPr>
        <p:txBody>
          <a:bodyPr>
            <a:normAutofit fontScale="90000"/>
          </a:bodyPr>
          <a:lstStyle/>
          <a:p>
            <a:pPr algn="ctr"/>
            <a:r>
              <a:rPr lang="en-US" sz="2700" b="1" dirty="0"/>
              <a:t>FRS INVESTMENT PLAN MULTI-MANAGER FUNDS</a:t>
            </a:r>
            <a:br>
              <a:rPr lang="en-US" sz="2700" b="1" dirty="0"/>
            </a:br>
            <a:r>
              <a:rPr lang="en-US" sz="1500" b="1" dirty="0"/>
              <a:t>(by % Allocations by Investment Manager)</a:t>
            </a:r>
            <a:r>
              <a:rPr lang="en-US" sz="2100" dirty="0"/>
              <a:t/>
            </a:r>
            <a:br>
              <a:rPr lang="en-US" sz="2100" dirty="0"/>
            </a:br>
            <a:endParaRPr lang="en-US" sz="975" b="1" dirty="0"/>
          </a:p>
        </p:txBody>
      </p:sp>
      <p:graphicFrame>
        <p:nvGraphicFramePr>
          <p:cNvPr id="5" name="Chart 4"/>
          <p:cNvGraphicFramePr>
            <a:graphicFrameLocks/>
          </p:cNvGraphicFramePr>
          <p:nvPr>
            <p:extLst>
              <p:ext uri="{D42A27DB-BD31-4B8C-83A1-F6EECF244321}">
                <p14:modId xmlns:p14="http://schemas.microsoft.com/office/powerpoint/2010/main" val="572110128"/>
              </p:ext>
            </p:extLst>
          </p:nvPr>
        </p:nvGraphicFramePr>
        <p:xfrm>
          <a:off x="1257300" y="1485900"/>
          <a:ext cx="3314700"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041210652"/>
              </p:ext>
            </p:extLst>
          </p:nvPr>
        </p:nvGraphicFramePr>
        <p:xfrm>
          <a:off x="4457700" y="1485900"/>
          <a:ext cx="3429000" cy="3200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1602243526"/>
              </p:ext>
            </p:extLst>
          </p:nvPr>
        </p:nvGraphicFramePr>
        <p:xfrm>
          <a:off x="2286000" y="1371600"/>
          <a:ext cx="4171950" cy="3257550"/>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112</a:t>
            </a:fld>
            <a:endParaRPr lang="en-US">
              <a:solidFill>
                <a:prstClr val="black">
                  <a:tint val="75000"/>
                </a:prstClr>
              </a:solidFill>
            </a:endParaRPr>
          </a:p>
        </p:txBody>
      </p:sp>
    </p:spTree>
    <p:extLst>
      <p:ext uri="{BB962C8B-B14F-4D97-AF65-F5344CB8AC3E}">
        <p14:creationId xmlns:p14="http://schemas.microsoft.com/office/powerpoint/2010/main" val="38188117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050" y="400050"/>
            <a:ext cx="6686550" cy="628650"/>
          </a:xfrm>
        </p:spPr>
        <p:txBody>
          <a:bodyPr>
            <a:normAutofit fontScale="90000"/>
          </a:bodyPr>
          <a:lstStyle/>
          <a:p>
            <a:pPr algn="ctr"/>
            <a:r>
              <a:rPr lang="en-US" sz="2700" b="1" dirty="0"/>
              <a:t>FRS INVESTMENT PLAN STABLE VALUE FUND</a:t>
            </a:r>
            <a:br>
              <a:rPr lang="en-US" sz="2700" b="1" dirty="0"/>
            </a:br>
            <a:r>
              <a:rPr lang="en-US" sz="1650" b="1" dirty="0"/>
              <a:t>Effective 7-1-2021</a:t>
            </a:r>
            <a:br>
              <a:rPr lang="en-US" sz="1650" b="1" dirty="0"/>
            </a:br>
            <a:r>
              <a:rPr lang="en-US" sz="1350" b="1" dirty="0"/>
              <a:t>(by % Allocations by Investment Manager)</a:t>
            </a:r>
            <a:r>
              <a:rPr lang="en-US" sz="1350" dirty="0"/>
              <a:t/>
            </a:r>
            <a:br>
              <a:rPr lang="en-US" sz="1350" dirty="0"/>
            </a:br>
            <a:endParaRPr lang="en-US" sz="1350" b="1" dirty="0"/>
          </a:p>
        </p:txBody>
      </p:sp>
      <p:graphicFrame>
        <p:nvGraphicFramePr>
          <p:cNvPr id="13" name="Chart 12"/>
          <p:cNvGraphicFramePr>
            <a:graphicFrameLocks/>
          </p:cNvGraphicFramePr>
          <p:nvPr>
            <p:extLst>
              <p:ext uri="{D42A27DB-BD31-4B8C-83A1-F6EECF244321}">
                <p14:modId xmlns:p14="http://schemas.microsoft.com/office/powerpoint/2010/main" val="1852536765"/>
              </p:ext>
            </p:extLst>
          </p:nvPr>
        </p:nvGraphicFramePr>
        <p:xfrm>
          <a:off x="2286000" y="1543050"/>
          <a:ext cx="4686300" cy="30289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113</a:t>
            </a:fld>
            <a:endParaRPr lang="en-US">
              <a:solidFill>
                <a:prstClr val="black">
                  <a:tint val="75000"/>
                </a:prstClr>
              </a:solidFill>
            </a:endParaRPr>
          </a:p>
        </p:txBody>
      </p:sp>
    </p:spTree>
    <p:extLst>
      <p:ext uri="{BB962C8B-B14F-4D97-AF65-F5344CB8AC3E}">
        <p14:creationId xmlns:p14="http://schemas.microsoft.com/office/powerpoint/2010/main" val="336865816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85750"/>
            <a:ext cx="6629400" cy="800100"/>
          </a:xfrm>
        </p:spPr>
        <p:txBody>
          <a:bodyPr>
            <a:normAutofit fontScale="90000"/>
          </a:bodyPr>
          <a:lstStyle/>
          <a:p>
            <a:pPr algn="ctr"/>
            <a:r>
              <a:rPr lang="en-US" sz="2025" b="1" dirty="0"/>
              <a:t>FRS Investment Plan </a:t>
            </a:r>
            <a:br>
              <a:rPr lang="en-US" sz="2025" b="1" dirty="0"/>
            </a:br>
            <a:r>
              <a:rPr lang="en-US" sz="2025" b="1" dirty="0"/>
              <a:t>Self-Directed Brokerage Account</a:t>
            </a:r>
            <a:br>
              <a:rPr lang="en-US" sz="2025" b="1" dirty="0"/>
            </a:br>
            <a:r>
              <a:rPr lang="en-US" sz="1500" dirty="0"/>
              <a:t>(as of March 31</a:t>
            </a:r>
            <a:r>
              <a:rPr lang="en-US" sz="1500"/>
              <a:t>, 2021)</a:t>
            </a:r>
            <a:endParaRPr lang="en-US" sz="15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943747"/>
              </p:ext>
            </p:extLst>
          </p:nvPr>
        </p:nvGraphicFramePr>
        <p:xfrm>
          <a:off x="609600" y="1200150"/>
          <a:ext cx="7387936" cy="405765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114</a:t>
            </a:fld>
            <a:endParaRPr lang="en-US">
              <a:solidFill>
                <a:prstClr val="black">
                  <a:tint val="75000"/>
                </a:prstClr>
              </a:solidFill>
            </a:endParaRPr>
          </a:p>
        </p:txBody>
      </p:sp>
    </p:spTree>
    <p:extLst>
      <p:ext uri="{BB962C8B-B14F-4D97-AF65-F5344CB8AC3E}">
        <p14:creationId xmlns:p14="http://schemas.microsoft.com/office/powerpoint/2010/main" val="36254764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71450"/>
            <a:ext cx="6629400" cy="914400"/>
          </a:xfrm>
        </p:spPr>
        <p:txBody>
          <a:bodyPr>
            <a:normAutofit/>
          </a:bodyPr>
          <a:lstStyle/>
          <a:p>
            <a:pPr algn="ctr"/>
            <a:r>
              <a:rPr lang="en-US" sz="2100" b="1" dirty="0"/>
              <a:t>TOTAL FUND ASSET ALLOCATION BY AGE AND GENDER</a:t>
            </a:r>
            <a:r>
              <a:rPr lang="en-US" sz="2325" dirty="0"/>
              <a:t/>
            </a:r>
            <a:br>
              <a:rPr lang="en-US" sz="2325" dirty="0"/>
            </a:br>
            <a:r>
              <a:rPr lang="en-US" sz="1350" b="1" dirty="0"/>
              <a:t>(as of March 31</a:t>
            </a:r>
            <a:r>
              <a:rPr lang="en-US" sz="1350" b="1"/>
              <a:t>, 2021)</a:t>
            </a:r>
            <a:endParaRPr lang="en-US" sz="1350" b="1" dirty="0"/>
          </a:p>
        </p:txBody>
      </p:sp>
      <p:graphicFrame>
        <p:nvGraphicFramePr>
          <p:cNvPr id="5" name="Chart 4"/>
          <p:cNvGraphicFramePr>
            <a:graphicFrameLocks/>
          </p:cNvGraphicFramePr>
          <p:nvPr>
            <p:extLst>
              <p:ext uri="{D42A27DB-BD31-4B8C-83A1-F6EECF244321}">
                <p14:modId xmlns:p14="http://schemas.microsoft.com/office/powerpoint/2010/main" val="3361046981"/>
              </p:ext>
            </p:extLst>
          </p:nvPr>
        </p:nvGraphicFramePr>
        <p:xfrm>
          <a:off x="114300" y="1143000"/>
          <a:ext cx="8686800" cy="397192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115</a:t>
            </a:fld>
            <a:endParaRPr lang="en-US">
              <a:solidFill>
                <a:prstClr val="black">
                  <a:tint val="75000"/>
                </a:prstClr>
              </a:solidFill>
            </a:endParaRPr>
          </a:p>
        </p:txBody>
      </p:sp>
    </p:spTree>
    <p:extLst>
      <p:ext uri="{BB962C8B-B14F-4D97-AF65-F5344CB8AC3E}">
        <p14:creationId xmlns:p14="http://schemas.microsoft.com/office/powerpoint/2010/main" val="7797371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150" y="171450"/>
            <a:ext cx="6629400" cy="914400"/>
          </a:xfrm>
        </p:spPr>
        <p:txBody>
          <a:bodyPr>
            <a:normAutofit/>
          </a:bodyPr>
          <a:lstStyle/>
          <a:p>
            <a:pPr algn="ctr"/>
            <a:r>
              <a:rPr lang="en-US" sz="2400" b="1" dirty="0"/>
              <a:t>ASSET ALLOCATION BY GENDER</a:t>
            </a:r>
            <a:r>
              <a:rPr lang="en-US" sz="2325" b="1" dirty="0"/>
              <a:t/>
            </a:r>
            <a:br>
              <a:rPr lang="en-US" sz="2325" b="1" dirty="0"/>
            </a:br>
            <a:r>
              <a:rPr lang="en-US" sz="1350" b="1" dirty="0"/>
              <a:t>(as of March 31</a:t>
            </a:r>
            <a:r>
              <a:rPr lang="en-US" sz="1350" b="1"/>
              <a:t>, 2021)</a:t>
            </a:r>
            <a:endParaRPr lang="en-US" sz="1350" b="1" dirty="0"/>
          </a:p>
        </p:txBody>
      </p:sp>
      <p:sp>
        <p:nvSpPr>
          <p:cNvPr id="3" name="Content Placeholder 2"/>
          <p:cNvSpPr>
            <a:spLocks noGrp="1"/>
          </p:cNvSpPr>
          <p:nvPr>
            <p:ph idx="1"/>
          </p:nvPr>
        </p:nvSpPr>
        <p:spPr/>
        <p:txBody>
          <a:bodyPr/>
          <a:lstStyle/>
          <a:p>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299163007"/>
              </p:ext>
            </p:extLst>
          </p:nvPr>
        </p:nvGraphicFramePr>
        <p:xfrm>
          <a:off x="228600" y="1085850"/>
          <a:ext cx="8458200" cy="37719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116</a:t>
            </a:fld>
            <a:endParaRPr lang="en-US">
              <a:solidFill>
                <a:prstClr val="black">
                  <a:tint val="75000"/>
                </a:prstClr>
              </a:solidFill>
            </a:endParaRPr>
          </a:p>
        </p:txBody>
      </p:sp>
    </p:spTree>
    <p:extLst>
      <p:ext uri="{BB962C8B-B14F-4D97-AF65-F5344CB8AC3E}">
        <p14:creationId xmlns:p14="http://schemas.microsoft.com/office/powerpoint/2010/main" val="274821861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150" y="171450"/>
            <a:ext cx="6629400" cy="914400"/>
          </a:xfrm>
        </p:spPr>
        <p:txBody>
          <a:bodyPr>
            <a:normAutofit/>
          </a:bodyPr>
          <a:lstStyle/>
          <a:p>
            <a:pPr algn="ctr"/>
            <a:r>
              <a:rPr lang="en-US" sz="2400" b="1" dirty="0"/>
              <a:t>TOTAL FUND ASSET ALLOCATION BY AGE</a:t>
            </a:r>
            <a:r>
              <a:rPr lang="en-US" sz="2325" dirty="0"/>
              <a:t/>
            </a:r>
            <a:br>
              <a:rPr lang="en-US" sz="2325" dirty="0"/>
            </a:br>
            <a:r>
              <a:rPr lang="en-US" sz="1350" b="1" dirty="0"/>
              <a:t>(as of March 31</a:t>
            </a:r>
            <a:r>
              <a:rPr lang="en-US" sz="1350" b="1"/>
              <a:t>, 2021)</a:t>
            </a:r>
            <a:endParaRPr lang="en-US" sz="1350" b="1" dirty="0"/>
          </a:p>
        </p:txBody>
      </p:sp>
      <p:sp>
        <p:nvSpPr>
          <p:cNvPr id="3" name="Content Placeholder 2"/>
          <p:cNvSpPr>
            <a:spLocks noGrp="1"/>
          </p:cNvSpPr>
          <p:nvPr>
            <p:ph idx="1"/>
          </p:nvPr>
        </p:nvSpPr>
        <p:spPr/>
        <p:txBody>
          <a:bodyPr/>
          <a:lstStyle/>
          <a:p>
            <a:endParaRPr lang="en-US"/>
          </a:p>
        </p:txBody>
      </p:sp>
      <p:graphicFrame>
        <p:nvGraphicFramePr>
          <p:cNvPr id="6" name="Chart 5"/>
          <p:cNvGraphicFramePr>
            <a:graphicFrameLocks/>
          </p:cNvGraphicFramePr>
          <p:nvPr>
            <p:extLst>
              <p:ext uri="{D42A27DB-BD31-4B8C-83A1-F6EECF244321}">
                <p14:modId xmlns:p14="http://schemas.microsoft.com/office/powerpoint/2010/main" val="2983878283"/>
              </p:ext>
            </p:extLst>
          </p:nvPr>
        </p:nvGraphicFramePr>
        <p:xfrm>
          <a:off x="152400" y="1200150"/>
          <a:ext cx="8839200" cy="371475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117</a:t>
            </a:fld>
            <a:endParaRPr lang="en-US">
              <a:solidFill>
                <a:prstClr val="black">
                  <a:tint val="75000"/>
                </a:prstClr>
              </a:solidFill>
            </a:endParaRPr>
          </a:p>
        </p:txBody>
      </p:sp>
    </p:spTree>
    <p:extLst>
      <p:ext uri="{BB962C8B-B14F-4D97-AF65-F5344CB8AC3E}">
        <p14:creationId xmlns:p14="http://schemas.microsoft.com/office/powerpoint/2010/main" val="37073457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42900"/>
            <a:ext cx="4248150" cy="685800"/>
          </a:xfrm>
        </p:spPr>
        <p:txBody>
          <a:bodyPr>
            <a:normAutofit fontScale="90000"/>
          </a:bodyPr>
          <a:lstStyle/>
          <a:p>
            <a:pPr algn="ctr"/>
            <a:r>
              <a:rPr lang="en-US" sz="2700" b="1" dirty="0"/>
              <a:t>Member Fund Selection</a:t>
            </a:r>
            <a:r>
              <a:rPr lang="en-US" sz="2700" dirty="0"/>
              <a:t/>
            </a:r>
            <a:br>
              <a:rPr lang="en-US" sz="2700" dirty="0"/>
            </a:br>
            <a:r>
              <a:rPr lang="en-US" sz="1650" b="1" dirty="0"/>
              <a:t>% of Members</a:t>
            </a:r>
            <a:r>
              <a:rPr lang="en-US" dirty="0"/>
              <a:t/>
            </a:r>
            <a:br>
              <a:rPr lang="en-US" dirty="0"/>
            </a:br>
            <a:r>
              <a:rPr lang="en-US" sz="1650" b="1" dirty="0"/>
              <a:t>(March 31</a:t>
            </a:r>
            <a:r>
              <a:rPr lang="en-US" sz="1650" b="1"/>
              <a:t>, 2021)</a:t>
            </a:r>
            <a:endParaRPr lang="en-US" sz="165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62878587"/>
              </p:ext>
            </p:extLst>
          </p:nvPr>
        </p:nvGraphicFramePr>
        <p:xfrm>
          <a:off x="152400" y="1200151"/>
          <a:ext cx="8839200"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118</a:t>
            </a:fld>
            <a:endParaRPr lang="en-US">
              <a:solidFill>
                <a:prstClr val="black">
                  <a:tint val="75000"/>
                </a:prstClr>
              </a:solidFill>
            </a:endParaRPr>
          </a:p>
        </p:txBody>
      </p:sp>
    </p:spTree>
    <p:extLst>
      <p:ext uri="{BB962C8B-B14F-4D97-AF65-F5344CB8AC3E}">
        <p14:creationId xmlns:p14="http://schemas.microsoft.com/office/powerpoint/2010/main" val="37286864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85800" y="1733554"/>
            <a:ext cx="8001000" cy="2308316"/>
          </a:xfrm>
          <a:prstGeom prst="rect">
            <a:avLst/>
          </a:prstGeom>
        </p:spPr>
        <p:txBody>
          <a:bodyPr wrap="square" lIns="91432" tIns="45716" rIns="91432" bIns="45716">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Item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4.</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Florida Retirement System</a:t>
            </a:r>
            <a:r>
              <a:rPr lang="en-US" b="1" dirty="0" smtClean="0">
                <a:solidFill>
                  <a:prstClr val="black"/>
                </a:solidFill>
                <a:latin typeface="Calibri"/>
              </a:rPr>
              <a:t> Investment Plan</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Review</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endParaRPr lang="en-US" dirty="0"/>
          </a:p>
          <a:p>
            <a:pPr lvl="2"/>
            <a:r>
              <a:rPr lang="en-US" i="1" dirty="0" smtClean="0"/>
              <a:t>Kristen </a:t>
            </a:r>
            <a:r>
              <a:rPr lang="en-US" i="1" dirty="0"/>
              <a:t>Doyle, Aon</a:t>
            </a:r>
            <a:endParaRPr lang="en-US" dirty="0"/>
          </a:p>
          <a:p>
            <a:pPr lvl="2"/>
            <a:r>
              <a:rPr lang="en-US" i="1" dirty="0"/>
              <a:t>Katie Comstock, Aon</a:t>
            </a:r>
            <a:endParaRPr lang="en-US" dirty="0"/>
          </a:p>
          <a:p>
            <a:pPr lvl="2"/>
            <a:r>
              <a:rPr lang="en-US" i="1" dirty="0" smtClean="0"/>
              <a:t>	 </a:t>
            </a:r>
            <a:r>
              <a:rPr lang="en-US" dirty="0"/>
              <a:t>	</a:t>
            </a:r>
          </a:p>
          <a:p>
            <a:pPr lvl="2"/>
            <a:r>
              <a:rPr lang="en-US" i="1" dirty="0" smtClean="0"/>
              <a:t>(</a:t>
            </a:r>
            <a:r>
              <a:rPr lang="en-US" i="1" dirty="0"/>
              <a:t>See Attachments </a:t>
            </a:r>
            <a:r>
              <a:rPr lang="en-US" i="1" dirty="0" smtClean="0"/>
              <a:t>4B)</a:t>
            </a:r>
            <a:endParaRPr lang="en-US" dirty="0"/>
          </a:p>
          <a:p>
            <a:pPr lvl="2"/>
            <a:r>
              <a:rPr lang="en-US" i="1" dirty="0" smtClean="0"/>
              <a:t> </a:t>
            </a:r>
            <a:r>
              <a:rPr lang="en-US" dirty="0"/>
              <a:t>	</a:t>
            </a:r>
          </a:p>
          <a:p>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119</a:t>
            </a:fld>
            <a:endParaRPr lang="en-US"/>
          </a:p>
        </p:txBody>
      </p:sp>
    </p:spTree>
    <p:extLst>
      <p:ext uri="{BB962C8B-B14F-4D97-AF65-F5344CB8AC3E}">
        <p14:creationId xmlns:p14="http://schemas.microsoft.com/office/powerpoint/2010/main" val="3874472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Private Equity Process </a:t>
            </a:r>
            <a:endParaRPr lang="en-US" sz="4000" dirty="0"/>
          </a:p>
        </p:txBody>
      </p:sp>
      <p:sp>
        <p:nvSpPr>
          <p:cNvPr id="3" name="Content Placeholder 2"/>
          <p:cNvSpPr>
            <a:spLocks noGrp="1"/>
          </p:cNvSpPr>
          <p:nvPr>
            <p:ph idx="1"/>
          </p:nvPr>
        </p:nvSpPr>
        <p:spPr/>
        <p:txBody>
          <a:bodyPr>
            <a:normAutofit/>
          </a:bodyPr>
          <a:lstStyle/>
          <a:p>
            <a:r>
              <a:rPr lang="en-US" sz="3000" dirty="0" smtClean="0"/>
              <a:t>Sourcing</a:t>
            </a:r>
          </a:p>
          <a:p>
            <a:pPr lvl="1"/>
            <a:r>
              <a:rPr lang="en-US" dirty="0" smtClean="0"/>
              <a:t>Vast majority of investments sourced proactively</a:t>
            </a:r>
          </a:p>
          <a:p>
            <a:pPr lvl="1"/>
            <a:r>
              <a:rPr lang="en-US" dirty="0" smtClean="0"/>
              <a:t>Invested in three funds in 2020 managed by general partners that were new to the PE program</a:t>
            </a:r>
          </a:p>
          <a:p>
            <a:pPr lvl="1"/>
            <a:r>
              <a:rPr lang="en-US" dirty="0" smtClean="0"/>
              <a:t>Sourcing activity increased in 2020 </a:t>
            </a:r>
            <a:endParaRPr lang="en-US" dirty="0"/>
          </a:p>
          <a:p>
            <a:pPr marL="457200" lvl="1" indent="0">
              <a:buNone/>
            </a:pPr>
            <a:endParaRPr lang="en-US" dirty="0" smtClean="0"/>
          </a:p>
          <a:p>
            <a:pPr marL="1371600" lvl="3" indent="0">
              <a:buNone/>
            </a:pP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71450"/>
            <a:ext cx="2514600" cy="104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Diagram 6"/>
          <p:cNvGraphicFramePr/>
          <p:nvPr>
            <p:extLst>
              <p:ext uri="{D42A27DB-BD31-4B8C-83A1-F6EECF244321}">
                <p14:modId xmlns:p14="http://schemas.microsoft.com/office/powerpoint/2010/main" val="1696469227"/>
              </p:ext>
            </p:extLst>
          </p:nvPr>
        </p:nvGraphicFramePr>
        <p:xfrm>
          <a:off x="5410200" y="2800350"/>
          <a:ext cx="3510569"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15629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17319" y="274319"/>
            <a:ext cx="6309360" cy="184404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p:nvPr/>
        </p:nvSpPr>
        <p:spPr>
          <a:xfrm>
            <a:off x="6972152" y="4556758"/>
            <a:ext cx="685800" cy="291941"/>
          </a:xfrm>
          <a:custGeom>
            <a:avLst/>
            <a:gdLst/>
            <a:ahLst/>
            <a:cxnLst/>
            <a:rect l="l" t="t" r="r" b="b"/>
            <a:pathLst>
              <a:path w="914400" h="389254">
                <a:moveTo>
                  <a:pt x="479862" y="82089"/>
                </a:moveTo>
                <a:lnTo>
                  <a:pt x="439953" y="91731"/>
                </a:lnTo>
                <a:lnTo>
                  <a:pt x="403565" y="112413"/>
                </a:lnTo>
                <a:lnTo>
                  <a:pt x="373712" y="141869"/>
                </a:lnTo>
                <a:lnTo>
                  <a:pt x="353409" y="177834"/>
                </a:lnTo>
                <a:lnTo>
                  <a:pt x="375101" y="330510"/>
                </a:lnTo>
                <a:lnTo>
                  <a:pt x="396076" y="353355"/>
                </a:lnTo>
                <a:lnTo>
                  <a:pt x="423679" y="371723"/>
                </a:lnTo>
                <a:lnTo>
                  <a:pt x="454589" y="384059"/>
                </a:lnTo>
                <a:lnTo>
                  <a:pt x="485482" y="388810"/>
                </a:lnTo>
                <a:lnTo>
                  <a:pt x="524987" y="384086"/>
                </a:lnTo>
                <a:lnTo>
                  <a:pt x="560880" y="369309"/>
                </a:lnTo>
                <a:lnTo>
                  <a:pt x="591655" y="345320"/>
                </a:lnTo>
                <a:lnTo>
                  <a:pt x="615804" y="312959"/>
                </a:lnTo>
                <a:lnTo>
                  <a:pt x="701985" y="312959"/>
                </a:lnTo>
                <a:lnTo>
                  <a:pt x="702674" y="308859"/>
                </a:lnTo>
                <a:lnTo>
                  <a:pt x="487862" y="308859"/>
                </a:lnTo>
                <a:lnTo>
                  <a:pt x="475097" y="307743"/>
                </a:lnTo>
                <a:lnTo>
                  <a:pt x="436787" y="282730"/>
                </a:lnTo>
                <a:lnTo>
                  <a:pt x="423447" y="235160"/>
                </a:lnTo>
                <a:lnTo>
                  <a:pt x="423435" y="233600"/>
                </a:lnTo>
                <a:lnTo>
                  <a:pt x="427772" y="208836"/>
                </a:lnTo>
                <a:lnTo>
                  <a:pt x="456256" y="169733"/>
                </a:lnTo>
                <a:lnTo>
                  <a:pt x="488709" y="159523"/>
                </a:lnTo>
                <a:lnTo>
                  <a:pt x="620317" y="159523"/>
                </a:lnTo>
                <a:lnTo>
                  <a:pt x="613869" y="148582"/>
                </a:lnTo>
                <a:lnTo>
                  <a:pt x="587184" y="118342"/>
                </a:lnTo>
                <a:lnTo>
                  <a:pt x="555507" y="96911"/>
                </a:lnTo>
                <a:lnTo>
                  <a:pt x="519509" y="84692"/>
                </a:lnTo>
                <a:lnTo>
                  <a:pt x="479862" y="82089"/>
                </a:lnTo>
                <a:close/>
              </a:path>
              <a:path w="914400" h="389254">
                <a:moveTo>
                  <a:pt x="147562" y="305746"/>
                </a:moveTo>
                <a:lnTo>
                  <a:pt x="51510" y="305746"/>
                </a:lnTo>
                <a:lnTo>
                  <a:pt x="14910" y="380426"/>
                </a:lnTo>
                <a:lnTo>
                  <a:pt x="108250" y="380426"/>
                </a:lnTo>
                <a:lnTo>
                  <a:pt x="147562" y="305746"/>
                </a:lnTo>
                <a:close/>
              </a:path>
              <a:path w="914400" h="389254">
                <a:moveTo>
                  <a:pt x="331889" y="114072"/>
                </a:moveTo>
                <a:lnTo>
                  <a:pt x="247290" y="114072"/>
                </a:lnTo>
                <a:lnTo>
                  <a:pt x="248067" y="114658"/>
                </a:lnTo>
                <a:lnTo>
                  <a:pt x="285242" y="380426"/>
                </a:lnTo>
                <a:lnTo>
                  <a:pt x="368899" y="380426"/>
                </a:lnTo>
                <a:lnTo>
                  <a:pt x="331889" y="114072"/>
                </a:lnTo>
                <a:close/>
              </a:path>
              <a:path w="914400" h="389254">
                <a:moveTo>
                  <a:pt x="701985" y="312959"/>
                </a:moveTo>
                <a:lnTo>
                  <a:pt x="615804" y="312959"/>
                </a:lnTo>
                <a:lnTo>
                  <a:pt x="613937" y="329642"/>
                </a:lnTo>
                <a:lnTo>
                  <a:pt x="611471" y="346544"/>
                </a:lnTo>
                <a:lnTo>
                  <a:pt x="608751" y="363521"/>
                </a:lnTo>
                <a:lnTo>
                  <a:pt x="606124" y="380426"/>
                </a:lnTo>
                <a:lnTo>
                  <a:pt x="690552" y="380426"/>
                </a:lnTo>
                <a:lnTo>
                  <a:pt x="696811" y="343744"/>
                </a:lnTo>
                <a:lnTo>
                  <a:pt x="701985" y="312959"/>
                </a:lnTo>
                <a:close/>
              </a:path>
              <a:path w="914400" h="389254">
                <a:moveTo>
                  <a:pt x="801845" y="233600"/>
                </a:moveTo>
                <a:lnTo>
                  <a:pt x="716309" y="233600"/>
                </a:lnTo>
                <a:lnTo>
                  <a:pt x="779437" y="380426"/>
                </a:lnTo>
                <a:lnTo>
                  <a:pt x="863094" y="380426"/>
                </a:lnTo>
                <a:lnTo>
                  <a:pt x="888175" y="235936"/>
                </a:lnTo>
                <a:lnTo>
                  <a:pt x="802868" y="235936"/>
                </a:lnTo>
                <a:lnTo>
                  <a:pt x="801845" y="233600"/>
                </a:lnTo>
                <a:close/>
              </a:path>
              <a:path w="914400" h="389254">
                <a:moveTo>
                  <a:pt x="620317" y="159523"/>
                </a:moveTo>
                <a:lnTo>
                  <a:pt x="488709" y="159523"/>
                </a:lnTo>
                <a:lnTo>
                  <a:pt x="506634" y="161622"/>
                </a:lnTo>
                <a:lnTo>
                  <a:pt x="523180" y="169097"/>
                </a:lnTo>
                <a:lnTo>
                  <a:pt x="537186" y="181927"/>
                </a:lnTo>
                <a:lnTo>
                  <a:pt x="548539" y="201127"/>
                </a:lnTo>
                <a:lnTo>
                  <a:pt x="552649" y="223800"/>
                </a:lnTo>
                <a:lnTo>
                  <a:pt x="550770" y="247132"/>
                </a:lnTo>
                <a:lnTo>
                  <a:pt x="526266" y="292119"/>
                </a:lnTo>
                <a:lnTo>
                  <a:pt x="487862" y="308859"/>
                </a:lnTo>
                <a:lnTo>
                  <a:pt x="702674" y="308859"/>
                </a:lnTo>
                <a:lnTo>
                  <a:pt x="709400" y="270167"/>
                </a:lnTo>
                <a:lnTo>
                  <a:pt x="716309" y="233600"/>
                </a:lnTo>
                <a:lnTo>
                  <a:pt x="801845" y="233600"/>
                </a:lnTo>
                <a:lnTo>
                  <a:pt x="788875" y="203960"/>
                </a:lnTo>
                <a:lnTo>
                  <a:pt x="635554" y="203960"/>
                </a:lnTo>
                <a:lnTo>
                  <a:pt x="632058" y="189356"/>
                </a:lnTo>
                <a:lnTo>
                  <a:pt x="627471" y="175173"/>
                </a:lnTo>
                <a:lnTo>
                  <a:pt x="621505" y="161539"/>
                </a:lnTo>
                <a:lnTo>
                  <a:pt x="620317" y="159523"/>
                </a:lnTo>
                <a:close/>
              </a:path>
              <a:path w="914400" h="389254">
                <a:moveTo>
                  <a:pt x="251551" y="235160"/>
                </a:moveTo>
                <a:lnTo>
                  <a:pt x="36018" y="235160"/>
                </a:lnTo>
                <a:lnTo>
                  <a:pt x="0" y="305746"/>
                </a:lnTo>
                <a:lnTo>
                  <a:pt x="262204" y="305746"/>
                </a:lnTo>
                <a:lnTo>
                  <a:pt x="251551" y="235160"/>
                </a:lnTo>
                <a:close/>
              </a:path>
              <a:path w="914400" h="389254">
                <a:moveTo>
                  <a:pt x="913830" y="88137"/>
                </a:moveTo>
                <a:lnTo>
                  <a:pt x="828625" y="88137"/>
                </a:lnTo>
                <a:lnTo>
                  <a:pt x="822530" y="125243"/>
                </a:lnTo>
                <a:lnTo>
                  <a:pt x="816083" y="162817"/>
                </a:lnTo>
                <a:lnTo>
                  <a:pt x="809616" y="199160"/>
                </a:lnTo>
                <a:lnTo>
                  <a:pt x="802868" y="235936"/>
                </a:lnTo>
                <a:lnTo>
                  <a:pt x="888175" y="235936"/>
                </a:lnTo>
                <a:lnTo>
                  <a:pt x="913830" y="88137"/>
                </a:lnTo>
                <a:close/>
              </a:path>
              <a:path w="914400" h="389254">
                <a:moveTo>
                  <a:pt x="316038" y="0"/>
                </a:moveTo>
                <a:lnTo>
                  <a:pt x="212043" y="0"/>
                </a:lnTo>
                <a:lnTo>
                  <a:pt x="88688" y="235160"/>
                </a:lnTo>
                <a:lnTo>
                  <a:pt x="183965" y="235160"/>
                </a:lnTo>
                <a:lnTo>
                  <a:pt x="247290" y="114072"/>
                </a:lnTo>
                <a:lnTo>
                  <a:pt x="331889" y="114072"/>
                </a:lnTo>
                <a:lnTo>
                  <a:pt x="316038" y="0"/>
                </a:lnTo>
                <a:close/>
              </a:path>
              <a:path w="914400" h="389254">
                <a:moveTo>
                  <a:pt x="738191" y="88137"/>
                </a:moveTo>
                <a:lnTo>
                  <a:pt x="656083" y="88137"/>
                </a:lnTo>
                <a:lnTo>
                  <a:pt x="635554" y="203960"/>
                </a:lnTo>
                <a:lnTo>
                  <a:pt x="788875" y="203960"/>
                </a:lnTo>
                <a:lnTo>
                  <a:pt x="738191" y="88137"/>
                </a:lnTo>
                <a:close/>
              </a:path>
            </a:pathLst>
          </a:custGeom>
          <a:solidFill>
            <a:srgbClr val="E01B21"/>
          </a:solidFill>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6983337" y="4910810"/>
            <a:ext cx="674336" cy="79848"/>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5" name="object 5"/>
          <p:cNvSpPr txBox="1"/>
          <p:nvPr/>
        </p:nvSpPr>
        <p:spPr>
          <a:xfrm>
            <a:off x="1476851" y="4924901"/>
            <a:ext cx="3388995" cy="92333"/>
          </a:xfrm>
          <a:prstGeom prst="rect">
            <a:avLst/>
          </a:prstGeom>
        </p:spPr>
        <p:txBody>
          <a:bodyPr vert="horz" wrap="square" lIns="0" tIns="11430" rIns="0" bIns="0" rtlCol="0">
            <a:spAutoFit/>
          </a:bodyPr>
          <a:lstStyle/>
          <a:p>
            <a:pPr marL="9525" defTabSz="685800">
              <a:spcBef>
                <a:spcPts val="90"/>
              </a:spcBef>
            </a:pPr>
            <a:r>
              <a:rPr sz="525" spc="15" dirty="0">
                <a:solidFill>
                  <a:prstClr val="black"/>
                </a:solidFill>
                <a:latin typeface="Arial"/>
                <a:cs typeface="Arial"/>
              </a:rPr>
              <a:t>Inv</a:t>
            </a:r>
            <a:r>
              <a:rPr sz="525" spc="-60" dirty="0">
                <a:solidFill>
                  <a:prstClr val="black"/>
                </a:solidFill>
                <a:latin typeface="Arial"/>
                <a:cs typeface="Arial"/>
              </a:rPr>
              <a:t> </a:t>
            </a:r>
            <a:r>
              <a:rPr sz="525" dirty="0">
                <a:solidFill>
                  <a:prstClr val="black"/>
                </a:solidFill>
                <a:latin typeface="Arial"/>
                <a:cs typeface="Arial"/>
              </a:rPr>
              <a:t>estment</a:t>
            </a:r>
            <a:r>
              <a:rPr sz="525" spc="8" dirty="0">
                <a:solidFill>
                  <a:prstClr val="black"/>
                </a:solidFill>
                <a:latin typeface="Arial"/>
                <a:cs typeface="Arial"/>
              </a:rPr>
              <a:t> </a:t>
            </a:r>
            <a:r>
              <a:rPr sz="525" spc="4" dirty="0">
                <a:solidFill>
                  <a:prstClr val="black"/>
                </a:solidFill>
                <a:latin typeface="Arial"/>
                <a:cs typeface="Arial"/>
              </a:rPr>
              <a:t>advice</a:t>
            </a:r>
            <a:r>
              <a:rPr sz="525" spc="-23" dirty="0">
                <a:solidFill>
                  <a:prstClr val="black"/>
                </a:solidFill>
                <a:latin typeface="Arial"/>
                <a:cs typeface="Arial"/>
              </a:rPr>
              <a:t> </a:t>
            </a:r>
            <a:r>
              <a:rPr sz="525" spc="8" dirty="0">
                <a:solidFill>
                  <a:prstClr val="black"/>
                </a:solidFill>
                <a:latin typeface="Arial"/>
                <a:cs typeface="Arial"/>
              </a:rPr>
              <a:t>and</a:t>
            </a:r>
            <a:r>
              <a:rPr sz="525" spc="-23" dirty="0">
                <a:solidFill>
                  <a:prstClr val="black"/>
                </a:solidFill>
                <a:latin typeface="Arial"/>
                <a:cs typeface="Arial"/>
              </a:rPr>
              <a:t> </a:t>
            </a:r>
            <a:r>
              <a:rPr sz="525" dirty="0">
                <a:solidFill>
                  <a:prstClr val="black"/>
                </a:solidFill>
                <a:latin typeface="Arial"/>
                <a:cs typeface="Arial"/>
              </a:rPr>
              <a:t>consulting</a:t>
            </a:r>
            <a:r>
              <a:rPr sz="525" spc="-90" dirty="0">
                <a:solidFill>
                  <a:prstClr val="black"/>
                </a:solidFill>
                <a:latin typeface="Arial"/>
                <a:cs typeface="Arial"/>
              </a:rPr>
              <a:t> </a:t>
            </a:r>
            <a:r>
              <a:rPr sz="525" spc="8" dirty="0">
                <a:solidFill>
                  <a:prstClr val="black"/>
                </a:solidFill>
                <a:latin typeface="Arial"/>
                <a:cs typeface="Arial"/>
              </a:rPr>
              <a:t>services</a:t>
            </a:r>
            <a:r>
              <a:rPr sz="525" spc="-53" dirty="0">
                <a:solidFill>
                  <a:prstClr val="black"/>
                </a:solidFill>
                <a:latin typeface="Arial"/>
                <a:cs typeface="Arial"/>
              </a:rPr>
              <a:t> </a:t>
            </a:r>
            <a:r>
              <a:rPr sz="525" dirty="0">
                <a:solidFill>
                  <a:prstClr val="black"/>
                </a:solidFill>
                <a:latin typeface="Arial"/>
                <a:cs typeface="Arial"/>
              </a:rPr>
              <a:t>provided</a:t>
            </a:r>
            <a:r>
              <a:rPr sz="525" spc="-23" dirty="0">
                <a:solidFill>
                  <a:prstClr val="black"/>
                </a:solidFill>
                <a:latin typeface="Arial"/>
                <a:cs typeface="Arial"/>
              </a:rPr>
              <a:t> </a:t>
            </a:r>
            <a:r>
              <a:rPr sz="525" spc="8" dirty="0">
                <a:solidFill>
                  <a:prstClr val="black"/>
                </a:solidFill>
                <a:latin typeface="Arial"/>
                <a:cs typeface="Arial"/>
              </a:rPr>
              <a:t>by</a:t>
            </a:r>
            <a:r>
              <a:rPr sz="525" spc="4" dirty="0">
                <a:solidFill>
                  <a:prstClr val="black"/>
                </a:solidFill>
                <a:latin typeface="Arial"/>
                <a:cs typeface="Arial"/>
              </a:rPr>
              <a:t> </a:t>
            </a:r>
            <a:r>
              <a:rPr sz="525" spc="8" dirty="0">
                <a:solidFill>
                  <a:prstClr val="black"/>
                </a:solidFill>
                <a:latin typeface="Arial"/>
                <a:cs typeface="Arial"/>
              </a:rPr>
              <a:t>Aon</a:t>
            </a:r>
            <a:r>
              <a:rPr sz="525" spc="-26" dirty="0">
                <a:solidFill>
                  <a:prstClr val="black"/>
                </a:solidFill>
                <a:latin typeface="Arial"/>
                <a:cs typeface="Arial"/>
              </a:rPr>
              <a:t> </a:t>
            </a:r>
            <a:r>
              <a:rPr sz="525" dirty="0">
                <a:solidFill>
                  <a:prstClr val="black"/>
                </a:solidFill>
                <a:latin typeface="Arial"/>
                <a:cs typeface="Arial"/>
              </a:rPr>
              <a:t>Hewitt</a:t>
            </a:r>
            <a:r>
              <a:rPr sz="525" spc="-53" dirty="0">
                <a:solidFill>
                  <a:prstClr val="black"/>
                </a:solidFill>
                <a:latin typeface="Arial"/>
                <a:cs typeface="Arial"/>
              </a:rPr>
              <a:t> </a:t>
            </a:r>
            <a:r>
              <a:rPr sz="525" dirty="0">
                <a:solidFill>
                  <a:prstClr val="black"/>
                </a:solidFill>
                <a:latin typeface="Arial"/>
                <a:cs typeface="Arial"/>
              </a:rPr>
              <a:t>Investment</a:t>
            </a:r>
            <a:r>
              <a:rPr sz="525" spc="8" dirty="0">
                <a:solidFill>
                  <a:prstClr val="black"/>
                </a:solidFill>
                <a:latin typeface="Arial"/>
                <a:cs typeface="Arial"/>
              </a:rPr>
              <a:t> </a:t>
            </a:r>
            <a:r>
              <a:rPr sz="525" spc="-4" dirty="0">
                <a:solidFill>
                  <a:prstClr val="black"/>
                </a:solidFill>
                <a:latin typeface="Arial"/>
                <a:cs typeface="Arial"/>
              </a:rPr>
              <a:t>Consulting,</a:t>
            </a:r>
            <a:r>
              <a:rPr sz="525" spc="8" dirty="0">
                <a:solidFill>
                  <a:prstClr val="black"/>
                </a:solidFill>
                <a:latin typeface="Arial"/>
                <a:cs typeface="Arial"/>
              </a:rPr>
              <a:t> Inc.,</a:t>
            </a:r>
            <a:r>
              <a:rPr sz="525" spc="-53" dirty="0">
                <a:solidFill>
                  <a:prstClr val="black"/>
                </a:solidFill>
                <a:latin typeface="Arial"/>
                <a:cs typeface="Arial"/>
              </a:rPr>
              <a:t> </a:t>
            </a:r>
            <a:r>
              <a:rPr sz="525" spc="8" dirty="0">
                <a:solidFill>
                  <a:prstClr val="black"/>
                </a:solidFill>
                <a:latin typeface="Arial"/>
                <a:cs typeface="Arial"/>
              </a:rPr>
              <a:t>an</a:t>
            </a:r>
            <a:r>
              <a:rPr sz="525" spc="-26" dirty="0">
                <a:solidFill>
                  <a:prstClr val="black"/>
                </a:solidFill>
                <a:latin typeface="Arial"/>
                <a:cs typeface="Arial"/>
              </a:rPr>
              <a:t> </a:t>
            </a:r>
            <a:r>
              <a:rPr sz="525" spc="8" dirty="0">
                <a:solidFill>
                  <a:prstClr val="black"/>
                </a:solidFill>
                <a:latin typeface="Arial"/>
                <a:cs typeface="Arial"/>
              </a:rPr>
              <a:t>Aon</a:t>
            </a:r>
            <a:r>
              <a:rPr sz="525" spc="-26" dirty="0">
                <a:solidFill>
                  <a:prstClr val="black"/>
                </a:solidFill>
                <a:latin typeface="Arial"/>
                <a:cs typeface="Arial"/>
              </a:rPr>
              <a:t> </a:t>
            </a:r>
            <a:r>
              <a:rPr sz="525" dirty="0">
                <a:solidFill>
                  <a:prstClr val="black"/>
                </a:solidFill>
                <a:latin typeface="Arial"/>
                <a:cs typeface="Arial"/>
              </a:rPr>
              <a:t>Company.</a:t>
            </a:r>
            <a:endParaRPr sz="525">
              <a:solidFill>
                <a:prstClr val="black"/>
              </a:solidFill>
              <a:latin typeface="Arial"/>
              <a:cs typeface="Arial"/>
            </a:endParaRPr>
          </a:p>
        </p:txBody>
      </p:sp>
      <p:sp>
        <p:nvSpPr>
          <p:cNvPr id="6" name="object 6"/>
          <p:cNvSpPr txBox="1"/>
          <p:nvPr/>
        </p:nvSpPr>
        <p:spPr>
          <a:xfrm>
            <a:off x="1469470" y="2385060"/>
            <a:ext cx="4732496" cy="656429"/>
          </a:xfrm>
          <a:prstGeom prst="rect">
            <a:avLst/>
          </a:prstGeom>
        </p:spPr>
        <p:txBody>
          <a:bodyPr vert="horz" wrap="square" lIns="0" tIns="10001" rIns="0" bIns="0" rtlCol="0">
            <a:spAutoFit/>
          </a:bodyPr>
          <a:lstStyle/>
          <a:p>
            <a:pPr marL="9525" marR="3810" defTabSz="685800">
              <a:spcBef>
                <a:spcPts val="79"/>
              </a:spcBef>
              <a:tabLst>
                <a:tab pos="1495901" algn="l"/>
              </a:tabLst>
            </a:pPr>
            <a:r>
              <a:rPr sz="2100" b="1" spc="-23" dirty="0">
                <a:solidFill>
                  <a:prstClr val="black"/>
                </a:solidFill>
                <a:latin typeface="Arial"/>
                <a:cs typeface="Arial"/>
              </a:rPr>
              <a:t>Florida </a:t>
            </a:r>
            <a:r>
              <a:rPr sz="2100" b="1" spc="-4" dirty="0">
                <a:solidFill>
                  <a:prstClr val="black"/>
                </a:solidFill>
                <a:latin typeface="Arial"/>
                <a:cs typeface="Arial"/>
              </a:rPr>
              <a:t>State </a:t>
            </a:r>
            <a:r>
              <a:rPr sz="2100" b="1" spc="-23" dirty="0">
                <a:solidFill>
                  <a:prstClr val="black"/>
                </a:solidFill>
                <a:latin typeface="Arial"/>
                <a:cs typeface="Arial"/>
              </a:rPr>
              <a:t>Board </a:t>
            </a:r>
            <a:r>
              <a:rPr sz="2100" b="1" spc="-11" dirty="0">
                <a:solidFill>
                  <a:prstClr val="black"/>
                </a:solidFill>
                <a:latin typeface="Arial"/>
                <a:cs typeface="Arial"/>
              </a:rPr>
              <a:t>of </a:t>
            </a:r>
            <a:r>
              <a:rPr sz="2100" b="1" spc="-23" dirty="0">
                <a:solidFill>
                  <a:prstClr val="black"/>
                </a:solidFill>
                <a:latin typeface="Arial"/>
                <a:cs typeface="Arial"/>
              </a:rPr>
              <a:t>Administration  </a:t>
            </a:r>
            <a:r>
              <a:rPr sz="2100" b="1" spc="-34" dirty="0">
                <a:solidFill>
                  <a:prstClr val="black"/>
                </a:solidFill>
                <a:latin typeface="Arial"/>
                <a:cs typeface="Arial"/>
              </a:rPr>
              <a:t>Investment	</a:t>
            </a:r>
            <a:r>
              <a:rPr sz="2100" b="1" spc="-23" dirty="0">
                <a:solidFill>
                  <a:prstClr val="black"/>
                </a:solidFill>
                <a:latin typeface="Arial"/>
                <a:cs typeface="Arial"/>
              </a:rPr>
              <a:t>Plan </a:t>
            </a:r>
            <a:r>
              <a:rPr sz="2100" b="1" spc="-19" dirty="0">
                <a:solidFill>
                  <a:prstClr val="black"/>
                </a:solidFill>
                <a:latin typeface="Arial"/>
                <a:cs typeface="Arial"/>
              </a:rPr>
              <a:t>Structure</a:t>
            </a:r>
            <a:r>
              <a:rPr sz="2100" b="1" spc="225" dirty="0">
                <a:solidFill>
                  <a:prstClr val="black"/>
                </a:solidFill>
                <a:latin typeface="Arial"/>
                <a:cs typeface="Arial"/>
              </a:rPr>
              <a:t> </a:t>
            </a:r>
            <a:r>
              <a:rPr sz="2100" b="1" spc="-26" dirty="0">
                <a:solidFill>
                  <a:prstClr val="black"/>
                </a:solidFill>
                <a:latin typeface="Arial"/>
                <a:cs typeface="Arial"/>
              </a:rPr>
              <a:t>Review</a:t>
            </a:r>
            <a:endParaRPr sz="2100">
              <a:solidFill>
                <a:prstClr val="black"/>
              </a:solidFill>
              <a:latin typeface="Arial"/>
              <a:cs typeface="Arial"/>
            </a:endParaRPr>
          </a:p>
        </p:txBody>
      </p:sp>
      <p:sp>
        <p:nvSpPr>
          <p:cNvPr id="7" name="object 7"/>
          <p:cNvSpPr txBox="1"/>
          <p:nvPr/>
        </p:nvSpPr>
        <p:spPr>
          <a:xfrm>
            <a:off x="1469469" y="3346561"/>
            <a:ext cx="1010603" cy="194284"/>
          </a:xfrm>
          <a:prstGeom prst="rect">
            <a:avLst/>
          </a:prstGeom>
        </p:spPr>
        <p:txBody>
          <a:bodyPr vert="horz" wrap="square" lIns="0" tIns="9525" rIns="0" bIns="0" rtlCol="0">
            <a:spAutoFit/>
          </a:bodyPr>
          <a:lstStyle/>
          <a:p>
            <a:pPr marL="9525" defTabSz="685800">
              <a:spcBef>
                <a:spcPts val="75"/>
              </a:spcBef>
            </a:pPr>
            <a:r>
              <a:rPr sz="1200" b="1" spc="-11" dirty="0">
                <a:solidFill>
                  <a:srgbClr val="A6A6A6"/>
                </a:solidFill>
                <a:latin typeface="Arial"/>
                <a:cs typeface="Arial"/>
              </a:rPr>
              <a:t>June </a:t>
            </a:r>
            <a:r>
              <a:rPr sz="1200" b="1" spc="-8" dirty="0">
                <a:solidFill>
                  <a:srgbClr val="A6A6A6"/>
                </a:solidFill>
                <a:latin typeface="Arial"/>
                <a:cs typeface="Arial"/>
              </a:rPr>
              <a:t>29,</a:t>
            </a:r>
            <a:r>
              <a:rPr sz="1200" b="1" spc="30" dirty="0">
                <a:solidFill>
                  <a:srgbClr val="A6A6A6"/>
                </a:solidFill>
                <a:latin typeface="Arial"/>
                <a:cs typeface="Arial"/>
              </a:rPr>
              <a:t> </a:t>
            </a:r>
            <a:r>
              <a:rPr sz="1200" b="1" spc="-11" dirty="0">
                <a:solidFill>
                  <a:srgbClr val="A6A6A6"/>
                </a:solidFill>
                <a:latin typeface="Arial"/>
                <a:cs typeface="Arial"/>
              </a:rPr>
              <a:t>2021</a:t>
            </a:r>
            <a:endParaRPr sz="1200">
              <a:solidFill>
                <a:prstClr val="black"/>
              </a:solidFill>
              <a:latin typeface="Arial"/>
              <a:cs typeface="Arial"/>
            </a:endParaRPr>
          </a:p>
        </p:txBody>
      </p:sp>
      <p:sp>
        <p:nvSpPr>
          <p:cNvPr id="8" name="Slide Number Placeholder 7"/>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120</a:t>
            </a:fld>
            <a:endParaRPr lang="en-US" spc="-4" dirty="0"/>
          </a:p>
        </p:txBody>
      </p:sp>
    </p:spTree>
    <p:extLst>
      <p:ext uri="{BB962C8B-B14F-4D97-AF65-F5344CB8AC3E}">
        <p14:creationId xmlns:p14="http://schemas.microsoft.com/office/powerpoint/2010/main" val="11335297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374094"/>
            <a:ext cx="1522095" cy="240450"/>
          </a:xfrm>
          <a:prstGeom prst="rect">
            <a:avLst/>
          </a:prstGeom>
        </p:spPr>
        <p:txBody>
          <a:bodyPr vert="horz" wrap="square" lIns="0" tIns="9525" rIns="0" bIns="0" rtlCol="0">
            <a:spAutoFit/>
          </a:bodyPr>
          <a:lstStyle/>
          <a:p>
            <a:pPr marL="9525">
              <a:spcBef>
                <a:spcPts val="75"/>
              </a:spcBef>
            </a:pPr>
            <a:r>
              <a:rPr spc="-11" dirty="0"/>
              <a:t>Table </a:t>
            </a:r>
            <a:r>
              <a:rPr dirty="0"/>
              <a:t>of</a:t>
            </a:r>
            <a:r>
              <a:rPr spc="-34" dirty="0"/>
              <a:t> </a:t>
            </a:r>
            <a:r>
              <a:rPr dirty="0"/>
              <a:t>Contents</a:t>
            </a:r>
          </a:p>
        </p:txBody>
      </p:sp>
      <p:sp>
        <p:nvSpPr>
          <p:cNvPr id="3" name="object 3"/>
          <p:cNvSpPr txBox="1"/>
          <p:nvPr/>
        </p:nvSpPr>
        <p:spPr>
          <a:xfrm>
            <a:off x="1476851" y="939879"/>
            <a:ext cx="3767614" cy="1036951"/>
          </a:xfrm>
          <a:prstGeom prst="rect">
            <a:avLst/>
          </a:prstGeom>
        </p:spPr>
        <p:txBody>
          <a:bodyPr vert="horz" wrap="square" lIns="0" tIns="9525" rIns="0" bIns="0" rtlCol="0">
            <a:spAutoFit/>
          </a:bodyPr>
          <a:lstStyle/>
          <a:p>
            <a:pPr marL="184784" indent="-175259" defTabSz="685800">
              <a:spcBef>
                <a:spcPts val="75"/>
              </a:spcBef>
              <a:buFont typeface="Wingdings"/>
              <a:buChar char=""/>
              <a:tabLst>
                <a:tab pos="184309" algn="l"/>
                <a:tab pos="184784" algn="l"/>
              </a:tabLst>
            </a:pPr>
            <a:r>
              <a:rPr sz="1200" b="1" spc="-11" dirty="0">
                <a:solidFill>
                  <a:prstClr val="black"/>
                </a:solidFill>
                <a:latin typeface="Arial"/>
                <a:cs typeface="Arial"/>
              </a:rPr>
              <a:t>Section </a:t>
            </a:r>
            <a:r>
              <a:rPr sz="1200" b="1" spc="-4" dirty="0">
                <a:solidFill>
                  <a:prstClr val="black"/>
                </a:solidFill>
                <a:latin typeface="Arial"/>
                <a:cs typeface="Arial"/>
              </a:rPr>
              <a:t>1: </a:t>
            </a:r>
            <a:r>
              <a:rPr sz="1200" b="1" spc="-11" dirty="0">
                <a:solidFill>
                  <a:prstClr val="black"/>
                </a:solidFill>
                <a:latin typeface="Arial"/>
                <a:cs typeface="Arial"/>
              </a:rPr>
              <a:t>Executive</a:t>
            </a:r>
            <a:r>
              <a:rPr sz="1200" b="1" spc="150" dirty="0">
                <a:solidFill>
                  <a:prstClr val="black"/>
                </a:solidFill>
                <a:latin typeface="Arial"/>
                <a:cs typeface="Arial"/>
              </a:rPr>
              <a:t> </a:t>
            </a:r>
            <a:r>
              <a:rPr sz="1200" b="1" spc="-19" dirty="0">
                <a:solidFill>
                  <a:prstClr val="black"/>
                </a:solidFill>
                <a:latin typeface="Arial"/>
                <a:cs typeface="Arial"/>
              </a:rPr>
              <a:t>Summary</a:t>
            </a:r>
            <a:endParaRPr sz="1200">
              <a:solidFill>
                <a:prstClr val="black"/>
              </a:solidFill>
              <a:latin typeface="Arial"/>
              <a:cs typeface="Arial"/>
            </a:endParaRPr>
          </a:p>
          <a:p>
            <a:pPr defTabSz="685800">
              <a:spcBef>
                <a:spcPts val="38"/>
              </a:spcBef>
              <a:buFont typeface="Wingdings"/>
              <a:buChar char=""/>
            </a:pPr>
            <a:endParaRPr sz="1538">
              <a:solidFill>
                <a:prstClr val="black"/>
              </a:solidFill>
              <a:latin typeface="Arial"/>
              <a:cs typeface="Arial"/>
            </a:endParaRPr>
          </a:p>
          <a:p>
            <a:pPr marL="184784" indent="-175259" defTabSz="685800">
              <a:buFont typeface="Wingdings"/>
              <a:buChar char=""/>
              <a:tabLst>
                <a:tab pos="184309" algn="l"/>
                <a:tab pos="184784" algn="l"/>
              </a:tabLst>
            </a:pPr>
            <a:r>
              <a:rPr sz="1200" b="1" spc="-11" dirty="0">
                <a:solidFill>
                  <a:prstClr val="black"/>
                </a:solidFill>
                <a:latin typeface="Arial"/>
                <a:cs typeface="Arial"/>
              </a:rPr>
              <a:t>Section </a:t>
            </a:r>
            <a:r>
              <a:rPr sz="1200" b="1" spc="-4" dirty="0">
                <a:solidFill>
                  <a:prstClr val="black"/>
                </a:solidFill>
                <a:latin typeface="Arial"/>
                <a:cs typeface="Arial"/>
              </a:rPr>
              <a:t>2: </a:t>
            </a:r>
            <a:r>
              <a:rPr sz="1200" b="1" spc="-15" dirty="0">
                <a:solidFill>
                  <a:prstClr val="black"/>
                </a:solidFill>
                <a:latin typeface="Arial"/>
                <a:cs typeface="Arial"/>
              </a:rPr>
              <a:t>FRS Investment Plan </a:t>
            </a:r>
            <a:r>
              <a:rPr sz="1200" b="1" dirty="0">
                <a:solidFill>
                  <a:prstClr val="black"/>
                </a:solidFill>
                <a:latin typeface="Arial"/>
                <a:cs typeface="Arial"/>
              </a:rPr>
              <a:t>Structure</a:t>
            </a:r>
            <a:r>
              <a:rPr sz="1200" b="1" spc="8" dirty="0">
                <a:solidFill>
                  <a:prstClr val="black"/>
                </a:solidFill>
                <a:latin typeface="Arial"/>
                <a:cs typeface="Arial"/>
              </a:rPr>
              <a:t> </a:t>
            </a:r>
            <a:r>
              <a:rPr sz="1200" b="1" spc="-15" dirty="0">
                <a:solidFill>
                  <a:prstClr val="black"/>
                </a:solidFill>
                <a:latin typeface="Arial"/>
                <a:cs typeface="Arial"/>
              </a:rPr>
              <a:t>Review</a:t>
            </a:r>
            <a:endParaRPr sz="1200">
              <a:solidFill>
                <a:prstClr val="black"/>
              </a:solidFill>
              <a:latin typeface="Arial"/>
              <a:cs typeface="Arial"/>
            </a:endParaRPr>
          </a:p>
          <a:p>
            <a:pPr defTabSz="685800">
              <a:spcBef>
                <a:spcPts val="38"/>
              </a:spcBef>
              <a:buFont typeface="Wingdings"/>
              <a:buChar char=""/>
            </a:pPr>
            <a:endParaRPr sz="1538">
              <a:solidFill>
                <a:prstClr val="black"/>
              </a:solidFill>
              <a:latin typeface="Arial"/>
              <a:cs typeface="Arial"/>
            </a:endParaRPr>
          </a:p>
          <a:p>
            <a:pPr marL="184784" indent="-175259" defTabSz="685800">
              <a:buFont typeface="Wingdings"/>
              <a:buChar char=""/>
              <a:tabLst>
                <a:tab pos="184309" algn="l"/>
                <a:tab pos="184784" algn="l"/>
              </a:tabLst>
            </a:pPr>
            <a:r>
              <a:rPr sz="1200" b="1" spc="-11" dirty="0">
                <a:solidFill>
                  <a:prstClr val="black"/>
                </a:solidFill>
                <a:latin typeface="Arial"/>
                <a:cs typeface="Arial"/>
              </a:rPr>
              <a:t>Section </a:t>
            </a:r>
            <a:r>
              <a:rPr sz="1200" b="1" spc="-4" dirty="0">
                <a:solidFill>
                  <a:prstClr val="black"/>
                </a:solidFill>
                <a:latin typeface="Arial"/>
                <a:cs typeface="Arial"/>
              </a:rPr>
              <a:t>3:</a:t>
            </a:r>
            <a:r>
              <a:rPr sz="1200" b="1" spc="68" dirty="0">
                <a:solidFill>
                  <a:prstClr val="black"/>
                </a:solidFill>
                <a:latin typeface="Arial"/>
                <a:cs typeface="Arial"/>
              </a:rPr>
              <a:t> </a:t>
            </a:r>
            <a:r>
              <a:rPr sz="1200" b="1" spc="-23" dirty="0">
                <a:solidFill>
                  <a:prstClr val="black"/>
                </a:solidFill>
                <a:latin typeface="Arial"/>
                <a:cs typeface="Arial"/>
              </a:rPr>
              <a:t>Appendix</a:t>
            </a:r>
            <a:endParaRPr sz="1200">
              <a:solidFill>
                <a:prstClr val="black"/>
              </a:solidFill>
              <a:latin typeface="Arial"/>
              <a:cs typeface="Arial"/>
            </a:endParaRPr>
          </a:p>
        </p:txBody>
      </p:sp>
      <p:sp>
        <p:nvSpPr>
          <p:cNvPr id="6" name="Slide Number Placeholder 5"/>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121</a:t>
            </a:fld>
            <a:endParaRPr lang="en-US" spc="-4" dirty="0"/>
          </a:p>
        </p:txBody>
      </p:sp>
    </p:spTree>
    <p:extLst>
      <p:ext uri="{BB962C8B-B14F-4D97-AF65-F5344CB8AC3E}">
        <p14:creationId xmlns:p14="http://schemas.microsoft.com/office/powerpoint/2010/main" val="383054361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0" y="2341721"/>
            <a:ext cx="3892868" cy="333264"/>
          </a:xfrm>
          <a:prstGeom prst="rect">
            <a:avLst/>
          </a:prstGeom>
        </p:spPr>
        <p:txBody>
          <a:bodyPr vert="horz" wrap="square" lIns="0" tIns="10001" rIns="0" bIns="0" rtlCol="0">
            <a:spAutoFit/>
          </a:bodyPr>
          <a:lstStyle/>
          <a:p>
            <a:pPr marL="9525">
              <a:spcBef>
                <a:spcPts val="79"/>
              </a:spcBef>
            </a:pPr>
            <a:r>
              <a:rPr sz="2100" b="1" spc="-19" dirty="0">
                <a:solidFill>
                  <a:srgbClr val="000000"/>
                </a:solidFill>
              </a:rPr>
              <a:t>Section </a:t>
            </a:r>
            <a:r>
              <a:rPr sz="2100" b="1" spc="-15" dirty="0">
                <a:solidFill>
                  <a:srgbClr val="000000"/>
                </a:solidFill>
              </a:rPr>
              <a:t>1: </a:t>
            </a:r>
            <a:r>
              <a:rPr sz="2100" b="1" spc="-30" dirty="0">
                <a:solidFill>
                  <a:srgbClr val="000000"/>
                </a:solidFill>
              </a:rPr>
              <a:t>Executive</a:t>
            </a:r>
            <a:r>
              <a:rPr sz="2100" b="1" spc="413" dirty="0">
                <a:solidFill>
                  <a:srgbClr val="000000"/>
                </a:solidFill>
              </a:rPr>
              <a:t> </a:t>
            </a:r>
            <a:r>
              <a:rPr sz="2100" b="1" spc="-19" dirty="0">
                <a:solidFill>
                  <a:srgbClr val="000000"/>
                </a:solidFill>
              </a:rPr>
              <a:t>Summary</a:t>
            </a:r>
            <a:endParaRPr sz="2100"/>
          </a:p>
        </p:txBody>
      </p:sp>
      <p:sp>
        <p:nvSpPr>
          <p:cNvPr id="5" name="Slide Number Placeholder 4"/>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122</a:t>
            </a:fld>
            <a:endParaRPr lang="en-US" spc="-4" dirty="0"/>
          </a:p>
        </p:txBody>
      </p:sp>
    </p:spTree>
    <p:extLst>
      <p:ext uri="{BB962C8B-B14F-4D97-AF65-F5344CB8AC3E}">
        <p14:creationId xmlns:p14="http://schemas.microsoft.com/office/powerpoint/2010/main" val="127849689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374094"/>
            <a:ext cx="1015365" cy="240450"/>
          </a:xfrm>
          <a:prstGeom prst="rect">
            <a:avLst/>
          </a:prstGeom>
        </p:spPr>
        <p:txBody>
          <a:bodyPr vert="horz" wrap="square" lIns="0" tIns="9525" rIns="0" bIns="0" rtlCol="0">
            <a:spAutoFit/>
          </a:bodyPr>
          <a:lstStyle/>
          <a:p>
            <a:pPr marL="9525">
              <a:spcBef>
                <a:spcPts val="75"/>
              </a:spcBef>
            </a:pPr>
            <a:r>
              <a:rPr spc="-4" dirty="0"/>
              <a:t>Introduction</a:t>
            </a:r>
          </a:p>
        </p:txBody>
      </p:sp>
      <p:sp>
        <p:nvSpPr>
          <p:cNvPr id="3" name="object 3"/>
          <p:cNvSpPr txBox="1"/>
          <p:nvPr/>
        </p:nvSpPr>
        <p:spPr>
          <a:xfrm>
            <a:off x="1476851" y="721163"/>
            <a:ext cx="6100286" cy="3022943"/>
          </a:xfrm>
          <a:prstGeom prst="rect">
            <a:avLst/>
          </a:prstGeom>
        </p:spPr>
        <p:txBody>
          <a:bodyPr vert="horz" wrap="square" lIns="0" tIns="103823" rIns="0" bIns="0" rtlCol="0">
            <a:spAutoFit/>
          </a:bodyPr>
          <a:lstStyle/>
          <a:p>
            <a:pPr marL="184784" indent="-175259" defTabSz="685800">
              <a:spcBef>
                <a:spcPts val="818"/>
              </a:spcBef>
              <a:buFont typeface="Wingdings"/>
              <a:buChar char=""/>
              <a:tabLst>
                <a:tab pos="184309" algn="l"/>
                <a:tab pos="184784" algn="l"/>
              </a:tabLst>
            </a:pPr>
            <a:r>
              <a:rPr sz="1088" spc="-26" dirty="0">
                <a:solidFill>
                  <a:prstClr val="black"/>
                </a:solidFill>
                <a:latin typeface="Arial"/>
                <a:cs typeface="Arial"/>
              </a:rPr>
              <a:t>Aon</a:t>
            </a:r>
            <a:r>
              <a:rPr sz="1088" spc="-4" dirty="0">
                <a:solidFill>
                  <a:prstClr val="black"/>
                </a:solidFill>
                <a:latin typeface="Arial"/>
                <a:cs typeface="Arial"/>
              </a:rPr>
              <a:t> conducts</a:t>
            </a:r>
            <a:r>
              <a:rPr sz="1088" spc="-124" dirty="0">
                <a:solidFill>
                  <a:prstClr val="black"/>
                </a:solidFill>
                <a:latin typeface="Arial"/>
                <a:cs typeface="Arial"/>
              </a:rPr>
              <a:t> </a:t>
            </a:r>
            <a:r>
              <a:rPr sz="1088" spc="-4" dirty="0">
                <a:solidFill>
                  <a:prstClr val="black"/>
                </a:solidFill>
                <a:latin typeface="Arial"/>
                <a:cs typeface="Arial"/>
              </a:rPr>
              <a:t>an</a:t>
            </a:r>
            <a:r>
              <a:rPr sz="1088" spc="-60" dirty="0">
                <a:solidFill>
                  <a:prstClr val="black"/>
                </a:solidFill>
                <a:latin typeface="Arial"/>
                <a:cs typeface="Arial"/>
              </a:rPr>
              <a:t> </a:t>
            </a:r>
            <a:r>
              <a:rPr sz="1088" spc="-4" dirty="0">
                <a:solidFill>
                  <a:prstClr val="black"/>
                </a:solidFill>
                <a:latin typeface="Arial"/>
                <a:cs typeface="Arial"/>
              </a:rPr>
              <a:t>annual</a:t>
            </a:r>
            <a:r>
              <a:rPr sz="1088" spc="-124" dirty="0">
                <a:solidFill>
                  <a:prstClr val="black"/>
                </a:solidFill>
                <a:latin typeface="Arial"/>
                <a:cs typeface="Arial"/>
              </a:rPr>
              <a:t> </a:t>
            </a:r>
            <a:r>
              <a:rPr sz="1088" spc="-11" dirty="0">
                <a:solidFill>
                  <a:prstClr val="black"/>
                </a:solidFill>
                <a:latin typeface="Arial"/>
                <a:cs typeface="Arial"/>
              </a:rPr>
              <a:t>investment</a:t>
            </a:r>
            <a:r>
              <a:rPr sz="1088" spc="-124" dirty="0">
                <a:solidFill>
                  <a:prstClr val="black"/>
                </a:solidFill>
                <a:latin typeface="Arial"/>
                <a:cs typeface="Arial"/>
              </a:rPr>
              <a:t> </a:t>
            </a:r>
            <a:r>
              <a:rPr sz="1088" spc="-4" dirty="0">
                <a:solidFill>
                  <a:prstClr val="black"/>
                </a:solidFill>
                <a:latin typeface="Arial"/>
                <a:cs typeface="Arial"/>
              </a:rPr>
              <a:t>structure</a:t>
            </a:r>
            <a:r>
              <a:rPr sz="1088" spc="-124" dirty="0">
                <a:solidFill>
                  <a:prstClr val="black"/>
                </a:solidFill>
                <a:latin typeface="Arial"/>
                <a:cs typeface="Arial"/>
              </a:rPr>
              <a:t> </a:t>
            </a:r>
            <a:r>
              <a:rPr sz="1088" spc="-4" dirty="0">
                <a:solidFill>
                  <a:prstClr val="black"/>
                </a:solidFill>
                <a:latin typeface="Arial"/>
                <a:cs typeface="Arial"/>
              </a:rPr>
              <a:t>review</a:t>
            </a:r>
            <a:r>
              <a:rPr sz="1088" spc="-124" dirty="0">
                <a:solidFill>
                  <a:prstClr val="black"/>
                </a:solidFill>
                <a:latin typeface="Arial"/>
                <a:cs typeface="Arial"/>
              </a:rPr>
              <a:t> </a:t>
            </a:r>
            <a:r>
              <a:rPr sz="1088" spc="-4" dirty="0">
                <a:solidFill>
                  <a:prstClr val="black"/>
                </a:solidFill>
                <a:latin typeface="Arial"/>
                <a:cs typeface="Arial"/>
              </a:rPr>
              <a:t>of the</a:t>
            </a:r>
            <a:r>
              <a:rPr sz="1088" spc="-60" dirty="0">
                <a:solidFill>
                  <a:prstClr val="black"/>
                </a:solidFill>
                <a:latin typeface="Arial"/>
                <a:cs typeface="Arial"/>
              </a:rPr>
              <a:t> </a:t>
            </a:r>
            <a:r>
              <a:rPr sz="1088" spc="-4" dirty="0">
                <a:solidFill>
                  <a:prstClr val="black"/>
                </a:solidFill>
                <a:latin typeface="Arial"/>
                <a:cs typeface="Arial"/>
              </a:rPr>
              <a:t>FRS</a:t>
            </a:r>
            <a:r>
              <a:rPr sz="1088" spc="-124" dirty="0">
                <a:solidFill>
                  <a:prstClr val="black"/>
                </a:solidFill>
                <a:latin typeface="Arial"/>
                <a:cs typeface="Arial"/>
              </a:rPr>
              <a:t> </a:t>
            </a:r>
            <a:r>
              <a:rPr sz="1088" spc="-15" dirty="0">
                <a:solidFill>
                  <a:prstClr val="black"/>
                </a:solidFill>
                <a:latin typeface="Arial"/>
                <a:cs typeface="Arial"/>
              </a:rPr>
              <a:t>Investment</a:t>
            </a:r>
            <a:r>
              <a:rPr sz="1088" spc="-4" dirty="0">
                <a:solidFill>
                  <a:prstClr val="black"/>
                </a:solidFill>
                <a:latin typeface="Arial"/>
                <a:cs typeface="Arial"/>
              </a:rPr>
              <a:t> Plan</a:t>
            </a:r>
            <a:endParaRPr sz="1088">
              <a:solidFill>
                <a:prstClr val="black"/>
              </a:solidFill>
              <a:latin typeface="Arial"/>
              <a:cs typeface="Arial"/>
            </a:endParaRPr>
          </a:p>
          <a:p>
            <a:pPr marL="184784" indent="-175259" defTabSz="685800">
              <a:spcBef>
                <a:spcPts val="739"/>
              </a:spcBef>
              <a:buFont typeface="Wingdings"/>
              <a:buChar char=""/>
              <a:tabLst>
                <a:tab pos="184309" algn="l"/>
                <a:tab pos="184784" algn="l"/>
              </a:tabLst>
            </a:pPr>
            <a:r>
              <a:rPr sz="1088" spc="15" dirty="0">
                <a:solidFill>
                  <a:prstClr val="black"/>
                </a:solidFill>
                <a:latin typeface="Arial"/>
                <a:cs typeface="Arial"/>
              </a:rPr>
              <a:t>The</a:t>
            </a:r>
            <a:r>
              <a:rPr sz="1088" spc="-124" dirty="0">
                <a:solidFill>
                  <a:prstClr val="black"/>
                </a:solidFill>
                <a:latin typeface="Arial"/>
                <a:cs typeface="Arial"/>
              </a:rPr>
              <a:t> </a:t>
            </a:r>
            <a:r>
              <a:rPr sz="1088" spc="-8" dirty="0">
                <a:solidFill>
                  <a:prstClr val="black"/>
                </a:solidFill>
                <a:latin typeface="Arial"/>
                <a:cs typeface="Arial"/>
              </a:rPr>
              <a:t>2021</a:t>
            </a:r>
            <a:r>
              <a:rPr sz="1088" spc="-124" dirty="0">
                <a:solidFill>
                  <a:prstClr val="black"/>
                </a:solidFill>
                <a:latin typeface="Arial"/>
                <a:cs typeface="Arial"/>
              </a:rPr>
              <a:t> </a:t>
            </a:r>
            <a:r>
              <a:rPr sz="1088" spc="-4" dirty="0">
                <a:solidFill>
                  <a:prstClr val="black"/>
                </a:solidFill>
                <a:latin typeface="Arial"/>
                <a:cs typeface="Arial"/>
              </a:rPr>
              <a:t>review</a:t>
            </a:r>
            <a:r>
              <a:rPr sz="1088" spc="-60" dirty="0">
                <a:solidFill>
                  <a:prstClr val="black"/>
                </a:solidFill>
                <a:latin typeface="Arial"/>
                <a:cs typeface="Arial"/>
              </a:rPr>
              <a:t> </a:t>
            </a:r>
            <a:r>
              <a:rPr sz="1088" spc="-19" dirty="0">
                <a:solidFill>
                  <a:prstClr val="black"/>
                </a:solidFill>
                <a:latin typeface="Arial"/>
                <a:cs typeface="Arial"/>
              </a:rPr>
              <a:t>examined:</a:t>
            </a:r>
            <a:endParaRPr sz="1088">
              <a:solidFill>
                <a:prstClr val="black"/>
              </a:solidFill>
              <a:latin typeface="Arial"/>
              <a:cs typeface="Arial"/>
            </a:endParaRPr>
          </a:p>
          <a:p>
            <a:pPr marL="436721" lvl="1" indent="-168116" defTabSz="685800">
              <a:spcBef>
                <a:spcPts val="675"/>
              </a:spcBef>
              <a:buFontTx/>
              <a:buChar char="–"/>
              <a:tabLst>
                <a:tab pos="436721" algn="l"/>
              </a:tabLst>
            </a:pPr>
            <a:r>
              <a:rPr sz="1088" spc="-19" dirty="0">
                <a:solidFill>
                  <a:prstClr val="black"/>
                </a:solidFill>
                <a:latin typeface="Arial"/>
                <a:cs typeface="Arial"/>
              </a:rPr>
              <a:t>Investment </a:t>
            </a:r>
            <a:r>
              <a:rPr sz="1088" spc="-4" dirty="0">
                <a:solidFill>
                  <a:prstClr val="black"/>
                </a:solidFill>
                <a:latin typeface="Arial"/>
                <a:cs typeface="Arial"/>
              </a:rPr>
              <a:t>plan</a:t>
            </a:r>
            <a:r>
              <a:rPr sz="1088" spc="-161" dirty="0">
                <a:solidFill>
                  <a:prstClr val="black"/>
                </a:solidFill>
                <a:latin typeface="Arial"/>
                <a:cs typeface="Arial"/>
              </a:rPr>
              <a:t> </a:t>
            </a:r>
            <a:r>
              <a:rPr sz="1088" spc="-4" dirty="0">
                <a:solidFill>
                  <a:prstClr val="black"/>
                </a:solidFill>
                <a:latin typeface="Arial"/>
                <a:cs typeface="Arial"/>
              </a:rPr>
              <a:t>structure</a:t>
            </a:r>
            <a:endParaRPr sz="1088">
              <a:solidFill>
                <a:prstClr val="black"/>
              </a:solidFill>
              <a:latin typeface="Arial"/>
              <a:cs typeface="Arial"/>
            </a:endParaRPr>
          </a:p>
          <a:p>
            <a:pPr marL="436721" lvl="1" indent="-168116" defTabSz="685800">
              <a:spcBef>
                <a:spcPts val="739"/>
              </a:spcBef>
              <a:buFontTx/>
              <a:buChar char="–"/>
              <a:tabLst>
                <a:tab pos="436721" algn="l"/>
              </a:tabLst>
            </a:pPr>
            <a:r>
              <a:rPr sz="1088" spc="-19" dirty="0">
                <a:solidFill>
                  <a:prstClr val="black"/>
                </a:solidFill>
                <a:latin typeface="Arial"/>
                <a:cs typeface="Arial"/>
              </a:rPr>
              <a:t>Investment </a:t>
            </a:r>
            <a:r>
              <a:rPr sz="1088" spc="-15" dirty="0">
                <a:solidFill>
                  <a:prstClr val="black"/>
                </a:solidFill>
                <a:latin typeface="Arial"/>
                <a:cs typeface="Arial"/>
              </a:rPr>
              <a:t>manager</a:t>
            </a:r>
            <a:r>
              <a:rPr sz="1088" spc="-146" dirty="0">
                <a:solidFill>
                  <a:prstClr val="black"/>
                </a:solidFill>
                <a:latin typeface="Arial"/>
                <a:cs typeface="Arial"/>
              </a:rPr>
              <a:t> </a:t>
            </a:r>
            <a:r>
              <a:rPr sz="1088" spc="-8" dirty="0">
                <a:solidFill>
                  <a:prstClr val="black"/>
                </a:solidFill>
                <a:latin typeface="Arial"/>
                <a:cs typeface="Arial"/>
              </a:rPr>
              <a:t>fees</a:t>
            </a:r>
            <a:endParaRPr sz="1088">
              <a:solidFill>
                <a:prstClr val="black"/>
              </a:solidFill>
              <a:latin typeface="Arial"/>
              <a:cs typeface="Arial"/>
            </a:endParaRPr>
          </a:p>
          <a:p>
            <a:pPr marL="436721" lvl="1" indent="-168116" defTabSz="685800">
              <a:spcBef>
                <a:spcPts val="679"/>
              </a:spcBef>
              <a:buFontTx/>
              <a:buChar char="–"/>
              <a:tabLst>
                <a:tab pos="436721" algn="l"/>
              </a:tabLst>
            </a:pPr>
            <a:r>
              <a:rPr sz="1088" spc="-19" dirty="0">
                <a:solidFill>
                  <a:prstClr val="black"/>
                </a:solidFill>
                <a:latin typeface="Arial"/>
                <a:cs typeface="Arial"/>
              </a:rPr>
              <a:t>Investment</a:t>
            </a:r>
            <a:r>
              <a:rPr sz="1088" spc="-71" dirty="0">
                <a:solidFill>
                  <a:prstClr val="black"/>
                </a:solidFill>
                <a:latin typeface="Arial"/>
                <a:cs typeface="Arial"/>
              </a:rPr>
              <a:t> </a:t>
            </a:r>
            <a:r>
              <a:rPr sz="1088" spc="-11" dirty="0">
                <a:solidFill>
                  <a:prstClr val="black"/>
                </a:solidFill>
                <a:latin typeface="Arial"/>
                <a:cs typeface="Arial"/>
              </a:rPr>
              <a:t>performance</a:t>
            </a:r>
            <a:endParaRPr sz="1088">
              <a:solidFill>
                <a:prstClr val="black"/>
              </a:solidFill>
              <a:latin typeface="Arial"/>
              <a:cs typeface="Arial"/>
            </a:endParaRPr>
          </a:p>
          <a:p>
            <a:pPr marL="184784" indent="-175259" defTabSz="685800">
              <a:spcBef>
                <a:spcPts val="739"/>
              </a:spcBef>
              <a:buFont typeface="Wingdings"/>
              <a:buChar char=""/>
              <a:tabLst>
                <a:tab pos="184309" algn="l"/>
                <a:tab pos="184784" algn="l"/>
              </a:tabLst>
            </a:pPr>
            <a:r>
              <a:rPr sz="1088" spc="-4" dirty="0">
                <a:solidFill>
                  <a:prstClr val="black"/>
                </a:solidFill>
                <a:latin typeface="Arial"/>
                <a:cs typeface="Arial"/>
              </a:rPr>
              <a:t>Over</a:t>
            </a:r>
            <a:r>
              <a:rPr sz="1088" spc="-60" dirty="0">
                <a:solidFill>
                  <a:prstClr val="black"/>
                </a:solidFill>
                <a:latin typeface="Arial"/>
                <a:cs typeface="Arial"/>
              </a:rPr>
              <a:t> </a:t>
            </a:r>
            <a:r>
              <a:rPr sz="1088" spc="-4" dirty="0">
                <a:solidFill>
                  <a:prstClr val="black"/>
                </a:solidFill>
                <a:latin typeface="Arial"/>
                <a:cs typeface="Arial"/>
              </a:rPr>
              <a:t>the</a:t>
            </a:r>
            <a:r>
              <a:rPr sz="1088" spc="-60" dirty="0">
                <a:solidFill>
                  <a:prstClr val="black"/>
                </a:solidFill>
                <a:latin typeface="Arial"/>
                <a:cs typeface="Arial"/>
              </a:rPr>
              <a:t> </a:t>
            </a:r>
            <a:r>
              <a:rPr sz="1088" spc="-4" dirty="0">
                <a:solidFill>
                  <a:prstClr val="black"/>
                </a:solidFill>
                <a:latin typeface="Arial"/>
                <a:cs typeface="Arial"/>
              </a:rPr>
              <a:t>past</a:t>
            </a:r>
            <a:r>
              <a:rPr sz="1088" spc="-60" dirty="0">
                <a:solidFill>
                  <a:prstClr val="black"/>
                </a:solidFill>
                <a:latin typeface="Arial"/>
                <a:cs typeface="Arial"/>
              </a:rPr>
              <a:t> </a:t>
            </a:r>
            <a:r>
              <a:rPr sz="1088" spc="-4" dirty="0">
                <a:solidFill>
                  <a:prstClr val="black"/>
                </a:solidFill>
                <a:latin typeface="Arial"/>
                <a:cs typeface="Arial"/>
              </a:rPr>
              <a:t>few</a:t>
            </a:r>
            <a:r>
              <a:rPr sz="1088" spc="-60" dirty="0">
                <a:solidFill>
                  <a:prstClr val="black"/>
                </a:solidFill>
                <a:latin typeface="Arial"/>
                <a:cs typeface="Arial"/>
              </a:rPr>
              <a:t> </a:t>
            </a:r>
            <a:r>
              <a:rPr sz="1088" spc="-4" dirty="0">
                <a:solidFill>
                  <a:prstClr val="black"/>
                </a:solidFill>
                <a:latin typeface="Arial"/>
                <a:cs typeface="Arial"/>
              </a:rPr>
              <a:t>years,</a:t>
            </a:r>
            <a:r>
              <a:rPr sz="1088" spc="-124" dirty="0">
                <a:solidFill>
                  <a:prstClr val="black"/>
                </a:solidFill>
                <a:latin typeface="Arial"/>
                <a:cs typeface="Arial"/>
              </a:rPr>
              <a:t> </a:t>
            </a:r>
            <a:r>
              <a:rPr sz="1088" spc="-4" dirty="0">
                <a:solidFill>
                  <a:prstClr val="black"/>
                </a:solidFill>
                <a:latin typeface="Arial"/>
                <a:cs typeface="Arial"/>
              </a:rPr>
              <a:t>the</a:t>
            </a:r>
            <a:r>
              <a:rPr sz="1088" spc="-56" dirty="0">
                <a:solidFill>
                  <a:prstClr val="black"/>
                </a:solidFill>
                <a:latin typeface="Arial"/>
                <a:cs typeface="Arial"/>
              </a:rPr>
              <a:t> </a:t>
            </a:r>
            <a:r>
              <a:rPr sz="1088" spc="-4" dirty="0">
                <a:solidFill>
                  <a:prstClr val="black"/>
                </a:solidFill>
                <a:latin typeface="Arial"/>
                <a:cs typeface="Arial"/>
              </a:rPr>
              <a:t>FRS</a:t>
            </a:r>
            <a:r>
              <a:rPr sz="1088" spc="-60" dirty="0">
                <a:solidFill>
                  <a:prstClr val="black"/>
                </a:solidFill>
                <a:latin typeface="Arial"/>
                <a:cs typeface="Arial"/>
              </a:rPr>
              <a:t> </a:t>
            </a:r>
            <a:r>
              <a:rPr sz="1088" spc="-4" dirty="0">
                <a:solidFill>
                  <a:prstClr val="black"/>
                </a:solidFill>
                <a:latin typeface="Arial"/>
                <a:cs typeface="Arial"/>
              </a:rPr>
              <a:t>has</a:t>
            </a:r>
            <a:r>
              <a:rPr sz="1088" spc="-60" dirty="0">
                <a:solidFill>
                  <a:prstClr val="black"/>
                </a:solidFill>
                <a:latin typeface="Arial"/>
                <a:cs typeface="Arial"/>
              </a:rPr>
              <a:t> </a:t>
            </a:r>
            <a:r>
              <a:rPr sz="1088" spc="-19" dirty="0">
                <a:solidFill>
                  <a:prstClr val="black"/>
                </a:solidFill>
                <a:latin typeface="Arial"/>
                <a:cs typeface="Arial"/>
              </a:rPr>
              <a:t>made</a:t>
            </a:r>
            <a:r>
              <a:rPr sz="1088" spc="-60" dirty="0">
                <a:solidFill>
                  <a:prstClr val="black"/>
                </a:solidFill>
                <a:latin typeface="Arial"/>
                <a:cs typeface="Arial"/>
              </a:rPr>
              <a:t> </a:t>
            </a:r>
            <a:r>
              <a:rPr sz="1088" spc="-4" dirty="0">
                <a:solidFill>
                  <a:prstClr val="black"/>
                </a:solidFill>
                <a:latin typeface="Arial"/>
                <a:cs typeface="Arial"/>
              </a:rPr>
              <a:t>several</a:t>
            </a:r>
            <a:r>
              <a:rPr sz="1088" spc="-124" dirty="0">
                <a:solidFill>
                  <a:prstClr val="black"/>
                </a:solidFill>
                <a:latin typeface="Arial"/>
                <a:cs typeface="Arial"/>
              </a:rPr>
              <a:t> </a:t>
            </a:r>
            <a:r>
              <a:rPr sz="1088" spc="-11" dirty="0">
                <a:solidFill>
                  <a:prstClr val="black"/>
                </a:solidFill>
                <a:latin typeface="Arial"/>
                <a:cs typeface="Arial"/>
              </a:rPr>
              <a:t>enhancements</a:t>
            </a:r>
            <a:r>
              <a:rPr sz="1088" spc="-120" dirty="0">
                <a:solidFill>
                  <a:prstClr val="black"/>
                </a:solidFill>
                <a:latin typeface="Arial"/>
                <a:cs typeface="Arial"/>
              </a:rPr>
              <a:t> </a:t>
            </a:r>
            <a:r>
              <a:rPr sz="1088" spc="-4" dirty="0">
                <a:solidFill>
                  <a:prstClr val="black"/>
                </a:solidFill>
                <a:latin typeface="Arial"/>
                <a:cs typeface="Arial"/>
              </a:rPr>
              <a:t>to</a:t>
            </a:r>
            <a:r>
              <a:rPr sz="1088" spc="-56" dirty="0">
                <a:solidFill>
                  <a:prstClr val="black"/>
                </a:solidFill>
                <a:latin typeface="Arial"/>
                <a:cs typeface="Arial"/>
              </a:rPr>
              <a:t> </a:t>
            </a:r>
            <a:r>
              <a:rPr sz="1088" spc="-4" dirty="0">
                <a:solidFill>
                  <a:prstClr val="black"/>
                </a:solidFill>
                <a:latin typeface="Arial"/>
                <a:cs typeface="Arial"/>
              </a:rPr>
              <a:t>the</a:t>
            </a:r>
            <a:r>
              <a:rPr sz="1088" spc="-60" dirty="0">
                <a:solidFill>
                  <a:prstClr val="black"/>
                </a:solidFill>
                <a:latin typeface="Arial"/>
                <a:cs typeface="Arial"/>
              </a:rPr>
              <a:t> </a:t>
            </a:r>
            <a:r>
              <a:rPr sz="1088" spc="-4" dirty="0">
                <a:solidFill>
                  <a:prstClr val="black"/>
                </a:solidFill>
                <a:latin typeface="Arial"/>
                <a:cs typeface="Arial"/>
              </a:rPr>
              <a:t>Plan,</a:t>
            </a:r>
            <a:r>
              <a:rPr sz="1088" spc="-60" dirty="0">
                <a:solidFill>
                  <a:prstClr val="black"/>
                </a:solidFill>
                <a:latin typeface="Arial"/>
                <a:cs typeface="Arial"/>
              </a:rPr>
              <a:t> </a:t>
            </a:r>
            <a:r>
              <a:rPr sz="1088" spc="-4" dirty="0">
                <a:solidFill>
                  <a:prstClr val="black"/>
                </a:solidFill>
                <a:latin typeface="Arial"/>
                <a:cs typeface="Arial"/>
              </a:rPr>
              <a:t>including:</a:t>
            </a:r>
            <a:endParaRPr sz="1088">
              <a:solidFill>
                <a:prstClr val="black"/>
              </a:solidFill>
              <a:latin typeface="Arial"/>
              <a:cs typeface="Arial"/>
            </a:endParaRPr>
          </a:p>
          <a:p>
            <a:pPr marL="436721" lvl="1" indent="-168116" defTabSz="685800">
              <a:spcBef>
                <a:spcPts val="675"/>
              </a:spcBef>
              <a:buFontTx/>
              <a:buChar char="–"/>
              <a:tabLst>
                <a:tab pos="436721" algn="l"/>
              </a:tabLst>
            </a:pPr>
            <a:r>
              <a:rPr sz="1088" spc="-8" dirty="0">
                <a:solidFill>
                  <a:prstClr val="black"/>
                </a:solidFill>
                <a:latin typeface="Arial"/>
                <a:cs typeface="Arial"/>
              </a:rPr>
              <a:t>Consolidating</a:t>
            </a:r>
            <a:r>
              <a:rPr sz="1088" spc="-127" dirty="0">
                <a:solidFill>
                  <a:prstClr val="black"/>
                </a:solidFill>
                <a:latin typeface="Arial"/>
                <a:cs typeface="Arial"/>
              </a:rPr>
              <a:t> </a:t>
            </a:r>
            <a:r>
              <a:rPr sz="1088" spc="-4" dirty="0">
                <a:solidFill>
                  <a:prstClr val="black"/>
                </a:solidFill>
                <a:latin typeface="Arial"/>
                <a:cs typeface="Arial"/>
              </a:rPr>
              <a:t>the</a:t>
            </a:r>
            <a:r>
              <a:rPr sz="1088" spc="-127" dirty="0">
                <a:solidFill>
                  <a:prstClr val="black"/>
                </a:solidFill>
                <a:latin typeface="Arial"/>
                <a:cs typeface="Arial"/>
              </a:rPr>
              <a:t> </a:t>
            </a:r>
            <a:r>
              <a:rPr sz="1088" spc="-4" dirty="0">
                <a:solidFill>
                  <a:prstClr val="black"/>
                </a:solidFill>
                <a:latin typeface="Arial"/>
                <a:cs typeface="Arial"/>
              </a:rPr>
              <a:t>active</a:t>
            </a:r>
            <a:r>
              <a:rPr sz="1088" spc="-127" dirty="0">
                <a:solidFill>
                  <a:prstClr val="black"/>
                </a:solidFill>
                <a:latin typeface="Arial"/>
                <a:cs typeface="Arial"/>
              </a:rPr>
              <a:t> </a:t>
            </a:r>
            <a:r>
              <a:rPr sz="1088" spc="-8" dirty="0">
                <a:solidFill>
                  <a:prstClr val="black"/>
                </a:solidFill>
                <a:latin typeface="Arial"/>
                <a:cs typeface="Arial"/>
              </a:rPr>
              <a:t>bond</a:t>
            </a:r>
            <a:r>
              <a:rPr sz="1088" spc="-68" dirty="0">
                <a:solidFill>
                  <a:prstClr val="black"/>
                </a:solidFill>
                <a:latin typeface="Arial"/>
                <a:cs typeface="Arial"/>
              </a:rPr>
              <a:t> </a:t>
            </a:r>
            <a:r>
              <a:rPr sz="1088" spc="-4" dirty="0">
                <a:solidFill>
                  <a:prstClr val="black"/>
                </a:solidFill>
                <a:latin typeface="Arial"/>
                <a:cs typeface="Arial"/>
              </a:rPr>
              <a:t>offering</a:t>
            </a:r>
            <a:r>
              <a:rPr sz="1088" spc="-127" dirty="0">
                <a:solidFill>
                  <a:prstClr val="black"/>
                </a:solidFill>
                <a:latin typeface="Arial"/>
                <a:cs typeface="Arial"/>
              </a:rPr>
              <a:t> </a:t>
            </a:r>
            <a:r>
              <a:rPr sz="1088" spc="-4" dirty="0">
                <a:solidFill>
                  <a:prstClr val="black"/>
                </a:solidFill>
                <a:latin typeface="Arial"/>
                <a:cs typeface="Arial"/>
              </a:rPr>
              <a:t>into</a:t>
            </a:r>
            <a:r>
              <a:rPr sz="1088" spc="-68" dirty="0">
                <a:solidFill>
                  <a:prstClr val="black"/>
                </a:solidFill>
                <a:latin typeface="Arial"/>
                <a:cs typeface="Arial"/>
              </a:rPr>
              <a:t> </a:t>
            </a:r>
            <a:r>
              <a:rPr sz="1088" spc="-4" dirty="0">
                <a:solidFill>
                  <a:prstClr val="black"/>
                </a:solidFill>
                <a:latin typeface="Arial"/>
                <a:cs typeface="Arial"/>
              </a:rPr>
              <a:t>one</a:t>
            </a:r>
            <a:endParaRPr sz="1088">
              <a:solidFill>
                <a:prstClr val="black"/>
              </a:solidFill>
              <a:latin typeface="Arial"/>
              <a:cs typeface="Arial"/>
            </a:endParaRPr>
          </a:p>
          <a:p>
            <a:pPr marL="436721" lvl="1" indent="-168116" defTabSz="685800">
              <a:spcBef>
                <a:spcPts val="739"/>
              </a:spcBef>
              <a:buFontTx/>
              <a:buChar char="–"/>
              <a:tabLst>
                <a:tab pos="436721" algn="l"/>
              </a:tabLst>
            </a:pPr>
            <a:r>
              <a:rPr sz="1088" spc="-8" dirty="0">
                <a:solidFill>
                  <a:prstClr val="black"/>
                </a:solidFill>
                <a:latin typeface="Arial"/>
                <a:cs typeface="Arial"/>
              </a:rPr>
              <a:t>Consolidating</a:t>
            </a:r>
            <a:r>
              <a:rPr sz="1088" spc="-124" dirty="0">
                <a:solidFill>
                  <a:prstClr val="black"/>
                </a:solidFill>
                <a:latin typeface="Arial"/>
                <a:cs typeface="Arial"/>
              </a:rPr>
              <a:t> </a:t>
            </a:r>
            <a:r>
              <a:rPr sz="1088" spc="-4" dirty="0">
                <a:solidFill>
                  <a:prstClr val="black"/>
                </a:solidFill>
                <a:latin typeface="Arial"/>
                <a:cs typeface="Arial"/>
              </a:rPr>
              <a:t>the</a:t>
            </a:r>
            <a:r>
              <a:rPr sz="1088" spc="-127" dirty="0">
                <a:solidFill>
                  <a:prstClr val="black"/>
                </a:solidFill>
                <a:latin typeface="Arial"/>
                <a:cs typeface="Arial"/>
              </a:rPr>
              <a:t> </a:t>
            </a:r>
            <a:r>
              <a:rPr sz="1088" spc="-4" dirty="0">
                <a:solidFill>
                  <a:prstClr val="black"/>
                </a:solidFill>
                <a:latin typeface="Arial"/>
                <a:cs typeface="Arial"/>
              </a:rPr>
              <a:t>active</a:t>
            </a:r>
            <a:r>
              <a:rPr sz="1088" spc="-124" dirty="0">
                <a:solidFill>
                  <a:prstClr val="black"/>
                </a:solidFill>
                <a:latin typeface="Arial"/>
                <a:cs typeface="Arial"/>
              </a:rPr>
              <a:t> </a:t>
            </a:r>
            <a:r>
              <a:rPr sz="1088" spc="-4" dirty="0">
                <a:solidFill>
                  <a:prstClr val="black"/>
                </a:solidFill>
                <a:latin typeface="Arial"/>
                <a:cs typeface="Arial"/>
              </a:rPr>
              <a:t>U.S.</a:t>
            </a:r>
            <a:r>
              <a:rPr sz="1088" spc="-64" dirty="0">
                <a:solidFill>
                  <a:prstClr val="black"/>
                </a:solidFill>
                <a:latin typeface="Arial"/>
                <a:cs typeface="Arial"/>
              </a:rPr>
              <a:t> </a:t>
            </a:r>
            <a:r>
              <a:rPr sz="1088" spc="-4" dirty="0">
                <a:solidFill>
                  <a:prstClr val="black"/>
                </a:solidFill>
                <a:latin typeface="Arial"/>
                <a:cs typeface="Arial"/>
              </a:rPr>
              <a:t>Large</a:t>
            </a:r>
            <a:r>
              <a:rPr sz="1088" spc="-124" dirty="0">
                <a:solidFill>
                  <a:prstClr val="black"/>
                </a:solidFill>
                <a:latin typeface="Arial"/>
                <a:cs typeface="Arial"/>
              </a:rPr>
              <a:t> </a:t>
            </a:r>
            <a:r>
              <a:rPr sz="1088" spc="-4" dirty="0">
                <a:solidFill>
                  <a:prstClr val="black"/>
                </a:solidFill>
                <a:latin typeface="Arial"/>
                <a:cs typeface="Arial"/>
              </a:rPr>
              <a:t>Cap</a:t>
            </a:r>
            <a:r>
              <a:rPr sz="1088" spc="-68" dirty="0">
                <a:solidFill>
                  <a:prstClr val="black"/>
                </a:solidFill>
                <a:latin typeface="Arial"/>
                <a:cs typeface="Arial"/>
              </a:rPr>
              <a:t> </a:t>
            </a:r>
            <a:r>
              <a:rPr sz="1088" spc="-4" dirty="0">
                <a:solidFill>
                  <a:prstClr val="black"/>
                </a:solidFill>
                <a:latin typeface="Arial"/>
                <a:cs typeface="Arial"/>
              </a:rPr>
              <a:t>and</a:t>
            </a:r>
            <a:r>
              <a:rPr sz="1088" spc="-64" dirty="0">
                <a:solidFill>
                  <a:prstClr val="black"/>
                </a:solidFill>
                <a:latin typeface="Arial"/>
                <a:cs typeface="Arial"/>
              </a:rPr>
              <a:t> </a:t>
            </a:r>
            <a:r>
              <a:rPr sz="1088" spc="-11" dirty="0">
                <a:solidFill>
                  <a:prstClr val="black"/>
                </a:solidFill>
                <a:latin typeface="Arial"/>
                <a:cs typeface="Arial"/>
              </a:rPr>
              <a:t>Small/Mid</a:t>
            </a:r>
            <a:r>
              <a:rPr sz="1088" spc="-68" dirty="0">
                <a:solidFill>
                  <a:prstClr val="black"/>
                </a:solidFill>
                <a:latin typeface="Arial"/>
                <a:cs typeface="Arial"/>
              </a:rPr>
              <a:t> </a:t>
            </a:r>
            <a:r>
              <a:rPr sz="1088" spc="-4" dirty="0">
                <a:solidFill>
                  <a:prstClr val="black"/>
                </a:solidFill>
                <a:latin typeface="Arial"/>
                <a:cs typeface="Arial"/>
              </a:rPr>
              <a:t>Cap</a:t>
            </a:r>
            <a:r>
              <a:rPr sz="1088" spc="-64" dirty="0">
                <a:solidFill>
                  <a:prstClr val="black"/>
                </a:solidFill>
                <a:latin typeface="Arial"/>
                <a:cs typeface="Arial"/>
              </a:rPr>
              <a:t> </a:t>
            </a:r>
            <a:r>
              <a:rPr sz="1088" spc="-8" dirty="0">
                <a:solidFill>
                  <a:prstClr val="black"/>
                </a:solidFill>
                <a:latin typeface="Arial"/>
                <a:cs typeface="Arial"/>
              </a:rPr>
              <a:t>funds</a:t>
            </a:r>
            <a:r>
              <a:rPr sz="1088" spc="-127" dirty="0">
                <a:solidFill>
                  <a:prstClr val="black"/>
                </a:solidFill>
                <a:latin typeface="Arial"/>
                <a:cs typeface="Arial"/>
              </a:rPr>
              <a:t> </a:t>
            </a:r>
            <a:r>
              <a:rPr sz="1088" spc="-4" dirty="0">
                <a:solidFill>
                  <a:prstClr val="black"/>
                </a:solidFill>
                <a:latin typeface="Arial"/>
                <a:cs typeface="Arial"/>
              </a:rPr>
              <a:t>into</a:t>
            </a:r>
            <a:r>
              <a:rPr sz="1088" spc="-64" dirty="0">
                <a:solidFill>
                  <a:prstClr val="black"/>
                </a:solidFill>
                <a:latin typeface="Arial"/>
                <a:cs typeface="Arial"/>
              </a:rPr>
              <a:t> </a:t>
            </a:r>
            <a:r>
              <a:rPr sz="1088" spc="-4" dirty="0">
                <a:solidFill>
                  <a:prstClr val="black"/>
                </a:solidFill>
                <a:latin typeface="Arial"/>
                <a:cs typeface="Arial"/>
              </a:rPr>
              <a:t>a</a:t>
            </a:r>
            <a:r>
              <a:rPr sz="1088" dirty="0">
                <a:solidFill>
                  <a:prstClr val="black"/>
                </a:solidFill>
                <a:latin typeface="Arial"/>
                <a:cs typeface="Arial"/>
              </a:rPr>
              <a:t> </a:t>
            </a:r>
            <a:r>
              <a:rPr sz="1088" spc="-4" dirty="0">
                <a:solidFill>
                  <a:prstClr val="black"/>
                </a:solidFill>
                <a:latin typeface="Arial"/>
                <a:cs typeface="Arial"/>
              </a:rPr>
              <a:t>single</a:t>
            </a:r>
            <a:r>
              <a:rPr sz="1088" spc="-127" dirty="0">
                <a:solidFill>
                  <a:prstClr val="black"/>
                </a:solidFill>
                <a:latin typeface="Arial"/>
                <a:cs typeface="Arial"/>
              </a:rPr>
              <a:t> </a:t>
            </a:r>
            <a:r>
              <a:rPr sz="1088" spc="-4" dirty="0">
                <a:solidFill>
                  <a:prstClr val="black"/>
                </a:solidFill>
                <a:latin typeface="Arial"/>
                <a:cs typeface="Arial"/>
              </a:rPr>
              <a:t>U.S.</a:t>
            </a:r>
            <a:r>
              <a:rPr sz="1088" spc="-60" dirty="0">
                <a:solidFill>
                  <a:prstClr val="black"/>
                </a:solidFill>
                <a:latin typeface="Arial"/>
                <a:cs typeface="Arial"/>
              </a:rPr>
              <a:t> </a:t>
            </a:r>
            <a:r>
              <a:rPr sz="1088" spc="-8" dirty="0">
                <a:solidFill>
                  <a:prstClr val="black"/>
                </a:solidFill>
                <a:latin typeface="Arial"/>
                <a:cs typeface="Arial"/>
              </a:rPr>
              <a:t>Stock</a:t>
            </a:r>
            <a:r>
              <a:rPr sz="1088" spc="-68" dirty="0">
                <a:solidFill>
                  <a:prstClr val="black"/>
                </a:solidFill>
                <a:latin typeface="Arial"/>
                <a:cs typeface="Arial"/>
              </a:rPr>
              <a:t> </a:t>
            </a:r>
            <a:r>
              <a:rPr sz="1088" spc="-8" dirty="0">
                <a:solidFill>
                  <a:prstClr val="black"/>
                </a:solidFill>
                <a:latin typeface="Arial"/>
                <a:cs typeface="Arial"/>
              </a:rPr>
              <a:t>Fund</a:t>
            </a:r>
            <a:endParaRPr sz="1088">
              <a:solidFill>
                <a:prstClr val="black"/>
              </a:solidFill>
              <a:latin typeface="Arial"/>
              <a:cs typeface="Arial"/>
            </a:endParaRPr>
          </a:p>
          <a:p>
            <a:pPr marL="436721" lvl="1" indent="-168116" defTabSz="685800">
              <a:spcBef>
                <a:spcPts val="679"/>
              </a:spcBef>
              <a:buFontTx/>
              <a:buChar char="–"/>
              <a:tabLst>
                <a:tab pos="436721" algn="l"/>
              </a:tabLst>
            </a:pPr>
            <a:r>
              <a:rPr sz="1088" spc="-15" dirty="0">
                <a:solidFill>
                  <a:prstClr val="black"/>
                </a:solidFill>
                <a:latin typeface="Arial"/>
                <a:cs typeface="Arial"/>
              </a:rPr>
              <a:t>Renaming</a:t>
            </a:r>
            <a:r>
              <a:rPr sz="1088" spc="-124" dirty="0">
                <a:solidFill>
                  <a:prstClr val="black"/>
                </a:solidFill>
                <a:latin typeface="Arial"/>
                <a:cs typeface="Arial"/>
              </a:rPr>
              <a:t> </a:t>
            </a:r>
            <a:r>
              <a:rPr sz="1088" spc="-4" dirty="0">
                <a:solidFill>
                  <a:prstClr val="black"/>
                </a:solidFill>
                <a:latin typeface="Arial"/>
                <a:cs typeface="Arial"/>
              </a:rPr>
              <a:t>the</a:t>
            </a:r>
            <a:r>
              <a:rPr sz="1088" spc="-64" dirty="0">
                <a:solidFill>
                  <a:prstClr val="black"/>
                </a:solidFill>
                <a:latin typeface="Arial"/>
                <a:cs typeface="Arial"/>
              </a:rPr>
              <a:t> </a:t>
            </a:r>
            <a:r>
              <a:rPr sz="1088" spc="-8" dirty="0">
                <a:solidFill>
                  <a:prstClr val="black"/>
                </a:solidFill>
                <a:latin typeface="Arial"/>
                <a:cs typeface="Arial"/>
              </a:rPr>
              <a:t>FRS</a:t>
            </a:r>
            <a:r>
              <a:rPr sz="1088" spc="-64" dirty="0">
                <a:solidFill>
                  <a:prstClr val="black"/>
                </a:solidFill>
                <a:latin typeface="Arial"/>
                <a:cs typeface="Arial"/>
              </a:rPr>
              <a:t> </a:t>
            </a:r>
            <a:r>
              <a:rPr sz="1088" spc="-11" dirty="0">
                <a:solidFill>
                  <a:prstClr val="black"/>
                </a:solidFill>
                <a:latin typeface="Arial"/>
                <a:cs typeface="Arial"/>
              </a:rPr>
              <a:t>Inflation</a:t>
            </a:r>
            <a:r>
              <a:rPr sz="1088" spc="-68" dirty="0">
                <a:solidFill>
                  <a:prstClr val="black"/>
                </a:solidFill>
                <a:latin typeface="Arial"/>
                <a:cs typeface="Arial"/>
              </a:rPr>
              <a:t> </a:t>
            </a:r>
            <a:r>
              <a:rPr sz="1088" spc="-4" dirty="0">
                <a:solidFill>
                  <a:prstClr val="black"/>
                </a:solidFill>
                <a:latin typeface="Arial"/>
                <a:cs typeface="Arial"/>
              </a:rPr>
              <a:t>Sensitive</a:t>
            </a:r>
            <a:r>
              <a:rPr sz="1088" spc="-127" dirty="0">
                <a:solidFill>
                  <a:prstClr val="black"/>
                </a:solidFill>
                <a:latin typeface="Arial"/>
                <a:cs typeface="Arial"/>
              </a:rPr>
              <a:t> </a:t>
            </a:r>
            <a:r>
              <a:rPr sz="1088" spc="-8" dirty="0">
                <a:solidFill>
                  <a:prstClr val="black"/>
                </a:solidFill>
                <a:latin typeface="Arial"/>
                <a:cs typeface="Arial"/>
              </a:rPr>
              <a:t>Fund</a:t>
            </a:r>
            <a:r>
              <a:rPr sz="1088" spc="-64" dirty="0">
                <a:solidFill>
                  <a:prstClr val="black"/>
                </a:solidFill>
                <a:latin typeface="Arial"/>
                <a:cs typeface="Arial"/>
              </a:rPr>
              <a:t> </a:t>
            </a:r>
            <a:r>
              <a:rPr sz="1088" spc="-8" dirty="0">
                <a:solidFill>
                  <a:prstClr val="black"/>
                </a:solidFill>
                <a:latin typeface="Arial"/>
                <a:cs typeface="Arial"/>
              </a:rPr>
              <a:t>and</a:t>
            </a:r>
            <a:r>
              <a:rPr sz="1088" spc="-127" dirty="0">
                <a:solidFill>
                  <a:prstClr val="black"/>
                </a:solidFill>
                <a:latin typeface="Arial"/>
                <a:cs typeface="Arial"/>
              </a:rPr>
              <a:t> </a:t>
            </a:r>
            <a:r>
              <a:rPr sz="1088" spc="-11" dirty="0">
                <a:solidFill>
                  <a:prstClr val="black"/>
                </a:solidFill>
                <a:latin typeface="Arial"/>
                <a:cs typeface="Arial"/>
              </a:rPr>
              <a:t>modifying</a:t>
            </a:r>
            <a:r>
              <a:rPr sz="1088" spc="-64" dirty="0">
                <a:solidFill>
                  <a:prstClr val="black"/>
                </a:solidFill>
                <a:latin typeface="Arial"/>
                <a:cs typeface="Arial"/>
              </a:rPr>
              <a:t> </a:t>
            </a:r>
            <a:r>
              <a:rPr sz="1088" spc="-4" dirty="0">
                <a:solidFill>
                  <a:prstClr val="black"/>
                </a:solidFill>
                <a:latin typeface="Arial"/>
                <a:cs typeface="Arial"/>
              </a:rPr>
              <a:t>its</a:t>
            </a:r>
            <a:r>
              <a:rPr sz="1088" spc="-64" dirty="0">
                <a:solidFill>
                  <a:prstClr val="black"/>
                </a:solidFill>
                <a:latin typeface="Arial"/>
                <a:cs typeface="Arial"/>
              </a:rPr>
              <a:t> </a:t>
            </a:r>
            <a:r>
              <a:rPr sz="1088" spc="-4" dirty="0">
                <a:solidFill>
                  <a:prstClr val="black"/>
                </a:solidFill>
                <a:latin typeface="Arial"/>
                <a:cs typeface="Arial"/>
              </a:rPr>
              <a:t>allocation</a:t>
            </a:r>
            <a:endParaRPr sz="1088">
              <a:solidFill>
                <a:prstClr val="black"/>
              </a:solidFill>
              <a:latin typeface="Arial"/>
              <a:cs typeface="Arial"/>
            </a:endParaRPr>
          </a:p>
          <a:p>
            <a:pPr marL="436721" lvl="1" indent="-168116" defTabSz="685800">
              <a:spcBef>
                <a:spcPts val="739"/>
              </a:spcBef>
              <a:buFontTx/>
              <a:buChar char="–"/>
              <a:tabLst>
                <a:tab pos="436721" algn="l"/>
              </a:tabLst>
            </a:pPr>
            <a:r>
              <a:rPr sz="1088" spc="-8" dirty="0">
                <a:solidFill>
                  <a:prstClr val="black"/>
                </a:solidFill>
                <a:latin typeface="Arial"/>
                <a:cs typeface="Arial"/>
              </a:rPr>
              <a:t>Replace</a:t>
            </a:r>
            <a:r>
              <a:rPr sz="1088" spc="-127" dirty="0">
                <a:solidFill>
                  <a:prstClr val="black"/>
                </a:solidFill>
                <a:latin typeface="Arial"/>
                <a:cs typeface="Arial"/>
              </a:rPr>
              <a:t> </a:t>
            </a:r>
            <a:r>
              <a:rPr sz="1088" spc="-4" dirty="0">
                <a:solidFill>
                  <a:prstClr val="black"/>
                </a:solidFill>
                <a:latin typeface="Arial"/>
                <a:cs typeface="Arial"/>
              </a:rPr>
              <a:t>the</a:t>
            </a:r>
            <a:r>
              <a:rPr sz="1088" spc="-64" dirty="0">
                <a:solidFill>
                  <a:prstClr val="black"/>
                </a:solidFill>
                <a:latin typeface="Arial"/>
                <a:cs typeface="Arial"/>
              </a:rPr>
              <a:t> </a:t>
            </a:r>
            <a:r>
              <a:rPr sz="1088" spc="-8" dirty="0">
                <a:solidFill>
                  <a:prstClr val="black"/>
                </a:solidFill>
                <a:latin typeface="Arial"/>
                <a:cs typeface="Arial"/>
              </a:rPr>
              <a:t>Money</a:t>
            </a:r>
            <a:r>
              <a:rPr sz="1088" spc="-127" dirty="0">
                <a:solidFill>
                  <a:prstClr val="black"/>
                </a:solidFill>
                <a:latin typeface="Arial"/>
                <a:cs typeface="Arial"/>
              </a:rPr>
              <a:t> </a:t>
            </a:r>
            <a:r>
              <a:rPr sz="1088" spc="-8" dirty="0">
                <a:solidFill>
                  <a:prstClr val="black"/>
                </a:solidFill>
                <a:latin typeface="Arial"/>
                <a:cs typeface="Arial"/>
              </a:rPr>
              <a:t>Market</a:t>
            </a:r>
            <a:r>
              <a:rPr sz="1088" spc="-124" dirty="0">
                <a:solidFill>
                  <a:prstClr val="black"/>
                </a:solidFill>
                <a:latin typeface="Arial"/>
                <a:cs typeface="Arial"/>
              </a:rPr>
              <a:t> </a:t>
            </a:r>
            <a:r>
              <a:rPr sz="1088" spc="-8" dirty="0">
                <a:solidFill>
                  <a:prstClr val="black"/>
                </a:solidFill>
                <a:latin typeface="Arial"/>
                <a:cs typeface="Arial"/>
              </a:rPr>
              <a:t>Fund</a:t>
            </a:r>
            <a:r>
              <a:rPr sz="1088" spc="-68" dirty="0">
                <a:solidFill>
                  <a:prstClr val="black"/>
                </a:solidFill>
                <a:latin typeface="Arial"/>
                <a:cs typeface="Arial"/>
              </a:rPr>
              <a:t> </a:t>
            </a:r>
            <a:r>
              <a:rPr sz="1088" spc="-4" dirty="0">
                <a:solidFill>
                  <a:prstClr val="black"/>
                </a:solidFill>
                <a:latin typeface="Arial"/>
                <a:cs typeface="Arial"/>
              </a:rPr>
              <a:t>with</a:t>
            </a:r>
            <a:r>
              <a:rPr sz="1088" spc="-64" dirty="0">
                <a:solidFill>
                  <a:prstClr val="black"/>
                </a:solidFill>
                <a:latin typeface="Arial"/>
                <a:cs typeface="Arial"/>
              </a:rPr>
              <a:t> </a:t>
            </a:r>
            <a:r>
              <a:rPr sz="1088" spc="-4" dirty="0">
                <a:solidFill>
                  <a:prstClr val="black"/>
                </a:solidFill>
                <a:latin typeface="Arial"/>
                <a:cs typeface="Arial"/>
              </a:rPr>
              <a:t>a</a:t>
            </a:r>
            <a:r>
              <a:rPr sz="1088" spc="-64" dirty="0">
                <a:solidFill>
                  <a:prstClr val="black"/>
                </a:solidFill>
                <a:latin typeface="Arial"/>
                <a:cs typeface="Arial"/>
              </a:rPr>
              <a:t> </a:t>
            </a:r>
            <a:r>
              <a:rPr sz="1088" spc="-8" dirty="0">
                <a:solidFill>
                  <a:prstClr val="black"/>
                </a:solidFill>
                <a:latin typeface="Arial"/>
                <a:cs typeface="Arial"/>
              </a:rPr>
              <a:t>stable</a:t>
            </a:r>
            <a:r>
              <a:rPr sz="1088" spc="-68" dirty="0">
                <a:solidFill>
                  <a:prstClr val="black"/>
                </a:solidFill>
                <a:latin typeface="Arial"/>
                <a:cs typeface="Arial"/>
              </a:rPr>
              <a:t> </a:t>
            </a:r>
            <a:r>
              <a:rPr sz="1088" spc="-8" dirty="0">
                <a:solidFill>
                  <a:prstClr val="black"/>
                </a:solidFill>
                <a:latin typeface="Arial"/>
                <a:cs typeface="Arial"/>
              </a:rPr>
              <a:t>value</a:t>
            </a:r>
            <a:r>
              <a:rPr sz="1088" spc="-120" dirty="0">
                <a:solidFill>
                  <a:prstClr val="black"/>
                </a:solidFill>
                <a:latin typeface="Arial"/>
                <a:cs typeface="Arial"/>
              </a:rPr>
              <a:t> </a:t>
            </a:r>
            <a:r>
              <a:rPr sz="1088" spc="-4" dirty="0">
                <a:solidFill>
                  <a:prstClr val="black"/>
                </a:solidFill>
                <a:latin typeface="Arial"/>
                <a:cs typeface="Arial"/>
              </a:rPr>
              <a:t>offering</a:t>
            </a:r>
            <a:r>
              <a:rPr sz="1088" spc="-127" dirty="0">
                <a:solidFill>
                  <a:prstClr val="black"/>
                </a:solidFill>
                <a:latin typeface="Arial"/>
                <a:cs typeface="Arial"/>
              </a:rPr>
              <a:t> </a:t>
            </a:r>
            <a:r>
              <a:rPr sz="1088" spc="-4" dirty="0">
                <a:solidFill>
                  <a:prstClr val="black"/>
                </a:solidFill>
                <a:latin typeface="Arial"/>
                <a:cs typeface="Arial"/>
              </a:rPr>
              <a:t>(to</a:t>
            </a:r>
            <a:r>
              <a:rPr sz="1088" spc="-64" dirty="0">
                <a:solidFill>
                  <a:prstClr val="black"/>
                </a:solidFill>
                <a:latin typeface="Arial"/>
                <a:cs typeface="Arial"/>
              </a:rPr>
              <a:t> </a:t>
            </a:r>
            <a:r>
              <a:rPr sz="1088" spc="-4" dirty="0">
                <a:solidFill>
                  <a:prstClr val="black"/>
                </a:solidFill>
                <a:latin typeface="Arial"/>
                <a:cs typeface="Arial"/>
              </a:rPr>
              <a:t>be effective</a:t>
            </a:r>
            <a:r>
              <a:rPr sz="1088" spc="-127" dirty="0">
                <a:solidFill>
                  <a:prstClr val="black"/>
                </a:solidFill>
                <a:latin typeface="Arial"/>
                <a:cs typeface="Arial"/>
              </a:rPr>
              <a:t> </a:t>
            </a:r>
            <a:r>
              <a:rPr sz="1088" spc="-8" dirty="0">
                <a:solidFill>
                  <a:prstClr val="black"/>
                </a:solidFill>
                <a:latin typeface="Arial"/>
                <a:cs typeface="Arial"/>
              </a:rPr>
              <a:t>7/1/2021)</a:t>
            </a:r>
            <a:endParaRPr sz="1088">
              <a:solidFill>
                <a:prstClr val="black"/>
              </a:solidFill>
              <a:latin typeface="Arial"/>
              <a:cs typeface="Arial"/>
            </a:endParaRPr>
          </a:p>
          <a:p>
            <a:pPr marL="184784" marR="36195" indent="-175259" defTabSz="685800">
              <a:lnSpc>
                <a:spcPts val="1260"/>
              </a:lnSpc>
              <a:spcBef>
                <a:spcPts val="758"/>
              </a:spcBef>
              <a:buFont typeface="Wingdings"/>
              <a:buChar char=""/>
              <a:tabLst>
                <a:tab pos="184309" algn="l"/>
                <a:tab pos="184784" algn="l"/>
              </a:tabLst>
            </a:pPr>
            <a:r>
              <a:rPr sz="1088" spc="-4" dirty="0">
                <a:solidFill>
                  <a:prstClr val="black"/>
                </a:solidFill>
                <a:latin typeface="Arial"/>
                <a:cs typeface="Arial"/>
              </a:rPr>
              <a:t>Overall,</a:t>
            </a:r>
            <a:r>
              <a:rPr sz="1088" spc="-124" dirty="0">
                <a:solidFill>
                  <a:prstClr val="black"/>
                </a:solidFill>
                <a:latin typeface="Arial"/>
                <a:cs typeface="Arial"/>
              </a:rPr>
              <a:t> </a:t>
            </a:r>
            <a:r>
              <a:rPr sz="1088" spc="-4" dirty="0">
                <a:solidFill>
                  <a:prstClr val="black"/>
                </a:solidFill>
                <a:latin typeface="Arial"/>
                <a:cs typeface="Arial"/>
              </a:rPr>
              <a:t>we</a:t>
            </a:r>
            <a:r>
              <a:rPr sz="1088" spc="-56" dirty="0">
                <a:solidFill>
                  <a:prstClr val="black"/>
                </a:solidFill>
                <a:latin typeface="Arial"/>
                <a:cs typeface="Arial"/>
              </a:rPr>
              <a:t> </a:t>
            </a:r>
            <a:r>
              <a:rPr sz="1088" spc="-4" dirty="0">
                <a:solidFill>
                  <a:prstClr val="black"/>
                </a:solidFill>
                <a:latin typeface="Arial"/>
                <a:cs typeface="Arial"/>
              </a:rPr>
              <a:t>believe</a:t>
            </a:r>
            <a:r>
              <a:rPr sz="1088" spc="-124" dirty="0">
                <a:solidFill>
                  <a:prstClr val="black"/>
                </a:solidFill>
                <a:latin typeface="Arial"/>
                <a:cs typeface="Arial"/>
              </a:rPr>
              <a:t> </a:t>
            </a:r>
            <a:r>
              <a:rPr sz="1088" spc="-4" dirty="0">
                <a:solidFill>
                  <a:prstClr val="black"/>
                </a:solidFill>
                <a:latin typeface="Arial"/>
                <a:cs typeface="Arial"/>
              </a:rPr>
              <a:t>the</a:t>
            </a:r>
            <a:r>
              <a:rPr sz="1088" spc="-56" dirty="0">
                <a:solidFill>
                  <a:prstClr val="black"/>
                </a:solidFill>
                <a:latin typeface="Arial"/>
                <a:cs typeface="Arial"/>
              </a:rPr>
              <a:t> </a:t>
            </a:r>
            <a:r>
              <a:rPr sz="1088" spc="-4" dirty="0">
                <a:solidFill>
                  <a:prstClr val="black"/>
                </a:solidFill>
                <a:latin typeface="Arial"/>
                <a:cs typeface="Arial"/>
              </a:rPr>
              <a:t>FRS</a:t>
            </a:r>
            <a:r>
              <a:rPr sz="1088" spc="-60" dirty="0">
                <a:solidFill>
                  <a:prstClr val="black"/>
                </a:solidFill>
                <a:latin typeface="Arial"/>
                <a:cs typeface="Arial"/>
              </a:rPr>
              <a:t> </a:t>
            </a:r>
            <a:r>
              <a:rPr sz="1088" spc="-15" dirty="0">
                <a:solidFill>
                  <a:prstClr val="black"/>
                </a:solidFill>
                <a:latin typeface="Arial"/>
                <a:cs typeface="Arial"/>
              </a:rPr>
              <a:t>Investment</a:t>
            </a:r>
            <a:r>
              <a:rPr sz="1088" spc="-56" dirty="0">
                <a:solidFill>
                  <a:prstClr val="black"/>
                </a:solidFill>
                <a:latin typeface="Arial"/>
                <a:cs typeface="Arial"/>
              </a:rPr>
              <a:t> </a:t>
            </a:r>
            <a:r>
              <a:rPr sz="1088" spc="-4" dirty="0">
                <a:solidFill>
                  <a:prstClr val="black"/>
                </a:solidFill>
                <a:latin typeface="Arial"/>
                <a:cs typeface="Arial"/>
              </a:rPr>
              <a:t>Plan</a:t>
            </a:r>
            <a:r>
              <a:rPr sz="1088" spc="-60" dirty="0">
                <a:solidFill>
                  <a:prstClr val="black"/>
                </a:solidFill>
                <a:latin typeface="Arial"/>
                <a:cs typeface="Arial"/>
              </a:rPr>
              <a:t> </a:t>
            </a:r>
            <a:r>
              <a:rPr sz="1088" spc="-4" dirty="0">
                <a:solidFill>
                  <a:prstClr val="black"/>
                </a:solidFill>
                <a:latin typeface="Arial"/>
                <a:cs typeface="Arial"/>
              </a:rPr>
              <a:t>continues</a:t>
            </a:r>
            <a:r>
              <a:rPr sz="1088" spc="-120" dirty="0">
                <a:solidFill>
                  <a:prstClr val="black"/>
                </a:solidFill>
                <a:latin typeface="Arial"/>
                <a:cs typeface="Arial"/>
              </a:rPr>
              <a:t> </a:t>
            </a:r>
            <a:r>
              <a:rPr sz="1088" spc="-4" dirty="0">
                <a:solidFill>
                  <a:prstClr val="black"/>
                </a:solidFill>
                <a:latin typeface="Arial"/>
                <a:cs typeface="Arial"/>
              </a:rPr>
              <a:t>to</a:t>
            </a:r>
            <a:r>
              <a:rPr sz="1088" spc="-56" dirty="0">
                <a:solidFill>
                  <a:prstClr val="black"/>
                </a:solidFill>
                <a:latin typeface="Arial"/>
                <a:cs typeface="Arial"/>
              </a:rPr>
              <a:t> </a:t>
            </a:r>
            <a:r>
              <a:rPr sz="1088" spc="-4" dirty="0">
                <a:solidFill>
                  <a:prstClr val="black"/>
                </a:solidFill>
                <a:latin typeface="Arial"/>
                <a:cs typeface="Arial"/>
              </a:rPr>
              <a:t>be</a:t>
            </a:r>
            <a:r>
              <a:rPr sz="1088" spc="-60" dirty="0">
                <a:solidFill>
                  <a:prstClr val="black"/>
                </a:solidFill>
                <a:latin typeface="Arial"/>
                <a:cs typeface="Arial"/>
              </a:rPr>
              <a:t> </a:t>
            </a:r>
            <a:r>
              <a:rPr sz="1088" spc="-11" dirty="0">
                <a:solidFill>
                  <a:prstClr val="black"/>
                </a:solidFill>
                <a:latin typeface="Arial"/>
                <a:cs typeface="Arial"/>
              </a:rPr>
              <a:t>well-designed</a:t>
            </a:r>
            <a:r>
              <a:rPr sz="1088" spc="-120" dirty="0">
                <a:solidFill>
                  <a:prstClr val="black"/>
                </a:solidFill>
                <a:latin typeface="Arial"/>
                <a:cs typeface="Arial"/>
              </a:rPr>
              <a:t> </a:t>
            </a:r>
            <a:r>
              <a:rPr sz="1088" spc="-4" dirty="0">
                <a:solidFill>
                  <a:prstClr val="black"/>
                </a:solidFill>
                <a:latin typeface="Arial"/>
                <a:cs typeface="Arial"/>
              </a:rPr>
              <a:t>and</a:t>
            </a:r>
            <a:r>
              <a:rPr sz="1088" spc="-124" dirty="0">
                <a:solidFill>
                  <a:prstClr val="black"/>
                </a:solidFill>
                <a:latin typeface="Arial"/>
                <a:cs typeface="Arial"/>
              </a:rPr>
              <a:t> </a:t>
            </a:r>
            <a:r>
              <a:rPr sz="1088" spc="-8" dirty="0">
                <a:solidFill>
                  <a:prstClr val="black"/>
                </a:solidFill>
                <a:latin typeface="Arial"/>
                <a:cs typeface="Arial"/>
              </a:rPr>
              <a:t>in-line</a:t>
            </a:r>
            <a:r>
              <a:rPr sz="1088" spc="-127" dirty="0">
                <a:solidFill>
                  <a:prstClr val="black"/>
                </a:solidFill>
                <a:latin typeface="Arial"/>
                <a:cs typeface="Arial"/>
              </a:rPr>
              <a:t> </a:t>
            </a:r>
            <a:r>
              <a:rPr sz="1088" spc="-4" dirty="0">
                <a:solidFill>
                  <a:prstClr val="black"/>
                </a:solidFill>
                <a:latin typeface="Arial"/>
                <a:cs typeface="Arial"/>
              </a:rPr>
              <a:t>with</a:t>
            </a:r>
            <a:r>
              <a:rPr sz="1088" spc="-64" dirty="0">
                <a:solidFill>
                  <a:prstClr val="black"/>
                </a:solidFill>
                <a:latin typeface="Arial"/>
                <a:cs typeface="Arial"/>
              </a:rPr>
              <a:t> </a:t>
            </a:r>
            <a:r>
              <a:rPr sz="1088" spc="-4" dirty="0">
                <a:solidFill>
                  <a:prstClr val="black"/>
                </a:solidFill>
                <a:latin typeface="Arial"/>
                <a:cs typeface="Arial"/>
              </a:rPr>
              <a:t>industry  best</a:t>
            </a:r>
            <a:r>
              <a:rPr sz="1088" spc="-64" dirty="0">
                <a:solidFill>
                  <a:prstClr val="black"/>
                </a:solidFill>
                <a:latin typeface="Arial"/>
                <a:cs typeface="Arial"/>
              </a:rPr>
              <a:t> </a:t>
            </a:r>
            <a:r>
              <a:rPr sz="1088" spc="-4" dirty="0">
                <a:solidFill>
                  <a:prstClr val="black"/>
                </a:solidFill>
                <a:latin typeface="Arial"/>
                <a:cs typeface="Arial"/>
              </a:rPr>
              <a:t>practices</a:t>
            </a:r>
            <a:endParaRPr sz="1088">
              <a:solidFill>
                <a:prstClr val="black"/>
              </a:solidFill>
              <a:latin typeface="Arial"/>
              <a:cs typeface="Arial"/>
            </a:endParaRPr>
          </a:p>
        </p:txBody>
      </p:sp>
      <p:sp>
        <p:nvSpPr>
          <p:cNvPr id="6" name="Slide Number Placeholder 5"/>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123</a:t>
            </a:fld>
            <a:endParaRPr lang="en-US" spc="-4" dirty="0"/>
          </a:p>
        </p:txBody>
      </p:sp>
    </p:spTree>
    <p:extLst>
      <p:ext uri="{BB962C8B-B14F-4D97-AF65-F5344CB8AC3E}">
        <p14:creationId xmlns:p14="http://schemas.microsoft.com/office/powerpoint/2010/main" val="183331978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374094"/>
            <a:ext cx="2807494" cy="240450"/>
          </a:xfrm>
          <a:prstGeom prst="rect">
            <a:avLst/>
          </a:prstGeom>
        </p:spPr>
        <p:txBody>
          <a:bodyPr vert="horz" wrap="square" lIns="0" tIns="9525" rIns="0" bIns="0" rtlCol="0">
            <a:spAutoFit/>
          </a:bodyPr>
          <a:lstStyle/>
          <a:p>
            <a:pPr marL="9525">
              <a:spcBef>
                <a:spcPts val="75"/>
              </a:spcBef>
            </a:pPr>
            <a:r>
              <a:rPr spc="8" dirty="0"/>
              <a:t>Aon’s </a:t>
            </a:r>
            <a:r>
              <a:rPr spc="-4" dirty="0"/>
              <a:t>DC </a:t>
            </a:r>
            <a:r>
              <a:rPr spc="-8" dirty="0"/>
              <a:t>Investment</a:t>
            </a:r>
            <a:r>
              <a:rPr spc="-56" dirty="0"/>
              <a:t> </a:t>
            </a:r>
            <a:r>
              <a:rPr spc="8" dirty="0"/>
              <a:t>Philosophy</a:t>
            </a:r>
          </a:p>
        </p:txBody>
      </p:sp>
      <p:sp>
        <p:nvSpPr>
          <p:cNvPr id="3" name="object 3"/>
          <p:cNvSpPr txBox="1"/>
          <p:nvPr/>
        </p:nvSpPr>
        <p:spPr>
          <a:xfrm>
            <a:off x="1476850" y="842438"/>
            <a:ext cx="2517458" cy="3841725"/>
          </a:xfrm>
          <a:prstGeom prst="rect">
            <a:avLst/>
          </a:prstGeom>
        </p:spPr>
        <p:txBody>
          <a:bodyPr vert="horz" wrap="square" lIns="0" tIns="18574" rIns="0" bIns="0" rtlCol="0">
            <a:spAutoFit/>
          </a:bodyPr>
          <a:lstStyle/>
          <a:p>
            <a:pPr marL="184784" marR="95726" indent="-175259" defTabSz="685800">
              <a:lnSpc>
                <a:spcPts val="1260"/>
              </a:lnSpc>
              <a:spcBef>
                <a:spcPts val="146"/>
              </a:spcBef>
              <a:buFont typeface="Wingdings"/>
              <a:buChar char=""/>
              <a:tabLst>
                <a:tab pos="184309" algn="l"/>
                <a:tab pos="184784" algn="l"/>
              </a:tabLst>
            </a:pPr>
            <a:r>
              <a:rPr sz="1088" spc="15" dirty="0">
                <a:solidFill>
                  <a:prstClr val="black"/>
                </a:solidFill>
                <a:latin typeface="Arial"/>
                <a:cs typeface="Arial"/>
              </a:rPr>
              <a:t>The </a:t>
            </a:r>
            <a:r>
              <a:rPr sz="1088" spc="-4" dirty="0">
                <a:solidFill>
                  <a:prstClr val="black"/>
                </a:solidFill>
                <a:latin typeface="Arial"/>
                <a:cs typeface="Arial"/>
              </a:rPr>
              <a:t>vast </a:t>
            </a:r>
            <a:r>
              <a:rPr sz="1088" spc="-11" dirty="0">
                <a:solidFill>
                  <a:prstClr val="black"/>
                </a:solidFill>
                <a:latin typeface="Arial"/>
                <a:cs typeface="Arial"/>
              </a:rPr>
              <a:t>majority </a:t>
            </a:r>
            <a:r>
              <a:rPr sz="1088" spc="-4" dirty="0">
                <a:solidFill>
                  <a:prstClr val="black"/>
                </a:solidFill>
                <a:latin typeface="Arial"/>
                <a:cs typeface="Arial"/>
              </a:rPr>
              <a:t>of </a:t>
            </a:r>
            <a:r>
              <a:rPr sz="1088" spc="-8" dirty="0">
                <a:solidFill>
                  <a:prstClr val="black"/>
                </a:solidFill>
                <a:latin typeface="Arial"/>
                <a:cs typeface="Arial"/>
              </a:rPr>
              <a:t>DC </a:t>
            </a:r>
            <a:r>
              <a:rPr sz="1088" spc="-4" dirty="0">
                <a:solidFill>
                  <a:prstClr val="black"/>
                </a:solidFill>
                <a:latin typeface="Arial"/>
                <a:cs typeface="Arial"/>
              </a:rPr>
              <a:t>plan </a:t>
            </a:r>
            <a:r>
              <a:rPr sz="1088" spc="-4" dirty="0">
                <a:solidFill>
                  <a:srgbClr val="003E71"/>
                </a:solidFill>
                <a:latin typeface="Arial"/>
                <a:cs typeface="Arial"/>
              </a:rPr>
              <a:t> </a:t>
            </a:r>
            <a:r>
              <a:rPr sz="1088" b="1" spc="-4" dirty="0">
                <a:solidFill>
                  <a:srgbClr val="003E71"/>
                </a:solidFill>
                <a:latin typeface="Arial"/>
                <a:cs typeface="Arial"/>
              </a:rPr>
              <a:t>participants do not form efficient  portfolios</a:t>
            </a:r>
            <a:r>
              <a:rPr sz="1088" b="1" spc="-143" dirty="0">
                <a:solidFill>
                  <a:srgbClr val="003E71"/>
                </a:solidFill>
                <a:latin typeface="Arial"/>
                <a:cs typeface="Arial"/>
              </a:rPr>
              <a:t> </a:t>
            </a:r>
            <a:r>
              <a:rPr sz="1088" spc="-4" dirty="0">
                <a:solidFill>
                  <a:prstClr val="black"/>
                </a:solidFill>
                <a:latin typeface="Arial"/>
                <a:cs typeface="Arial"/>
              </a:rPr>
              <a:t>and</a:t>
            </a:r>
            <a:r>
              <a:rPr sz="1088" spc="-131" dirty="0">
                <a:solidFill>
                  <a:prstClr val="black"/>
                </a:solidFill>
                <a:latin typeface="Arial"/>
                <a:cs typeface="Arial"/>
              </a:rPr>
              <a:t> </a:t>
            </a:r>
            <a:r>
              <a:rPr sz="1088" spc="-4" dirty="0">
                <a:solidFill>
                  <a:prstClr val="black"/>
                </a:solidFill>
                <a:latin typeface="Arial"/>
                <a:cs typeface="Arial"/>
              </a:rPr>
              <a:t>are</a:t>
            </a:r>
            <a:r>
              <a:rPr sz="1088" spc="-71" dirty="0">
                <a:solidFill>
                  <a:prstClr val="black"/>
                </a:solidFill>
                <a:latin typeface="Arial"/>
                <a:cs typeface="Arial"/>
              </a:rPr>
              <a:t> </a:t>
            </a:r>
            <a:r>
              <a:rPr sz="1088" spc="-4" dirty="0">
                <a:solidFill>
                  <a:prstClr val="black"/>
                </a:solidFill>
                <a:latin typeface="Arial"/>
                <a:cs typeface="Arial"/>
              </a:rPr>
              <a:t>thereby</a:t>
            </a:r>
            <a:r>
              <a:rPr sz="1088" spc="-131" dirty="0">
                <a:solidFill>
                  <a:prstClr val="black"/>
                </a:solidFill>
                <a:latin typeface="Arial"/>
                <a:cs typeface="Arial"/>
              </a:rPr>
              <a:t> </a:t>
            </a:r>
            <a:r>
              <a:rPr sz="1088" spc="-4" dirty="0">
                <a:solidFill>
                  <a:prstClr val="black"/>
                </a:solidFill>
                <a:latin typeface="Arial"/>
                <a:cs typeface="Arial"/>
              </a:rPr>
              <a:t>sacrificing  </a:t>
            </a:r>
            <a:r>
              <a:rPr sz="1088" spc="-11" dirty="0">
                <a:solidFill>
                  <a:prstClr val="black"/>
                </a:solidFill>
                <a:latin typeface="Arial"/>
                <a:cs typeface="Arial"/>
              </a:rPr>
              <a:t>optimal </a:t>
            </a:r>
            <a:r>
              <a:rPr sz="1088" spc="-4" dirty="0">
                <a:solidFill>
                  <a:prstClr val="black"/>
                </a:solidFill>
                <a:latin typeface="Arial"/>
                <a:cs typeface="Arial"/>
              </a:rPr>
              <a:t>financial</a:t>
            </a:r>
            <a:r>
              <a:rPr sz="1088" spc="-180" dirty="0">
                <a:solidFill>
                  <a:prstClr val="black"/>
                </a:solidFill>
                <a:latin typeface="Arial"/>
                <a:cs typeface="Arial"/>
              </a:rPr>
              <a:t> </a:t>
            </a:r>
            <a:r>
              <a:rPr sz="1088" spc="-11" dirty="0">
                <a:solidFill>
                  <a:prstClr val="black"/>
                </a:solidFill>
                <a:latin typeface="Arial"/>
                <a:cs typeface="Arial"/>
              </a:rPr>
              <a:t>outcomes</a:t>
            </a:r>
            <a:endParaRPr sz="1088">
              <a:solidFill>
                <a:prstClr val="black"/>
              </a:solidFill>
              <a:latin typeface="Arial"/>
              <a:cs typeface="Arial"/>
            </a:endParaRPr>
          </a:p>
          <a:p>
            <a:pPr marL="184784" marR="393383" indent="-175259" defTabSz="685800">
              <a:lnSpc>
                <a:spcPts val="1260"/>
              </a:lnSpc>
              <a:spcBef>
                <a:spcPts val="791"/>
              </a:spcBef>
              <a:buFont typeface="Wingdings"/>
              <a:buChar char=""/>
              <a:tabLst>
                <a:tab pos="184309" algn="l"/>
                <a:tab pos="184784" algn="l"/>
              </a:tabLst>
            </a:pPr>
            <a:r>
              <a:rPr sz="1088" spc="-19" dirty="0">
                <a:solidFill>
                  <a:prstClr val="black"/>
                </a:solidFill>
                <a:latin typeface="Arial"/>
                <a:cs typeface="Arial"/>
              </a:rPr>
              <a:t>Investment </a:t>
            </a:r>
            <a:r>
              <a:rPr sz="1088" spc="-4" dirty="0">
                <a:solidFill>
                  <a:prstClr val="black"/>
                </a:solidFill>
                <a:latin typeface="Arial"/>
                <a:cs typeface="Arial"/>
              </a:rPr>
              <a:t>option </a:t>
            </a:r>
            <a:r>
              <a:rPr sz="1088" b="1" spc="-4" dirty="0">
                <a:solidFill>
                  <a:srgbClr val="003E71"/>
                </a:solidFill>
                <a:latin typeface="Arial"/>
                <a:cs typeface="Arial"/>
              </a:rPr>
              <a:t>structure  significantly</a:t>
            </a:r>
            <a:r>
              <a:rPr sz="1088" b="1" spc="-158" dirty="0">
                <a:solidFill>
                  <a:srgbClr val="003E71"/>
                </a:solidFill>
                <a:latin typeface="Arial"/>
                <a:cs typeface="Arial"/>
              </a:rPr>
              <a:t> </a:t>
            </a:r>
            <a:r>
              <a:rPr sz="1088" b="1" spc="-4" dirty="0">
                <a:solidFill>
                  <a:srgbClr val="003E71"/>
                </a:solidFill>
                <a:latin typeface="Arial"/>
                <a:cs typeface="Arial"/>
              </a:rPr>
              <a:t>impacts</a:t>
            </a:r>
            <a:r>
              <a:rPr sz="1088" b="1" spc="-203" dirty="0">
                <a:solidFill>
                  <a:srgbClr val="003E71"/>
                </a:solidFill>
                <a:latin typeface="Arial"/>
                <a:cs typeface="Arial"/>
              </a:rPr>
              <a:t> </a:t>
            </a:r>
            <a:r>
              <a:rPr sz="1088" b="1" spc="-4" dirty="0">
                <a:solidFill>
                  <a:srgbClr val="003E71"/>
                </a:solidFill>
                <a:latin typeface="Arial"/>
                <a:cs typeface="Arial"/>
              </a:rPr>
              <a:t>behavior</a:t>
            </a:r>
            <a:endParaRPr sz="1088">
              <a:solidFill>
                <a:prstClr val="black"/>
              </a:solidFill>
              <a:latin typeface="Arial"/>
              <a:cs typeface="Arial"/>
            </a:endParaRPr>
          </a:p>
          <a:p>
            <a:pPr marL="184784" marR="110490" indent="-175259" defTabSz="685800">
              <a:lnSpc>
                <a:spcPts val="1260"/>
              </a:lnSpc>
              <a:spcBef>
                <a:spcPts val="724"/>
              </a:spcBef>
              <a:buClr>
                <a:srgbClr val="000000"/>
              </a:buClr>
              <a:buFont typeface="Wingdings"/>
              <a:buChar char=""/>
              <a:tabLst>
                <a:tab pos="184309" algn="l"/>
                <a:tab pos="184784" algn="l"/>
              </a:tabLst>
            </a:pPr>
            <a:r>
              <a:rPr sz="1088" b="1" spc="-4" dirty="0">
                <a:solidFill>
                  <a:srgbClr val="003E71"/>
                </a:solidFill>
                <a:latin typeface="Arial"/>
                <a:cs typeface="Arial"/>
              </a:rPr>
              <a:t>Simplicity</a:t>
            </a:r>
            <a:r>
              <a:rPr sz="1088" b="1" spc="-146" dirty="0">
                <a:solidFill>
                  <a:srgbClr val="003E71"/>
                </a:solidFill>
                <a:latin typeface="Arial"/>
                <a:cs typeface="Arial"/>
              </a:rPr>
              <a:t> </a:t>
            </a:r>
            <a:r>
              <a:rPr sz="1088" spc="-4" dirty="0">
                <a:solidFill>
                  <a:prstClr val="black"/>
                </a:solidFill>
                <a:latin typeface="Arial"/>
                <a:cs typeface="Arial"/>
              </a:rPr>
              <a:t>enhances</a:t>
            </a:r>
            <a:r>
              <a:rPr sz="1088" spc="-131" dirty="0">
                <a:solidFill>
                  <a:prstClr val="black"/>
                </a:solidFill>
                <a:latin typeface="Arial"/>
                <a:cs typeface="Arial"/>
              </a:rPr>
              <a:t> </a:t>
            </a:r>
            <a:r>
              <a:rPr sz="1088" spc="-4" dirty="0">
                <a:solidFill>
                  <a:prstClr val="black"/>
                </a:solidFill>
                <a:latin typeface="Arial"/>
                <a:cs typeface="Arial"/>
              </a:rPr>
              <a:t>the</a:t>
            </a:r>
            <a:r>
              <a:rPr sz="1088" spc="-127" dirty="0">
                <a:solidFill>
                  <a:prstClr val="black"/>
                </a:solidFill>
                <a:latin typeface="Arial"/>
                <a:cs typeface="Arial"/>
              </a:rPr>
              <a:t> </a:t>
            </a:r>
            <a:r>
              <a:rPr sz="1088" spc="-4" dirty="0">
                <a:solidFill>
                  <a:prstClr val="black"/>
                </a:solidFill>
                <a:latin typeface="Arial"/>
                <a:cs typeface="Arial"/>
              </a:rPr>
              <a:t>likelihood</a:t>
            </a:r>
            <a:r>
              <a:rPr sz="1088" spc="-131" dirty="0">
                <a:solidFill>
                  <a:prstClr val="black"/>
                </a:solidFill>
                <a:latin typeface="Arial"/>
                <a:cs typeface="Arial"/>
              </a:rPr>
              <a:t> </a:t>
            </a:r>
            <a:r>
              <a:rPr sz="1088" spc="-4" dirty="0">
                <a:solidFill>
                  <a:prstClr val="black"/>
                </a:solidFill>
                <a:latin typeface="Arial"/>
                <a:cs typeface="Arial"/>
              </a:rPr>
              <a:t>of  </a:t>
            </a:r>
            <a:r>
              <a:rPr sz="1088" spc="-8" dirty="0">
                <a:solidFill>
                  <a:prstClr val="black"/>
                </a:solidFill>
                <a:latin typeface="Arial"/>
                <a:cs typeface="Arial"/>
              </a:rPr>
              <a:t>an </a:t>
            </a:r>
            <a:r>
              <a:rPr sz="1088" spc="-11" dirty="0">
                <a:solidFill>
                  <a:prstClr val="black"/>
                </a:solidFill>
                <a:latin typeface="Arial"/>
                <a:cs typeface="Arial"/>
              </a:rPr>
              <a:t>investment</a:t>
            </a:r>
            <a:r>
              <a:rPr sz="1088" spc="-236" dirty="0">
                <a:solidFill>
                  <a:prstClr val="black"/>
                </a:solidFill>
                <a:latin typeface="Arial"/>
                <a:cs typeface="Arial"/>
              </a:rPr>
              <a:t> </a:t>
            </a:r>
            <a:r>
              <a:rPr sz="1088" spc="-15" dirty="0">
                <a:solidFill>
                  <a:prstClr val="black"/>
                </a:solidFill>
                <a:latin typeface="Arial"/>
                <a:cs typeface="Arial"/>
              </a:rPr>
              <a:t>program’s </a:t>
            </a:r>
            <a:r>
              <a:rPr sz="1088" spc="-4" dirty="0">
                <a:solidFill>
                  <a:prstClr val="black"/>
                </a:solidFill>
                <a:latin typeface="Arial"/>
                <a:cs typeface="Arial"/>
              </a:rPr>
              <a:t>success</a:t>
            </a:r>
            <a:endParaRPr sz="1088">
              <a:solidFill>
                <a:prstClr val="black"/>
              </a:solidFill>
              <a:latin typeface="Arial"/>
              <a:cs typeface="Arial"/>
            </a:endParaRPr>
          </a:p>
          <a:p>
            <a:pPr marL="184784" marR="3810" indent="-175259" defTabSz="685800">
              <a:lnSpc>
                <a:spcPts val="1260"/>
              </a:lnSpc>
              <a:spcBef>
                <a:spcPts val="788"/>
              </a:spcBef>
              <a:buClr>
                <a:srgbClr val="000000"/>
              </a:buClr>
              <a:buFont typeface="Wingdings"/>
              <a:buChar char=""/>
              <a:tabLst>
                <a:tab pos="184309" algn="l"/>
                <a:tab pos="184784" algn="l"/>
              </a:tabLst>
            </a:pPr>
            <a:r>
              <a:rPr sz="1088" b="1" spc="-4" dirty="0">
                <a:solidFill>
                  <a:srgbClr val="003E71"/>
                </a:solidFill>
                <a:latin typeface="Arial"/>
                <a:cs typeface="Arial"/>
              </a:rPr>
              <a:t>Automate</a:t>
            </a:r>
            <a:r>
              <a:rPr sz="1088" b="1" spc="-139" dirty="0">
                <a:solidFill>
                  <a:srgbClr val="003E71"/>
                </a:solidFill>
                <a:latin typeface="Arial"/>
                <a:cs typeface="Arial"/>
              </a:rPr>
              <a:t> </a:t>
            </a:r>
            <a:r>
              <a:rPr sz="1088" b="1" spc="-4" dirty="0">
                <a:solidFill>
                  <a:srgbClr val="003E71"/>
                </a:solidFill>
                <a:latin typeface="Arial"/>
                <a:cs typeface="Arial"/>
              </a:rPr>
              <a:t>the</a:t>
            </a:r>
            <a:r>
              <a:rPr sz="1088" b="1" spc="-83" dirty="0">
                <a:solidFill>
                  <a:srgbClr val="003E71"/>
                </a:solidFill>
                <a:latin typeface="Arial"/>
                <a:cs typeface="Arial"/>
              </a:rPr>
              <a:t> </a:t>
            </a:r>
            <a:r>
              <a:rPr sz="1088" b="1" spc="-4" dirty="0">
                <a:solidFill>
                  <a:srgbClr val="003E71"/>
                </a:solidFill>
                <a:latin typeface="Arial"/>
                <a:cs typeface="Arial"/>
              </a:rPr>
              <a:t>participant</a:t>
            </a:r>
            <a:r>
              <a:rPr sz="1088" b="1" spc="-191" dirty="0">
                <a:solidFill>
                  <a:srgbClr val="003E71"/>
                </a:solidFill>
                <a:latin typeface="Arial"/>
                <a:cs typeface="Arial"/>
              </a:rPr>
              <a:t> </a:t>
            </a:r>
            <a:r>
              <a:rPr sz="1088" b="1" spc="-11" dirty="0">
                <a:solidFill>
                  <a:srgbClr val="003E71"/>
                </a:solidFill>
                <a:latin typeface="Arial"/>
                <a:cs typeface="Arial"/>
              </a:rPr>
              <a:t>experience </a:t>
            </a:r>
            <a:r>
              <a:rPr sz="1088" b="1" spc="-11" dirty="0">
                <a:solidFill>
                  <a:prstClr val="black"/>
                </a:solidFill>
                <a:latin typeface="Arial"/>
                <a:cs typeface="Arial"/>
              </a:rPr>
              <a:t> </a:t>
            </a:r>
            <a:r>
              <a:rPr sz="1088" spc="-4" dirty="0">
                <a:solidFill>
                  <a:prstClr val="black"/>
                </a:solidFill>
                <a:latin typeface="Arial"/>
                <a:cs typeface="Arial"/>
              </a:rPr>
              <a:t>to help </a:t>
            </a:r>
            <a:r>
              <a:rPr sz="1088" spc="-11" dirty="0">
                <a:solidFill>
                  <a:prstClr val="black"/>
                </a:solidFill>
                <a:latin typeface="Arial"/>
                <a:cs typeface="Arial"/>
              </a:rPr>
              <a:t>employees </a:t>
            </a:r>
            <a:r>
              <a:rPr sz="1088" spc="-4" dirty="0">
                <a:solidFill>
                  <a:prstClr val="black"/>
                </a:solidFill>
                <a:latin typeface="Arial"/>
                <a:cs typeface="Arial"/>
              </a:rPr>
              <a:t>achieve their  </a:t>
            </a:r>
            <a:r>
              <a:rPr sz="1088" spc="-11" dirty="0">
                <a:solidFill>
                  <a:prstClr val="black"/>
                </a:solidFill>
                <a:latin typeface="Arial"/>
                <a:cs typeface="Arial"/>
              </a:rPr>
              <a:t>retirement</a:t>
            </a:r>
            <a:r>
              <a:rPr sz="1088" spc="-124" dirty="0">
                <a:solidFill>
                  <a:prstClr val="black"/>
                </a:solidFill>
                <a:latin typeface="Arial"/>
                <a:cs typeface="Arial"/>
              </a:rPr>
              <a:t> </a:t>
            </a:r>
            <a:r>
              <a:rPr sz="1088" spc="-4" dirty="0">
                <a:solidFill>
                  <a:prstClr val="black"/>
                </a:solidFill>
                <a:latin typeface="Arial"/>
                <a:cs typeface="Arial"/>
              </a:rPr>
              <a:t>goals</a:t>
            </a:r>
            <a:endParaRPr sz="1088">
              <a:solidFill>
                <a:prstClr val="black"/>
              </a:solidFill>
              <a:latin typeface="Arial"/>
              <a:cs typeface="Arial"/>
            </a:endParaRPr>
          </a:p>
          <a:p>
            <a:pPr marL="184784" marR="137636" indent="-175259" defTabSz="685800">
              <a:lnSpc>
                <a:spcPts val="1260"/>
              </a:lnSpc>
              <a:spcBef>
                <a:spcPts val="724"/>
              </a:spcBef>
              <a:buFont typeface="Wingdings"/>
              <a:buChar char=""/>
              <a:tabLst>
                <a:tab pos="184309" algn="l"/>
                <a:tab pos="184784" algn="l"/>
              </a:tabLst>
            </a:pPr>
            <a:r>
              <a:rPr sz="1088" spc="-8" dirty="0">
                <a:solidFill>
                  <a:prstClr val="black"/>
                </a:solidFill>
                <a:latin typeface="Arial"/>
                <a:cs typeface="Arial"/>
              </a:rPr>
              <a:t>DC</a:t>
            </a:r>
            <a:r>
              <a:rPr sz="1088" spc="-68" dirty="0">
                <a:solidFill>
                  <a:prstClr val="black"/>
                </a:solidFill>
                <a:latin typeface="Arial"/>
                <a:cs typeface="Arial"/>
              </a:rPr>
              <a:t> </a:t>
            </a:r>
            <a:r>
              <a:rPr sz="1088" spc="-4" dirty="0">
                <a:solidFill>
                  <a:prstClr val="black"/>
                </a:solidFill>
                <a:latin typeface="Arial"/>
                <a:cs typeface="Arial"/>
              </a:rPr>
              <a:t>plans</a:t>
            </a:r>
            <a:r>
              <a:rPr sz="1088" spc="-64" dirty="0">
                <a:solidFill>
                  <a:prstClr val="black"/>
                </a:solidFill>
                <a:latin typeface="Arial"/>
                <a:cs typeface="Arial"/>
              </a:rPr>
              <a:t> </a:t>
            </a:r>
            <a:r>
              <a:rPr sz="1088" spc="-4" dirty="0">
                <a:solidFill>
                  <a:prstClr val="black"/>
                </a:solidFill>
                <a:latin typeface="Arial"/>
                <a:cs typeface="Arial"/>
              </a:rPr>
              <a:t>are</a:t>
            </a:r>
            <a:r>
              <a:rPr sz="1088" spc="-79" dirty="0">
                <a:solidFill>
                  <a:prstClr val="black"/>
                </a:solidFill>
                <a:latin typeface="Arial"/>
                <a:cs typeface="Arial"/>
              </a:rPr>
              <a:t> </a:t>
            </a:r>
            <a:r>
              <a:rPr sz="1088" b="1" spc="-8" dirty="0">
                <a:solidFill>
                  <a:srgbClr val="003E71"/>
                </a:solidFill>
                <a:latin typeface="Arial"/>
                <a:cs typeface="Arial"/>
              </a:rPr>
              <a:t>Retirement</a:t>
            </a:r>
            <a:r>
              <a:rPr sz="1088" b="1" spc="-124" dirty="0">
                <a:solidFill>
                  <a:srgbClr val="003E71"/>
                </a:solidFill>
                <a:latin typeface="Arial"/>
                <a:cs typeface="Arial"/>
              </a:rPr>
              <a:t> </a:t>
            </a:r>
            <a:r>
              <a:rPr sz="1088" b="1" spc="-4" dirty="0">
                <a:solidFill>
                  <a:srgbClr val="003E71"/>
                </a:solidFill>
                <a:latin typeface="Arial"/>
                <a:cs typeface="Arial"/>
              </a:rPr>
              <a:t>plans,</a:t>
            </a:r>
            <a:r>
              <a:rPr sz="1088" b="1" spc="-131" dirty="0">
                <a:solidFill>
                  <a:srgbClr val="003E71"/>
                </a:solidFill>
                <a:latin typeface="Arial"/>
                <a:cs typeface="Arial"/>
              </a:rPr>
              <a:t> </a:t>
            </a:r>
            <a:r>
              <a:rPr sz="1088" b="1" spc="-4" dirty="0">
                <a:solidFill>
                  <a:srgbClr val="003E71"/>
                </a:solidFill>
                <a:latin typeface="Arial"/>
                <a:cs typeface="Arial"/>
              </a:rPr>
              <a:t>not  </a:t>
            </a:r>
            <a:r>
              <a:rPr sz="1088" b="1" spc="4" dirty="0">
                <a:solidFill>
                  <a:srgbClr val="003E71"/>
                </a:solidFill>
                <a:latin typeface="Arial"/>
                <a:cs typeface="Arial"/>
              </a:rPr>
              <a:t>simply</a:t>
            </a:r>
            <a:r>
              <a:rPr sz="1088" b="1" spc="-244" dirty="0">
                <a:solidFill>
                  <a:srgbClr val="003E71"/>
                </a:solidFill>
                <a:latin typeface="Arial"/>
                <a:cs typeface="Arial"/>
              </a:rPr>
              <a:t> </a:t>
            </a:r>
            <a:r>
              <a:rPr sz="1088" b="1" spc="-4" dirty="0">
                <a:solidFill>
                  <a:srgbClr val="003E71"/>
                </a:solidFill>
                <a:latin typeface="Arial"/>
                <a:cs typeface="Arial"/>
              </a:rPr>
              <a:t>Savings </a:t>
            </a:r>
            <a:r>
              <a:rPr sz="1088" b="1" spc="-8" dirty="0">
                <a:solidFill>
                  <a:srgbClr val="003E71"/>
                </a:solidFill>
                <a:latin typeface="Arial"/>
                <a:cs typeface="Arial"/>
              </a:rPr>
              <a:t>plans</a:t>
            </a:r>
            <a:r>
              <a:rPr sz="1088" spc="-8" dirty="0">
                <a:solidFill>
                  <a:prstClr val="black"/>
                </a:solidFill>
                <a:latin typeface="Arial"/>
                <a:cs typeface="Arial"/>
              </a:rPr>
              <a:t>,</a:t>
            </a:r>
            <a:endParaRPr sz="1088">
              <a:solidFill>
                <a:prstClr val="black"/>
              </a:solidFill>
              <a:latin typeface="Arial"/>
              <a:cs typeface="Arial"/>
            </a:endParaRPr>
          </a:p>
          <a:p>
            <a:pPr marL="184784" marR="51911" indent="-175259" algn="just" defTabSz="685800">
              <a:lnSpc>
                <a:spcPts val="1260"/>
              </a:lnSpc>
              <a:spcBef>
                <a:spcPts val="788"/>
              </a:spcBef>
              <a:buFont typeface="Wingdings"/>
              <a:buChar char=""/>
              <a:tabLst>
                <a:tab pos="184784" algn="l"/>
              </a:tabLst>
            </a:pPr>
            <a:r>
              <a:rPr sz="1088" spc="-15" dirty="0">
                <a:solidFill>
                  <a:prstClr val="black"/>
                </a:solidFill>
                <a:latin typeface="Arial"/>
                <a:cs typeface="Arial"/>
              </a:rPr>
              <a:t>Investment</a:t>
            </a:r>
            <a:r>
              <a:rPr sz="1088" spc="-75" dirty="0">
                <a:solidFill>
                  <a:prstClr val="black"/>
                </a:solidFill>
                <a:latin typeface="Arial"/>
                <a:cs typeface="Arial"/>
              </a:rPr>
              <a:t> </a:t>
            </a:r>
            <a:r>
              <a:rPr sz="1088" spc="-4" dirty="0">
                <a:solidFill>
                  <a:prstClr val="black"/>
                </a:solidFill>
                <a:latin typeface="Arial"/>
                <a:cs typeface="Arial"/>
              </a:rPr>
              <a:t>decisions</a:t>
            </a:r>
            <a:r>
              <a:rPr sz="1088" spc="-135" dirty="0">
                <a:solidFill>
                  <a:prstClr val="black"/>
                </a:solidFill>
                <a:latin typeface="Arial"/>
                <a:cs typeface="Arial"/>
              </a:rPr>
              <a:t> </a:t>
            </a:r>
            <a:r>
              <a:rPr sz="1088" spc="-4" dirty="0">
                <a:solidFill>
                  <a:prstClr val="black"/>
                </a:solidFill>
                <a:latin typeface="Arial"/>
                <a:cs typeface="Arial"/>
              </a:rPr>
              <a:t>should</a:t>
            </a:r>
            <a:r>
              <a:rPr sz="1088" spc="-135" dirty="0">
                <a:solidFill>
                  <a:prstClr val="black"/>
                </a:solidFill>
                <a:latin typeface="Arial"/>
                <a:cs typeface="Arial"/>
              </a:rPr>
              <a:t> </a:t>
            </a:r>
            <a:r>
              <a:rPr sz="1088" spc="-4" dirty="0">
                <a:solidFill>
                  <a:prstClr val="black"/>
                </a:solidFill>
                <a:latin typeface="Arial"/>
                <a:cs typeface="Arial"/>
              </a:rPr>
              <a:t>be</a:t>
            </a:r>
            <a:r>
              <a:rPr sz="1088" spc="-75" dirty="0">
                <a:solidFill>
                  <a:prstClr val="black"/>
                </a:solidFill>
                <a:latin typeface="Arial"/>
                <a:cs typeface="Arial"/>
              </a:rPr>
              <a:t> </a:t>
            </a:r>
            <a:r>
              <a:rPr sz="1088" spc="-4" dirty="0">
                <a:solidFill>
                  <a:prstClr val="black"/>
                </a:solidFill>
                <a:latin typeface="Arial"/>
                <a:cs typeface="Arial"/>
              </a:rPr>
              <a:t>based  on</a:t>
            </a:r>
            <a:r>
              <a:rPr sz="1088" spc="-79" dirty="0">
                <a:solidFill>
                  <a:prstClr val="black"/>
                </a:solidFill>
                <a:latin typeface="Arial"/>
                <a:cs typeface="Arial"/>
              </a:rPr>
              <a:t> </a:t>
            </a:r>
            <a:r>
              <a:rPr sz="1088" b="1" spc="-4" dirty="0">
                <a:solidFill>
                  <a:srgbClr val="003E71"/>
                </a:solidFill>
                <a:latin typeface="Arial"/>
                <a:cs typeface="Arial"/>
              </a:rPr>
              <a:t>theoretical</a:t>
            </a:r>
            <a:r>
              <a:rPr sz="1088" b="1" spc="-131" dirty="0">
                <a:solidFill>
                  <a:srgbClr val="003E71"/>
                </a:solidFill>
                <a:latin typeface="Arial"/>
                <a:cs typeface="Arial"/>
              </a:rPr>
              <a:t> </a:t>
            </a:r>
            <a:r>
              <a:rPr sz="1088" b="1" spc="-4" dirty="0">
                <a:solidFill>
                  <a:srgbClr val="003E71"/>
                </a:solidFill>
                <a:latin typeface="Arial"/>
                <a:cs typeface="Arial"/>
              </a:rPr>
              <a:t>principles</a:t>
            </a:r>
            <a:r>
              <a:rPr sz="1088" b="1" spc="-135" dirty="0">
                <a:solidFill>
                  <a:srgbClr val="003E71"/>
                </a:solidFill>
                <a:latin typeface="Arial"/>
                <a:cs typeface="Arial"/>
              </a:rPr>
              <a:t> </a:t>
            </a:r>
            <a:r>
              <a:rPr sz="1088" b="1" spc="-4" dirty="0">
                <a:solidFill>
                  <a:srgbClr val="003E71"/>
                </a:solidFill>
                <a:latin typeface="Arial"/>
                <a:cs typeface="Arial"/>
              </a:rPr>
              <a:t>and</a:t>
            </a:r>
            <a:r>
              <a:rPr sz="1088" b="1" spc="-131" dirty="0">
                <a:solidFill>
                  <a:srgbClr val="003E71"/>
                </a:solidFill>
                <a:latin typeface="Arial"/>
                <a:cs typeface="Arial"/>
              </a:rPr>
              <a:t> </a:t>
            </a:r>
            <a:r>
              <a:rPr sz="1088" b="1" spc="-4" dirty="0">
                <a:solidFill>
                  <a:srgbClr val="003E71"/>
                </a:solidFill>
                <a:latin typeface="Arial"/>
                <a:cs typeface="Arial"/>
              </a:rPr>
              <a:t>sound  </a:t>
            </a:r>
            <a:r>
              <a:rPr sz="1088" b="1" dirty="0">
                <a:solidFill>
                  <a:srgbClr val="003E71"/>
                </a:solidFill>
                <a:latin typeface="Arial"/>
                <a:cs typeface="Arial"/>
              </a:rPr>
              <a:t>empirical</a:t>
            </a:r>
            <a:r>
              <a:rPr sz="1088" b="1" spc="-127" dirty="0">
                <a:solidFill>
                  <a:srgbClr val="003E71"/>
                </a:solidFill>
                <a:latin typeface="Arial"/>
                <a:cs typeface="Arial"/>
              </a:rPr>
              <a:t> </a:t>
            </a:r>
            <a:r>
              <a:rPr sz="1088" b="1" spc="-15" dirty="0">
                <a:solidFill>
                  <a:srgbClr val="003E71"/>
                </a:solidFill>
                <a:latin typeface="Arial"/>
                <a:cs typeface="Arial"/>
              </a:rPr>
              <a:t>data</a:t>
            </a:r>
            <a:r>
              <a:rPr sz="1088" spc="-15" dirty="0">
                <a:solidFill>
                  <a:prstClr val="black"/>
                </a:solidFill>
                <a:latin typeface="Arial"/>
                <a:cs typeface="Arial"/>
              </a:rPr>
              <a:t>—not</a:t>
            </a:r>
            <a:r>
              <a:rPr sz="1088" spc="-124" dirty="0">
                <a:solidFill>
                  <a:prstClr val="black"/>
                </a:solidFill>
                <a:latin typeface="Arial"/>
                <a:cs typeface="Arial"/>
              </a:rPr>
              <a:t> </a:t>
            </a:r>
            <a:r>
              <a:rPr sz="1088" spc="-4" dirty="0">
                <a:solidFill>
                  <a:prstClr val="black"/>
                </a:solidFill>
                <a:latin typeface="Arial"/>
                <a:cs typeface="Arial"/>
              </a:rPr>
              <a:t>opinions,</a:t>
            </a:r>
            <a:r>
              <a:rPr sz="1088" spc="-124" dirty="0">
                <a:solidFill>
                  <a:prstClr val="black"/>
                </a:solidFill>
                <a:latin typeface="Arial"/>
                <a:cs typeface="Arial"/>
              </a:rPr>
              <a:t> </a:t>
            </a:r>
            <a:r>
              <a:rPr sz="1088" spc="-4" dirty="0">
                <a:solidFill>
                  <a:prstClr val="black"/>
                </a:solidFill>
                <a:latin typeface="Arial"/>
                <a:cs typeface="Arial"/>
              </a:rPr>
              <a:t>fads,</a:t>
            </a:r>
            <a:r>
              <a:rPr sz="1088" spc="-127" dirty="0">
                <a:solidFill>
                  <a:prstClr val="black"/>
                </a:solidFill>
                <a:latin typeface="Arial"/>
                <a:cs typeface="Arial"/>
              </a:rPr>
              <a:t> </a:t>
            </a:r>
            <a:r>
              <a:rPr sz="1088" spc="-4" dirty="0">
                <a:solidFill>
                  <a:prstClr val="black"/>
                </a:solidFill>
                <a:latin typeface="Arial"/>
                <a:cs typeface="Arial"/>
              </a:rPr>
              <a:t>or  popular</a:t>
            </a:r>
            <a:r>
              <a:rPr sz="1088" spc="-127" dirty="0">
                <a:solidFill>
                  <a:prstClr val="black"/>
                </a:solidFill>
                <a:latin typeface="Arial"/>
                <a:cs typeface="Arial"/>
              </a:rPr>
              <a:t> </a:t>
            </a:r>
            <a:r>
              <a:rPr sz="1088" spc="-4" dirty="0">
                <a:solidFill>
                  <a:prstClr val="black"/>
                </a:solidFill>
                <a:latin typeface="Arial"/>
                <a:cs typeface="Arial"/>
              </a:rPr>
              <a:t>trends</a:t>
            </a:r>
            <a:endParaRPr sz="1088">
              <a:solidFill>
                <a:prstClr val="black"/>
              </a:solidFill>
              <a:latin typeface="Arial"/>
              <a:cs typeface="Arial"/>
            </a:endParaRPr>
          </a:p>
          <a:p>
            <a:pPr marL="184784" indent="-175259" algn="just" defTabSz="685800">
              <a:spcBef>
                <a:spcPts val="645"/>
              </a:spcBef>
              <a:buClr>
                <a:srgbClr val="000000"/>
              </a:buClr>
              <a:buFont typeface="Wingdings"/>
              <a:buChar char=""/>
              <a:tabLst>
                <a:tab pos="184784" algn="l"/>
              </a:tabLst>
            </a:pPr>
            <a:r>
              <a:rPr sz="1088" b="1" spc="23" dirty="0">
                <a:solidFill>
                  <a:srgbClr val="003E71"/>
                </a:solidFill>
                <a:latin typeface="Arial"/>
                <a:cs typeface="Arial"/>
              </a:rPr>
              <a:t>Fees </a:t>
            </a:r>
            <a:r>
              <a:rPr sz="1088" b="1" spc="-4" dirty="0">
                <a:solidFill>
                  <a:srgbClr val="003E71"/>
                </a:solidFill>
                <a:latin typeface="Arial"/>
                <a:cs typeface="Arial"/>
              </a:rPr>
              <a:t>are</a:t>
            </a:r>
            <a:r>
              <a:rPr sz="1088" b="1" spc="-214" dirty="0">
                <a:solidFill>
                  <a:srgbClr val="003E71"/>
                </a:solidFill>
                <a:latin typeface="Arial"/>
                <a:cs typeface="Arial"/>
              </a:rPr>
              <a:t> </a:t>
            </a:r>
            <a:r>
              <a:rPr sz="1088" b="1" spc="-11" dirty="0">
                <a:solidFill>
                  <a:srgbClr val="003E71"/>
                </a:solidFill>
                <a:latin typeface="Arial"/>
                <a:cs typeface="Arial"/>
              </a:rPr>
              <a:t>important</a:t>
            </a:r>
            <a:endParaRPr sz="1088">
              <a:solidFill>
                <a:prstClr val="black"/>
              </a:solidFill>
              <a:latin typeface="Arial"/>
              <a:cs typeface="Arial"/>
            </a:endParaRPr>
          </a:p>
          <a:p>
            <a:pPr marL="184784" indent="-175259" algn="just" defTabSz="685800">
              <a:spcBef>
                <a:spcPts val="739"/>
              </a:spcBef>
              <a:buFont typeface="Wingdings"/>
              <a:buChar char=""/>
              <a:tabLst>
                <a:tab pos="184784" algn="l"/>
              </a:tabLst>
            </a:pPr>
            <a:r>
              <a:rPr sz="1088" spc="-4" dirty="0">
                <a:solidFill>
                  <a:prstClr val="black"/>
                </a:solidFill>
                <a:latin typeface="Arial"/>
                <a:cs typeface="Arial"/>
              </a:rPr>
              <a:t>Robust</a:t>
            </a:r>
            <a:r>
              <a:rPr sz="1088" spc="-135" dirty="0">
                <a:solidFill>
                  <a:prstClr val="black"/>
                </a:solidFill>
                <a:latin typeface="Arial"/>
                <a:cs typeface="Arial"/>
              </a:rPr>
              <a:t> </a:t>
            </a:r>
            <a:r>
              <a:rPr sz="1088" b="1" spc="-8" dirty="0">
                <a:solidFill>
                  <a:srgbClr val="003E71"/>
                </a:solidFill>
                <a:latin typeface="Arial"/>
                <a:cs typeface="Arial"/>
              </a:rPr>
              <a:t>governance</a:t>
            </a:r>
            <a:r>
              <a:rPr sz="1088" b="1" spc="-127" dirty="0">
                <a:solidFill>
                  <a:srgbClr val="003E71"/>
                </a:solidFill>
                <a:latin typeface="Arial"/>
                <a:cs typeface="Arial"/>
              </a:rPr>
              <a:t> </a:t>
            </a:r>
            <a:r>
              <a:rPr sz="1088" b="1" spc="-15" dirty="0">
                <a:solidFill>
                  <a:srgbClr val="003E71"/>
                </a:solidFill>
                <a:latin typeface="Arial"/>
                <a:cs typeface="Arial"/>
              </a:rPr>
              <a:t>processes</a:t>
            </a:r>
            <a:r>
              <a:rPr sz="1088" b="1" spc="-113" dirty="0">
                <a:solidFill>
                  <a:srgbClr val="003E71"/>
                </a:solidFill>
                <a:latin typeface="Arial"/>
                <a:cs typeface="Arial"/>
              </a:rPr>
              <a:t> </a:t>
            </a:r>
            <a:r>
              <a:rPr sz="1088" spc="-4" dirty="0">
                <a:solidFill>
                  <a:prstClr val="black"/>
                </a:solidFill>
                <a:latin typeface="Arial"/>
                <a:cs typeface="Arial"/>
              </a:rPr>
              <a:t>is</a:t>
            </a:r>
            <a:r>
              <a:rPr sz="1088" spc="-127" dirty="0">
                <a:solidFill>
                  <a:prstClr val="black"/>
                </a:solidFill>
                <a:latin typeface="Arial"/>
                <a:cs typeface="Arial"/>
              </a:rPr>
              <a:t> </a:t>
            </a:r>
            <a:r>
              <a:rPr sz="1088" spc="-4" dirty="0">
                <a:solidFill>
                  <a:prstClr val="black"/>
                </a:solidFill>
                <a:latin typeface="Arial"/>
                <a:cs typeface="Arial"/>
              </a:rPr>
              <a:t>key</a:t>
            </a:r>
            <a:endParaRPr sz="1088">
              <a:solidFill>
                <a:prstClr val="black"/>
              </a:solidFill>
              <a:latin typeface="Arial"/>
              <a:cs typeface="Arial"/>
            </a:endParaRPr>
          </a:p>
        </p:txBody>
      </p:sp>
      <p:sp>
        <p:nvSpPr>
          <p:cNvPr id="4" name="object 4"/>
          <p:cNvSpPr txBox="1"/>
          <p:nvPr/>
        </p:nvSpPr>
        <p:spPr>
          <a:xfrm>
            <a:off x="1495425" y="4692729"/>
            <a:ext cx="2603659" cy="194284"/>
          </a:xfrm>
          <a:prstGeom prst="rect">
            <a:avLst/>
          </a:prstGeom>
        </p:spPr>
        <p:txBody>
          <a:bodyPr vert="horz" wrap="square" lIns="0" tIns="9525" rIns="0" bIns="0" rtlCol="0">
            <a:spAutoFit/>
          </a:bodyPr>
          <a:lstStyle/>
          <a:p>
            <a:pPr marL="9525" marR="3810" defTabSz="685800">
              <a:spcBef>
                <a:spcPts val="75"/>
              </a:spcBef>
            </a:pPr>
            <a:r>
              <a:rPr sz="600" spc="8" dirty="0">
                <a:solidFill>
                  <a:srgbClr val="585858"/>
                </a:solidFill>
                <a:latin typeface="Arial"/>
                <a:cs typeface="Arial"/>
              </a:rPr>
              <a:t>Source:</a:t>
            </a:r>
            <a:r>
              <a:rPr sz="600" spc="-38" dirty="0">
                <a:solidFill>
                  <a:srgbClr val="585858"/>
                </a:solidFill>
                <a:latin typeface="Arial"/>
                <a:cs typeface="Arial"/>
              </a:rPr>
              <a:t> </a:t>
            </a:r>
            <a:r>
              <a:rPr sz="600" spc="11" dirty="0">
                <a:solidFill>
                  <a:srgbClr val="585858"/>
                </a:solidFill>
                <a:latin typeface="Arial"/>
                <a:cs typeface="Arial"/>
              </a:rPr>
              <a:t>Aon</a:t>
            </a:r>
            <a:r>
              <a:rPr sz="600" spc="-15" dirty="0">
                <a:solidFill>
                  <a:srgbClr val="585858"/>
                </a:solidFill>
                <a:latin typeface="Arial"/>
                <a:cs typeface="Arial"/>
              </a:rPr>
              <a:t> </a:t>
            </a:r>
            <a:r>
              <a:rPr sz="600" spc="8" dirty="0">
                <a:solidFill>
                  <a:srgbClr val="585858"/>
                </a:solidFill>
                <a:latin typeface="Arial"/>
                <a:cs typeface="Arial"/>
              </a:rPr>
              <a:t>White</a:t>
            </a:r>
            <a:r>
              <a:rPr sz="600" spc="-19" dirty="0">
                <a:solidFill>
                  <a:srgbClr val="585858"/>
                </a:solidFill>
                <a:latin typeface="Arial"/>
                <a:cs typeface="Arial"/>
              </a:rPr>
              <a:t> </a:t>
            </a:r>
            <a:r>
              <a:rPr sz="600" spc="8" dirty="0">
                <a:solidFill>
                  <a:srgbClr val="585858"/>
                </a:solidFill>
                <a:latin typeface="Arial"/>
                <a:cs typeface="Arial"/>
              </a:rPr>
              <a:t>Paper:</a:t>
            </a:r>
            <a:r>
              <a:rPr sz="600" spc="-34" dirty="0">
                <a:solidFill>
                  <a:srgbClr val="585858"/>
                </a:solidFill>
                <a:latin typeface="Arial"/>
                <a:cs typeface="Arial"/>
              </a:rPr>
              <a:t> </a:t>
            </a:r>
            <a:r>
              <a:rPr sz="600" spc="4" dirty="0">
                <a:solidFill>
                  <a:srgbClr val="585858"/>
                </a:solidFill>
                <a:latin typeface="Arial"/>
                <a:cs typeface="Arial"/>
              </a:rPr>
              <a:t>Customize</a:t>
            </a:r>
            <a:r>
              <a:rPr sz="600" spc="-19" dirty="0">
                <a:solidFill>
                  <a:srgbClr val="585858"/>
                </a:solidFill>
                <a:latin typeface="Arial"/>
                <a:cs typeface="Arial"/>
              </a:rPr>
              <a:t> </a:t>
            </a:r>
            <a:r>
              <a:rPr sz="600" spc="11" dirty="0">
                <a:solidFill>
                  <a:srgbClr val="585858"/>
                </a:solidFill>
                <a:latin typeface="Arial"/>
                <a:cs typeface="Arial"/>
              </a:rPr>
              <a:t>for</a:t>
            </a:r>
            <a:r>
              <a:rPr sz="600" spc="-68" dirty="0">
                <a:solidFill>
                  <a:srgbClr val="585858"/>
                </a:solidFill>
                <a:latin typeface="Arial"/>
                <a:cs typeface="Arial"/>
              </a:rPr>
              <a:t> </a:t>
            </a:r>
            <a:r>
              <a:rPr sz="600" spc="-11" dirty="0">
                <a:solidFill>
                  <a:srgbClr val="585858"/>
                </a:solidFill>
                <a:latin typeface="Arial"/>
                <a:cs typeface="Arial"/>
              </a:rPr>
              <a:t>DC</a:t>
            </a:r>
            <a:r>
              <a:rPr sz="600" spc="-56" dirty="0">
                <a:solidFill>
                  <a:srgbClr val="585858"/>
                </a:solidFill>
                <a:latin typeface="Arial"/>
                <a:cs typeface="Arial"/>
              </a:rPr>
              <a:t> </a:t>
            </a:r>
            <a:r>
              <a:rPr sz="600" spc="11" dirty="0">
                <a:solidFill>
                  <a:srgbClr val="585858"/>
                </a:solidFill>
                <a:latin typeface="Arial"/>
                <a:cs typeface="Arial"/>
              </a:rPr>
              <a:t>Participant</a:t>
            </a:r>
            <a:r>
              <a:rPr sz="600" spc="-34" dirty="0">
                <a:solidFill>
                  <a:srgbClr val="585858"/>
                </a:solidFill>
                <a:latin typeface="Arial"/>
                <a:cs typeface="Arial"/>
              </a:rPr>
              <a:t> </a:t>
            </a:r>
            <a:r>
              <a:rPr sz="600" spc="-15" dirty="0">
                <a:solidFill>
                  <a:srgbClr val="585858"/>
                </a:solidFill>
                <a:latin typeface="Arial"/>
                <a:cs typeface="Arial"/>
              </a:rPr>
              <a:t>Success,</a:t>
            </a:r>
            <a:r>
              <a:rPr sz="600" spc="-34" dirty="0">
                <a:solidFill>
                  <a:srgbClr val="585858"/>
                </a:solidFill>
                <a:latin typeface="Arial"/>
                <a:cs typeface="Arial"/>
              </a:rPr>
              <a:t> </a:t>
            </a:r>
            <a:r>
              <a:rPr sz="600" spc="15" dirty="0">
                <a:solidFill>
                  <a:srgbClr val="585858"/>
                </a:solidFill>
                <a:latin typeface="Arial"/>
                <a:cs typeface="Arial"/>
              </a:rPr>
              <a:t>July</a:t>
            </a:r>
            <a:r>
              <a:rPr sz="600" spc="-45" dirty="0">
                <a:solidFill>
                  <a:srgbClr val="585858"/>
                </a:solidFill>
                <a:latin typeface="Arial"/>
                <a:cs typeface="Arial"/>
              </a:rPr>
              <a:t> </a:t>
            </a:r>
            <a:r>
              <a:rPr sz="600" spc="15" dirty="0">
                <a:solidFill>
                  <a:srgbClr val="585858"/>
                </a:solidFill>
                <a:latin typeface="Arial"/>
                <a:cs typeface="Arial"/>
              </a:rPr>
              <a:t>2015  </a:t>
            </a:r>
            <a:r>
              <a:rPr sz="600" spc="4" dirty="0">
                <a:solidFill>
                  <a:srgbClr val="585858"/>
                </a:solidFill>
                <a:latin typeface="Arial"/>
                <a:cs typeface="Arial"/>
              </a:rPr>
              <a:t>Screenshot</a:t>
            </a:r>
            <a:r>
              <a:rPr sz="600" spc="-41" dirty="0">
                <a:solidFill>
                  <a:srgbClr val="585858"/>
                </a:solidFill>
                <a:latin typeface="Arial"/>
                <a:cs typeface="Arial"/>
              </a:rPr>
              <a:t> </a:t>
            </a:r>
            <a:r>
              <a:rPr sz="600" spc="11" dirty="0">
                <a:solidFill>
                  <a:srgbClr val="585858"/>
                </a:solidFill>
                <a:latin typeface="Arial"/>
                <a:cs typeface="Arial"/>
              </a:rPr>
              <a:t>for</a:t>
            </a:r>
            <a:r>
              <a:rPr sz="600" spc="-68" dirty="0">
                <a:solidFill>
                  <a:srgbClr val="585858"/>
                </a:solidFill>
                <a:latin typeface="Arial"/>
                <a:cs typeface="Arial"/>
              </a:rPr>
              <a:t> </a:t>
            </a:r>
            <a:r>
              <a:rPr sz="600" spc="11" dirty="0">
                <a:solidFill>
                  <a:srgbClr val="585858"/>
                </a:solidFill>
                <a:latin typeface="Arial"/>
                <a:cs typeface="Arial"/>
              </a:rPr>
              <a:t>illustrative</a:t>
            </a:r>
            <a:r>
              <a:rPr sz="600" spc="-23" dirty="0">
                <a:solidFill>
                  <a:srgbClr val="585858"/>
                </a:solidFill>
                <a:latin typeface="Arial"/>
                <a:cs typeface="Arial"/>
              </a:rPr>
              <a:t> </a:t>
            </a:r>
            <a:r>
              <a:rPr sz="600" spc="-4" dirty="0">
                <a:solidFill>
                  <a:srgbClr val="585858"/>
                </a:solidFill>
                <a:latin typeface="Arial"/>
                <a:cs typeface="Arial"/>
              </a:rPr>
              <a:t>purposes</a:t>
            </a:r>
            <a:r>
              <a:rPr sz="600" spc="-109" dirty="0">
                <a:solidFill>
                  <a:srgbClr val="585858"/>
                </a:solidFill>
                <a:latin typeface="Arial"/>
                <a:cs typeface="Arial"/>
              </a:rPr>
              <a:t> </a:t>
            </a:r>
            <a:r>
              <a:rPr sz="600" spc="19" dirty="0">
                <a:solidFill>
                  <a:srgbClr val="585858"/>
                </a:solidFill>
                <a:latin typeface="Arial"/>
                <a:cs typeface="Arial"/>
              </a:rPr>
              <a:t>only</a:t>
            </a:r>
            <a:endParaRPr sz="600">
              <a:solidFill>
                <a:prstClr val="black"/>
              </a:solidFill>
              <a:latin typeface="Arial"/>
              <a:cs typeface="Arial"/>
            </a:endParaRPr>
          </a:p>
        </p:txBody>
      </p:sp>
      <p:sp>
        <p:nvSpPr>
          <p:cNvPr id="5" name="object 5"/>
          <p:cNvSpPr/>
          <p:nvPr/>
        </p:nvSpPr>
        <p:spPr>
          <a:xfrm>
            <a:off x="4099522" y="871643"/>
            <a:ext cx="3537266" cy="3324042"/>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685800"/>
            <a:endParaRPr sz="1350">
              <a:solidFill>
                <a:prstClr val="black"/>
              </a:solidFill>
              <a:latin typeface="Calibri"/>
            </a:endParaRPr>
          </a:p>
        </p:txBody>
      </p:sp>
      <p:sp>
        <p:nvSpPr>
          <p:cNvPr id="8" name="Slide Number Placeholder 7"/>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124</a:t>
            </a:fld>
            <a:endParaRPr lang="en-US" spc="-4" dirty="0"/>
          </a:p>
        </p:txBody>
      </p:sp>
    </p:spTree>
    <p:extLst>
      <p:ext uri="{BB962C8B-B14F-4D97-AF65-F5344CB8AC3E}">
        <p14:creationId xmlns:p14="http://schemas.microsoft.com/office/powerpoint/2010/main" val="304232895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374094"/>
            <a:ext cx="3879056" cy="240450"/>
          </a:xfrm>
          <a:prstGeom prst="rect">
            <a:avLst/>
          </a:prstGeom>
        </p:spPr>
        <p:txBody>
          <a:bodyPr vert="horz" wrap="square" lIns="0" tIns="9525" rIns="0" bIns="0" rtlCol="0">
            <a:spAutoFit/>
          </a:bodyPr>
          <a:lstStyle/>
          <a:p>
            <a:pPr marL="9525">
              <a:spcBef>
                <a:spcPts val="75"/>
              </a:spcBef>
            </a:pPr>
            <a:r>
              <a:rPr spc="-8" dirty="0"/>
              <a:t>Investment </a:t>
            </a:r>
            <a:r>
              <a:rPr dirty="0"/>
              <a:t>Structure – </a:t>
            </a:r>
            <a:r>
              <a:rPr spc="49" dirty="0"/>
              <a:t>Why </a:t>
            </a:r>
            <a:r>
              <a:rPr dirty="0"/>
              <a:t>Structure</a:t>
            </a:r>
            <a:r>
              <a:rPr spc="-266" dirty="0"/>
              <a:t> </a:t>
            </a:r>
            <a:r>
              <a:rPr spc="-4" dirty="0"/>
              <a:t>Matters</a:t>
            </a:r>
          </a:p>
        </p:txBody>
      </p:sp>
      <p:sp>
        <p:nvSpPr>
          <p:cNvPr id="3" name="object 3"/>
          <p:cNvSpPr txBox="1"/>
          <p:nvPr/>
        </p:nvSpPr>
        <p:spPr>
          <a:xfrm>
            <a:off x="5619083" y="2483405"/>
            <a:ext cx="1977866" cy="342081"/>
          </a:xfrm>
          <a:prstGeom prst="rect">
            <a:avLst/>
          </a:prstGeom>
        </p:spPr>
        <p:txBody>
          <a:bodyPr vert="horz" wrap="square" lIns="0" tIns="8573" rIns="0" bIns="0" rtlCol="0">
            <a:spAutoFit/>
          </a:bodyPr>
          <a:lstStyle/>
          <a:p>
            <a:pPr marL="9525" defTabSz="685800">
              <a:lnSpc>
                <a:spcPts val="1283"/>
              </a:lnSpc>
              <a:spcBef>
                <a:spcPts val="68"/>
              </a:spcBef>
            </a:pPr>
            <a:r>
              <a:rPr sz="1088" b="1" i="1" spc="-8" dirty="0">
                <a:solidFill>
                  <a:srgbClr val="0083A9"/>
                </a:solidFill>
                <a:latin typeface="Arial"/>
                <a:cs typeface="Arial"/>
              </a:rPr>
              <a:t>Streamline</a:t>
            </a:r>
            <a:r>
              <a:rPr sz="1088" b="1" i="1" spc="-248" dirty="0">
                <a:solidFill>
                  <a:srgbClr val="0083A9"/>
                </a:solidFill>
                <a:latin typeface="Arial"/>
                <a:cs typeface="Arial"/>
              </a:rPr>
              <a:t> </a:t>
            </a:r>
            <a:r>
              <a:rPr sz="1088" b="1" i="1" spc="-11" dirty="0">
                <a:solidFill>
                  <a:srgbClr val="0083A9"/>
                </a:solidFill>
                <a:latin typeface="Arial"/>
                <a:cs typeface="Arial"/>
              </a:rPr>
              <a:t>investment </a:t>
            </a:r>
            <a:r>
              <a:rPr sz="1088" b="1" i="1" spc="-8" dirty="0">
                <a:solidFill>
                  <a:srgbClr val="0083A9"/>
                </a:solidFill>
                <a:latin typeface="Arial"/>
                <a:cs typeface="Arial"/>
              </a:rPr>
              <a:t>options</a:t>
            </a:r>
            <a:endParaRPr sz="1088">
              <a:solidFill>
                <a:prstClr val="black"/>
              </a:solidFill>
              <a:latin typeface="Arial"/>
              <a:cs typeface="Arial"/>
            </a:endParaRPr>
          </a:p>
          <a:p>
            <a:pPr marL="9525" defTabSz="685800">
              <a:lnSpc>
                <a:spcPts val="1283"/>
              </a:lnSpc>
            </a:pPr>
            <a:r>
              <a:rPr sz="1088" i="1" spc="-4" dirty="0">
                <a:solidFill>
                  <a:srgbClr val="4D4F52"/>
                </a:solidFill>
                <a:latin typeface="Arial"/>
                <a:cs typeface="Arial"/>
              </a:rPr>
              <a:t>as </a:t>
            </a:r>
            <a:r>
              <a:rPr sz="1088" i="1" spc="-8" dirty="0">
                <a:solidFill>
                  <a:srgbClr val="4D4F52"/>
                </a:solidFill>
                <a:latin typeface="Arial"/>
                <a:cs typeface="Arial"/>
              </a:rPr>
              <a:t>much </a:t>
            </a:r>
            <a:r>
              <a:rPr sz="1088" i="1" spc="-4" dirty="0">
                <a:solidFill>
                  <a:srgbClr val="4D4F52"/>
                </a:solidFill>
                <a:latin typeface="Arial"/>
                <a:cs typeface="Arial"/>
              </a:rPr>
              <a:t>as</a:t>
            </a:r>
            <a:r>
              <a:rPr sz="1088" i="1" spc="-195" dirty="0">
                <a:solidFill>
                  <a:srgbClr val="4D4F52"/>
                </a:solidFill>
                <a:latin typeface="Arial"/>
                <a:cs typeface="Arial"/>
              </a:rPr>
              <a:t> </a:t>
            </a:r>
            <a:r>
              <a:rPr sz="1088" i="1" dirty="0">
                <a:solidFill>
                  <a:srgbClr val="4D4F52"/>
                </a:solidFill>
                <a:latin typeface="Arial"/>
                <a:cs typeface="Arial"/>
              </a:rPr>
              <a:t>possible</a:t>
            </a:r>
            <a:endParaRPr sz="1088">
              <a:solidFill>
                <a:prstClr val="black"/>
              </a:solidFill>
              <a:latin typeface="Arial"/>
              <a:cs typeface="Arial"/>
            </a:endParaRPr>
          </a:p>
        </p:txBody>
      </p:sp>
      <p:sp>
        <p:nvSpPr>
          <p:cNvPr id="4" name="object 4"/>
          <p:cNvSpPr txBox="1"/>
          <p:nvPr/>
        </p:nvSpPr>
        <p:spPr>
          <a:xfrm>
            <a:off x="5619083" y="2849642"/>
            <a:ext cx="1933099" cy="1017586"/>
          </a:xfrm>
          <a:prstGeom prst="rect">
            <a:avLst/>
          </a:prstGeom>
        </p:spPr>
        <p:txBody>
          <a:bodyPr vert="horz" wrap="square" lIns="0" tIns="9525" rIns="0" bIns="0" rtlCol="0">
            <a:spAutoFit/>
          </a:bodyPr>
          <a:lstStyle/>
          <a:p>
            <a:pPr marL="184309" marR="3810" indent="-175259" defTabSz="685800">
              <a:spcBef>
                <a:spcPts val="75"/>
              </a:spcBef>
              <a:buFont typeface="Wingdings"/>
              <a:buChar char=""/>
              <a:tabLst>
                <a:tab pos="184309" algn="l"/>
                <a:tab pos="184784" algn="l"/>
              </a:tabLst>
            </a:pPr>
            <a:r>
              <a:rPr sz="900" i="1" spc="-23" dirty="0">
                <a:solidFill>
                  <a:srgbClr val="4D4F52"/>
                </a:solidFill>
                <a:latin typeface="Arial"/>
                <a:cs typeface="Arial"/>
              </a:rPr>
              <a:t>Target </a:t>
            </a:r>
            <a:r>
              <a:rPr sz="900" i="1" spc="-15" dirty="0">
                <a:solidFill>
                  <a:srgbClr val="4D4F52"/>
                </a:solidFill>
                <a:latin typeface="Arial"/>
                <a:cs typeface="Arial"/>
              </a:rPr>
              <a:t>date funds </a:t>
            </a:r>
            <a:r>
              <a:rPr sz="900" i="1" spc="-11" dirty="0">
                <a:solidFill>
                  <a:srgbClr val="4D4F52"/>
                </a:solidFill>
                <a:latin typeface="Arial"/>
                <a:cs typeface="Arial"/>
              </a:rPr>
              <a:t>as </a:t>
            </a:r>
            <a:r>
              <a:rPr sz="900" i="1" spc="-19" dirty="0">
                <a:solidFill>
                  <a:srgbClr val="4D4F52"/>
                </a:solidFill>
                <a:latin typeface="Arial"/>
                <a:cs typeface="Arial"/>
              </a:rPr>
              <a:t>default </a:t>
            </a:r>
            <a:r>
              <a:rPr sz="900" i="1" spc="-34" dirty="0">
                <a:solidFill>
                  <a:srgbClr val="4D4F52"/>
                </a:solidFill>
                <a:latin typeface="Arial"/>
                <a:cs typeface="Arial"/>
              </a:rPr>
              <a:t>where  </a:t>
            </a:r>
            <a:r>
              <a:rPr sz="900" i="1" spc="-15" dirty="0">
                <a:solidFill>
                  <a:srgbClr val="4D4F52"/>
                </a:solidFill>
                <a:latin typeface="Arial"/>
                <a:cs typeface="Arial"/>
              </a:rPr>
              <a:t>participants </a:t>
            </a:r>
            <a:r>
              <a:rPr sz="900" i="1" dirty="0">
                <a:solidFill>
                  <a:srgbClr val="4D4F52"/>
                </a:solidFill>
                <a:latin typeface="Arial"/>
                <a:cs typeface="Arial"/>
              </a:rPr>
              <a:t>can </a:t>
            </a:r>
            <a:r>
              <a:rPr sz="900" i="1" spc="-4" dirty="0">
                <a:solidFill>
                  <a:srgbClr val="4D4F52"/>
                </a:solidFill>
                <a:latin typeface="Arial"/>
                <a:cs typeface="Arial"/>
              </a:rPr>
              <a:t>choose </a:t>
            </a:r>
            <a:r>
              <a:rPr sz="900" i="1" spc="-15" dirty="0">
                <a:solidFill>
                  <a:srgbClr val="4D4F52"/>
                </a:solidFill>
                <a:latin typeface="Arial"/>
                <a:cs typeface="Arial"/>
              </a:rPr>
              <a:t>one fund  and </a:t>
            </a:r>
            <a:r>
              <a:rPr sz="900" i="1" spc="-11" dirty="0">
                <a:solidFill>
                  <a:srgbClr val="4D4F52"/>
                </a:solidFill>
                <a:latin typeface="Arial"/>
                <a:cs typeface="Arial"/>
              </a:rPr>
              <a:t>“forget</a:t>
            </a:r>
            <a:r>
              <a:rPr sz="900" i="1" spc="146" dirty="0">
                <a:solidFill>
                  <a:srgbClr val="4D4F52"/>
                </a:solidFill>
                <a:latin typeface="Arial"/>
                <a:cs typeface="Arial"/>
              </a:rPr>
              <a:t> </a:t>
            </a:r>
            <a:r>
              <a:rPr sz="900" i="1" spc="-11" dirty="0">
                <a:solidFill>
                  <a:srgbClr val="4D4F52"/>
                </a:solidFill>
                <a:latin typeface="Arial"/>
                <a:cs typeface="Arial"/>
              </a:rPr>
              <a:t>it”</a:t>
            </a:r>
            <a:endParaRPr sz="900">
              <a:solidFill>
                <a:prstClr val="black"/>
              </a:solidFill>
              <a:latin typeface="Arial"/>
              <a:cs typeface="Arial"/>
            </a:endParaRPr>
          </a:p>
          <a:p>
            <a:pPr marL="184309" marR="148114" indent="-175259" defTabSz="685800">
              <a:spcBef>
                <a:spcPts val="307"/>
              </a:spcBef>
              <a:buFont typeface="Wingdings"/>
              <a:buChar char=""/>
              <a:tabLst>
                <a:tab pos="184309" algn="l"/>
                <a:tab pos="184784" algn="l"/>
              </a:tabLst>
            </a:pPr>
            <a:r>
              <a:rPr sz="900" i="1" dirty="0">
                <a:solidFill>
                  <a:srgbClr val="4D4F52"/>
                </a:solidFill>
                <a:latin typeface="Arial"/>
                <a:cs typeface="Arial"/>
              </a:rPr>
              <a:t>A </a:t>
            </a:r>
            <a:r>
              <a:rPr sz="900" i="1" spc="-15" dirty="0">
                <a:solidFill>
                  <a:srgbClr val="4D4F52"/>
                </a:solidFill>
                <a:latin typeface="Arial"/>
                <a:cs typeface="Arial"/>
              </a:rPr>
              <a:t>core-lineup </a:t>
            </a:r>
            <a:r>
              <a:rPr sz="900" i="1" spc="-11" dirty="0">
                <a:solidFill>
                  <a:srgbClr val="4D4F52"/>
                </a:solidFill>
                <a:latin typeface="Arial"/>
                <a:cs typeface="Arial"/>
              </a:rPr>
              <a:t>of </a:t>
            </a:r>
            <a:r>
              <a:rPr sz="900" i="1" dirty="0">
                <a:solidFill>
                  <a:srgbClr val="4D4F52"/>
                </a:solidFill>
                <a:latin typeface="Arial"/>
                <a:cs typeface="Arial"/>
              </a:rPr>
              <a:t>passive </a:t>
            </a:r>
            <a:r>
              <a:rPr sz="900" i="1" spc="-19" dirty="0">
                <a:solidFill>
                  <a:srgbClr val="4D4F52"/>
                </a:solidFill>
                <a:latin typeface="Arial"/>
                <a:cs typeface="Arial"/>
              </a:rPr>
              <a:t>and/or  </a:t>
            </a:r>
            <a:r>
              <a:rPr sz="900" i="1" dirty="0">
                <a:solidFill>
                  <a:srgbClr val="4D4F52"/>
                </a:solidFill>
                <a:latin typeface="Arial"/>
                <a:cs typeface="Arial"/>
              </a:rPr>
              <a:t>active </a:t>
            </a:r>
            <a:r>
              <a:rPr sz="900" i="1" spc="-11" dirty="0">
                <a:solidFill>
                  <a:srgbClr val="4D4F52"/>
                </a:solidFill>
                <a:latin typeface="Arial"/>
                <a:cs typeface="Arial"/>
              </a:rPr>
              <a:t>strategies for </a:t>
            </a:r>
            <a:r>
              <a:rPr sz="900" i="1" spc="-15" dirty="0">
                <a:solidFill>
                  <a:srgbClr val="4D4F52"/>
                </a:solidFill>
                <a:latin typeface="Arial"/>
                <a:cs typeface="Arial"/>
              </a:rPr>
              <a:t>participants  that </a:t>
            </a:r>
            <a:r>
              <a:rPr sz="900" i="1" spc="-41" dirty="0">
                <a:solidFill>
                  <a:srgbClr val="4D4F52"/>
                </a:solidFill>
                <a:latin typeface="Arial"/>
                <a:cs typeface="Arial"/>
              </a:rPr>
              <a:t>want </a:t>
            </a:r>
            <a:r>
              <a:rPr sz="900" i="1" spc="-8" dirty="0">
                <a:solidFill>
                  <a:srgbClr val="4D4F52"/>
                </a:solidFill>
                <a:latin typeface="Arial"/>
                <a:cs typeface="Arial"/>
              </a:rPr>
              <a:t>to </a:t>
            </a:r>
            <a:r>
              <a:rPr sz="900" i="1" spc="-19" dirty="0">
                <a:solidFill>
                  <a:srgbClr val="4D4F52"/>
                </a:solidFill>
                <a:latin typeface="Arial"/>
                <a:cs typeface="Arial"/>
              </a:rPr>
              <a:t>build </a:t>
            </a:r>
            <a:r>
              <a:rPr sz="900" i="1" spc="-8" dirty="0">
                <a:solidFill>
                  <a:srgbClr val="4D4F52"/>
                </a:solidFill>
                <a:latin typeface="Arial"/>
                <a:cs typeface="Arial"/>
              </a:rPr>
              <a:t>customized  </a:t>
            </a:r>
            <a:r>
              <a:rPr sz="900" i="1" spc="-4" dirty="0">
                <a:solidFill>
                  <a:srgbClr val="4D4F52"/>
                </a:solidFill>
                <a:latin typeface="Arial"/>
                <a:cs typeface="Arial"/>
              </a:rPr>
              <a:t>investment</a:t>
            </a:r>
            <a:r>
              <a:rPr sz="900" i="1" spc="34" dirty="0">
                <a:solidFill>
                  <a:srgbClr val="4D4F52"/>
                </a:solidFill>
                <a:latin typeface="Arial"/>
                <a:cs typeface="Arial"/>
              </a:rPr>
              <a:t> </a:t>
            </a:r>
            <a:r>
              <a:rPr sz="900" i="1" spc="-15" dirty="0">
                <a:solidFill>
                  <a:srgbClr val="4D4F52"/>
                </a:solidFill>
                <a:latin typeface="Arial"/>
                <a:cs typeface="Arial"/>
              </a:rPr>
              <a:t>portfolios</a:t>
            </a:r>
            <a:endParaRPr sz="900">
              <a:solidFill>
                <a:prstClr val="black"/>
              </a:solidFill>
              <a:latin typeface="Arial"/>
              <a:cs typeface="Arial"/>
            </a:endParaRPr>
          </a:p>
        </p:txBody>
      </p:sp>
      <p:sp>
        <p:nvSpPr>
          <p:cNvPr id="5" name="object 5"/>
          <p:cNvSpPr txBox="1"/>
          <p:nvPr/>
        </p:nvSpPr>
        <p:spPr>
          <a:xfrm>
            <a:off x="1560670" y="3001089"/>
            <a:ext cx="1627823" cy="176075"/>
          </a:xfrm>
          <a:prstGeom prst="rect">
            <a:avLst/>
          </a:prstGeom>
        </p:spPr>
        <p:txBody>
          <a:bodyPr vert="horz" wrap="square" lIns="0" tIns="8573" rIns="0" bIns="0" rtlCol="0">
            <a:spAutoFit/>
          </a:bodyPr>
          <a:lstStyle/>
          <a:p>
            <a:pPr marL="9525" defTabSz="685800">
              <a:spcBef>
                <a:spcPts val="68"/>
              </a:spcBef>
            </a:pPr>
            <a:r>
              <a:rPr sz="1088" i="1" dirty="0">
                <a:solidFill>
                  <a:srgbClr val="4D4F52"/>
                </a:solidFill>
                <a:latin typeface="Arial"/>
                <a:cs typeface="Arial"/>
              </a:rPr>
              <a:t>Facilitate</a:t>
            </a:r>
            <a:r>
              <a:rPr sz="1088" i="1" spc="-248" dirty="0">
                <a:solidFill>
                  <a:srgbClr val="4D4F52"/>
                </a:solidFill>
                <a:latin typeface="Arial"/>
                <a:cs typeface="Arial"/>
              </a:rPr>
              <a:t> </a:t>
            </a:r>
            <a:r>
              <a:rPr sz="1088" b="1" i="1" spc="-8" dirty="0">
                <a:solidFill>
                  <a:srgbClr val="4D4F52"/>
                </a:solidFill>
                <a:latin typeface="Arial"/>
                <a:cs typeface="Arial"/>
              </a:rPr>
              <a:t>smart decisions</a:t>
            </a:r>
            <a:endParaRPr sz="1088">
              <a:solidFill>
                <a:prstClr val="black"/>
              </a:solidFill>
              <a:latin typeface="Arial"/>
              <a:cs typeface="Arial"/>
            </a:endParaRPr>
          </a:p>
        </p:txBody>
      </p:sp>
      <p:sp>
        <p:nvSpPr>
          <p:cNvPr id="6" name="object 6"/>
          <p:cNvSpPr txBox="1"/>
          <p:nvPr/>
        </p:nvSpPr>
        <p:spPr>
          <a:xfrm>
            <a:off x="1560671" y="3207115"/>
            <a:ext cx="1971199" cy="1233030"/>
          </a:xfrm>
          <a:prstGeom prst="rect">
            <a:avLst/>
          </a:prstGeom>
        </p:spPr>
        <p:txBody>
          <a:bodyPr vert="horz" wrap="square" lIns="0" tIns="9525" rIns="0" bIns="0" rtlCol="0">
            <a:spAutoFit/>
          </a:bodyPr>
          <a:lstStyle/>
          <a:p>
            <a:pPr marL="184784" indent="-175736" defTabSz="685800">
              <a:spcBef>
                <a:spcPts val="75"/>
              </a:spcBef>
              <a:buFont typeface="Wingdings"/>
              <a:buChar char=""/>
              <a:tabLst>
                <a:tab pos="184784" algn="l"/>
                <a:tab pos="185261" algn="l"/>
              </a:tabLst>
            </a:pPr>
            <a:r>
              <a:rPr sz="900" i="1" spc="-11" dirty="0">
                <a:solidFill>
                  <a:srgbClr val="4D4F52"/>
                </a:solidFill>
                <a:latin typeface="Arial"/>
                <a:cs typeface="Arial"/>
              </a:rPr>
              <a:t>Participants </a:t>
            </a:r>
            <a:r>
              <a:rPr sz="900" i="1" spc="-4" dirty="0">
                <a:solidFill>
                  <a:srgbClr val="4D4F52"/>
                </a:solidFill>
                <a:latin typeface="Arial"/>
                <a:cs typeface="Arial"/>
              </a:rPr>
              <a:t>seek forms </a:t>
            </a:r>
            <a:r>
              <a:rPr sz="900" i="1" spc="-11" dirty="0">
                <a:solidFill>
                  <a:srgbClr val="4D4F52"/>
                </a:solidFill>
                <a:latin typeface="Arial"/>
                <a:cs typeface="Arial"/>
              </a:rPr>
              <a:t>of</a:t>
            </a:r>
            <a:r>
              <a:rPr sz="900" i="1" spc="-94" dirty="0">
                <a:solidFill>
                  <a:srgbClr val="4D4F52"/>
                </a:solidFill>
                <a:latin typeface="Arial"/>
                <a:cs typeface="Arial"/>
              </a:rPr>
              <a:t> </a:t>
            </a:r>
            <a:r>
              <a:rPr sz="900" i="1" spc="-19" dirty="0">
                <a:solidFill>
                  <a:srgbClr val="4D4F52"/>
                </a:solidFill>
                <a:latin typeface="Arial"/>
                <a:cs typeface="Arial"/>
              </a:rPr>
              <a:t>help</a:t>
            </a:r>
            <a:endParaRPr sz="900" dirty="0">
              <a:solidFill>
                <a:prstClr val="black"/>
              </a:solidFill>
              <a:latin typeface="Arial"/>
              <a:cs typeface="Arial"/>
            </a:endParaRPr>
          </a:p>
          <a:p>
            <a:pPr marL="184784" defTabSz="685800">
              <a:spcBef>
                <a:spcPts val="4"/>
              </a:spcBef>
            </a:pPr>
            <a:r>
              <a:rPr sz="900" i="1" spc="-11" dirty="0">
                <a:solidFill>
                  <a:srgbClr val="4D4F52"/>
                </a:solidFill>
                <a:latin typeface="Arial"/>
                <a:cs typeface="Arial"/>
              </a:rPr>
              <a:t>for </a:t>
            </a:r>
            <a:r>
              <a:rPr sz="900" i="1" spc="-4" dirty="0">
                <a:solidFill>
                  <a:srgbClr val="4D4F52"/>
                </a:solidFill>
                <a:latin typeface="Arial"/>
                <a:cs typeface="Arial"/>
              </a:rPr>
              <a:t>making</a:t>
            </a:r>
            <a:r>
              <a:rPr sz="900" i="1" spc="19" dirty="0">
                <a:solidFill>
                  <a:srgbClr val="4D4F52"/>
                </a:solidFill>
                <a:latin typeface="Arial"/>
                <a:cs typeface="Arial"/>
              </a:rPr>
              <a:t> </a:t>
            </a:r>
            <a:r>
              <a:rPr sz="900" i="1" spc="-11" dirty="0">
                <a:solidFill>
                  <a:srgbClr val="4D4F52"/>
                </a:solidFill>
                <a:latin typeface="Arial"/>
                <a:cs typeface="Arial"/>
              </a:rPr>
              <a:t>decisions</a:t>
            </a:r>
            <a:endParaRPr sz="900" dirty="0">
              <a:solidFill>
                <a:prstClr val="black"/>
              </a:solidFill>
              <a:latin typeface="Arial"/>
              <a:cs typeface="Arial"/>
            </a:endParaRPr>
          </a:p>
          <a:p>
            <a:pPr marL="184784" indent="-175736" defTabSz="685800">
              <a:spcBef>
                <a:spcPts val="300"/>
              </a:spcBef>
              <a:buFont typeface="Wingdings"/>
              <a:buChar char=""/>
              <a:tabLst>
                <a:tab pos="184784" algn="l"/>
                <a:tab pos="185261" algn="l"/>
              </a:tabLst>
            </a:pPr>
            <a:r>
              <a:rPr sz="900" i="1" spc="4" dirty="0">
                <a:solidFill>
                  <a:srgbClr val="4D4F52"/>
                </a:solidFill>
                <a:latin typeface="Arial"/>
                <a:cs typeface="Arial"/>
              </a:rPr>
              <a:t>Systems </a:t>
            </a:r>
            <a:r>
              <a:rPr sz="900" i="1" dirty="0">
                <a:solidFill>
                  <a:srgbClr val="4D4F52"/>
                </a:solidFill>
                <a:latin typeface="Arial"/>
                <a:cs typeface="Arial"/>
              </a:rPr>
              <a:t>can </a:t>
            </a:r>
            <a:r>
              <a:rPr sz="900" i="1" spc="-19" dirty="0">
                <a:solidFill>
                  <a:srgbClr val="4D4F52"/>
                </a:solidFill>
                <a:latin typeface="Arial"/>
                <a:cs typeface="Arial"/>
              </a:rPr>
              <a:t>nudge </a:t>
            </a:r>
            <a:r>
              <a:rPr sz="900" i="1" spc="-15" dirty="0">
                <a:solidFill>
                  <a:srgbClr val="4D4F52"/>
                </a:solidFill>
                <a:latin typeface="Arial"/>
                <a:cs typeface="Arial"/>
              </a:rPr>
              <a:t>participants</a:t>
            </a:r>
            <a:r>
              <a:rPr sz="900" i="1" spc="-131" dirty="0">
                <a:solidFill>
                  <a:srgbClr val="4D4F52"/>
                </a:solidFill>
                <a:latin typeface="Arial"/>
                <a:cs typeface="Arial"/>
              </a:rPr>
              <a:t> </a:t>
            </a:r>
            <a:r>
              <a:rPr sz="900" i="1" spc="-8" dirty="0">
                <a:solidFill>
                  <a:srgbClr val="4D4F52"/>
                </a:solidFill>
                <a:latin typeface="Arial"/>
                <a:cs typeface="Arial"/>
              </a:rPr>
              <a:t>to</a:t>
            </a:r>
            <a:endParaRPr sz="900" dirty="0">
              <a:solidFill>
                <a:prstClr val="black"/>
              </a:solidFill>
              <a:latin typeface="Arial"/>
              <a:cs typeface="Arial"/>
            </a:endParaRPr>
          </a:p>
          <a:p>
            <a:pPr marL="184784" defTabSz="685800">
              <a:spcBef>
                <a:spcPts val="4"/>
              </a:spcBef>
            </a:pPr>
            <a:r>
              <a:rPr sz="900" i="1" dirty="0">
                <a:solidFill>
                  <a:srgbClr val="4D4F52"/>
                </a:solidFill>
                <a:latin typeface="Arial"/>
                <a:cs typeface="Arial"/>
              </a:rPr>
              <a:t>act </a:t>
            </a:r>
            <a:r>
              <a:rPr sz="900" i="1" spc="-15" dirty="0">
                <a:solidFill>
                  <a:srgbClr val="4D4F52"/>
                </a:solidFill>
                <a:latin typeface="Arial"/>
                <a:cs typeface="Arial"/>
              </a:rPr>
              <a:t>in </a:t>
            </a:r>
            <a:r>
              <a:rPr sz="900" i="1" spc="-19" dirty="0">
                <a:solidFill>
                  <a:srgbClr val="4D4F52"/>
                </a:solidFill>
                <a:latin typeface="Arial"/>
                <a:cs typeface="Arial"/>
              </a:rPr>
              <a:t>their </a:t>
            </a:r>
            <a:r>
              <a:rPr sz="900" i="1" spc="-8" dirty="0">
                <a:solidFill>
                  <a:srgbClr val="4D4F52"/>
                </a:solidFill>
                <a:latin typeface="Arial"/>
                <a:cs typeface="Arial"/>
              </a:rPr>
              <a:t>best </a:t>
            </a:r>
            <a:r>
              <a:rPr sz="900" i="1" spc="-15" dirty="0">
                <a:solidFill>
                  <a:srgbClr val="4D4F52"/>
                </a:solidFill>
                <a:latin typeface="Arial"/>
                <a:cs typeface="Arial"/>
              </a:rPr>
              <a:t>long-term</a:t>
            </a:r>
            <a:r>
              <a:rPr sz="900" i="1" spc="206" dirty="0">
                <a:solidFill>
                  <a:srgbClr val="4D4F52"/>
                </a:solidFill>
                <a:latin typeface="Arial"/>
                <a:cs typeface="Arial"/>
              </a:rPr>
              <a:t> </a:t>
            </a:r>
            <a:r>
              <a:rPr sz="900" i="1" spc="-11" dirty="0">
                <a:solidFill>
                  <a:srgbClr val="4D4F52"/>
                </a:solidFill>
                <a:latin typeface="Arial"/>
                <a:cs typeface="Arial"/>
              </a:rPr>
              <a:t>interest</a:t>
            </a:r>
            <a:endParaRPr sz="900" dirty="0">
              <a:solidFill>
                <a:prstClr val="black"/>
              </a:solidFill>
              <a:latin typeface="Arial"/>
              <a:cs typeface="Arial"/>
            </a:endParaRPr>
          </a:p>
          <a:p>
            <a:pPr marL="184784" marR="147638" indent="-175736" defTabSz="685800">
              <a:spcBef>
                <a:spcPts val="300"/>
              </a:spcBef>
              <a:buFont typeface="Wingdings"/>
              <a:buChar char=""/>
              <a:tabLst>
                <a:tab pos="184784" algn="l"/>
                <a:tab pos="185261" algn="l"/>
              </a:tabLst>
            </a:pPr>
            <a:r>
              <a:rPr sz="900" i="1" spc="-8" dirty="0">
                <a:solidFill>
                  <a:srgbClr val="4D4F52"/>
                </a:solidFill>
                <a:latin typeface="Arial"/>
                <a:cs typeface="Arial"/>
              </a:rPr>
              <a:t>Structure </a:t>
            </a:r>
            <a:r>
              <a:rPr sz="900" i="1" dirty="0">
                <a:solidFill>
                  <a:srgbClr val="4D4F52"/>
                </a:solidFill>
                <a:latin typeface="Arial"/>
                <a:cs typeface="Arial"/>
              </a:rPr>
              <a:t>can </a:t>
            </a:r>
            <a:r>
              <a:rPr sz="900" i="1" spc="-19" dirty="0">
                <a:solidFill>
                  <a:srgbClr val="4D4F52"/>
                </a:solidFill>
                <a:latin typeface="Arial"/>
                <a:cs typeface="Arial"/>
              </a:rPr>
              <a:t>help </a:t>
            </a:r>
            <a:r>
              <a:rPr sz="900" i="1" spc="-15" dirty="0">
                <a:solidFill>
                  <a:srgbClr val="4D4F52"/>
                </a:solidFill>
                <a:latin typeface="Arial"/>
                <a:cs typeface="Arial"/>
              </a:rPr>
              <a:t>the </a:t>
            </a:r>
            <a:r>
              <a:rPr sz="900" i="1" spc="4" dirty="0">
                <a:solidFill>
                  <a:srgbClr val="4D4F52"/>
                </a:solidFill>
                <a:latin typeface="Arial"/>
                <a:cs typeface="Arial"/>
              </a:rPr>
              <a:t>move </a:t>
            </a:r>
            <a:r>
              <a:rPr sz="900" i="1" spc="-15" dirty="0">
                <a:solidFill>
                  <a:srgbClr val="4D4F52"/>
                </a:solidFill>
                <a:latin typeface="Arial"/>
                <a:cs typeface="Arial"/>
              </a:rPr>
              <a:t>into  distribution</a:t>
            </a:r>
            <a:r>
              <a:rPr sz="900" i="1" spc="83" dirty="0">
                <a:solidFill>
                  <a:srgbClr val="4D4F52"/>
                </a:solidFill>
                <a:latin typeface="Arial"/>
                <a:cs typeface="Arial"/>
              </a:rPr>
              <a:t> </a:t>
            </a:r>
            <a:r>
              <a:rPr sz="900" i="1" spc="-8" dirty="0">
                <a:solidFill>
                  <a:srgbClr val="4D4F52"/>
                </a:solidFill>
                <a:latin typeface="Arial"/>
                <a:cs typeface="Arial"/>
              </a:rPr>
              <a:t>stage</a:t>
            </a:r>
            <a:endParaRPr sz="900" dirty="0">
              <a:solidFill>
                <a:prstClr val="black"/>
              </a:solidFill>
              <a:latin typeface="Arial"/>
              <a:cs typeface="Arial"/>
            </a:endParaRPr>
          </a:p>
          <a:p>
            <a:pPr marL="184784" marR="3810" indent="-175736" defTabSz="685800">
              <a:spcBef>
                <a:spcPts val="304"/>
              </a:spcBef>
              <a:buFont typeface="Wingdings"/>
              <a:buChar char=""/>
              <a:tabLst>
                <a:tab pos="184784" algn="l"/>
                <a:tab pos="185261" algn="l"/>
              </a:tabLst>
            </a:pPr>
            <a:r>
              <a:rPr sz="900" i="1" spc="-8" dirty="0">
                <a:solidFill>
                  <a:srgbClr val="4D4F52"/>
                </a:solidFill>
                <a:latin typeface="Arial"/>
                <a:cs typeface="Arial"/>
              </a:rPr>
              <a:t>Good </a:t>
            </a:r>
            <a:r>
              <a:rPr sz="900" i="1" spc="-11" dirty="0">
                <a:solidFill>
                  <a:srgbClr val="4D4F52"/>
                </a:solidFill>
                <a:latin typeface="Arial"/>
                <a:cs typeface="Arial"/>
              </a:rPr>
              <a:t>governance </a:t>
            </a:r>
            <a:r>
              <a:rPr sz="900" i="1" spc="-19" dirty="0">
                <a:solidFill>
                  <a:srgbClr val="4D4F52"/>
                </a:solidFill>
                <a:latin typeface="Arial"/>
                <a:cs typeface="Arial"/>
              </a:rPr>
              <a:t>leads </a:t>
            </a:r>
            <a:r>
              <a:rPr sz="900" i="1" spc="-8" dirty="0">
                <a:solidFill>
                  <a:srgbClr val="4D4F52"/>
                </a:solidFill>
                <a:latin typeface="Arial"/>
                <a:cs typeface="Arial"/>
              </a:rPr>
              <a:t>to </a:t>
            </a:r>
            <a:r>
              <a:rPr sz="900" i="1" spc="-4" dirty="0">
                <a:solidFill>
                  <a:srgbClr val="4D4F52"/>
                </a:solidFill>
                <a:latin typeface="Arial"/>
                <a:cs typeface="Arial"/>
              </a:rPr>
              <a:t>a </a:t>
            </a:r>
            <a:r>
              <a:rPr sz="900" i="1" spc="-8" dirty="0">
                <a:solidFill>
                  <a:srgbClr val="4D4F52"/>
                </a:solidFill>
                <a:latin typeface="Arial"/>
                <a:cs typeface="Arial"/>
              </a:rPr>
              <a:t>strong  investment</a:t>
            </a:r>
            <a:r>
              <a:rPr sz="900" i="1" spc="34" dirty="0">
                <a:solidFill>
                  <a:srgbClr val="4D4F52"/>
                </a:solidFill>
                <a:latin typeface="Arial"/>
                <a:cs typeface="Arial"/>
              </a:rPr>
              <a:t> </a:t>
            </a:r>
            <a:r>
              <a:rPr sz="900" i="1" spc="-8" dirty="0">
                <a:solidFill>
                  <a:srgbClr val="4D4F52"/>
                </a:solidFill>
                <a:latin typeface="Arial"/>
                <a:cs typeface="Arial"/>
              </a:rPr>
              <a:t>menu</a:t>
            </a:r>
            <a:endParaRPr sz="900" dirty="0">
              <a:solidFill>
                <a:prstClr val="black"/>
              </a:solidFill>
              <a:latin typeface="Arial"/>
              <a:cs typeface="Arial"/>
            </a:endParaRPr>
          </a:p>
        </p:txBody>
      </p:sp>
      <p:sp>
        <p:nvSpPr>
          <p:cNvPr id="7" name="object 7"/>
          <p:cNvSpPr/>
          <p:nvPr/>
        </p:nvSpPr>
        <p:spPr>
          <a:xfrm>
            <a:off x="4274819" y="2171700"/>
            <a:ext cx="1234440" cy="1424940"/>
          </a:xfrm>
          <a:custGeom>
            <a:avLst/>
            <a:gdLst/>
            <a:ahLst/>
            <a:cxnLst/>
            <a:rect l="l" t="t" r="r" b="b"/>
            <a:pathLst>
              <a:path w="1645920" h="1899920">
                <a:moveTo>
                  <a:pt x="824991" y="0"/>
                </a:moveTo>
                <a:lnTo>
                  <a:pt x="0" y="485013"/>
                </a:lnTo>
                <a:lnTo>
                  <a:pt x="0" y="1425702"/>
                </a:lnTo>
                <a:lnTo>
                  <a:pt x="822705" y="1899920"/>
                </a:lnTo>
                <a:lnTo>
                  <a:pt x="1645919" y="1425702"/>
                </a:lnTo>
                <a:lnTo>
                  <a:pt x="1645919" y="485013"/>
                </a:lnTo>
                <a:lnTo>
                  <a:pt x="824991" y="0"/>
                </a:lnTo>
                <a:close/>
              </a:path>
            </a:pathLst>
          </a:custGeom>
          <a:solidFill>
            <a:srgbClr val="0083A9"/>
          </a:solidFill>
        </p:spPr>
        <p:txBody>
          <a:bodyPr wrap="square" lIns="0" tIns="0" rIns="0" bIns="0" rtlCol="0"/>
          <a:lstStyle/>
          <a:p>
            <a:pPr defTabSz="685800"/>
            <a:endParaRPr sz="1350">
              <a:solidFill>
                <a:prstClr val="black"/>
              </a:solidFill>
              <a:latin typeface="Calibri"/>
            </a:endParaRPr>
          </a:p>
        </p:txBody>
      </p:sp>
      <p:sp>
        <p:nvSpPr>
          <p:cNvPr id="8" name="object 8"/>
          <p:cNvSpPr txBox="1"/>
          <p:nvPr/>
        </p:nvSpPr>
        <p:spPr>
          <a:xfrm>
            <a:off x="4524090" y="2632472"/>
            <a:ext cx="745331" cy="518892"/>
          </a:xfrm>
          <a:prstGeom prst="rect">
            <a:avLst/>
          </a:prstGeom>
        </p:spPr>
        <p:txBody>
          <a:bodyPr vert="horz" wrap="square" lIns="0" tIns="18574" rIns="0" bIns="0" rtlCol="0">
            <a:spAutoFit/>
          </a:bodyPr>
          <a:lstStyle/>
          <a:p>
            <a:pPr marL="9525" marR="3810" indent="-7620" algn="ctr" defTabSz="685800">
              <a:lnSpc>
                <a:spcPts val="1260"/>
              </a:lnSpc>
              <a:spcBef>
                <a:spcPts val="146"/>
              </a:spcBef>
            </a:pPr>
            <a:r>
              <a:rPr sz="1088" b="1" spc="-4" dirty="0">
                <a:solidFill>
                  <a:srgbClr val="FFFFFF"/>
                </a:solidFill>
                <a:latin typeface="Arial"/>
                <a:cs typeface="Arial"/>
              </a:rPr>
              <a:t>Streamline  In</a:t>
            </a:r>
            <a:r>
              <a:rPr sz="1088" b="1" spc="56" dirty="0">
                <a:solidFill>
                  <a:srgbClr val="FFFFFF"/>
                </a:solidFill>
                <a:latin typeface="Arial"/>
                <a:cs typeface="Arial"/>
              </a:rPr>
              <a:t>v</a:t>
            </a:r>
            <a:r>
              <a:rPr sz="1088" b="1" spc="53" dirty="0">
                <a:solidFill>
                  <a:srgbClr val="FFFFFF"/>
                </a:solidFill>
                <a:latin typeface="Arial"/>
                <a:cs typeface="Arial"/>
              </a:rPr>
              <a:t>e</a:t>
            </a:r>
            <a:r>
              <a:rPr sz="1088" b="1" spc="-4" dirty="0">
                <a:solidFill>
                  <a:srgbClr val="FFFFFF"/>
                </a:solidFill>
                <a:latin typeface="Arial"/>
                <a:cs typeface="Arial"/>
              </a:rPr>
              <a:t>s</a:t>
            </a:r>
            <a:r>
              <a:rPr sz="1088" b="1" spc="-64" dirty="0">
                <a:solidFill>
                  <a:srgbClr val="FFFFFF"/>
                </a:solidFill>
                <a:latin typeface="Arial"/>
                <a:cs typeface="Arial"/>
              </a:rPr>
              <a:t>t</a:t>
            </a:r>
            <a:r>
              <a:rPr sz="1088" b="1" spc="-8" dirty="0">
                <a:solidFill>
                  <a:srgbClr val="FFFFFF"/>
                </a:solidFill>
                <a:latin typeface="Arial"/>
                <a:cs typeface="Arial"/>
              </a:rPr>
              <a:t>me</a:t>
            </a:r>
            <a:r>
              <a:rPr sz="1088" b="1" spc="-64" dirty="0">
                <a:solidFill>
                  <a:srgbClr val="FFFFFF"/>
                </a:solidFill>
                <a:latin typeface="Arial"/>
                <a:cs typeface="Arial"/>
              </a:rPr>
              <a:t>n</a:t>
            </a:r>
            <a:r>
              <a:rPr sz="1088" b="1" spc="-4" dirty="0">
                <a:solidFill>
                  <a:srgbClr val="FFFFFF"/>
                </a:solidFill>
                <a:latin typeface="Arial"/>
                <a:cs typeface="Arial"/>
              </a:rPr>
              <a:t>t  Options</a:t>
            </a:r>
            <a:endParaRPr sz="1088">
              <a:solidFill>
                <a:prstClr val="black"/>
              </a:solidFill>
              <a:latin typeface="Arial"/>
              <a:cs typeface="Arial"/>
            </a:endParaRPr>
          </a:p>
        </p:txBody>
      </p:sp>
      <p:sp>
        <p:nvSpPr>
          <p:cNvPr id="9" name="object 9"/>
          <p:cNvSpPr/>
          <p:nvPr/>
        </p:nvSpPr>
        <p:spPr>
          <a:xfrm>
            <a:off x="3634740" y="3284219"/>
            <a:ext cx="1234440" cy="1432560"/>
          </a:xfrm>
          <a:custGeom>
            <a:avLst/>
            <a:gdLst/>
            <a:ahLst/>
            <a:cxnLst/>
            <a:rect l="l" t="t" r="r" b="b"/>
            <a:pathLst>
              <a:path w="1645920" h="1910079">
                <a:moveTo>
                  <a:pt x="824991" y="0"/>
                </a:moveTo>
                <a:lnTo>
                  <a:pt x="0" y="487552"/>
                </a:lnTo>
                <a:lnTo>
                  <a:pt x="0" y="1433372"/>
                </a:lnTo>
                <a:lnTo>
                  <a:pt x="822705" y="1910079"/>
                </a:lnTo>
                <a:lnTo>
                  <a:pt x="1645919" y="1433372"/>
                </a:lnTo>
                <a:lnTo>
                  <a:pt x="1645919" y="487552"/>
                </a:lnTo>
                <a:lnTo>
                  <a:pt x="824991" y="0"/>
                </a:lnTo>
                <a:close/>
              </a:path>
            </a:pathLst>
          </a:custGeom>
          <a:solidFill>
            <a:srgbClr val="4D4F52"/>
          </a:solidFill>
        </p:spPr>
        <p:txBody>
          <a:bodyPr wrap="square" lIns="0" tIns="0" rIns="0" bIns="0" rtlCol="0"/>
          <a:lstStyle/>
          <a:p>
            <a:pPr defTabSz="685800"/>
            <a:endParaRPr sz="1350">
              <a:solidFill>
                <a:prstClr val="black"/>
              </a:solidFill>
              <a:latin typeface="Calibri"/>
            </a:endParaRPr>
          </a:p>
        </p:txBody>
      </p:sp>
      <p:sp>
        <p:nvSpPr>
          <p:cNvPr id="10" name="object 10"/>
          <p:cNvSpPr txBox="1"/>
          <p:nvPr/>
        </p:nvSpPr>
        <p:spPr>
          <a:xfrm>
            <a:off x="3705035" y="3828622"/>
            <a:ext cx="1086326" cy="352180"/>
          </a:xfrm>
          <a:prstGeom prst="rect">
            <a:avLst/>
          </a:prstGeom>
        </p:spPr>
        <p:txBody>
          <a:bodyPr vert="horz" wrap="square" lIns="0" tIns="18574" rIns="0" bIns="0" rtlCol="0">
            <a:spAutoFit/>
          </a:bodyPr>
          <a:lstStyle/>
          <a:p>
            <a:pPr marL="9525" marR="3810" indent="236220" defTabSz="685800">
              <a:lnSpc>
                <a:spcPts val="1260"/>
              </a:lnSpc>
              <a:spcBef>
                <a:spcPts val="146"/>
              </a:spcBef>
            </a:pPr>
            <a:r>
              <a:rPr sz="1088" b="1" spc="-4" dirty="0">
                <a:solidFill>
                  <a:srgbClr val="FFFFFF"/>
                </a:solidFill>
                <a:latin typeface="Arial"/>
                <a:cs typeface="Arial"/>
              </a:rPr>
              <a:t>Facilitate  </a:t>
            </a:r>
            <a:r>
              <a:rPr sz="1088" b="1" spc="8" dirty="0">
                <a:solidFill>
                  <a:srgbClr val="FFFFFF"/>
                </a:solidFill>
                <a:latin typeface="Arial"/>
                <a:cs typeface="Arial"/>
              </a:rPr>
              <a:t>Smart</a:t>
            </a:r>
            <a:r>
              <a:rPr sz="1088" b="1" spc="-172" dirty="0">
                <a:solidFill>
                  <a:srgbClr val="FFFFFF"/>
                </a:solidFill>
                <a:latin typeface="Arial"/>
                <a:cs typeface="Arial"/>
              </a:rPr>
              <a:t> </a:t>
            </a:r>
            <a:r>
              <a:rPr sz="1088" b="1" spc="-8" dirty="0">
                <a:solidFill>
                  <a:srgbClr val="FFFFFF"/>
                </a:solidFill>
                <a:latin typeface="Arial"/>
                <a:cs typeface="Arial"/>
              </a:rPr>
              <a:t>Decisions</a:t>
            </a:r>
            <a:endParaRPr sz="1088">
              <a:solidFill>
                <a:prstClr val="black"/>
              </a:solidFill>
              <a:latin typeface="Arial"/>
              <a:cs typeface="Arial"/>
            </a:endParaRPr>
          </a:p>
        </p:txBody>
      </p:sp>
      <p:sp>
        <p:nvSpPr>
          <p:cNvPr id="11" name="object 11"/>
          <p:cNvSpPr/>
          <p:nvPr/>
        </p:nvSpPr>
        <p:spPr>
          <a:xfrm>
            <a:off x="3901154" y="2679478"/>
            <a:ext cx="322898" cy="688181"/>
          </a:xfrm>
          <a:custGeom>
            <a:avLst/>
            <a:gdLst/>
            <a:ahLst/>
            <a:cxnLst/>
            <a:rect l="l" t="t" r="r" b="b"/>
            <a:pathLst>
              <a:path w="430529" h="917575">
                <a:moveTo>
                  <a:pt x="50827" y="849497"/>
                </a:moveTo>
                <a:lnTo>
                  <a:pt x="0" y="869314"/>
                </a:lnTo>
                <a:lnTo>
                  <a:pt x="86868" y="917194"/>
                </a:lnTo>
                <a:lnTo>
                  <a:pt x="105562" y="861187"/>
                </a:lnTo>
                <a:lnTo>
                  <a:pt x="54737" y="861187"/>
                </a:lnTo>
                <a:lnTo>
                  <a:pt x="50827" y="849497"/>
                </a:lnTo>
                <a:close/>
              </a:path>
              <a:path w="430529" h="917575">
                <a:moveTo>
                  <a:pt x="68560" y="842583"/>
                </a:moveTo>
                <a:lnTo>
                  <a:pt x="50827" y="849497"/>
                </a:lnTo>
                <a:lnTo>
                  <a:pt x="54737" y="861187"/>
                </a:lnTo>
                <a:lnTo>
                  <a:pt x="72771" y="855090"/>
                </a:lnTo>
                <a:lnTo>
                  <a:pt x="68560" y="842583"/>
                </a:lnTo>
                <a:close/>
              </a:path>
              <a:path w="430529" h="917575">
                <a:moveTo>
                  <a:pt x="118237" y="823213"/>
                </a:moveTo>
                <a:lnTo>
                  <a:pt x="68560" y="842583"/>
                </a:lnTo>
                <a:lnTo>
                  <a:pt x="72771" y="855090"/>
                </a:lnTo>
                <a:lnTo>
                  <a:pt x="54737" y="861187"/>
                </a:lnTo>
                <a:lnTo>
                  <a:pt x="105562" y="861187"/>
                </a:lnTo>
                <a:lnTo>
                  <a:pt x="118237" y="823213"/>
                </a:lnTo>
                <a:close/>
              </a:path>
              <a:path w="430529" h="917575">
                <a:moveTo>
                  <a:pt x="421766" y="0"/>
                </a:moveTo>
                <a:lnTo>
                  <a:pt x="359028" y="32512"/>
                </a:lnTo>
                <a:lnTo>
                  <a:pt x="300609" y="70865"/>
                </a:lnTo>
                <a:lnTo>
                  <a:pt x="247014" y="114045"/>
                </a:lnTo>
                <a:lnTo>
                  <a:pt x="198627" y="161798"/>
                </a:lnTo>
                <a:lnTo>
                  <a:pt x="155448" y="213613"/>
                </a:lnTo>
                <a:lnTo>
                  <a:pt x="117728" y="269113"/>
                </a:lnTo>
                <a:lnTo>
                  <a:pt x="85725" y="327787"/>
                </a:lnTo>
                <a:lnTo>
                  <a:pt x="59309" y="389000"/>
                </a:lnTo>
                <a:lnTo>
                  <a:pt x="38988" y="452627"/>
                </a:lnTo>
                <a:lnTo>
                  <a:pt x="24764" y="517906"/>
                </a:lnTo>
                <a:lnTo>
                  <a:pt x="17018" y="584581"/>
                </a:lnTo>
                <a:lnTo>
                  <a:pt x="15366" y="618236"/>
                </a:lnTo>
                <a:lnTo>
                  <a:pt x="15494" y="652018"/>
                </a:lnTo>
                <a:lnTo>
                  <a:pt x="20700" y="719836"/>
                </a:lnTo>
                <a:lnTo>
                  <a:pt x="32893" y="787654"/>
                </a:lnTo>
                <a:lnTo>
                  <a:pt x="50827" y="849497"/>
                </a:lnTo>
                <a:lnTo>
                  <a:pt x="68560" y="842583"/>
                </a:lnTo>
                <a:lnTo>
                  <a:pt x="59816" y="816610"/>
                </a:lnTo>
                <a:lnTo>
                  <a:pt x="51435" y="783844"/>
                </a:lnTo>
                <a:lnTo>
                  <a:pt x="39624" y="717931"/>
                </a:lnTo>
                <a:lnTo>
                  <a:pt x="34544" y="652018"/>
                </a:lnTo>
                <a:lnTo>
                  <a:pt x="34458" y="618236"/>
                </a:lnTo>
                <a:lnTo>
                  <a:pt x="35940" y="586358"/>
                </a:lnTo>
                <a:lnTo>
                  <a:pt x="43561" y="521588"/>
                </a:lnTo>
                <a:lnTo>
                  <a:pt x="57276" y="457962"/>
                </a:lnTo>
                <a:lnTo>
                  <a:pt x="76962" y="396239"/>
                </a:lnTo>
                <a:lnTo>
                  <a:pt x="102615" y="336550"/>
                </a:lnTo>
                <a:lnTo>
                  <a:pt x="133858" y="279526"/>
                </a:lnTo>
                <a:lnTo>
                  <a:pt x="170434" y="225425"/>
                </a:lnTo>
                <a:lnTo>
                  <a:pt x="212344" y="175006"/>
                </a:lnTo>
                <a:lnTo>
                  <a:pt x="259461" y="128524"/>
                </a:lnTo>
                <a:lnTo>
                  <a:pt x="311403" y="86487"/>
                </a:lnTo>
                <a:lnTo>
                  <a:pt x="368173" y="49149"/>
                </a:lnTo>
                <a:lnTo>
                  <a:pt x="430149" y="17145"/>
                </a:lnTo>
                <a:lnTo>
                  <a:pt x="421766" y="0"/>
                </a:lnTo>
                <a:close/>
              </a:path>
            </a:pathLst>
          </a:custGeom>
          <a:solidFill>
            <a:srgbClr val="4B789C"/>
          </a:solidFill>
        </p:spPr>
        <p:txBody>
          <a:bodyPr wrap="square" lIns="0" tIns="0" rIns="0" bIns="0" rtlCol="0"/>
          <a:lstStyle/>
          <a:p>
            <a:pPr defTabSz="685800"/>
            <a:endParaRPr sz="1350">
              <a:solidFill>
                <a:prstClr val="black"/>
              </a:solidFill>
              <a:latin typeface="Calibri"/>
            </a:endParaRPr>
          </a:p>
        </p:txBody>
      </p:sp>
      <p:sp>
        <p:nvSpPr>
          <p:cNvPr id="12" name="object 12"/>
          <p:cNvSpPr txBox="1"/>
          <p:nvPr/>
        </p:nvSpPr>
        <p:spPr>
          <a:xfrm>
            <a:off x="1485900" y="746761"/>
            <a:ext cx="6172200" cy="209736"/>
          </a:xfrm>
          <a:prstGeom prst="rect">
            <a:avLst/>
          </a:prstGeom>
          <a:ln w="20319">
            <a:solidFill>
              <a:srgbClr val="003E71"/>
            </a:solidFill>
          </a:ln>
        </p:spPr>
        <p:txBody>
          <a:bodyPr vert="horz" wrap="square" lIns="0" tIns="41909" rIns="0" bIns="0" rtlCol="0">
            <a:spAutoFit/>
          </a:bodyPr>
          <a:lstStyle/>
          <a:p>
            <a:pPr marL="225266" defTabSz="685800">
              <a:spcBef>
                <a:spcPts val="329"/>
              </a:spcBef>
            </a:pPr>
            <a:r>
              <a:rPr sz="1088" spc="-8" dirty="0">
                <a:solidFill>
                  <a:srgbClr val="003E71"/>
                </a:solidFill>
                <a:latin typeface="Arial"/>
                <a:cs typeface="Arial"/>
              </a:rPr>
              <a:t>Defined</a:t>
            </a:r>
            <a:r>
              <a:rPr sz="1088" spc="-124" dirty="0">
                <a:solidFill>
                  <a:srgbClr val="003E71"/>
                </a:solidFill>
                <a:latin typeface="Arial"/>
                <a:cs typeface="Arial"/>
              </a:rPr>
              <a:t> </a:t>
            </a:r>
            <a:r>
              <a:rPr sz="1088" spc="-4" dirty="0">
                <a:solidFill>
                  <a:srgbClr val="003E71"/>
                </a:solidFill>
                <a:latin typeface="Arial"/>
                <a:cs typeface="Arial"/>
              </a:rPr>
              <a:t>contribution</a:t>
            </a:r>
            <a:r>
              <a:rPr sz="1088" spc="-120" dirty="0">
                <a:solidFill>
                  <a:srgbClr val="003E71"/>
                </a:solidFill>
                <a:latin typeface="Arial"/>
                <a:cs typeface="Arial"/>
              </a:rPr>
              <a:t> </a:t>
            </a:r>
            <a:r>
              <a:rPr sz="1088" spc="-11" dirty="0">
                <a:solidFill>
                  <a:srgbClr val="003E71"/>
                </a:solidFill>
                <a:latin typeface="Arial"/>
                <a:cs typeface="Arial"/>
              </a:rPr>
              <a:t>participants</a:t>
            </a:r>
            <a:r>
              <a:rPr sz="1088" spc="-120" dirty="0">
                <a:solidFill>
                  <a:srgbClr val="003E71"/>
                </a:solidFill>
                <a:latin typeface="Arial"/>
                <a:cs typeface="Arial"/>
              </a:rPr>
              <a:t> </a:t>
            </a:r>
            <a:r>
              <a:rPr sz="1088" spc="-4" dirty="0">
                <a:solidFill>
                  <a:srgbClr val="003E71"/>
                </a:solidFill>
                <a:latin typeface="Arial"/>
                <a:cs typeface="Arial"/>
              </a:rPr>
              <a:t>are</a:t>
            </a:r>
            <a:r>
              <a:rPr sz="1088" spc="-116" dirty="0">
                <a:solidFill>
                  <a:srgbClr val="003E71"/>
                </a:solidFill>
                <a:latin typeface="Arial"/>
                <a:cs typeface="Arial"/>
              </a:rPr>
              <a:t> </a:t>
            </a:r>
            <a:r>
              <a:rPr sz="1088" spc="-8" dirty="0">
                <a:solidFill>
                  <a:srgbClr val="003E71"/>
                </a:solidFill>
                <a:latin typeface="Arial"/>
                <a:cs typeface="Arial"/>
              </a:rPr>
              <a:t>responsible</a:t>
            </a:r>
            <a:r>
              <a:rPr sz="1088" spc="-120" dirty="0">
                <a:solidFill>
                  <a:srgbClr val="003E71"/>
                </a:solidFill>
                <a:latin typeface="Arial"/>
                <a:cs typeface="Arial"/>
              </a:rPr>
              <a:t> </a:t>
            </a:r>
            <a:r>
              <a:rPr sz="1088" spc="-4" dirty="0">
                <a:solidFill>
                  <a:srgbClr val="003E71"/>
                </a:solidFill>
                <a:latin typeface="Arial"/>
                <a:cs typeface="Arial"/>
              </a:rPr>
              <a:t>for</a:t>
            </a:r>
            <a:r>
              <a:rPr sz="1088" spc="-120" dirty="0">
                <a:solidFill>
                  <a:srgbClr val="003E71"/>
                </a:solidFill>
                <a:latin typeface="Arial"/>
                <a:cs typeface="Arial"/>
              </a:rPr>
              <a:t> </a:t>
            </a:r>
            <a:r>
              <a:rPr sz="1088" spc="-8" dirty="0">
                <a:solidFill>
                  <a:srgbClr val="003E71"/>
                </a:solidFill>
                <a:latin typeface="Arial"/>
                <a:cs typeface="Arial"/>
              </a:rPr>
              <a:t>key</a:t>
            </a:r>
            <a:r>
              <a:rPr sz="1088" spc="-56" dirty="0">
                <a:solidFill>
                  <a:srgbClr val="003E71"/>
                </a:solidFill>
                <a:latin typeface="Arial"/>
                <a:cs typeface="Arial"/>
              </a:rPr>
              <a:t> </a:t>
            </a:r>
            <a:r>
              <a:rPr sz="1088" spc="-4" dirty="0">
                <a:solidFill>
                  <a:srgbClr val="003E71"/>
                </a:solidFill>
                <a:latin typeface="Arial"/>
                <a:cs typeface="Arial"/>
              </a:rPr>
              <a:t>actions</a:t>
            </a:r>
            <a:r>
              <a:rPr sz="1088" spc="-124" dirty="0">
                <a:solidFill>
                  <a:srgbClr val="003E71"/>
                </a:solidFill>
                <a:latin typeface="Arial"/>
                <a:cs typeface="Arial"/>
              </a:rPr>
              <a:t> </a:t>
            </a:r>
            <a:r>
              <a:rPr sz="1088" spc="-4" dirty="0">
                <a:solidFill>
                  <a:srgbClr val="003E71"/>
                </a:solidFill>
                <a:latin typeface="Arial"/>
                <a:cs typeface="Arial"/>
              </a:rPr>
              <a:t>that</a:t>
            </a:r>
            <a:r>
              <a:rPr sz="1088" spc="-60" dirty="0">
                <a:solidFill>
                  <a:srgbClr val="003E71"/>
                </a:solidFill>
                <a:latin typeface="Arial"/>
                <a:cs typeface="Arial"/>
              </a:rPr>
              <a:t> </a:t>
            </a:r>
            <a:r>
              <a:rPr sz="1088" spc="-8" dirty="0">
                <a:solidFill>
                  <a:srgbClr val="003E71"/>
                </a:solidFill>
                <a:latin typeface="Arial"/>
                <a:cs typeface="Arial"/>
              </a:rPr>
              <a:t>influence</a:t>
            </a:r>
            <a:r>
              <a:rPr sz="1088" spc="-120" dirty="0">
                <a:solidFill>
                  <a:srgbClr val="003E71"/>
                </a:solidFill>
                <a:latin typeface="Arial"/>
                <a:cs typeface="Arial"/>
              </a:rPr>
              <a:t> </a:t>
            </a:r>
            <a:r>
              <a:rPr sz="1088" spc="-4" dirty="0">
                <a:solidFill>
                  <a:srgbClr val="003E71"/>
                </a:solidFill>
                <a:latin typeface="Arial"/>
                <a:cs typeface="Arial"/>
              </a:rPr>
              <a:t>their</a:t>
            </a:r>
            <a:r>
              <a:rPr sz="1088" spc="-60" dirty="0">
                <a:solidFill>
                  <a:srgbClr val="003E71"/>
                </a:solidFill>
                <a:latin typeface="Arial"/>
                <a:cs typeface="Arial"/>
              </a:rPr>
              <a:t> </a:t>
            </a:r>
            <a:r>
              <a:rPr sz="1088" spc="-8" dirty="0">
                <a:solidFill>
                  <a:srgbClr val="003E71"/>
                </a:solidFill>
                <a:latin typeface="Arial"/>
                <a:cs typeface="Arial"/>
              </a:rPr>
              <a:t>own</a:t>
            </a:r>
            <a:r>
              <a:rPr sz="1088" spc="-60" dirty="0">
                <a:solidFill>
                  <a:srgbClr val="003E71"/>
                </a:solidFill>
                <a:latin typeface="Arial"/>
                <a:cs typeface="Arial"/>
              </a:rPr>
              <a:t> </a:t>
            </a:r>
            <a:r>
              <a:rPr sz="1088" spc="-15" dirty="0">
                <a:solidFill>
                  <a:srgbClr val="003E71"/>
                </a:solidFill>
                <a:latin typeface="Arial"/>
                <a:cs typeface="Arial"/>
              </a:rPr>
              <a:t>outcomes</a:t>
            </a:r>
            <a:endParaRPr sz="1088">
              <a:solidFill>
                <a:prstClr val="black"/>
              </a:solidFill>
              <a:latin typeface="Arial"/>
              <a:cs typeface="Arial"/>
            </a:endParaRPr>
          </a:p>
        </p:txBody>
      </p:sp>
      <p:sp>
        <p:nvSpPr>
          <p:cNvPr id="13" name="object 13"/>
          <p:cNvSpPr/>
          <p:nvPr/>
        </p:nvSpPr>
        <p:spPr>
          <a:xfrm>
            <a:off x="3299459" y="937261"/>
            <a:ext cx="746760" cy="7543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350">
              <a:solidFill>
                <a:prstClr val="black"/>
              </a:solidFill>
              <a:latin typeface="Calibri"/>
            </a:endParaRPr>
          </a:p>
        </p:txBody>
      </p:sp>
      <p:sp>
        <p:nvSpPr>
          <p:cNvPr id="14" name="object 14"/>
          <p:cNvSpPr/>
          <p:nvPr/>
        </p:nvSpPr>
        <p:spPr>
          <a:xfrm>
            <a:off x="5417820" y="1165861"/>
            <a:ext cx="396239" cy="33527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350">
              <a:solidFill>
                <a:prstClr val="black"/>
              </a:solidFill>
              <a:latin typeface="Calibri"/>
            </a:endParaRPr>
          </a:p>
        </p:txBody>
      </p:sp>
      <p:sp>
        <p:nvSpPr>
          <p:cNvPr id="15" name="object 15"/>
          <p:cNvSpPr/>
          <p:nvPr/>
        </p:nvSpPr>
        <p:spPr>
          <a:xfrm>
            <a:off x="4602480" y="1013460"/>
            <a:ext cx="0" cy="403860"/>
          </a:xfrm>
          <a:custGeom>
            <a:avLst/>
            <a:gdLst/>
            <a:ahLst/>
            <a:cxnLst/>
            <a:rect l="l" t="t" r="r" b="b"/>
            <a:pathLst>
              <a:path h="538480">
                <a:moveTo>
                  <a:pt x="0" y="538353"/>
                </a:moveTo>
                <a:lnTo>
                  <a:pt x="0" y="0"/>
                </a:lnTo>
              </a:path>
            </a:pathLst>
          </a:custGeom>
          <a:ln w="20320">
            <a:solidFill>
              <a:srgbClr val="003E71"/>
            </a:solidFill>
          </a:ln>
        </p:spPr>
        <p:txBody>
          <a:bodyPr wrap="square" lIns="0" tIns="0" rIns="0" bIns="0" rtlCol="0"/>
          <a:lstStyle/>
          <a:p>
            <a:pPr defTabSz="685800"/>
            <a:endParaRPr sz="1350">
              <a:solidFill>
                <a:prstClr val="black"/>
              </a:solidFill>
              <a:latin typeface="Calibri"/>
            </a:endParaRPr>
          </a:p>
        </p:txBody>
      </p:sp>
      <p:sp>
        <p:nvSpPr>
          <p:cNvPr id="16" name="object 16"/>
          <p:cNvSpPr txBox="1"/>
          <p:nvPr/>
        </p:nvSpPr>
        <p:spPr>
          <a:xfrm>
            <a:off x="1577816" y="1439090"/>
            <a:ext cx="5853588" cy="825386"/>
          </a:xfrm>
          <a:prstGeom prst="rect">
            <a:avLst/>
          </a:prstGeom>
        </p:spPr>
        <p:txBody>
          <a:bodyPr vert="horz" wrap="square" lIns="0" tIns="83344" rIns="0" bIns="0" rtlCol="0">
            <a:spAutoFit/>
          </a:bodyPr>
          <a:lstStyle/>
          <a:p>
            <a:pPr marL="1635919" defTabSz="685800">
              <a:spcBef>
                <a:spcPts val="656"/>
              </a:spcBef>
              <a:tabLst>
                <a:tab pos="3523774" algn="l"/>
              </a:tabLst>
            </a:pPr>
            <a:r>
              <a:rPr sz="1350" spc="-28" baseline="2314" dirty="0">
                <a:solidFill>
                  <a:srgbClr val="003E71"/>
                </a:solidFill>
                <a:latin typeface="Arial"/>
                <a:cs typeface="Arial"/>
              </a:rPr>
              <a:t>Savings</a:t>
            </a:r>
            <a:r>
              <a:rPr sz="1350" spc="118" baseline="2314" dirty="0">
                <a:solidFill>
                  <a:srgbClr val="003E71"/>
                </a:solidFill>
                <a:latin typeface="Arial"/>
                <a:cs typeface="Arial"/>
              </a:rPr>
              <a:t> </a:t>
            </a:r>
            <a:r>
              <a:rPr sz="1350" spc="-28" baseline="2314" dirty="0">
                <a:solidFill>
                  <a:srgbClr val="003E71"/>
                </a:solidFill>
                <a:latin typeface="Arial"/>
                <a:cs typeface="Arial"/>
              </a:rPr>
              <a:t>Behavior	</a:t>
            </a:r>
            <a:r>
              <a:rPr sz="900" spc="-15" dirty="0">
                <a:solidFill>
                  <a:srgbClr val="003E71"/>
                </a:solidFill>
                <a:latin typeface="Arial"/>
                <a:cs typeface="Arial"/>
              </a:rPr>
              <a:t>Investment</a:t>
            </a:r>
            <a:r>
              <a:rPr sz="900" spc="98" dirty="0">
                <a:solidFill>
                  <a:srgbClr val="003E71"/>
                </a:solidFill>
                <a:latin typeface="Arial"/>
                <a:cs typeface="Arial"/>
              </a:rPr>
              <a:t> </a:t>
            </a:r>
            <a:r>
              <a:rPr sz="900" spc="-8" dirty="0">
                <a:solidFill>
                  <a:srgbClr val="003E71"/>
                </a:solidFill>
                <a:latin typeface="Arial"/>
                <a:cs typeface="Arial"/>
              </a:rPr>
              <a:t>Choices</a:t>
            </a:r>
            <a:endParaRPr sz="900">
              <a:solidFill>
                <a:prstClr val="black"/>
              </a:solidFill>
              <a:latin typeface="Arial"/>
              <a:cs typeface="Arial"/>
            </a:endParaRPr>
          </a:p>
          <a:p>
            <a:pPr marL="9525" marR="3810" defTabSz="685800">
              <a:lnSpc>
                <a:spcPts val="1260"/>
              </a:lnSpc>
              <a:spcBef>
                <a:spcPts val="769"/>
              </a:spcBef>
            </a:pPr>
            <a:r>
              <a:rPr sz="1088" spc="15" dirty="0">
                <a:solidFill>
                  <a:prstClr val="black"/>
                </a:solidFill>
                <a:latin typeface="Arial"/>
                <a:cs typeface="Arial"/>
              </a:rPr>
              <a:t>The</a:t>
            </a:r>
            <a:r>
              <a:rPr sz="1088" spc="-127" dirty="0">
                <a:solidFill>
                  <a:prstClr val="black"/>
                </a:solidFill>
                <a:latin typeface="Arial"/>
                <a:cs typeface="Arial"/>
              </a:rPr>
              <a:t> </a:t>
            </a:r>
            <a:r>
              <a:rPr sz="1088" spc="-4" dirty="0">
                <a:solidFill>
                  <a:prstClr val="black"/>
                </a:solidFill>
                <a:latin typeface="Arial"/>
                <a:cs typeface="Arial"/>
              </a:rPr>
              <a:t>structure</a:t>
            </a:r>
            <a:r>
              <a:rPr sz="1088" spc="-120" dirty="0">
                <a:solidFill>
                  <a:prstClr val="black"/>
                </a:solidFill>
                <a:latin typeface="Arial"/>
                <a:cs typeface="Arial"/>
              </a:rPr>
              <a:t> </a:t>
            </a:r>
            <a:r>
              <a:rPr sz="1088" spc="-4" dirty="0">
                <a:solidFill>
                  <a:prstClr val="black"/>
                </a:solidFill>
                <a:latin typeface="Arial"/>
                <a:cs typeface="Arial"/>
              </a:rPr>
              <a:t>of</a:t>
            </a:r>
            <a:r>
              <a:rPr sz="1088" spc="-68" dirty="0">
                <a:solidFill>
                  <a:prstClr val="black"/>
                </a:solidFill>
                <a:latin typeface="Arial"/>
                <a:cs typeface="Arial"/>
              </a:rPr>
              <a:t> </a:t>
            </a:r>
            <a:r>
              <a:rPr sz="1088" spc="-4" dirty="0">
                <a:solidFill>
                  <a:prstClr val="black"/>
                </a:solidFill>
                <a:latin typeface="Arial"/>
                <a:cs typeface="Arial"/>
              </a:rPr>
              <a:t>a</a:t>
            </a:r>
            <a:r>
              <a:rPr sz="1088" spc="-64" dirty="0">
                <a:solidFill>
                  <a:prstClr val="black"/>
                </a:solidFill>
                <a:latin typeface="Arial"/>
                <a:cs typeface="Arial"/>
              </a:rPr>
              <a:t> </a:t>
            </a:r>
            <a:r>
              <a:rPr sz="1088" spc="-8" dirty="0">
                <a:solidFill>
                  <a:prstClr val="black"/>
                </a:solidFill>
                <a:latin typeface="Arial"/>
                <a:cs typeface="Arial"/>
              </a:rPr>
              <a:t>DC</a:t>
            </a:r>
            <a:r>
              <a:rPr sz="1088" dirty="0">
                <a:solidFill>
                  <a:prstClr val="black"/>
                </a:solidFill>
                <a:latin typeface="Arial"/>
                <a:cs typeface="Arial"/>
              </a:rPr>
              <a:t> </a:t>
            </a:r>
            <a:r>
              <a:rPr sz="1088" spc="-11" dirty="0">
                <a:solidFill>
                  <a:prstClr val="black"/>
                </a:solidFill>
                <a:latin typeface="Arial"/>
                <a:cs typeface="Arial"/>
              </a:rPr>
              <a:t>investment</a:t>
            </a:r>
            <a:r>
              <a:rPr sz="1088" spc="-124" dirty="0">
                <a:solidFill>
                  <a:prstClr val="black"/>
                </a:solidFill>
                <a:latin typeface="Arial"/>
                <a:cs typeface="Arial"/>
              </a:rPr>
              <a:t> </a:t>
            </a:r>
            <a:r>
              <a:rPr sz="1088" spc="-19" dirty="0">
                <a:solidFill>
                  <a:prstClr val="black"/>
                </a:solidFill>
                <a:latin typeface="Arial"/>
                <a:cs typeface="Arial"/>
              </a:rPr>
              <a:t>menu</a:t>
            </a:r>
            <a:r>
              <a:rPr sz="1088" spc="-64" dirty="0">
                <a:solidFill>
                  <a:prstClr val="black"/>
                </a:solidFill>
                <a:latin typeface="Arial"/>
                <a:cs typeface="Arial"/>
              </a:rPr>
              <a:t> </a:t>
            </a:r>
            <a:r>
              <a:rPr sz="1088" spc="-4" dirty="0">
                <a:solidFill>
                  <a:prstClr val="black"/>
                </a:solidFill>
                <a:latin typeface="Arial"/>
                <a:cs typeface="Arial"/>
              </a:rPr>
              <a:t>can</a:t>
            </a:r>
            <a:r>
              <a:rPr sz="1088" spc="-68" dirty="0">
                <a:solidFill>
                  <a:prstClr val="black"/>
                </a:solidFill>
                <a:latin typeface="Arial"/>
                <a:cs typeface="Arial"/>
              </a:rPr>
              <a:t> </a:t>
            </a:r>
            <a:r>
              <a:rPr sz="1088" spc="-8" dirty="0">
                <a:solidFill>
                  <a:prstClr val="black"/>
                </a:solidFill>
                <a:latin typeface="Arial"/>
                <a:cs typeface="Arial"/>
              </a:rPr>
              <a:t>have</a:t>
            </a:r>
            <a:r>
              <a:rPr sz="1088" spc="-64" dirty="0">
                <a:solidFill>
                  <a:prstClr val="black"/>
                </a:solidFill>
                <a:latin typeface="Arial"/>
                <a:cs typeface="Arial"/>
              </a:rPr>
              <a:t> </a:t>
            </a:r>
            <a:r>
              <a:rPr sz="1088" spc="-4" dirty="0">
                <a:solidFill>
                  <a:prstClr val="black"/>
                </a:solidFill>
                <a:latin typeface="Arial"/>
                <a:cs typeface="Arial"/>
              </a:rPr>
              <a:t>a</a:t>
            </a:r>
            <a:r>
              <a:rPr sz="1088" spc="-64" dirty="0">
                <a:solidFill>
                  <a:prstClr val="black"/>
                </a:solidFill>
                <a:latin typeface="Arial"/>
                <a:cs typeface="Arial"/>
              </a:rPr>
              <a:t> </a:t>
            </a:r>
            <a:r>
              <a:rPr sz="1088" spc="-4" dirty="0">
                <a:solidFill>
                  <a:prstClr val="black"/>
                </a:solidFill>
                <a:latin typeface="Arial"/>
                <a:cs typeface="Arial"/>
              </a:rPr>
              <a:t>significant</a:t>
            </a:r>
            <a:r>
              <a:rPr sz="1088" spc="-101" dirty="0">
                <a:solidFill>
                  <a:prstClr val="black"/>
                </a:solidFill>
                <a:latin typeface="Arial"/>
                <a:cs typeface="Arial"/>
              </a:rPr>
              <a:t> </a:t>
            </a:r>
            <a:r>
              <a:rPr sz="1088" b="1" spc="4" dirty="0">
                <a:solidFill>
                  <a:srgbClr val="0083A9"/>
                </a:solidFill>
                <a:latin typeface="Arial"/>
                <a:cs typeface="Arial"/>
              </a:rPr>
              <a:t>impact</a:t>
            </a:r>
            <a:r>
              <a:rPr sz="1088" b="1" spc="-116" dirty="0">
                <a:solidFill>
                  <a:srgbClr val="0083A9"/>
                </a:solidFill>
                <a:latin typeface="Arial"/>
                <a:cs typeface="Arial"/>
              </a:rPr>
              <a:t> </a:t>
            </a:r>
            <a:r>
              <a:rPr sz="1088" spc="-4" dirty="0">
                <a:solidFill>
                  <a:prstClr val="black"/>
                </a:solidFill>
                <a:latin typeface="Arial"/>
                <a:cs typeface="Arial"/>
              </a:rPr>
              <a:t>on</a:t>
            </a:r>
            <a:r>
              <a:rPr sz="1088" spc="-124" dirty="0">
                <a:solidFill>
                  <a:prstClr val="black"/>
                </a:solidFill>
                <a:latin typeface="Arial"/>
                <a:cs typeface="Arial"/>
              </a:rPr>
              <a:t> </a:t>
            </a:r>
            <a:r>
              <a:rPr sz="1088" spc="-4" dirty="0">
                <a:solidFill>
                  <a:prstClr val="black"/>
                </a:solidFill>
                <a:latin typeface="Arial"/>
                <a:cs typeface="Arial"/>
              </a:rPr>
              <a:t>the</a:t>
            </a:r>
            <a:r>
              <a:rPr sz="1088" spc="-68" dirty="0">
                <a:solidFill>
                  <a:prstClr val="black"/>
                </a:solidFill>
                <a:latin typeface="Arial"/>
                <a:cs typeface="Arial"/>
              </a:rPr>
              <a:t> </a:t>
            </a:r>
            <a:r>
              <a:rPr sz="1088" spc="-8" dirty="0">
                <a:solidFill>
                  <a:prstClr val="black"/>
                </a:solidFill>
                <a:latin typeface="Arial"/>
                <a:cs typeface="Arial"/>
              </a:rPr>
              <a:t>choices</a:t>
            </a:r>
            <a:r>
              <a:rPr sz="1088" spc="-124" dirty="0">
                <a:solidFill>
                  <a:prstClr val="black"/>
                </a:solidFill>
                <a:latin typeface="Arial"/>
                <a:cs typeface="Arial"/>
              </a:rPr>
              <a:t> </a:t>
            </a:r>
            <a:r>
              <a:rPr sz="1088" spc="-8" dirty="0">
                <a:solidFill>
                  <a:prstClr val="black"/>
                </a:solidFill>
                <a:latin typeface="Arial"/>
                <a:cs typeface="Arial"/>
              </a:rPr>
              <a:t>people</a:t>
            </a:r>
            <a:r>
              <a:rPr sz="1088" spc="-124" dirty="0">
                <a:solidFill>
                  <a:prstClr val="black"/>
                </a:solidFill>
                <a:latin typeface="Arial"/>
                <a:cs typeface="Arial"/>
              </a:rPr>
              <a:t> </a:t>
            </a:r>
            <a:r>
              <a:rPr sz="1088" spc="-19" dirty="0">
                <a:solidFill>
                  <a:prstClr val="black"/>
                </a:solidFill>
                <a:latin typeface="Arial"/>
                <a:cs typeface="Arial"/>
              </a:rPr>
              <a:t>make,  </a:t>
            </a:r>
            <a:r>
              <a:rPr sz="1088" spc="-4" dirty="0">
                <a:solidFill>
                  <a:prstClr val="black"/>
                </a:solidFill>
                <a:latin typeface="Arial"/>
                <a:cs typeface="Arial"/>
              </a:rPr>
              <a:t>and </a:t>
            </a:r>
            <a:r>
              <a:rPr sz="1088" spc="-11" dirty="0">
                <a:solidFill>
                  <a:prstClr val="black"/>
                </a:solidFill>
                <a:latin typeface="Arial"/>
                <a:cs typeface="Arial"/>
              </a:rPr>
              <a:t>ultimately </a:t>
            </a:r>
            <a:r>
              <a:rPr sz="1088" spc="-4" dirty="0">
                <a:solidFill>
                  <a:prstClr val="black"/>
                </a:solidFill>
                <a:latin typeface="Arial"/>
                <a:cs typeface="Arial"/>
              </a:rPr>
              <a:t>their </a:t>
            </a:r>
            <a:r>
              <a:rPr sz="1088" b="1" spc="4" dirty="0">
                <a:solidFill>
                  <a:srgbClr val="0083A9"/>
                </a:solidFill>
                <a:latin typeface="Arial"/>
                <a:cs typeface="Arial"/>
              </a:rPr>
              <a:t>success. </a:t>
            </a:r>
            <a:r>
              <a:rPr sz="1088" spc="-4" dirty="0">
                <a:solidFill>
                  <a:prstClr val="black"/>
                </a:solidFill>
                <a:latin typeface="Arial"/>
                <a:cs typeface="Arial"/>
              </a:rPr>
              <a:t>For these reasons, </a:t>
            </a:r>
            <a:r>
              <a:rPr sz="1088" spc="-26" dirty="0">
                <a:solidFill>
                  <a:prstClr val="black"/>
                </a:solidFill>
                <a:latin typeface="Arial"/>
                <a:cs typeface="Arial"/>
              </a:rPr>
              <a:t>Aon </a:t>
            </a:r>
            <a:r>
              <a:rPr sz="1088" spc="-4" dirty="0">
                <a:solidFill>
                  <a:prstClr val="black"/>
                </a:solidFill>
                <a:latin typeface="Arial"/>
                <a:cs typeface="Arial"/>
              </a:rPr>
              <a:t>believes in 2 key principles relating to  </a:t>
            </a:r>
            <a:r>
              <a:rPr sz="1088" spc="-11" dirty="0">
                <a:solidFill>
                  <a:prstClr val="black"/>
                </a:solidFill>
                <a:latin typeface="Arial"/>
                <a:cs typeface="Arial"/>
              </a:rPr>
              <a:t>investment </a:t>
            </a:r>
            <a:r>
              <a:rPr sz="1088" spc="-19" dirty="0">
                <a:solidFill>
                  <a:prstClr val="black"/>
                </a:solidFill>
                <a:latin typeface="Arial"/>
                <a:cs typeface="Arial"/>
              </a:rPr>
              <a:t>menu</a:t>
            </a:r>
            <a:r>
              <a:rPr sz="1088" spc="-127" dirty="0">
                <a:solidFill>
                  <a:prstClr val="black"/>
                </a:solidFill>
                <a:latin typeface="Arial"/>
                <a:cs typeface="Arial"/>
              </a:rPr>
              <a:t> </a:t>
            </a:r>
            <a:r>
              <a:rPr sz="1088" spc="-4" dirty="0">
                <a:solidFill>
                  <a:prstClr val="black"/>
                </a:solidFill>
                <a:latin typeface="Arial"/>
                <a:cs typeface="Arial"/>
              </a:rPr>
              <a:t>structure:</a:t>
            </a:r>
            <a:endParaRPr sz="1088">
              <a:solidFill>
                <a:prstClr val="black"/>
              </a:solidFill>
              <a:latin typeface="Arial"/>
              <a:cs typeface="Arial"/>
            </a:endParaRPr>
          </a:p>
        </p:txBody>
      </p:sp>
      <p:sp>
        <p:nvSpPr>
          <p:cNvPr id="17" name="object 17"/>
          <p:cNvSpPr/>
          <p:nvPr/>
        </p:nvSpPr>
        <p:spPr>
          <a:xfrm>
            <a:off x="4198619" y="1367695"/>
            <a:ext cx="800100" cy="84296"/>
          </a:xfrm>
          <a:custGeom>
            <a:avLst/>
            <a:gdLst/>
            <a:ahLst/>
            <a:cxnLst/>
            <a:rect l="l" t="t" r="r" b="b"/>
            <a:pathLst>
              <a:path w="1066800" h="112394">
                <a:moveTo>
                  <a:pt x="96012" y="0"/>
                </a:moveTo>
                <a:lnTo>
                  <a:pt x="0" y="56007"/>
                </a:lnTo>
                <a:lnTo>
                  <a:pt x="96012" y="112014"/>
                </a:lnTo>
                <a:lnTo>
                  <a:pt x="102235" y="110362"/>
                </a:lnTo>
                <a:lnTo>
                  <a:pt x="105028" y="105537"/>
                </a:lnTo>
                <a:lnTo>
                  <a:pt x="107950" y="100711"/>
                </a:lnTo>
                <a:lnTo>
                  <a:pt x="106299" y="94487"/>
                </a:lnTo>
                <a:lnTo>
                  <a:pt x="57712" y="66167"/>
                </a:lnTo>
                <a:lnTo>
                  <a:pt x="20065" y="66167"/>
                </a:lnTo>
                <a:lnTo>
                  <a:pt x="20065" y="45847"/>
                </a:lnTo>
                <a:lnTo>
                  <a:pt x="57712" y="45847"/>
                </a:lnTo>
                <a:lnTo>
                  <a:pt x="106299" y="17526"/>
                </a:lnTo>
                <a:lnTo>
                  <a:pt x="107950" y="11303"/>
                </a:lnTo>
                <a:lnTo>
                  <a:pt x="105028" y="6477"/>
                </a:lnTo>
                <a:lnTo>
                  <a:pt x="102235" y="1651"/>
                </a:lnTo>
                <a:lnTo>
                  <a:pt x="96012" y="0"/>
                </a:lnTo>
                <a:close/>
              </a:path>
              <a:path w="1066800" h="112394">
                <a:moveTo>
                  <a:pt x="1026504" y="56007"/>
                </a:moveTo>
                <a:lnTo>
                  <a:pt x="960501" y="94487"/>
                </a:lnTo>
                <a:lnTo>
                  <a:pt x="958850" y="100711"/>
                </a:lnTo>
                <a:lnTo>
                  <a:pt x="961643" y="105537"/>
                </a:lnTo>
                <a:lnTo>
                  <a:pt x="964564" y="110362"/>
                </a:lnTo>
                <a:lnTo>
                  <a:pt x="970788" y="112014"/>
                </a:lnTo>
                <a:lnTo>
                  <a:pt x="1049389" y="66167"/>
                </a:lnTo>
                <a:lnTo>
                  <a:pt x="1046734" y="66167"/>
                </a:lnTo>
                <a:lnTo>
                  <a:pt x="1046734" y="64770"/>
                </a:lnTo>
                <a:lnTo>
                  <a:pt x="1041526" y="64770"/>
                </a:lnTo>
                <a:lnTo>
                  <a:pt x="1026504" y="56007"/>
                </a:lnTo>
                <a:close/>
              </a:path>
              <a:path w="1066800" h="112394">
                <a:moveTo>
                  <a:pt x="57712" y="45847"/>
                </a:moveTo>
                <a:lnTo>
                  <a:pt x="20065" y="45847"/>
                </a:lnTo>
                <a:lnTo>
                  <a:pt x="20065" y="66167"/>
                </a:lnTo>
                <a:lnTo>
                  <a:pt x="57712" y="66167"/>
                </a:lnTo>
                <a:lnTo>
                  <a:pt x="55317" y="64770"/>
                </a:lnTo>
                <a:lnTo>
                  <a:pt x="25273" y="64770"/>
                </a:lnTo>
                <a:lnTo>
                  <a:pt x="25273" y="47244"/>
                </a:lnTo>
                <a:lnTo>
                  <a:pt x="55317" y="47244"/>
                </a:lnTo>
                <a:lnTo>
                  <a:pt x="57712" y="45847"/>
                </a:lnTo>
                <a:close/>
              </a:path>
              <a:path w="1066800" h="112394">
                <a:moveTo>
                  <a:pt x="1009087" y="45847"/>
                </a:moveTo>
                <a:lnTo>
                  <a:pt x="57712" y="45847"/>
                </a:lnTo>
                <a:lnTo>
                  <a:pt x="40295" y="56007"/>
                </a:lnTo>
                <a:lnTo>
                  <a:pt x="57712" y="66167"/>
                </a:lnTo>
                <a:lnTo>
                  <a:pt x="1009087" y="66167"/>
                </a:lnTo>
                <a:lnTo>
                  <a:pt x="1026504" y="56007"/>
                </a:lnTo>
                <a:lnTo>
                  <a:pt x="1009087" y="45847"/>
                </a:lnTo>
                <a:close/>
              </a:path>
              <a:path w="1066800" h="112394">
                <a:moveTo>
                  <a:pt x="1049389" y="45847"/>
                </a:moveTo>
                <a:lnTo>
                  <a:pt x="1046734" y="45847"/>
                </a:lnTo>
                <a:lnTo>
                  <a:pt x="1046734" y="66167"/>
                </a:lnTo>
                <a:lnTo>
                  <a:pt x="1049389" y="66167"/>
                </a:lnTo>
                <a:lnTo>
                  <a:pt x="1066800" y="56007"/>
                </a:lnTo>
                <a:lnTo>
                  <a:pt x="1049389" y="45847"/>
                </a:lnTo>
                <a:close/>
              </a:path>
              <a:path w="1066800" h="112394">
                <a:moveTo>
                  <a:pt x="25273" y="47244"/>
                </a:moveTo>
                <a:lnTo>
                  <a:pt x="25273" y="64770"/>
                </a:lnTo>
                <a:lnTo>
                  <a:pt x="40295" y="56007"/>
                </a:lnTo>
                <a:lnTo>
                  <a:pt x="25273" y="47244"/>
                </a:lnTo>
                <a:close/>
              </a:path>
              <a:path w="1066800" h="112394">
                <a:moveTo>
                  <a:pt x="40295" y="56007"/>
                </a:moveTo>
                <a:lnTo>
                  <a:pt x="25273" y="64770"/>
                </a:lnTo>
                <a:lnTo>
                  <a:pt x="55317" y="64770"/>
                </a:lnTo>
                <a:lnTo>
                  <a:pt x="40295" y="56007"/>
                </a:lnTo>
                <a:close/>
              </a:path>
              <a:path w="1066800" h="112394">
                <a:moveTo>
                  <a:pt x="1041526" y="47244"/>
                </a:moveTo>
                <a:lnTo>
                  <a:pt x="1026504" y="56007"/>
                </a:lnTo>
                <a:lnTo>
                  <a:pt x="1041526" y="64770"/>
                </a:lnTo>
                <a:lnTo>
                  <a:pt x="1041526" y="47244"/>
                </a:lnTo>
                <a:close/>
              </a:path>
              <a:path w="1066800" h="112394">
                <a:moveTo>
                  <a:pt x="1046734" y="47244"/>
                </a:moveTo>
                <a:lnTo>
                  <a:pt x="1041526" y="47244"/>
                </a:lnTo>
                <a:lnTo>
                  <a:pt x="1041526" y="64770"/>
                </a:lnTo>
                <a:lnTo>
                  <a:pt x="1046734" y="64770"/>
                </a:lnTo>
                <a:lnTo>
                  <a:pt x="1046734" y="47244"/>
                </a:lnTo>
                <a:close/>
              </a:path>
              <a:path w="1066800" h="112394">
                <a:moveTo>
                  <a:pt x="55317" y="47244"/>
                </a:moveTo>
                <a:lnTo>
                  <a:pt x="25273" y="47244"/>
                </a:lnTo>
                <a:lnTo>
                  <a:pt x="40295" y="56007"/>
                </a:lnTo>
                <a:lnTo>
                  <a:pt x="55317" y="47244"/>
                </a:lnTo>
                <a:close/>
              </a:path>
              <a:path w="1066800" h="112394">
                <a:moveTo>
                  <a:pt x="970788" y="0"/>
                </a:moveTo>
                <a:lnTo>
                  <a:pt x="964564" y="1651"/>
                </a:lnTo>
                <a:lnTo>
                  <a:pt x="961643" y="6477"/>
                </a:lnTo>
                <a:lnTo>
                  <a:pt x="958850" y="11303"/>
                </a:lnTo>
                <a:lnTo>
                  <a:pt x="960501" y="17526"/>
                </a:lnTo>
                <a:lnTo>
                  <a:pt x="1026504" y="56007"/>
                </a:lnTo>
                <a:lnTo>
                  <a:pt x="1041526" y="47244"/>
                </a:lnTo>
                <a:lnTo>
                  <a:pt x="1046734" y="47244"/>
                </a:lnTo>
                <a:lnTo>
                  <a:pt x="1046734" y="45847"/>
                </a:lnTo>
                <a:lnTo>
                  <a:pt x="1049389" y="45847"/>
                </a:lnTo>
                <a:lnTo>
                  <a:pt x="970788"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18" name="object 18"/>
          <p:cNvSpPr/>
          <p:nvPr/>
        </p:nvSpPr>
        <p:spPr>
          <a:xfrm>
            <a:off x="1485900" y="746760"/>
            <a:ext cx="6172200" cy="266700"/>
          </a:xfrm>
          <a:custGeom>
            <a:avLst/>
            <a:gdLst/>
            <a:ahLst/>
            <a:cxnLst/>
            <a:rect l="l" t="t" r="r" b="b"/>
            <a:pathLst>
              <a:path w="8229600" h="355600">
                <a:moveTo>
                  <a:pt x="0" y="355600"/>
                </a:moveTo>
                <a:lnTo>
                  <a:pt x="8229600" y="355600"/>
                </a:lnTo>
                <a:lnTo>
                  <a:pt x="8229600" y="0"/>
                </a:lnTo>
                <a:lnTo>
                  <a:pt x="0" y="0"/>
                </a:lnTo>
                <a:lnTo>
                  <a:pt x="0" y="355600"/>
                </a:lnTo>
                <a:close/>
              </a:path>
            </a:pathLst>
          </a:custGeom>
          <a:ln w="20320">
            <a:solidFill>
              <a:srgbClr val="003E71"/>
            </a:solidFill>
          </a:ln>
        </p:spPr>
        <p:txBody>
          <a:bodyPr wrap="square" lIns="0" tIns="0" rIns="0" bIns="0" rtlCol="0"/>
          <a:lstStyle/>
          <a:p>
            <a:pPr defTabSz="685800"/>
            <a:endParaRPr sz="1350">
              <a:solidFill>
                <a:prstClr val="black"/>
              </a:solidFill>
              <a:latin typeface="Calibri"/>
            </a:endParaRPr>
          </a:p>
        </p:txBody>
      </p:sp>
      <p:sp>
        <p:nvSpPr>
          <p:cNvPr id="21" name="Slide Number Placeholder 20"/>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125</a:t>
            </a:fld>
            <a:endParaRPr lang="en-US" spc="-4" dirty="0"/>
          </a:p>
        </p:txBody>
      </p:sp>
    </p:spTree>
    <p:extLst>
      <p:ext uri="{BB962C8B-B14F-4D97-AF65-F5344CB8AC3E}">
        <p14:creationId xmlns:p14="http://schemas.microsoft.com/office/powerpoint/2010/main" val="25452894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167878"/>
            <a:ext cx="3558064" cy="458459"/>
          </a:xfrm>
          <a:prstGeom prst="rect">
            <a:avLst/>
          </a:prstGeom>
        </p:spPr>
        <p:txBody>
          <a:bodyPr vert="horz" wrap="square" lIns="0" tIns="9525" rIns="0" bIns="0" rtlCol="0">
            <a:spAutoFit/>
          </a:bodyPr>
          <a:lstStyle/>
          <a:p>
            <a:pPr marL="9525">
              <a:lnSpc>
                <a:spcPts val="1800"/>
              </a:lnSpc>
              <a:spcBef>
                <a:spcPts val="75"/>
              </a:spcBef>
            </a:pPr>
            <a:r>
              <a:rPr dirty="0"/>
              <a:t>2021 Annual </a:t>
            </a:r>
            <a:r>
              <a:rPr spc="-8" dirty="0"/>
              <a:t>Investment </a:t>
            </a:r>
            <a:r>
              <a:rPr dirty="0"/>
              <a:t>Structure</a:t>
            </a:r>
            <a:r>
              <a:rPr spc="-150" dirty="0"/>
              <a:t> </a:t>
            </a:r>
            <a:r>
              <a:rPr spc="-11" dirty="0"/>
              <a:t>Review</a:t>
            </a:r>
          </a:p>
          <a:p>
            <a:pPr marL="9525">
              <a:lnSpc>
                <a:spcPts val="1665"/>
              </a:lnSpc>
            </a:pPr>
            <a:r>
              <a:rPr sz="1388" spc="-11" dirty="0"/>
              <a:t>Key Observations </a:t>
            </a:r>
            <a:r>
              <a:rPr sz="1388" spc="-19" dirty="0"/>
              <a:t>and</a:t>
            </a:r>
            <a:r>
              <a:rPr sz="1388" spc="-233" dirty="0"/>
              <a:t> </a:t>
            </a:r>
            <a:r>
              <a:rPr sz="1388" spc="-19" dirty="0"/>
              <a:t>Take-Aways</a:t>
            </a:r>
            <a:endParaRPr sz="1388"/>
          </a:p>
        </p:txBody>
      </p:sp>
      <p:graphicFrame>
        <p:nvGraphicFramePr>
          <p:cNvPr id="3" name="object 3"/>
          <p:cNvGraphicFramePr>
            <a:graphicFrameLocks noGrp="1"/>
          </p:cNvGraphicFramePr>
          <p:nvPr/>
        </p:nvGraphicFramePr>
        <p:xfrm>
          <a:off x="1424635" y="765906"/>
          <a:ext cx="6287929" cy="3717718"/>
        </p:xfrm>
        <a:graphic>
          <a:graphicData uri="http://schemas.openxmlformats.org/drawingml/2006/table">
            <a:tbl>
              <a:tblPr firstRow="1" bandRow="1">
                <a:tableStyleId>{2D5ABB26-0587-4C30-8999-92F81FD0307C}</a:tableStyleId>
              </a:tblPr>
              <a:tblGrid>
                <a:gridCol w="1052036">
                  <a:extLst>
                    <a:ext uri="{9D8B030D-6E8A-4147-A177-3AD203B41FA5}">
                      <a16:colId xmlns:a16="http://schemas.microsoft.com/office/drawing/2014/main" val="20000"/>
                    </a:ext>
                  </a:extLst>
                </a:gridCol>
                <a:gridCol w="2536984">
                  <a:extLst>
                    <a:ext uri="{9D8B030D-6E8A-4147-A177-3AD203B41FA5}">
                      <a16:colId xmlns:a16="http://schemas.microsoft.com/office/drawing/2014/main" val="20001"/>
                    </a:ext>
                  </a:extLst>
                </a:gridCol>
                <a:gridCol w="2698909">
                  <a:extLst>
                    <a:ext uri="{9D8B030D-6E8A-4147-A177-3AD203B41FA5}">
                      <a16:colId xmlns:a16="http://schemas.microsoft.com/office/drawing/2014/main" val="20002"/>
                    </a:ext>
                  </a:extLst>
                </a:gridCol>
              </a:tblGrid>
              <a:tr h="242982">
                <a:tc>
                  <a:txBody>
                    <a:bodyPr/>
                    <a:lstStyle/>
                    <a:p>
                      <a:pPr marL="91440">
                        <a:lnSpc>
                          <a:spcPct val="100000"/>
                        </a:lnSpc>
                        <a:spcBef>
                          <a:spcPts val="535"/>
                        </a:spcBef>
                      </a:pPr>
                      <a:r>
                        <a:rPr sz="900" b="1" spc="15" dirty="0">
                          <a:solidFill>
                            <a:srgbClr val="FFFFFF"/>
                          </a:solidFill>
                          <a:latin typeface="Arial"/>
                          <a:cs typeface="Arial"/>
                        </a:rPr>
                        <a:t>Consideration</a:t>
                      </a:r>
                      <a:endParaRPr sz="900">
                        <a:latin typeface="Arial"/>
                        <a:cs typeface="Arial"/>
                      </a:endParaRPr>
                    </a:p>
                  </a:txBody>
                  <a:tcPr marL="0" marR="0" marT="5095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9B800"/>
                    </a:solidFill>
                  </a:tcPr>
                </a:tc>
                <a:tc>
                  <a:txBody>
                    <a:bodyPr/>
                    <a:lstStyle/>
                    <a:p>
                      <a:pPr algn="ctr">
                        <a:lnSpc>
                          <a:spcPct val="100000"/>
                        </a:lnSpc>
                        <a:spcBef>
                          <a:spcPts val="535"/>
                        </a:spcBef>
                      </a:pPr>
                      <a:r>
                        <a:rPr sz="900" b="1" spc="10" dirty="0">
                          <a:solidFill>
                            <a:srgbClr val="FFFFFF"/>
                          </a:solidFill>
                          <a:latin typeface="Arial"/>
                          <a:cs typeface="Arial"/>
                        </a:rPr>
                        <a:t>Observations</a:t>
                      </a:r>
                      <a:endParaRPr sz="900">
                        <a:latin typeface="Arial"/>
                        <a:cs typeface="Arial"/>
                      </a:endParaRPr>
                    </a:p>
                  </a:txBody>
                  <a:tcPr marL="0" marR="0" marT="5095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9B800"/>
                    </a:solidFill>
                  </a:tcPr>
                </a:tc>
                <a:tc>
                  <a:txBody>
                    <a:bodyPr/>
                    <a:lstStyle/>
                    <a:p>
                      <a:pPr marL="12065" algn="ctr">
                        <a:lnSpc>
                          <a:spcPct val="100000"/>
                        </a:lnSpc>
                        <a:spcBef>
                          <a:spcPts val="535"/>
                        </a:spcBef>
                      </a:pPr>
                      <a:r>
                        <a:rPr sz="900" b="1" spc="10" dirty="0">
                          <a:solidFill>
                            <a:srgbClr val="FFFFFF"/>
                          </a:solidFill>
                          <a:latin typeface="Arial"/>
                          <a:cs typeface="Arial"/>
                        </a:rPr>
                        <a:t>Take-Aways</a:t>
                      </a:r>
                      <a:endParaRPr sz="900">
                        <a:latin typeface="Arial"/>
                        <a:cs typeface="Arial"/>
                      </a:endParaRPr>
                    </a:p>
                  </a:txBody>
                  <a:tcPr marL="0" marR="0" marT="5095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9B800"/>
                    </a:solidFill>
                  </a:tcPr>
                </a:tc>
                <a:extLst>
                  <a:ext uri="{0D108BD9-81ED-4DB2-BD59-A6C34878D82A}">
                    <a16:rowId xmlns:a16="http://schemas.microsoft.com/office/drawing/2014/main" val="10000"/>
                  </a:ext>
                </a:extLst>
              </a:tr>
              <a:tr h="1969293">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40"/>
                        </a:spcBef>
                      </a:pPr>
                      <a:endParaRPr sz="1500">
                        <a:latin typeface="Times New Roman"/>
                        <a:cs typeface="Times New Roman"/>
                      </a:endParaRPr>
                    </a:p>
                    <a:p>
                      <a:pPr marL="91440">
                        <a:lnSpc>
                          <a:spcPct val="100000"/>
                        </a:lnSpc>
                      </a:pPr>
                      <a:r>
                        <a:rPr sz="900" b="1" spc="10" dirty="0">
                          <a:latin typeface="Arial"/>
                          <a:cs typeface="Arial"/>
                        </a:rPr>
                        <a:t>Investment</a:t>
                      </a:r>
                      <a:endParaRPr sz="900">
                        <a:latin typeface="Arial"/>
                        <a:cs typeface="Arial"/>
                      </a:endParaRPr>
                    </a:p>
                    <a:p>
                      <a:pPr marL="91440">
                        <a:lnSpc>
                          <a:spcPct val="100000"/>
                        </a:lnSpc>
                        <a:spcBef>
                          <a:spcPts val="25"/>
                        </a:spcBef>
                      </a:pPr>
                      <a:r>
                        <a:rPr sz="900" b="1" spc="10" dirty="0">
                          <a:latin typeface="Arial"/>
                          <a:cs typeface="Arial"/>
                        </a:rPr>
                        <a:t>Structure</a:t>
                      </a:r>
                      <a:endParaRPr sz="9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6E6CA"/>
                    </a:solidFill>
                  </a:tcPr>
                </a:tc>
                <a:tc>
                  <a:txBody>
                    <a:bodyPr/>
                    <a:lstStyle/>
                    <a:p>
                      <a:pPr>
                        <a:lnSpc>
                          <a:spcPct val="100000"/>
                        </a:lnSpc>
                        <a:spcBef>
                          <a:spcPts val="10"/>
                        </a:spcBef>
                      </a:pPr>
                      <a:endParaRPr sz="1300">
                        <a:latin typeface="Times New Roman"/>
                        <a:cs typeface="Times New Roman"/>
                      </a:endParaRPr>
                    </a:p>
                    <a:p>
                      <a:pPr marL="378460" indent="-285115">
                        <a:lnSpc>
                          <a:spcPct val="100000"/>
                        </a:lnSpc>
                        <a:buChar char="•"/>
                        <a:tabLst>
                          <a:tab pos="377825" algn="l"/>
                          <a:tab pos="378460" algn="l"/>
                        </a:tabLst>
                      </a:pPr>
                      <a:r>
                        <a:rPr sz="900" spc="-10" dirty="0">
                          <a:latin typeface="Arial"/>
                          <a:cs typeface="Arial"/>
                        </a:rPr>
                        <a:t>Offers </a:t>
                      </a:r>
                      <a:r>
                        <a:rPr sz="900" spc="5" dirty="0">
                          <a:latin typeface="Arial"/>
                          <a:cs typeface="Arial"/>
                        </a:rPr>
                        <a:t>diversified </a:t>
                      </a:r>
                      <a:r>
                        <a:rPr sz="900" spc="10" dirty="0">
                          <a:latin typeface="Arial"/>
                          <a:cs typeface="Arial"/>
                        </a:rPr>
                        <a:t>set </a:t>
                      </a:r>
                      <a:r>
                        <a:rPr sz="900" spc="15" dirty="0">
                          <a:latin typeface="Arial"/>
                          <a:cs typeface="Arial"/>
                        </a:rPr>
                        <a:t>of </a:t>
                      </a:r>
                      <a:r>
                        <a:rPr sz="900" dirty="0">
                          <a:latin typeface="Arial"/>
                          <a:cs typeface="Arial"/>
                        </a:rPr>
                        <a:t>options</a:t>
                      </a:r>
                      <a:r>
                        <a:rPr sz="900" spc="145" dirty="0">
                          <a:latin typeface="Arial"/>
                          <a:cs typeface="Arial"/>
                        </a:rPr>
                        <a:t> </a:t>
                      </a:r>
                      <a:r>
                        <a:rPr sz="900" spc="10" dirty="0">
                          <a:latin typeface="Arial"/>
                          <a:cs typeface="Arial"/>
                        </a:rPr>
                        <a:t>across:</a:t>
                      </a:r>
                      <a:endParaRPr sz="900">
                        <a:latin typeface="Arial"/>
                        <a:cs typeface="Arial"/>
                      </a:endParaRPr>
                    </a:p>
                    <a:p>
                      <a:pPr marL="469900" lvl="1" indent="-101600">
                        <a:lnSpc>
                          <a:spcPct val="100000"/>
                        </a:lnSpc>
                        <a:spcBef>
                          <a:spcPts val="425"/>
                        </a:spcBef>
                        <a:buChar char="-"/>
                        <a:tabLst>
                          <a:tab pos="469900" algn="l"/>
                          <a:tab pos="1964689" algn="l"/>
                        </a:tabLst>
                      </a:pPr>
                      <a:r>
                        <a:rPr sz="900" spc="15" dirty="0">
                          <a:latin typeface="Arial"/>
                          <a:cs typeface="Arial"/>
                        </a:rPr>
                        <a:t>asset</a:t>
                      </a:r>
                      <a:r>
                        <a:rPr sz="900" spc="95" dirty="0">
                          <a:latin typeface="Arial"/>
                          <a:cs typeface="Arial"/>
                        </a:rPr>
                        <a:t> </a:t>
                      </a:r>
                      <a:r>
                        <a:rPr sz="900" spc="-15" dirty="0">
                          <a:latin typeface="Arial"/>
                          <a:cs typeface="Arial"/>
                        </a:rPr>
                        <a:t>type	</a:t>
                      </a:r>
                      <a:r>
                        <a:rPr sz="900" spc="10" dirty="0">
                          <a:latin typeface="Arial"/>
                          <a:cs typeface="Arial"/>
                        </a:rPr>
                        <a:t>-</a:t>
                      </a:r>
                      <a:r>
                        <a:rPr sz="900" spc="20" dirty="0">
                          <a:latin typeface="Arial"/>
                          <a:cs typeface="Arial"/>
                        </a:rPr>
                        <a:t> </a:t>
                      </a:r>
                      <a:r>
                        <a:rPr sz="900" spc="-5" dirty="0">
                          <a:latin typeface="Arial"/>
                          <a:cs typeface="Arial"/>
                        </a:rPr>
                        <a:t>risk/return</a:t>
                      </a:r>
                      <a:endParaRPr sz="900">
                        <a:latin typeface="Arial"/>
                        <a:cs typeface="Arial"/>
                      </a:endParaRPr>
                    </a:p>
                    <a:p>
                      <a:pPr marL="469900" lvl="1" indent="-101600">
                        <a:lnSpc>
                          <a:spcPct val="100000"/>
                        </a:lnSpc>
                        <a:spcBef>
                          <a:spcPts val="500"/>
                        </a:spcBef>
                        <a:buChar char="-"/>
                        <a:tabLst>
                          <a:tab pos="469900" algn="l"/>
                          <a:tab pos="1974850" algn="l"/>
                        </a:tabLst>
                      </a:pPr>
                      <a:r>
                        <a:rPr sz="900" spc="-15" dirty="0">
                          <a:latin typeface="Arial"/>
                          <a:cs typeface="Arial"/>
                        </a:rPr>
                        <a:t>investment </a:t>
                      </a:r>
                      <a:r>
                        <a:rPr sz="900" spc="20" dirty="0">
                          <a:latin typeface="Arial"/>
                          <a:cs typeface="Arial"/>
                        </a:rPr>
                        <a:t> </a:t>
                      </a:r>
                      <a:r>
                        <a:rPr sz="900" spc="-15" dirty="0">
                          <a:latin typeface="Arial"/>
                          <a:cs typeface="Arial"/>
                        </a:rPr>
                        <a:t>styles	</a:t>
                      </a:r>
                      <a:r>
                        <a:rPr sz="900" spc="10" dirty="0">
                          <a:latin typeface="Arial"/>
                          <a:cs typeface="Arial"/>
                        </a:rPr>
                        <a:t>- </a:t>
                      </a:r>
                      <a:r>
                        <a:rPr sz="900" spc="-15" dirty="0">
                          <a:latin typeface="Arial"/>
                          <a:cs typeface="Arial"/>
                        </a:rPr>
                        <a:t>investment</a:t>
                      </a:r>
                      <a:r>
                        <a:rPr sz="900" dirty="0">
                          <a:latin typeface="Arial"/>
                          <a:cs typeface="Arial"/>
                        </a:rPr>
                        <a:t> </a:t>
                      </a:r>
                      <a:r>
                        <a:rPr sz="900" spc="10" dirty="0">
                          <a:latin typeface="Arial"/>
                          <a:cs typeface="Arial"/>
                        </a:rPr>
                        <a:t>cost</a:t>
                      </a:r>
                      <a:endParaRPr sz="900">
                        <a:latin typeface="Arial"/>
                        <a:cs typeface="Arial"/>
                      </a:endParaRPr>
                    </a:p>
                    <a:p>
                      <a:pPr marL="378460" indent="-285115">
                        <a:lnSpc>
                          <a:spcPct val="100000"/>
                        </a:lnSpc>
                        <a:spcBef>
                          <a:spcPts val="425"/>
                        </a:spcBef>
                        <a:buChar char="•"/>
                        <a:tabLst>
                          <a:tab pos="377825" algn="l"/>
                          <a:tab pos="378460" algn="l"/>
                        </a:tabLst>
                      </a:pPr>
                      <a:r>
                        <a:rPr sz="900" dirty="0">
                          <a:latin typeface="Arial"/>
                          <a:cs typeface="Arial"/>
                        </a:rPr>
                        <a:t>Streamlined</a:t>
                      </a:r>
                      <a:r>
                        <a:rPr sz="900" spc="204" dirty="0">
                          <a:latin typeface="Arial"/>
                          <a:cs typeface="Arial"/>
                        </a:rPr>
                        <a:t> </a:t>
                      </a:r>
                      <a:r>
                        <a:rPr sz="900" spc="-20" dirty="0">
                          <a:latin typeface="Arial"/>
                          <a:cs typeface="Arial"/>
                        </a:rPr>
                        <a:t>structure</a:t>
                      </a:r>
                      <a:endParaRPr sz="900">
                        <a:latin typeface="Arial"/>
                        <a:cs typeface="Arial"/>
                      </a:endParaRPr>
                    </a:p>
                    <a:p>
                      <a:pPr marL="378460" indent="-285115">
                        <a:lnSpc>
                          <a:spcPct val="100000"/>
                        </a:lnSpc>
                        <a:spcBef>
                          <a:spcPts val="500"/>
                        </a:spcBef>
                        <a:buChar char="•"/>
                        <a:tabLst>
                          <a:tab pos="377825" algn="l"/>
                          <a:tab pos="378460" algn="l"/>
                        </a:tabLst>
                      </a:pPr>
                      <a:r>
                        <a:rPr sz="900" spc="-10" dirty="0">
                          <a:latin typeface="Arial"/>
                          <a:cs typeface="Arial"/>
                        </a:rPr>
                        <a:t>Offers </a:t>
                      </a:r>
                      <a:r>
                        <a:rPr sz="900" spc="-5" dirty="0">
                          <a:latin typeface="Arial"/>
                          <a:cs typeface="Arial"/>
                        </a:rPr>
                        <a:t>custom</a:t>
                      </a:r>
                      <a:r>
                        <a:rPr sz="900" spc="-25" dirty="0">
                          <a:latin typeface="Arial"/>
                          <a:cs typeface="Arial"/>
                        </a:rPr>
                        <a:t> </a:t>
                      </a:r>
                      <a:r>
                        <a:rPr sz="900" spc="10" dirty="0">
                          <a:latin typeface="Arial"/>
                          <a:cs typeface="Arial"/>
                        </a:rPr>
                        <a:t>TDFs</a:t>
                      </a:r>
                      <a:endParaRPr sz="900">
                        <a:latin typeface="Arial"/>
                        <a:cs typeface="Arial"/>
                      </a:endParaRPr>
                    </a:p>
                    <a:p>
                      <a:pPr marL="378460" indent="-285115">
                        <a:lnSpc>
                          <a:spcPct val="100000"/>
                        </a:lnSpc>
                        <a:spcBef>
                          <a:spcPts val="425"/>
                        </a:spcBef>
                        <a:buChar char="•"/>
                        <a:tabLst>
                          <a:tab pos="377825" algn="l"/>
                          <a:tab pos="378460" algn="l"/>
                        </a:tabLst>
                      </a:pPr>
                      <a:r>
                        <a:rPr sz="900" spc="10" dirty="0">
                          <a:latin typeface="Arial"/>
                          <a:cs typeface="Arial"/>
                        </a:rPr>
                        <a:t>Appropriate </a:t>
                      </a:r>
                      <a:r>
                        <a:rPr sz="900" spc="-10" dirty="0">
                          <a:latin typeface="Arial"/>
                          <a:cs typeface="Arial"/>
                        </a:rPr>
                        <a:t>use </a:t>
                      </a:r>
                      <a:r>
                        <a:rPr sz="900" spc="15" dirty="0">
                          <a:latin typeface="Arial"/>
                          <a:cs typeface="Arial"/>
                        </a:rPr>
                        <a:t>of </a:t>
                      </a:r>
                      <a:r>
                        <a:rPr sz="900" spc="-15" dirty="0">
                          <a:latin typeface="Arial"/>
                          <a:cs typeface="Arial"/>
                        </a:rPr>
                        <a:t>white </a:t>
                      </a:r>
                      <a:r>
                        <a:rPr sz="900" spc="5" dirty="0">
                          <a:latin typeface="Arial"/>
                          <a:cs typeface="Arial"/>
                        </a:rPr>
                        <a:t>label</a:t>
                      </a:r>
                      <a:r>
                        <a:rPr sz="900" spc="-185" dirty="0">
                          <a:latin typeface="Arial"/>
                          <a:cs typeface="Arial"/>
                        </a:rPr>
                        <a:t> </a:t>
                      </a:r>
                      <a:r>
                        <a:rPr sz="900" spc="-25" dirty="0">
                          <a:latin typeface="Arial"/>
                          <a:cs typeface="Arial"/>
                        </a:rPr>
                        <a:t>funds</a:t>
                      </a:r>
                      <a:endParaRPr sz="900">
                        <a:latin typeface="Arial"/>
                        <a:cs typeface="Arial"/>
                      </a:endParaRPr>
                    </a:p>
                    <a:p>
                      <a:pPr marL="378460" marR="141605" indent="-285115">
                        <a:lnSpc>
                          <a:spcPct val="101499"/>
                        </a:lnSpc>
                        <a:spcBef>
                          <a:spcPts val="480"/>
                        </a:spcBef>
                        <a:buChar char="•"/>
                        <a:tabLst>
                          <a:tab pos="377825" algn="l"/>
                          <a:tab pos="378460" algn="l"/>
                        </a:tabLst>
                      </a:pPr>
                      <a:r>
                        <a:rPr sz="900" spc="-15" dirty="0">
                          <a:latin typeface="Arial"/>
                          <a:cs typeface="Arial"/>
                        </a:rPr>
                        <a:t>Offers </a:t>
                      </a:r>
                      <a:r>
                        <a:rPr sz="900" spc="15" dirty="0">
                          <a:latin typeface="Arial"/>
                          <a:cs typeface="Arial"/>
                        </a:rPr>
                        <a:t>a </a:t>
                      </a:r>
                      <a:r>
                        <a:rPr sz="900" spc="-10" dirty="0">
                          <a:latin typeface="Arial"/>
                          <a:cs typeface="Arial"/>
                        </a:rPr>
                        <a:t>number </a:t>
                      </a:r>
                      <a:r>
                        <a:rPr sz="900" spc="15" dirty="0">
                          <a:latin typeface="Arial"/>
                          <a:cs typeface="Arial"/>
                        </a:rPr>
                        <a:t>of </a:t>
                      </a:r>
                      <a:r>
                        <a:rPr sz="900" spc="-10" dirty="0">
                          <a:latin typeface="Arial"/>
                          <a:cs typeface="Arial"/>
                        </a:rPr>
                        <a:t>features to </a:t>
                      </a:r>
                      <a:r>
                        <a:rPr sz="900" spc="15" dirty="0">
                          <a:latin typeface="Arial"/>
                          <a:cs typeface="Arial"/>
                        </a:rPr>
                        <a:t>assist </a:t>
                      </a:r>
                      <a:r>
                        <a:rPr sz="900" spc="25" dirty="0">
                          <a:latin typeface="Arial"/>
                          <a:cs typeface="Arial"/>
                        </a:rPr>
                        <a:t>in  </a:t>
                      </a:r>
                      <a:r>
                        <a:rPr sz="900" spc="-5" dirty="0">
                          <a:latin typeface="Arial"/>
                          <a:cs typeface="Arial"/>
                        </a:rPr>
                        <a:t>retirement</a:t>
                      </a:r>
                      <a:r>
                        <a:rPr sz="900" spc="245" dirty="0">
                          <a:latin typeface="Arial"/>
                          <a:cs typeface="Arial"/>
                        </a:rPr>
                        <a:t> </a:t>
                      </a:r>
                      <a:r>
                        <a:rPr sz="900" spc="10" dirty="0">
                          <a:latin typeface="Arial"/>
                          <a:cs typeface="Arial"/>
                        </a:rPr>
                        <a:t>preparation</a:t>
                      </a:r>
                      <a:endParaRPr sz="900">
                        <a:latin typeface="Arial"/>
                        <a:cs typeface="Arial"/>
                      </a:endParaRPr>
                    </a:p>
                  </a:txBody>
                  <a:tcPr marL="0" marR="0" marT="953"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6E6CA"/>
                    </a:solidFill>
                  </a:tcPr>
                </a:tc>
                <a:tc>
                  <a:txBody>
                    <a:bodyPr/>
                    <a:lstStyle/>
                    <a:p>
                      <a:pPr marL="381635" marR="224790" indent="-285115">
                        <a:lnSpc>
                          <a:spcPct val="101499"/>
                        </a:lnSpc>
                        <a:spcBef>
                          <a:spcPts val="1180"/>
                        </a:spcBef>
                        <a:buFont typeface="Wingdings"/>
                        <a:buChar char=""/>
                        <a:tabLst>
                          <a:tab pos="381635" algn="l"/>
                          <a:tab pos="382270" algn="l"/>
                        </a:tabLst>
                      </a:pPr>
                      <a:r>
                        <a:rPr sz="900" spc="-10" dirty="0">
                          <a:latin typeface="Arial"/>
                          <a:cs typeface="Arial"/>
                        </a:rPr>
                        <a:t>Investment </a:t>
                      </a:r>
                      <a:r>
                        <a:rPr sz="900" spc="-20" dirty="0">
                          <a:latin typeface="Arial"/>
                          <a:cs typeface="Arial"/>
                        </a:rPr>
                        <a:t>structure </a:t>
                      </a:r>
                      <a:r>
                        <a:rPr sz="900" spc="25" dirty="0">
                          <a:latin typeface="Arial"/>
                          <a:cs typeface="Arial"/>
                        </a:rPr>
                        <a:t>is </a:t>
                      </a:r>
                      <a:r>
                        <a:rPr sz="900" spc="5" dirty="0">
                          <a:latin typeface="Arial"/>
                          <a:cs typeface="Arial"/>
                        </a:rPr>
                        <a:t>sophisticated </a:t>
                      </a:r>
                      <a:r>
                        <a:rPr sz="900" spc="-10" dirty="0">
                          <a:latin typeface="Arial"/>
                          <a:cs typeface="Arial"/>
                        </a:rPr>
                        <a:t>and  </a:t>
                      </a:r>
                      <a:r>
                        <a:rPr sz="900" dirty="0">
                          <a:latin typeface="Arial"/>
                          <a:cs typeface="Arial"/>
                        </a:rPr>
                        <a:t>aligned </a:t>
                      </a:r>
                      <a:r>
                        <a:rPr sz="900" spc="-5" dirty="0">
                          <a:latin typeface="Arial"/>
                          <a:cs typeface="Arial"/>
                        </a:rPr>
                        <a:t>with </a:t>
                      </a:r>
                      <a:r>
                        <a:rPr sz="900" spc="15" dirty="0">
                          <a:latin typeface="Arial"/>
                          <a:cs typeface="Arial"/>
                        </a:rPr>
                        <a:t>best</a:t>
                      </a:r>
                      <a:r>
                        <a:rPr sz="900" spc="-70" dirty="0">
                          <a:latin typeface="Arial"/>
                          <a:cs typeface="Arial"/>
                        </a:rPr>
                        <a:t> </a:t>
                      </a:r>
                      <a:r>
                        <a:rPr sz="900" spc="10" dirty="0">
                          <a:latin typeface="Arial"/>
                          <a:cs typeface="Arial"/>
                        </a:rPr>
                        <a:t>practices</a:t>
                      </a:r>
                      <a:endParaRPr sz="900">
                        <a:latin typeface="Arial"/>
                        <a:cs typeface="Arial"/>
                      </a:endParaRPr>
                    </a:p>
                    <a:p>
                      <a:pPr marL="381635" indent="-285115">
                        <a:lnSpc>
                          <a:spcPct val="100000"/>
                        </a:lnSpc>
                        <a:spcBef>
                          <a:spcPts val="505"/>
                        </a:spcBef>
                        <a:buFont typeface="Wingdings"/>
                        <a:buChar char=""/>
                        <a:tabLst>
                          <a:tab pos="381635" algn="l"/>
                          <a:tab pos="382270" algn="l"/>
                        </a:tabLst>
                      </a:pPr>
                      <a:r>
                        <a:rPr sz="900" dirty="0">
                          <a:latin typeface="Arial"/>
                          <a:cs typeface="Arial"/>
                        </a:rPr>
                        <a:t>Custom </a:t>
                      </a:r>
                      <a:r>
                        <a:rPr sz="900" spc="10" dirty="0">
                          <a:latin typeface="Arial"/>
                          <a:cs typeface="Arial"/>
                        </a:rPr>
                        <a:t>TDFs </a:t>
                      </a:r>
                      <a:r>
                        <a:rPr sz="900" spc="-15" dirty="0">
                          <a:latin typeface="Arial"/>
                          <a:cs typeface="Arial"/>
                        </a:rPr>
                        <a:t>highly </a:t>
                      </a:r>
                      <a:r>
                        <a:rPr sz="900" spc="-10" dirty="0">
                          <a:latin typeface="Arial"/>
                          <a:cs typeface="Arial"/>
                        </a:rPr>
                        <a:t>utilized, offering</a:t>
                      </a:r>
                      <a:r>
                        <a:rPr sz="900" spc="180" dirty="0">
                          <a:latin typeface="Arial"/>
                          <a:cs typeface="Arial"/>
                        </a:rPr>
                        <a:t> </a:t>
                      </a:r>
                      <a:r>
                        <a:rPr sz="900" spc="45" dirty="0">
                          <a:latin typeface="Arial"/>
                          <a:cs typeface="Arial"/>
                        </a:rPr>
                        <a:t>SBA-</a:t>
                      </a:r>
                      <a:endParaRPr sz="900">
                        <a:latin typeface="Arial"/>
                        <a:cs typeface="Arial"/>
                      </a:endParaRPr>
                    </a:p>
                    <a:p>
                      <a:pPr marL="381635">
                        <a:lnSpc>
                          <a:spcPct val="100000"/>
                        </a:lnSpc>
                        <a:spcBef>
                          <a:spcPts val="20"/>
                        </a:spcBef>
                      </a:pPr>
                      <a:r>
                        <a:rPr sz="900" spc="-20" dirty="0">
                          <a:latin typeface="Arial"/>
                          <a:cs typeface="Arial"/>
                        </a:rPr>
                        <a:t>unique </a:t>
                      </a:r>
                      <a:r>
                        <a:rPr sz="900" spc="10" dirty="0">
                          <a:latin typeface="Arial"/>
                          <a:cs typeface="Arial"/>
                        </a:rPr>
                        <a:t>glidepath </a:t>
                      </a:r>
                      <a:r>
                        <a:rPr sz="900" spc="-10" dirty="0">
                          <a:latin typeface="Arial"/>
                          <a:cs typeface="Arial"/>
                        </a:rPr>
                        <a:t>and </a:t>
                      </a:r>
                      <a:r>
                        <a:rPr sz="900" spc="-5" dirty="0">
                          <a:latin typeface="Arial"/>
                          <a:cs typeface="Arial"/>
                        </a:rPr>
                        <a:t>custom</a:t>
                      </a:r>
                      <a:r>
                        <a:rPr sz="900" spc="20" dirty="0">
                          <a:latin typeface="Arial"/>
                          <a:cs typeface="Arial"/>
                        </a:rPr>
                        <a:t> </a:t>
                      </a:r>
                      <a:r>
                        <a:rPr sz="900" dirty="0">
                          <a:latin typeface="Arial"/>
                          <a:cs typeface="Arial"/>
                        </a:rPr>
                        <a:t>portfolios</a:t>
                      </a:r>
                      <a:endParaRPr sz="900">
                        <a:latin typeface="Arial"/>
                        <a:cs typeface="Arial"/>
                      </a:endParaRPr>
                    </a:p>
                    <a:p>
                      <a:pPr marL="381635" marR="194310">
                        <a:lnSpc>
                          <a:spcPct val="101499"/>
                        </a:lnSpc>
                        <a:spcBef>
                          <a:spcPts val="85"/>
                        </a:spcBef>
                      </a:pPr>
                      <a:r>
                        <a:rPr sz="900" spc="-15" dirty="0">
                          <a:latin typeface="Arial"/>
                          <a:cs typeface="Arial"/>
                        </a:rPr>
                        <a:t>that </a:t>
                      </a:r>
                      <a:r>
                        <a:rPr sz="900" spc="5" dirty="0">
                          <a:latin typeface="Arial"/>
                          <a:cs typeface="Arial"/>
                        </a:rPr>
                        <a:t>are </a:t>
                      </a:r>
                      <a:r>
                        <a:rPr sz="900" spc="-15" dirty="0">
                          <a:latin typeface="Arial"/>
                          <a:cs typeface="Arial"/>
                        </a:rPr>
                        <a:t>highly </a:t>
                      </a:r>
                      <a:r>
                        <a:rPr sz="900" spc="-5" dirty="0">
                          <a:latin typeface="Arial"/>
                          <a:cs typeface="Arial"/>
                        </a:rPr>
                        <a:t>efficient, </a:t>
                      </a:r>
                      <a:r>
                        <a:rPr sz="900" spc="10" dirty="0">
                          <a:latin typeface="Arial"/>
                          <a:cs typeface="Arial"/>
                        </a:rPr>
                        <a:t>cost </a:t>
                      </a:r>
                      <a:r>
                        <a:rPr sz="900" spc="-5" dirty="0">
                          <a:latin typeface="Arial"/>
                          <a:cs typeface="Arial"/>
                        </a:rPr>
                        <a:t>effective </a:t>
                      </a:r>
                      <a:r>
                        <a:rPr sz="900" spc="-10" dirty="0">
                          <a:latin typeface="Arial"/>
                          <a:cs typeface="Arial"/>
                        </a:rPr>
                        <a:t>and  </a:t>
                      </a:r>
                      <a:r>
                        <a:rPr sz="900" spc="5" dirty="0">
                          <a:latin typeface="Arial"/>
                          <a:cs typeface="Arial"/>
                        </a:rPr>
                        <a:t>diversified </a:t>
                      </a:r>
                      <a:r>
                        <a:rPr sz="900" spc="10" dirty="0">
                          <a:latin typeface="Arial"/>
                          <a:cs typeface="Arial"/>
                        </a:rPr>
                        <a:t>across </a:t>
                      </a:r>
                      <a:r>
                        <a:rPr sz="900" dirty="0">
                          <a:latin typeface="Arial"/>
                          <a:cs typeface="Arial"/>
                        </a:rPr>
                        <a:t>skilled</a:t>
                      </a:r>
                      <a:r>
                        <a:rPr sz="900" spc="-50" dirty="0">
                          <a:latin typeface="Arial"/>
                          <a:cs typeface="Arial"/>
                        </a:rPr>
                        <a:t> </a:t>
                      </a:r>
                      <a:r>
                        <a:rPr sz="900" dirty="0">
                          <a:latin typeface="Arial"/>
                          <a:cs typeface="Arial"/>
                        </a:rPr>
                        <a:t>managers</a:t>
                      </a:r>
                      <a:endParaRPr sz="900">
                        <a:latin typeface="Arial"/>
                        <a:cs typeface="Arial"/>
                      </a:endParaRPr>
                    </a:p>
                    <a:p>
                      <a:pPr marL="381635" marR="676275" indent="-285115" algn="just">
                        <a:lnSpc>
                          <a:spcPct val="104200"/>
                        </a:lnSpc>
                        <a:spcBef>
                          <a:spcPts val="439"/>
                        </a:spcBef>
                        <a:buFont typeface="Wingdings"/>
                        <a:buChar char=""/>
                        <a:tabLst>
                          <a:tab pos="382270" algn="l"/>
                        </a:tabLst>
                      </a:pPr>
                      <a:r>
                        <a:rPr sz="900" dirty="0">
                          <a:latin typeface="Arial"/>
                          <a:cs typeface="Arial"/>
                        </a:rPr>
                        <a:t>White-label </a:t>
                      </a:r>
                      <a:r>
                        <a:rPr sz="900" spc="-25" dirty="0">
                          <a:latin typeface="Arial"/>
                          <a:cs typeface="Arial"/>
                        </a:rPr>
                        <a:t>funds </a:t>
                      </a:r>
                      <a:r>
                        <a:rPr sz="900" spc="5" dirty="0">
                          <a:latin typeface="Arial"/>
                          <a:cs typeface="Arial"/>
                        </a:rPr>
                        <a:t>provide </a:t>
                      </a:r>
                      <a:r>
                        <a:rPr sz="900" spc="-20" dirty="0">
                          <a:latin typeface="Arial"/>
                          <a:cs typeface="Arial"/>
                        </a:rPr>
                        <a:t>flexibility,  </a:t>
                      </a:r>
                      <a:r>
                        <a:rPr sz="900" spc="5" dirty="0">
                          <a:latin typeface="Arial"/>
                          <a:cs typeface="Arial"/>
                        </a:rPr>
                        <a:t>efficiency </a:t>
                      </a:r>
                      <a:r>
                        <a:rPr sz="900" spc="-10" dirty="0">
                          <a:latin typeface="Arial"/>
                          <a:cs typeface="Arial"/>
                        </a:rPr>
                        <a:t>and </a:t>
                      </a:r>
                      <a:r>
                        <a:rPr sz="900" dirty="0">
                          <a:latin typeface="Arial"/>
                          <a:cs typeface="Arial"/>
                        </a:rPr>
                        <a:t>significant benefit </a:t>
                      </a:r>
                      <a:r>
                        <a:rPr sz="900" spc="-10" dirty="0">
                          <a:latin typeface="Arial"/>
                          <a:cs typeface="Arial"/>
                        </a:rPr>
                        <a:t>to  </a:t>
                      </a:r>
                      <a:r>
                        <a:rPr sz="900" spc="5" dirty="0">
                          <a:latin typeface="Arial"/>
                          <a:cs typeface="Arial"/>
                        </a:rPr>
                        <a:t>participants</a:t>
                      </a:r>
                      <a:endParaRPr sz="900">
                        <a:latin typeface="Arial"/>
                        <a:cs typeface="Arial"/>
                      </a:endParaRPr>
                    </a:p>
                    <a:p>
                      <a:pPr marL="381635" marR="245745" indent="-285115" algn="just">
                        <a:lnSpc>
                          <a:spcPct val="106900"/>
                        </a:lnSpc>
                        <a:spcBef>
                          <a:spcPts val="315"/>
                        </a:spcBef>
                        <a:buFont typeface="Wingdings"/>
                        <a:buChar char=""/>
                        <a:tabLst>
                          <a:tab pos="382270" algn="l"/>
                        </a:tabLst>
                      </a:pPr>
                      <a:r>
                        <a:rPr sz="900" spc="20" dirty="0">
                          <a:latin typeface="Arial"/>
                          <a:cs typeface="Arial"/>
                        </a:rPr>
                        <a:t>Access </a:t>
                      </a:r>
                      <a:r>
                        <a:rPr sz="900" spc="-10" dirty="0">
                          <a:latin typeface="Arial"/>
                          <a:cs typeface="Arial"/>
                        </a:rPr>
                        <a:t>to </a:t>
                      </a:r>
                      <a:r>
                        <a:rPr sz="900" spc="-15" dirty="0">
                          <a:latin typeface="Arial"/>
                          <a:cs typeface="Arial"/>
                        </a:rPr>
                        <a:t>investment </a:t>
                      </a:r>
                      <a:r>
                        <a:rPr sz="900" spc="5" dirty="0">
                          <a:latin typeface="Arial"/>
                          <a:cs typeface="Arial"/>
                        </a:rPr>
                        <a:t>advice </a:t>
                      </a:r>
                      <a:r>
                        <a:rPr sz="900" spc="-10" dirty="0">
                          <a:latin typeface="Arial"/>
                          <a:cs typeface="Arial"/>
                        </a:rPr>
                        <a:t>and  </a:t>
                      </a:r>
                      <a:r>
                        <a:rPr sz="900" spc="10" dirty="0">
                          <a:latin typeface="Arial"/>
                          <a:cs typeface="Arial"/>
                        </a:rPr>
                        <a:t>brokerage </a:t>
                      </a:r>
                      <a:r>
                        <a:rPr sz="900" dirty="0">
                          <a:latin typeface="Arial"/>
                          <a:cs typeface="Arial"/>
                        </a:rPr>
                        <a:t>window </a:t>
                      </a:r>
                      <a:r>
                        <a:rPr sz="900" spc="5" dirty="0">
                          <a:latin typeface="Arial"/>
                          <a:cs typeface="Arial"/>
                        </a:rPr>
                        <a:t>are </a:t>
                      </a:r>
                      <a:r>
                        <a:rPr sz="900" spc="-10" dirty="0">
                          <a:latin typeface="Arial"/>
                          <a:cs typeface="Arial"/>
                        </a:rPr>
                        <a:t>favorable</a:t>
                      </a:r>
                      <a:r>
                        <a:rPr sz="900" spc="-140" dirty="0">
                          <a:latin typeface="Arial"/>
                          <a:cs typeface="Arial"/>
                        </a:rPr>
                        <a:t> </a:t>
                      </a:r>
                      <a:r>
                        <a:rPr sz="900" spc="-10" dirty="0">
                          <a:latin typeface="Arial"/>
                          <a:cs typeface="Arial"/>
                        </a:rPr>
                        <a:t>features</a:t>
                      </a:r>
                      <a:endParaRPr sz="900">
                        <a:latin typeface="Arial"/>
                        <a:cs typeface="Arial"/>
                      </a:endParaRPr>
                    </a:p>
                  </a:txBody>
                  <a:tcPr marL="0" marR="0" marT="1123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6E6CA"/>
                    </a:solidFill>
                  </a:tcPr>
                </a:tc>
                <a:extLst>
                  <a:ext uri="{0D108BD9-81ED-4DB2-BD59-A6C34878D82A}">
                    <a16:rowId xmlns:a16="http://schemas.microsoft.com/office/drawing/2014/main" val="10001"/>
                  </a:ext>
                </a:extLst>
              </a:tr>
              <a:tr h="929259">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91440">
                        <a:lnSpc>
                          <a:spcPct val="100000"/>
                        </a:lnSpc>
                        <a:spcBef>
                          <a:spcPts val="960"/>
                        </a:spcBef>
                      </a:pPr>
                      <a:r>
                        <a:rPr sz="900" b="1" spc="15" dirty="0">
                          <a:latin typeface="Arial"/>
                          <a:cs typeface="Arial"/>
                        </a:rPr>
                        <a:t>Plan</a:t>
                      </a:r>
                      <a:r>
                        <a:rPr sz="900" b="1" spc="60" dirty="0">
                          <a:latin typeface="Arial"/>
                          <a:cs typeface="Arial"/>
                        </a:rPr>
                        <a:t> </a:t>
                      </a:r>
                      <a:r>
                        <a:rPr sz="900" b="1" spc="20" dirty="0">
                          <a:latin typeface="Arial"/>
                          <a:cs typeface="Arial"/>
                        </a:rPr>
                        <a:t>Costs</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3E7"/>
                    </a:solidFill>
                  </a:tcPr>
                </a:tc>
                <a:tc>
                  <a:txBody>
                    <a:bodyPr/>
                    <a:lstStyle/>
                    <a:p>
                      <a:pPr>
                        <a:lnSpc>
                          <a:spcPct val="100000"/>
                        </a:lnSpc>
                      </a:pPr>
                      <a:endParaRPr sz="1100">
                        <a:latin typeface="Times New Roman"/>
                        <a:cs typeface="Times New Roman"/>
                      </a:endParaRPr>
                    </a:p>
                    <a:p>
                      <a:pPr>
                        <a:lnSpc>
                          <a:spcPct val="100000"/>
                        </a:lnSpc>
                        <a:spcBef>
                          <a:spcPts val="40"/>
                        </a:spcBef>
                      </a:pPr>
                      <a:endParaRPr sz="1100">
                        <a:latin typeface="Times New Roman"/>
                        <a:cs typeface="Times New Roman"/>
                      </a:endParaRPr>
                    </a:p>
                    <a:p>
                      <a:pPr marL="378460" marR="195580" indent="-285115">
                        <a:lnSpc>
                          <a:spcPct val="101499"/>
                        </a:lnSpc>
                        <a:buChar char="•"/>
                        <a:tabLst>
                          <a:tab pos="377825" algn="l"/>
                          <a:tab pos="378460" algn="l"/>
                        </a:tabLst>
                      </a:pPr>
                      <a:r>
                        <a:rPr sz="900" dirty="0">
                          <a:latin typeface="Arial"/>
                          <a:cs typeface="Arial"/>
                        </a:rPr>
                        <a:t>Plan’s </a:t>
                      </a:r>
                      <a:r>
                        <a:rPr sz="900" spc="-15" dirty="0">
                          <a:latin typeface="Arial"/>
                          <a:cs typeface="Arial"/>
                        </a:rPr>
                        <a:t>investment </a:t>
                      </a:r>
                      <a:r>
                        <a:rPr sz="900" spc="10" dirty="0">
                          <a:latin typeface="Arial"/>
                          <a:cs typeface="Arial"/>
                        </a:rPr>
                        <a:t>option </a:t>
                      </a:r>
                      <a:r>
                        <a:rPr sz="900" spc="5" dirty="0">
                          <a:latin typeface="Arial"/>
                          <a:cs typeface="Arial"/>
                        </a:rPr>
                        <a:t>fees are </a:t>
                      </a:r>
                      <a:r>
                        <a:rPr sz="900" spc="-10" dirty="0">
                          <a:latin typeface="Arial"/>
                          <a:cs typeface="Arial"/>
                        </a:rPr>
                        <a:t>well-  </a:t>
                      </a:r>
                      <a:r>
                        <a:rPr sz="900" spc="10" dirty="0">
                          <a:latin typeface="Arial"/>
                          <a:cs typeface="Arial"/>
                        </a:rPr>
                        <a:t>below </a:t>
                      </a:r>
                      <a:r>
                        <a:rPr sz="900" spc="15" dirty="0">
                          <a:latin typeface="Arial"/>
                          <a:cs typeface="Arial"/>
                        </a:rPr>
                        <a:t>peer </a:t>
                      </a:r>
                      <a:r>
                        <a:rPr sz="900" spc="-5" dirty="0">
                          <a:latin typeface="Arial"/>
                          <a:cs typeface="Arial"/>
                        </a:rPr>
                        <a:t>group</a:t>
                      </a:r>
                      <a:r>
                        <a:rPr sz="900" spc="200" dirty="0">
                          <a:latin typeface="Arial"/>
                          <a:cs typeface="Arial"/>
                        </a:rPr>
                        <a:t> </a:t>
                      </a:r>
                      <a:r>
                        <a:rPr sz="900" spc="5" dirty="0">
                          <a:latin typeface="Arial"/>
                          <a:cs typeface="Arial"/>
                        </a:rPr>
                        <a:t>medians</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3E7"/>
                    </a:solidFill>
                  </a:tcPr>
                </a:tc>
                <a:tc>
                  <a:txBody>
                    <a:bodyPr/>
                    <a:lstStyle/>
                    <a:p>
                      <a:pPr marL="381635" indent="-285115">
                        <a:lnSpc>
                          <a:spcPct val="100000"/>
                        </a:lnSpc>
                        <a:spcBef>
                          <a:spcPts val="855"/>
                        </a:spcBef>
                        <a:buFont typeface="Wingdings"/>
                        <a:buChar char=""/>
                        <a:tabLst>
                          <a:tab pos="381635" algn="l"/>
                          <a:tab pos="382270" algn="l"/>
                        </a:tabLst>
                      </a:pPr>
                      <a:r>
                        <a:rPr sz="900" spc="10" dirty="0">
                          <a:latin typeface="Arial"/>
                          <a:cs typeface="Arial"/>
                        </a:rPr>
                        <a:t>FRS </a:t>
                      </a:r>
                      <a:r>
                        <a:rPr sz="900" spc="-5" dirty="0">
                          <a:latin typeface="Arial"/>
                          <a:cs typeface="Arial"/>
                        </a:rPr>
                        <a:t>uses </a:t>
                      </a:r>
                      <a:r>
                        <a:rPr sz="900" dirty="0">
                          <a:latin typeface="Arial"/>
                          <a:cs typeface="Arial"/>
                        </a:rPr>
                        <a:t>size </a:t>
                      </a:r>
                      <a:r>
                        <a:rPr sz="900" spc="-10" dirty="0">
                          <a:latin typeface="Arial"/>
                          <a:cs typeface="Arial"/>
                        </a:rPr>
                        <a:t>and </a:t>
                      </a:r>
                      <a:r>
                        <a:rPr sz="900" spc="10" dirty="0">
                          <a:latin typeface="Arial"/>
                          <a:cs typeface="Arial"/>
                        </a:rPr>
                        <a:t>reach </a:t>
                      </a:r>
                      <a:r>
                        <a:rPr sz="900" spc="-10" dirty="0">
                          <a:latin typeface="Arial"/>
                          <a:cs typeface="Arial"/>
                        </a:rPr>
                        <a:t>to</a:t>
                      </a:r>
                      <a:r>
                        <a:rPr sz="900" spc="-105" dirty="0">
                          <a:latin typeface="Arial"/>
                          <a:cs typeface="Arial"/>
                        </a:rPr>
                        <a:t> </a:t>
                      </a:r>
                      <a:r>
                        <a:rPr sz="900" spc="-5" dirty="0">
                          <a:latin typeface="Arial"/>
                          <a:cs typeface="Arial"/>
                        </a:rPr>
                        <a:t>offer</a:t>
                      </a:r>
                      <a:endParaRPr sz="900">
                        <a:latin typeface="Arial"/>
                        <a:cs typeface="Arial"/>
                      </a:endParaRPr>
                    </a:p>
                    <a:p>
                      <a:pPr marL="381635">
                        <a:lnSpc>
                          <a:spcPct val="100000"/>
                        </a:lnSpc>
                        <a:spcBef>
                          <a:spcPts val="20"/>
                        </a:spcBef>
                      </a:pPr>
                      <a:r>
                        <a:rPr sz="900" dirty="0">
                          <a:latin typeface="Arial"/>
                          <a:cs typeface="Arial"/>
                        </a:rPr>
                        <a:t>competitive </a:t>
                      </a:r>
                      <a:r>
                        <a:rPr sz="900" spc="10" dirty="0">
                          <a:latin typeface="Arial"/>
                          <a:cs typeface="Arial"/>
                        </a:rPr>
                        <a:t>Plan </a:t>
                      </a:r>
                      <a:r>
                        <a:rPr sz="900" dirty="0">
                          <a:latin typeface="Arial"/>
                          <a:cs typeface="Arial"/>
                        </a:rPr>
                        <a:t>services </a:t>
                      </a:r>
                      <a:r>
                        <a:rPr sz="900" spc="-10" dirty="0">
                          <a:latin typeface="Arial"/>
                          <a:cs typeface="Arial"/>
                        </a:rPr>
                        <a:t>to</a:t>
                      </a:r>
                      <a:r>
                        <a:rPr sz="900" spc="80" dirty="0">
                          <a:latin typeface="Arial"/>
                          <a:cs typeface="Arial"/>
                        </a:rPr>
                        <a:t> </a:t>
                      </a:r>
                      <a:r>
                        <a:rPr sz="900" spc="5" dirty="0">
                          <a:latin typeface="Arial"/>
                          <a:cs typeface="Arial"/>
                        </a:rPr>
                        <a:t>participants</a:t>
                      </a:r>
                      <a:endParaRPr sz="900">
                        <a:latin typeface="Arial"/>
                        <a:cs typeface="Arial"/>
                      </a:endParaRPr>
                    </a:p>
                    <a:p>
                      <a:pPr marL="381635" marR="325120" indent="-285115">
                        <a:lnSpc>
                          <a:spcPct val="104099"/>
                        </a:lnSpc>
                        <a:spcBef>
                          <a:spcPts val="445"/>
                        </a:spcBef>
                        <a:buFont typeface="Wingdings"/>
                        <a:buChar char=""/>
                        <a:tabLst>
                          <a:tab pos="381635" algn="l"/>
                          <a:tab pos="382270" algn="l"/>
                        </a:tabLst>
                      </a:pPr>
                      <a:r>
                        <a:rPr sz="900" spc="10" dirty="0">
                          <a:latin typeface="Arial"/>
                          <a:cs typeface="Arial"/>
                        </a:rPr>
                        <a:t>FRS </a:t>
                      </a:r>
                      <a:r>
                        <a:rPr sz="900" spc="-15" dirty="0">
                          <a:latin typeface="Arial"/>
                          <a:cs typeface="Arial"/>
                        </a:rPr>
                        <a:t>Investment </a:t>
                      </a:r>
                      <a:r>
                        <a:rPr sz="900" spc="10" dirty="0">
                          <a:latin typeface="Arial"/>
                          <a:cs typeface="Arial"/>
                        </a:rPr>
                        <a:t>Plan </a:t>
                      </a:r>
                      <a:r>
                        <a:rPr sz="900" spc="-5" dirty="0">
                          <a:latin typeface="Arial"/>
                          <a:cs typeface="Arial"/>
                        </a:rPr>
                        <a:t>offers </a:t>
                      </a:r>
                      <a:r>
                        <a:rPr sz="900" dirty="0">
                          <a:latin typeface="Arial"/>
                          <a:cs typeface="Arial"/>
                        </a:rPr>
                        <a:t>participants  </a:t>
                      </a:r>
                      <a:r>
                        <a:rPr sz="900" spc="-15" dirty="0">
                          <a:latin typeface="Arial"/>
                          <a:cs typeface="Arial"/>
                        </a:rPr>
                        <a:t>very </a:t>
                      </a:r>
                      <a:r>
                        <a:rPr sz="900" dirty="0">
                          <a:latin typeface="Arial"/>
                          <a:cs typeface="Arial"/>
                        </a:rPr>
                        <a:t>competitively </a:t>
                      </a:r>
                      <a:r>
                        <a:rPr sz="900" spc="15" dirty="0">
                          <a:latin typeface="Arial"/>
                          <a:cs typeface="Arial"/>
                        </a:rPr>
                        <a:t>priced </a:t>
                      </a:r>
                      <a:r>
                        <a:rPr sz="900" spc="-15" dirty="0">
                          <a:latin typeface="Arial"/>
                          <a:cs typeface="Arial"/>
                        </a:rPr>
                        <a:t>investment  </a:t>
                      </a:r>
                      <a:r>
                        <a:rPr sz="900" dirty="0">
                          <a:latin typeface="Arial"/>
                          <a:cs typeface="Arial"/>
                        </a:rPr>
                        <a:t>options</a:t>
                      </a:r>
                      <a:endParaRPr sz="900">
                        <a:latin typeface="Arial"/>
                        <a:cs typeface="Arial"/>
                      </a:endParaRPr>
                    </a:p>
                  </a:txBody>
                  <a:tcPr marL="0" marR="0" marT="814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3E7"/>
                    </a:solidFill>
                  </a:tcPr>
                </a:tc>
                <a:extLst>
                  <a:ext uri="{0D108BD9-81ED-4DB2-BD59-A6C34878D82A}">
                    <a16:rowId xmlns:a16="http://schemas.microsoft.com/office/drawing/2014/main" val="10002"/>
                  </a:ext>
                </a:extLst>
              </a:tr>
              <a:tr h="575453">
                <a:tc>
                  <a:txBody>
                    <a:bodyPr/>
                    <a:lstStyle/>
                    <a:p>
                      <a:pPr>
                        <a:lnSpc>
                          <a:spcPct val="100000"/>
                        </a:lnSpc>
                        <a:spcBef>
                          <a:spcPts val="35"/>
                        </a:spcBef>
                      </a:pPr>
                      <a:endParaRPr sz="1500">
                        <a:latin typeface="Times New Roman"/>
                        <a:cs typeface="Times New Roman"/>
                      </a:endParaRPr>
                    </a:p>
                    <a:p>
                      <a:pPr marL="91440">
                        <a:lnSpc>
                          <a:spcPct val="100000"/>
                        </a:lnSpc>
                      </a:pPr>
                      <a:r>
                        <a:rPr sz="900" b="1" spc="15" dirty="0">
                          <a:latin typeface="Arial"/>
                          <a:cs typeface="Arial"/>
                        </a:rPr>
                        <a:t>Performance</a:t>
                      </a:r>
                      <a:endParaRPr sz="900">
                        <a:latin typeface="Arial"/>
                        <a:cs typeface="Arial"/>
                      </a:endParaRPr>
                    </a:p>
                  </a:txBody>
                  <a:tcPr marL="0" marR="0" marT="33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E6CA"/>
                    </a:solidFill>
                  </a:tcPr>
                </a:tc>
                <a:tc>
                  <a:txBody>
                    <a:bodyPr/>
                    <a:lstStyle/>
                    <a:p>
                      <a:pPr marL="378460" marR="203835" indent="-285115">
                        <a:lnSpc>
                          <a:spcPct val="104099"/>
                        </a:lnSpc>
                        <a:spcBef>
                          <a:spcPts val="710"/>
                        </a:spcBef>
                        <a:buChar char="•"/>
                        <a:tabLst>
                          <a:tab pos="377825" algn="l"/>
                          <a:tab pos="378460" algn="l"/>
                        </a:tabLst>
                      </a:pPr>
                      <a:r>
                        <a:rPr sz="900" spc="20" dirty="0">
                          <a:latin typeface="Arial"/>
                          <a:cs typeface="Arial"/>
                        </a:rPr>
                        <a:t>Each </a:t>
                      </a:r>
                      <a:r>
                        <a:rPr sz="900" spc="15" dirty="0">
                          <a:latin typeface="Arial"/>
                          <a:cs typeface="Arial"/>
                        </a:rPr>
                        <a:t>asset </a:t>
                      </a:r>
                      <a:r>
                        <a:rPr sz="900" spc="5" dirty="0">
                          <a:latin typeface="Arial"/>
                          <a:cs typeface="Arial"/>
                        </a:rPr>
                        <a:t>class </a:t>
                      </a:r>
                      <a:r>
                        <a:rPr sz="900" spc="-10" dirty="0">
                          <a:latin typeface="Arial"/>
                          <a:cs typeface="Arial"/>
                        </a:rPr>
                        <a:t>has </a:t>
                      </a:r>
                      <a:r>
                        <a:rPr sz="900" spc="-5" dirty="0">
                          <a:latin typeface="Arial"/>
                          <a:cs typeface="Arial"/>
                        </a:rPr>
                        <a:t>outperformed </a:t>
                      </a:r>
                      <a:r>
                        <a:rPr sz="900" spc="5" dirty="0">
                          <a:latin typeface="Arial"/>
                          <a:cs typeface="Arial"/>
                        </a:rPr>
                        <a:t>its  </a:t>
                      </a:r>
                      <a:r>
                        <a:rPr sz="900" spc="-10" dirty="0">
                          <a:latin typeface="Arial"/>
                          <a:cs typeface="Arial"/>
                        </a:rPr>
                        <a:t>benchmark </a:t>
                      </a:r>
                      <a:r>
                        <a:rPr sz="900" spc="-5" dirty="0">
                          <a:latin typeface="Arial"/>
                          <a:cs typeface="Arial"/>
                        </a:rPr>
                        <a:t>over </a:t>
                      </a:r>
                      <a:r>
                        <a:rPr sz="900" spc="-25" dirty="0">
                          <a:latin typeface="Arial"/>
                          <a:cs typeface="Arial"/>
                        </a:rPr>
                        <a:t>the </a:t>
                      </a:r>
                      <a:r>
                        <a:rPr sz="900" spc="-5" dirty="0">
                          <a:latin typeface="Arial"/>
                          <a:cs typeface="Arial"/>
                        </a:rPr>
                        <a:t>trailing </a:t>
                      </a:r>
                      <a:r>
                        <a:rPr sz="900" dirty="0">
                          <a:latin typeface="Arial"/>
                          <a:cs typeface="Arial"/>
                        </a:rPr>
                        <a:t>one-,  </a:t>
                      </a:r>
                      <a:r>
                        <a:rPr sz="900" spc="-15" dirty="0">
                          <a:latin typeface="Arial"/>
                          <a:cs typeface="Arial"/>
                        </a:rPr>
                        <a:t>three-, </a:t>
                      </a:r>
                      <a:r>
                        <a:rPr sz="900" spc="-5" dirty="0">
                          <a:latin typeface="Arial"/>
                          <a:cs typeface="Arial"/>
                        </a:rPr>
                        <a:t>five- </a:t>
                      </a:r>
                      <a:r>
                        <a:rPr sz="900" spc="-10" dirty="0">
                          <a:latin typeface="Arial"/>
                          <a:cs typeface="Arial"/>
                        </a:rPr>
                        <a:t>and </a:t>
                      </a:r>
                      <a:r>
                        <a:rPr sz="900" spc="-15" dirty="0">
                          <a:latin typeface="Arial"/>
                          <a:cs typeface="Arial"/>
                        </a:rPr>
                        <a:t>ten-year </a:t>
                      </a:r>
                      <a:r>
                        <a:rPr sz="900" dirty="0">
                          <a:latin typeface="Arial"/>
                          <a:cs typeface="Arial"/>
                        </a:rPr>
                        <a:t>time</a:t>
                      </a:r>
                      <a:r>
                        <a:rPr sz="900" spc="-150" dirty="0">
                          <a:latin typeface="Arial"/>
                          <a:cs typeface="Arial"/>
                        </a:rPr>
                        <a:t> </a:t>
                      </a:r>
                      <a:r>
                        <a:rPr sz="900" spc="15" dirty="0">
                          <a:latin typeface="Arial"/>
                          <a:cs typeface="Arial"/>
                        </a:rPr>
                        <a:t>periods</a:t>
                      </a:r>
                      <a:endParaRPr sz="900">
                        <a:latin typeface="Arial"/>
                        <a:cs typeface="Arial"/>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E6CA"/>
                    </a:solidFill>
                  </a:tcPr>
                </a:tc>
                <a:tc>
                  <a:txBody>
                    <a:bodyPr/>
                    <a:lstStyle/>
                    <a:p>
                      <a:pPr marL="381635" marR="240029" indent="-285115">
                        <a:lnSpc>
                          <a:spcPct val="104099"/>
                        </a:lnSpc>
                        <a:spcBef>
                          <a:spcPts val="710"/>
                        </a:spcBef>
                        <a:buFont typeface="Wingdings"/>
                        <a:buChar char=""/>
                        <a:tabLst>
                          <a:tab pos="381635" algn="l"/>
                          <a:tab pos="382270" algn="l"/>
                        </a:tabLst>
                      </a:pPr>
                      <a:r>
                        <a:rPr sz="900" spc="-5" dirty="0">
                          <a:latin typeface="Arial"/>
                          <a:cs typeface="Arial"/>
                        </a:rPr>
                        <a:t>Actively </a:t>
                      </a:r>
                      <a:r>
                        <a:rPr sz="900" spc="5" dirty="0">
                          <a:latin typeface="Arial"/>
                          <a:cs typeface="Arial"/>
                        </a:rPr>
                        <a:t>managed </a:t>
                      </a:r>
                      <a:r>
                        <a:rPr sz="900" dirty="0">
                          <a:latin typeface="Arial"/>
                          <a:cs typeface="Arial"/>
                        </a:rPr>
                        <a:t>options </a:t>
                      </a:r>
                      <a:r>
                        <a:rPr sz="900" spc="-25" dirty="0">
                          <a:latin typeface="Arial"/>
                          <a:cs typeface="Arial"/>
                        </a:rPr>
                        <a:t>have </a:t>
                      </a:r>
                      <a:r>
                        <a:rPr sz="900" spc="20" dirty="0">
                          <a:latin typeface="Arial"/>
                          <a:cs typeface="Arial"/>
                        </a:rPr>
                        <a:t>added  </a:t>
                      </a:r>
                      <a:r>
                        <a:rPr sz="900" spc="-25" dirty="0">
                          <a:latin typeface="Arial"/>
                          <a:cs typeface="Arial"/>
                        </a:rPr>
                        <a:t>value </a:t>
                      </a:r>
                      <a:r>
                        <a:rPr sz="900" spc="-5" dirty="0">
                          <a:latin typeface="Arial"/>
                          <a:cs typeface="Arial"/>
                        </a:rPr>
                        <a:t>over </a:t>
                      </a:r>
                      <a:r>
                        <a:rPr sz="900" spc="5" dirty="0">
                          <a:latin typeface="Arial"/>
                          <a:cs typeface="Arial"/>
                        </a:rPr>
                        <a:t>both </a:t>
                      </a:r>
                      <a:r>
                        <a:rPr sz="900" spc="-10" dirty="0">
                          <a:latin typeface="Arial"/>
                          <a:cs typeface="Arial"/>
                        </a:rPr>
                        <a:t>short and long-term </a:t>
                      </a:r>
                      <a:r>
                        <a:rPr sz="900" spc="5" dirty="0">
                          <a:latin typeface="Arial"/>
                          <a:cs typeface="Arial"/>
                        </a:rPr>
                        <a:t>time  </a:t>
                      </a:r>
                      <a:r>
                        <a:rPr sz="900" spc="15" dirty="0">
                          <a:latin typeface="Arial"/>
                          <a:cs typeface="Arial"/>
                        </a:rPr>
                        <a:t>periods</a:t>
                      </a:r>
                      <a:endParaRPr sz="900" dirty="0">
                        <a:latin typeface="Arial"/>
                        <a:cs typeface="Arial"/>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E6CA"/>
                    </a:solidFill>
                  </a:tcPr>
                </a:tc>
                <a:extLst>
                  <a:ext uri="{0D108BD9-81ED-4DB2-BD59-A6C34878D82A}">
                    <a16:rowId xmlns:a16="http://schemas.microsoft.com/office/drawing/2014/main" val="10003"/>
                  </a:ext>
                </a:extLst>
              </a:tr>
            </a:tbl>
          </a:graphicData>
        </a:graphic>
      </p:graphicFrame>
      <p:sp>
        <p:nvSpPr>
          <p:cNvPr id="6" name="Slide Number Placeholder 5"/>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126</a:t>
            </a:fld>
            <a:endParaRPr lang="en-US" spc="-4" dirty="0"/>
          </a:p>
        </p:txBody>
      </p:sp>
    </p:spTree>
    <p:extLst>
      <p:ext uri="{BB962C8B-B14F-4D97-AF65-F5344CB8AC3E}">
        <p14:creationId xmlns:p14="http://schemas.microsoft.com/office/powerpoint/2010/main" val="23498118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2053542"/>
            <a:ext cx="5263038" cy="635110"/>
          </a:xfrm>
          <a:prstGeom prst="rect">
            <a:avLst/>
          </a:prstGeom>
        </p:spPr>
        <p:txBody>
          <a:bodyPr vert="horz" wrap="square" lIns="0" tIns="44768" rIns="0" bIns="0" rtlCol="0">
            <a:spAutoFit/>
          </a:bodyPr>
          <a:lstStyle/>
          <a:p>
            <a:pPr marL="9525" marR="3810">
              <a:lnSpc>
                <a:spcPts val="2280"/>
              </a:lnSpc>
              <a:spcBef>
                <a:spcPts val="353"/>
              </a:spcBef>
              <a:tabLst>
                <a:tab pos="3451860" algn="l"/>
              </a:tabLst>
            </a:pPr>
            <a:r>
              <a:rPr sz="2100" b="1" spc="-19" dirty="0">
                <a:solidFill>
                  <a:srgbClr val="000000"/>
                </a:solidFill>
              </a:rPr>
              <a:t>Section </a:t>
            </a:r>
            <a:r>
              <a:rPr sz="2100" b="1" spc="-15" dirty="0">
                <a:solidFill>
                  <a:srgbClr val="000000"/>
                </a:solidFill>
              </a:rPr>
              <a:t>2:</a:t>
            </a:r>
            <a:r>
              <a:rPr sz="2100" b="1" spc="172" dirty="0">
                <a:solidFill>
                  <a:srgbClr val="000000"/>
                </a:solidFill>
              </a:rPr>
              <a:t> </a:t>
            </a:r>
            <a:r>
              <a:rPr sz="2100" b="1" spc="-15" dirty="0">
                <a:solidFill>
                  <a:srgbClr val="000000"/>
                </a:solidFill>
              </a:rPr>
              <a:t>FRS</a:t>
            </a:r>
            <a:r>
              <a:rPr sz="2100" b="1" spc="60" dirty="0">
                <a:solidFill>
                  <a:srgbClr val="000000"/>
                </a:solidFill>
              </a:rPr>
              <a:t> </a:t>
            </a:r>
            <a:r>
              <a:rPr sz="2100" b="1" spc="-34" dirty="0">
                <a:solidFill>
                  <a:srgbClr val="000000"/>
                </a:solidFill>
              </a:rPr>
              <a:t>Investment	</a:t>
            </a:r>
            <a:r>
              <a:rPr sz="2100" b="1" spc="-26" dirty="0">
                <a:solidFill>
                  <a:srgbClr val="000000"/>
                </a:solidFill>
              </a:rPr>
              <a:t>Plan </a:t>
            </a:r>
            <a:r>
              <a:rPr sz="2100" b="1" spc="-19" dirty="0">
                <a:solidFill>
                  <a:srgbClr val="000000"/>
                </a:solidFill>
              </a:rPr>
              <a:t>Structure  </a:t>
            </a:r>
            <a:r>
              <a:rPr sz="2100" b="1" spc="-26" dirty="0">
                <a:solidFill>
                  <a:srgbClr val="000000"/>
                </a:solidFill>
              </a:rPr>
              <a:t>Review</a:t>
            </a:r>
            <a:endParaRPr sz="2100"/>
          </a:p>
        </p:txBody>
      </p:sp>
      <p:sp>
        <p:nvSpPr>
          <p:cNvPr id="5" name="Slide Number Placeholder 4"/>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127</a:t>
            </a:fld>
            <a:endParaRPr lang="en-US" spc="-4" dirty="0"/>
          </a:p>
        </p:txBody>
      </p:sp>
    </p:spTree>
    <p:extLst>
      <p:ext uri="{BB962C8B-B14F-4D97-AF65-F5344CB8AC3E}">
        <p14:creationId xmlns:p14="http://schemas.microsoft.com/office/powerpoint/2010/main" val="382004035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446115" y="1272016"/>
          <a:ext cx="6184583" cy="3227240"/>
        </p:xfrm>
        <a:graphic>
          <a:graphicData uri="http://schemas.openxmlformats.org/drawingml/2006/table">
            <a:tbl>
              <a:tblPr firstRow="1" bandRow="1">
                <a:tableStyleId>{2D5ABB26-0587-4C30-8999-92F81FD0307C}</a:tableStyleId>
              </a:tblPr>
              <a:tblGrid>
                <a:gridCol w="1195388">
                  <a:extLst>
                    <a:ext uri="{9D8B030D-6E8A-4147-A177-3AD203B41FA5}">
                      <a16:colId xmlns:a16="http://schemas.microsoft.com/office/drawing/2014/main" val="20000"/>
                    </a:ext>
                  </a:extLst>
                </a:gridCol>
                <a:gridCol w="1663065">
                  <a:extLst>
                    <a:ext uri="{9D8B030D-6E8A-4147-A177-3AD203B41FA5}">
                      <a16:colId xmlns:a16="http://schemas.microsoft.com/office/drawing/2014/main" val="20001"/>
                    </a:ext>
                  </a:extLst>
                </a:gridCol>
                <a:gridCol w="1663065">
                  <a:extLst>
                    <a:ext uri="{9D8B030D-6E8A-4147-A177-3AD203B41FA5}">
                      <a16:colId xmlns:a16="http://schemas.microsoft.com/office/drawing/2014/main" val="20002"/>
                    </a:ext>
                  </a:extLst>
                </a:gridCol>
                <a:gridCol w="1663065">
                  <a:extLst>
                    <a:ext uri="{9D8B030D-6E8A-4147-A177-3AD203B41FA5}">
                      <a16:colId xmlns:a16="http://schemas.microsoft.com/office/drawing/2014/main" val="20003"/>
                    </a:ext>
                  </a:extLst>
                </a:gridCol>
              </a:tblGrid>
              <a:tr h="228885">
                <a:tc>
                  <a:txBody>
                    <a:bodyPr/>
                    <a:lstStyle/>
                    <a:p>
                      <a:pPr marL="92075">
                        <a:lnSpc>
                          <a:spcPct val="100000"/>
                        </a:lnSpc>
                        <a:spcBef>
                          <a:spcPts val="500"/>
                        </a:spcBef>
                      </a:pPr>
                      <a:r>
                        <a:rPr sz="800" b="1" spc="20" dirty="0">
                          <a:solidFill>
                            <a:srgbClr val="FFFFFF"/>
                          </a:solidFill>
                          <a:latin typeface="Arial"/>
                          <a:cs typeface="Arial"/>
                        </a:rPr>
                        <a:t>Objectives</a:t>
                      </a:r>
                      <a:endParaRPr sz="800">
                        <a:latin typeface="Arial"/>
                        <a:cs typeface="Arial"/>
                      </a:endParaRPr>
                    </a:p>
                  </a:txBody>
                  <a:tcPr marL="0" marR="0" marT="476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tc>
                  <a:txBody>
                    <a:bodyPr/>
                    <a:lstStyle/>
                    <a:p>
                      <a:pPr marL="93345">
                        <a:lnSpc>
                          <a:spcPct val="100000"/>
                        </a:lnSpc>
                        <a:spcBef>
                          <a:spcPts val="500"/>
                        </a:spcBef>
                      </a:pPr>
                      <a:r>
                        <a:rPr sz="800" b="1" spc="20" dirty="0">
                          <a:solidFill>
                            <a:srgbClr val="FFFFFF"/>
                          </a:solidFill>
                          <a:latin typeface="Arial"/>
                          <a:cs typeface="Arial"/>
                        </a:rPr>
                        <a:t>Historic</a:t>
                      </a:r>
                      <a:r>
                        <a:rPr sz="800" b="1" spc="-55" dirty="0">
                          <a:solidFill>
                            <a:srgbClr val="FFFFFF"/>
                          </a:solidFill>
                          <a:latin typeface="Arial"/>
                          <a:cs typeface="Arial"/>
                        </a:rPr>
                        <a:t> </a:t>
                      </a:r>
                      <a:r>
                        <a:rPr sz="800" b="1" spc="15" dirty="0">
                          <a:solidFill>
                            <a:srgbClr val="FFFFFF"/>
                          </a:solidFill>
                          <a:latin typeface="Arial"/>
                          <a:cs typeface="Arial"/>
                        </a:rPr>
                        <a:t>Lineup</a:t>
                      </a:r>
                      <a:endParaRPr sz="800">
                        <a:latin typeface="Arial"/>
                        <a:cs typeface="Arial"/>
                      </a:endParaRPr>
                    </a:p>
                  </a:txBody>
                  <a:tcPr marL="0" marR="0" marT="47625"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a:txBody>
                    <a:bodyPr/>
                    <a:lstStyle/>
                    <a:p>
                      <a:pPr marL="95885">
                        <a:lnSpc>
                          <a:spcPct val="100000"/>
                        </a:lnSpc>
                        <a:spcBef>
                          <a:spcPts val="500"/>
                        </a:spcBef>
                      </a:pPr>
                      <a:r>
                        <a:rPr sz="800" b="1" spc="35" dirty="0">
                          <a:solidFill>
                            <a:srgbClr val="FFFFFF"/>
                          </a:solidFill>
                          <a:latin typeface="Arial"/>
                          <a:cs typeface="Arial"/>
                        </a:rPr>
                        <a:t>Modern</a:t>
                      </a:r>
                      <a:r>
                        <a:rPr sz="800" b="1" spc="-40" dirty="0">
                          <a:solidFill>
                            <a:srgbClr val="FFFFFF"/>
                          </a:solidFill>
                          <a:latin typeface="Arial"/>
                          <a:cs typeface="Arial"/>
                        </a:rPr>
                        <a:t> </a:t>
                      </a:r>
                      <a:r>
                        <a:rPr sz="800" b="1" dirty="0">
                          <a:solidFill>
                            <a:srgbClr val="FFFFFF"/>
                          </a:solidFill>
                          <a:latin typeface="Arial"/>
                          <a:cs typeface="Arial"/>
                        </a:rPr>
                        <a:t>Lineup</a:t>
                      </a:r>
                      <a:endParaRPr sz="800">
                        <a:latin typeface="Arial"/>
                        <a:cs typeface="Arial"/>
                      </a:endParaRPr>
                    </a:p>
                  </a:txBody>
                  <a:tcPr marL="0" marR="0" marT="47625" marB="0">
                    <a:lnL w="28575">
                      <a:solidFill>
                        <a:srgbClr val="FF0000"/>
                      </a:solidFill>
                      <a:prstDash val="solid"/>
                    </a:lnL>
                    <a:lnR w="28575">
                      <a:solidFill>
                        <a:srgbClr val="FF0000"/>
                      </a:solidFill>
                      <a:prstDash val="solid"/>
                    </a:lnR>
                    <a:lnT w="28575">
                      <a:solidFill>
                        <a:srgbClr val="FF0000"/>
                      </a:solidFill>
                      <a:prstDash val="solid"/>
                    </a:lnT>
                    <a:lnB w="12700">
                      <a:solidFill>
                        <a:srgbClr val="FFFFFF"/>
                      </a:solidFill>
                      <a:prstDash val="solid"/>
                    </a:lnB>
                    <a:solidFill>
                      <a:srgbClr val="003E71"/>
                    </a:solidFill>
                  </a:tcPr>
                </a:tc>
                <a:tc>
                  <a:txBody>
                    <a:bodyPr/>
                    <a:lstStyle/>
                    <a:p>
                      <a:pPr marL="98425">
                        <a:lnSpc>
                          <a:spcPct val="100000"/>
                        </a:lnSpc>
                        <a:spcBef>
                          <a:spcPts val="500"/>
                        </a:spcBef>
                      </a:pPr>
                      <a:r>
                        <a:rPr sz="800" b="1" spc="30" dirty="0">
                          <a:solidFill>
                            <a:srgbClr val="FFFFFF"/>
                          </a:solidFill>
                          <a:latin typeface="Arial"/>
                          <a:cs typeface="Arial"/>
                        </a:rPr>
                        <a:t>Emerging</a:t>
                      </a:r>
                      <a:r>
                        <a:rPr sz="800" b="1" spc="-120" dirty="0">
                          <a:solidFill>
                            <a:srgbClr val="FFFFFF"/>
                          </a:solidFill>
                          <a:latin typeface="Arial"/>
                          <a:cs typeface="Arial"/>
                        </a:rPr>
                        <a:t> </a:t>
                      </a:r>
                      <a:r>
                        <a:rPr sz="800" b="1" spc="15" dirty="0">
                          <a:solidFill>
                            <a:srgbClr val="FFFFFF"/>
                          </a:solidFill>
                          <a:latin typeface="Arial"/>
                          <a:cs typeface="Arial"/>
                        </a:rPr>
                        <a:t>Lineup</a:t>
                      </a:r>
                      <a:endParaRPr sz="800">
                        <a:latin typeface="Arial"/>
                        <a:cs typeface="Arial"/>
                      </a:endParaRPr>
                    </a:p>
                  </a:txBody>
                  <a:tcPr marL="0" marR="0" marT="47625"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extLst>
                  <a:ext uri="{0D108BD9-81ED-4DB2-BD59-A6C34878D82A}">
                    <a16:rowId xmlns:a16="http://schemas.microsoft.com/office/drawing/2014/main" val="10000"/>
                  </a:ext>
                </a:extLst>
              </a:tr>
              <a:tr h="103251">
                <a:tc>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215360">
                <a:tc>
                  <a:txBody>
                    <a:bodyPr/>
                    <a:lstStyle/>
                    <a:p>
                      <a:pPr marL="92075">
                        <a:lnSpc>
                          <a:spcPct val="100000"/>
                        </a:lnSpc>
                        <a:spcBef>
                          <a:spcPts val="465"/>
                        </a:spcBef>
                      </a:pPr>
                      <a:r>
                        <a:rPr sz="800" b="1" spc="-45" dirty="0">
                          <a:solidFill>
                            <a:srgbClr val="FFFFFF"/>
                          </a:solidFill>
                          <a:latin typeface="Arial"/>
                          <a:cs typeface="Arial"/>
                        </a:rPr>
                        <a:t>Asset</a:t>
                      </a:r>
                      <a:r>
                        <a:rPr sz="800" b="1" spc="-10" dirty="0">
                          <a:solidFill>
                            <a:srgbClr val="FFFFFF"/>
                          </a:solidFill>
                          <a:latin typeface="Arial"/>
                          <a:cs typeface="Arial"/>
                        </a:rPr>
                        <a:t> </a:t>
                      </a:r>
                      <a:r>
                        <a:rPr sz="800" b="1" dirty="0">
                          <a:solidFill>
                            <a:srgbClr val="FFFFFF"/>
                          </a:solidFill>
                          <a:latin typeface="Arial"/>
                          <a:cs typeface="Arial"/>
                        </a:rPr>
                        <a:t>Allocation</a:t>
                      </a:r>
                      <a:endParaRPr sz="800">
                        <a:latin typeface="Arial"/>
                        <a:cs typeface="Arial"/>
                      </a:endParaRPr>
                    </a:p>
                  </a:txBody>
                  <a:tcPr marL="0" marR="0" marT="4429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9EBD"/>
                    </a:solidFill>
                  </a:tcPr>
                </a:tc>
                <a:tc>
                  <a:txBody>
                    <a:bodyPr/>
                    <a:lstStyle/>
                    <a:p>
                      <a:pPr marL="93345">
                        <a:lnSpc>
                          <a:spcPct val="100000"/>
                        </a:lnSpc>
                        <a:spcBef>
                          <a:spcPts val="465"/>
                        </a:spcBef>
                      </a:pPr>
                      <a:r>
                        <a:rPr sz="800" b="1" spc="10" dirty="0">
                          <a:solidFill>
                            <a:srgbClr val="FFFFFF"/>
                          </a:solidFill>
                          <a:latin typeface="Arial"/>
                          <a:cs typeface="Arial"/>
                        </a:rPr>
                        <a:t>Target </a:t>
                      </a:r>
                      <a:r>
                        <a:rPr sz="800" b="1" spc="-30" dirty="0">
                          <a:solidFill>
                            <a:srgbClr val="FFFFFF"/>
                          </a:solidFill>
                          <a:latin typeface="Arial"/>
                          <a:cs typeface="Arial"/>
                        </a:rPr>
                        <a:t>Date </a:t>
                      </a:r>
                      <a:r>
                        <a:rPr sz="800" b="1" spc="-25" dirty="0">
                          <a:solidFill>
                            <a:srgbClr val="FFFFFF"/>
                          </a:solidFill>
                          <a:latin typeface="Arial"/>
                          <a:cs typeface="Arial"/>
                        </a:rPr>
                        <a:t>Fund</a:t>
                      </a:r>
                      <a:r>
                        <a:rPr sz="800" b="1" spc="-110" dirty="0">
                          <a:solidFill>
                            <a:srgbClr val="FFFFFF"/>
                          </a:solidFill>
                          <a:latin typeface="Arial"/>
                          <a:cs typeface="Arial"/>
                        </a:rPr>
                        <a:t> </a:t>
                      </a:r>
                      <a:r>
                        <a:rPr sz="800" b="1" spc="-20" dirty="0">
                          <a:solidFill>
                            <a:srgbClr val="FFFFFF"/>
                          </a:solidFill>
                          <a:latin typeface="Arial"/>
                          <a:cs typeface="Arial"/>
                        </a:rPr>
                        <a:t>(1)</a:t>
                      </a:r>
                      <a:endParaRPr sz="800" dirty="0">
                        <a:latin typeface="Arial"/>
                        <a:cs typeface="Arial"/>
                      </a:endParaRPr>
                    </a:p>
                  </a:txBody>
                  <a:tcPr marL="0" marR="0" marT="44291"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9EBD"/>
                    </a:solidFill>
                  </a:tcPr>
                </a:tc>
                <a:tc>
                  <a:txBody>
                    <a:bodyPr/>
                    <a:lstStyle/>
                    <a:p>
                      <a:pPr marL="95885">
                        <a:lnSpc>
                          <a:spcPct val="100000"/>
                        </a:lnSpc>
                        <a:spcBef>
                          <a:spcPts val="465"/>
                        </a:spcBef>
                      </a:pPr>
                      <a:r>
                        <a:rPr sz="800" b="1" spc="10" dirty="0">
                          <a:solidFill>
                            <a:srgbClr val="FFFFFF"/>
                          </a:solidFill>
                          <a:latin typeface="Arial"/>
                          <a:cs typeface="Arial"/>
                        </a:rPr>
                        <a:t>Target </a:t>
                      </a:r>
                      <a:r>
                        <a:rPr sz="800" b="1" spc="-30" dirty="0">
                          <a:solidFill>
                            <a:srgbClr val="FFFFFF"/>
                          </a:solidFill>
                          <a:latin typeface="Arial"/>
                          <a:cs typeface="Arial"/>
                        </a:rPr>
                        <a:t>Date </a:t>
                      </a:r>
                      <a:r>
                        <a:rPr sz="800" b="1" spc="-25" dirty="0">
                          <a:solidFill>
                            <a:srgbClr val="FFFFFF"/>
                          </a:solidFill>
                          <a:latin typeface="Arial"/>
                          <a:cs typeface="Arial"/>
                        </a:rPr>
                        <a:t>Fund</a:t>
                      </a:r>
                      <a:r>
                        <a:rPr sz="800" b="1" spc="-110" dirty="0">
                          <a:solidFill>
                            <a:srgbClr val="FFFFFF"/>
                          </a:solidFill>
                          <a:latin typeface="Arial"/>
                          <a:cs typeface="Arial"/>
                        </a:rPr>
                        <a:t> </a:t>
                      </a:r>
                      <a:r>
                        <a:rPr sz="800" b="1" spc="-20" dirty="0">
                          <a:solidFill>
                            <a:srgbClr val="FFFFFF"/>
                          </a:solidFill>
                          <a:latin typeface="Arial"/>
                          <a:cs typeface="Arial"/>
                        </a:rPr>
                        <a:t>(1)</a:t>
                      </a:r>
                      <a:endParaRPr sz="800">
                        <a:latin typeface="Arial"/>
                        <a:cs typeface="Arial"/>
                      </a:endParaRPr>
                    </a:p>
                  </a:txBody>
                  <a:tcPr marL="0" marR="0" marT="44291"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9EBD"/>
                    </a:solidFill>
                  </a:tcPr>
                </a:tc>
                <a:tc>
                  <a:txBody>
                    <a:bodyPr/>
                    <a:lstStyle/>
                    <a:p>
                      <a:pPr marL="98425">
                        <a:lnSpc>
                          <a:spcPct val="100000"/>
                        </a:lnSpc>
                        <a:spcBef>
                          <a:spcPts val="465"/>
                        </a:spcBef>
                      </a:pPr>
                      <a:r>
                        <a:rPr sz="800" b="1" spc="10" dirty="0">
                          <a:solidFill>
                            <a:srgbClr val="FFFFFF"/>
                          </a:solidFill>
                          <a:latin typeface="Arial"/>
                          <a:cs typeface="Arial"/>
                        </a:rPr>
                        <a:t>Target </a:t>
                      </a:r>
                      <a:r>
                        <a:rPr sz="800" b="1" spc="-30" dirty="0">
                          <a:solidFill>
                            <a:srgbClr val="FFFFFF"/>
                          </a:solidFill>
                          <a:latin typeface="Arial"/>
                          <a:cs typeface="Arial"/>
                        </a:rPr>
                        <a:t>Date </a:t>
                      </a:r>
                      <a:r>
                        <a:rPr sz="800" b="1" spc="-25" dirty="0">
                          <a:solidFill>
                            <a:srgbClr val="FFFFFF"/>
                          </a:solidFill>
                          <a:latin typeface="Arial"/>
                          <a:cs typeface="Arial"/>
                        </a:rPr>
                        <a:t>Fund</a:t>
                      </a:r>
                      <a:r>
                        <a:rPr sz="800" b="1" spc="-114" dirty="0">
                          <a:solidFill>
                            <a:srgbClr val="FFFFFF"/>
                          </a:solidFill>
                          <a:latin typeface="Arial"/>
                          <a:cs typeface="Arial"/>
                        </a:rPr>
                        <a:t> </a:t>
                      </a:r>
                      <a:r>
                        <a:rPr sz="800" b="1" spc="-20" dirty="0">
                          <a:solidFill>
                            <a:srgbClr val="FFFFFF"/>
                          </a:solidFill>
                          <a:latin typeface="Arial"/>
                          <a:cs typeface="Arial"/>
                        </a:rPr>
                        <a:t>(1)</a:t>
                      </a:r>
                      <a:endParaRPr sz="800">
                        <a:latin typeface="Arial"/>
                        <a:cs typeface="Arial"/>
                      </a:endParaRPr>
                    </a:p>
                  </a:txBody>
                  <a:tcPr marL="0" marR="0" marT="44291"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9EBD"/>
                    </a:solidFill>
                  </a:tcPr>
                </a:tc>
                <a:extLst>
                  <a:ext uri="{0D108BD9-81ED-4DB2-BD59-A6C34878D82A}">
                    <a16:rowId xmlns:a16="http://schemas.microsoft.com/office/drawing/2014/main" val="10002"/>
                  </a:ext>
                </a:extLst>
              </a:tr>
              <a:tr h="103156">
                <a:tc>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215456">
                <a:tc rowSpan="2">
                  <a:txBody>
                    <a:bodyPr/>
                    <a:lstStyle/>
                    <a:p>
                      <a:pPr>
                        <a:lnSpc>
                          <a:spcPct val="100000"/>
                        </a:lnSpc>
                        <a:spcBef>
                          <a:spcPts val="50"/>
                        </a:spcBef>
                      </a:pPr>
                      <a:endParaRPr sz="1000">
                        <a:latin typeface="Times New Roman"/>
                        <a:cs typeface="Times New Roman"/>
                      </a:endParaRPr>
                    </a:p>
                    <a:p>
                      <a:pPr marL="92075">
                        <a:lnSpc>
                          <a:spcPct val="100000"/>
                        </a:lnSpc>
                      </a:pPr>
                      <a:r>
                        <a:rPr sz="800" b="1" spc="5" dirty="0">
                          <a:solidFill>
                            <a:srgbClr val="FFFFFF"/>
                          </a:solidFill>
                          <a:latin typeface="Arial"/>
                          <a:cs typeface="Arial"/>
                        </a:rPr>
                        <a:t>Capital</a:t>
                      </a:r>
                      <a:r>
                        <a:rPr sz="800" b="1" spc="-35" dirty="0">
                          <a:solidFill>
                            <a:srgbClr val="FFFFFF"/>
                          </a:solidFill>
                          <a:latin typeface="Arial"/>
                          <a:cs typeface="Arial"/>
                        </a:rPr>
                        <a:t> </a:t>
                      </a:r>
                      <a:r>
                        <a:rPr sz="800" b="1" spc="-30" dirty="0">
                          <a:solidFill>
                            <a:srgbClr val="FFFFFF"/>
                          </a:solidFill>
                          <a:latin typeface="Arial"/>
                          <a:cs typeface="Arial"/>
                        </a:rPr>
                        <a:t>Preservation</a:t>
                      </a:r>
                      <a:endParaRPr sz="800">
                        <a:latin typeface="Arial"/>
                        <a:cs typeface="Arial"/>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9B800"/>
                    </a:solidFill>
                  </a:tcPr>
                </a:tc>
                <a:tc>
                  <a:txBody>
                    <a:bodyPr/>
                    <a:lstStyle/>
                    <a:p>
                      <a:pPr marL="93345">
                        <a:lnSpc>
                          <a:spcPct val="100000"/>
                        </a:lnSpc>
                        <a:spcBef>
                          <a:spcPts val="470"/>
                        </a:spcBef>
                      </a:pPr>
                      <a:r>
                        <a:rPr sz="800" b="1" spc="5" dirty="0">
                          <a:solidFill>
                            <a:srgbClr val="FFFFFF"/>
                          </a:solidFill>
                          <a:latin typeface="Arial"/>
                          <a:cs typeface="Arial"/>
                        </a:rPr>
                        <a:t>Stable </a:t>
                      </a:r>
                      <a:r>
                        <a:rPr sz="800" b="1" spc="-15" dirty="0">
                          <a:solidFill>
                            <a:srgbClr val="FFFFFF"/>
                          </a:solidFill>
                          <a:latin typeface="Arial"/>
                          <a:cs typeface="Arial"/>
                        </a:rPr>
                        <a:t>Value</a:t>
                      </a:r>
                      <a:r>
                        <a:rPr sz="800" b="1" spc="-150" dirty="0">
                          <a:solidFill>
                            <a:srgbClr val="FFFFFF"/>
                          </a:solidFill>
                          <a:latin typeface="Arial"/>
                          <a:cs typeface="Arial"/>
                        </a:rPr>
                        <a:t> </a:t>
                      </a:r>
                      <a:r>
                        <a:rPr sz="800" b="1" spc="-20" dirty="0">
                          <a:solidFill>
                            <a:srgbClr val="FFFFFF"/>
                          </a:solidFill>
                          <a:latin typeface="Arial"/>
                          <a:cs typeface="Arial"/>
                        </a:rPr>
                        <a:t>(1)</a:t>
                      </a:r>
                      <a:endParaRPr sz="800">
                        <a:latin typeface="Arial"/>
                        <a:cs typeface="Arial"/>
                      </a:endParaRPr>
                    </a:p>
                  </a:txBody>
                  <a:tcPr marL="0" marR="0" marT="44768"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79B800"/>
                    </a:solidFill>
                  </a:tcPr>
                </a:tc>
                <a:tc rowSpan="2">
                  <a:txBody>
                    <a:bodyPr/>
                    <a:lstStyle/>
                    <a:p>
                      <a:pPr>
                        <a:lnSpc>
                          <a:spcPct val="100000"/>
                        </a:lnSpc>
                        <a:spcBef>
                          <a:spcPts val="50"/>
                        </a:spcBef>
                      </a:pPr>
                      <a:endParaRPr sz="1000">
                        <a:latin typeface="Times New Roman"/>
                        <a:cs typeface="Times New Roman"/>
                      </a:endParaRPr>
                    </a:p>
                    <a:p>
                      <a:pPr marL="95885">
                        <a:lnSpc>
                          <a:spcPct val="100000"/>
                        </a:lnSpc>
                      </a:pPr>
                      <a:r>
                        <a:rPr sz="800" b="1" spc="5" dirty="0">
                          <a:solidFill>
                            <a:srgbClr val="FFFFFF"/>
                          </a:solidFill>
                          <a:latin typeface="Arial"/>
                          <a:cs typeface="Arial"/>
                        </a:rPr>
                        <a:t>Stable </a:t>
                      </a:r>
                      <a:r>
                        <a:rPr sz="800" b="1" spc="-15" dirty="0">
                          <a:solidFill>
                            <a:srgbClr val="FFFFFF"/>
                          </a:solidFill>
                          <a:latin typeface="Arial"/>
                          <a:cs typeface="Arial"/>
                        </a:rPr>
                        <a:t>Value</a:t>
                      </a:r>
                      <a:r>
                        <a:rPr sz="800" b="1" spc="-155" dirty="0">
                          <a:solidFill>
                            <a:srgbClr val="FFFFFF"/>
                          </a:solidFill>
                          <a:latin typeface="Arial"/>
                          <a:cs typeface="Arial"/>
                        </a:rPr>
                        <a:t> </a:t>
                      </a:r>
                      <a:r>
                        <a:rPr sz="800" b="1" spc="-20" dirty="0">
                          <a:solidFill>
                            <a:srgbClr val="FFFFFF"/>
                          </a:solidFill>
                          <a:latin typeface="Arial"/>
                          <a:cs typeface="Arial"/>
                        </a:rPr>
                        <a:t>(1)</a:t>
                      </a:r>
                      <a:endParaRPr sz="800">
                        <a:latin typeface="Arial"/>
                        <a:cs typeface="Arial"/>
                      </a:endParaRPr>
                    </a:p>
                  </a:txBody>
                  <a:tcPr marL="0" marR="0" marT="4763"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79B800"/>
                    </a:solidFill>
                  </a:tcPr>
                </a:tc>
                <a:tc rowSpan="2">
                  <a:txBody>
                    <a:bodyPr/>
                    <a:lstStyle/>
                    <a:p>
                      <a:pPr>
                        <a:lnSpc>
                          <a:spcPct val="100000"/>
                        </a:lnSpc>
                        <a:spcBef>
                          <a:spcPts val="50"/>
                        </a:spcBef>
                      </a:pPr>
                      <a:endParaRPr sz="1000">
                        <a:latin typeface="Times New Roman"/>
                        <a:cs typeface="Times New Roman"/>
                      </a:endParaRPr>
                    </a:p>
                    <a:p>
                      <a:pPr marL="98425">
                        <a:lnSpc>
                          <a:spcPct val="100000"/>
                        </a:lnSpc>
                      </a:pPr>
                      <a:r>
                        <a:rPr sz="800" b="1" spc="5" dirty="0">
                          <a:solidFill>
                            <a:srgbClr val="FFFFFF"/>
                          </a:solidFill>
                          <a:latin typeface="Arial"/>
                          <a:cs typeface="Arial"/>
                        </a:rPr>
                        <a:t>Capital </a:t>
                      </a:r>
                      <a:r>
                        <a:rPr sz="800" b="1" spc="-30" dirty="0">
                          <a:solidFill>
                            <a:srgbClr val="FFFFFF"/>
                          </a:solidFill>
                          <a:latin typeface="Arial"/>
                          <a:cs typeface="Arial"/>
                        </a:rPr>
                        <a:t>Preservation</a:t>
                      </a:r>
                      <a:r>
                        <a:rPr sz="800" b="1" spc="-165" dirty="0">
                          <a:solidFill>
                            <a:srgbClr val="FFFFFF"/>
                          </a:solidFill>
                          <a:latin typeface="Arial"/>
                          <a:cs typeface="Arial"/>
                        </a:rPr>
                        <a:t> </a:t>
                      </a:r>
                      <a:r>
                        <a:rPr sz="800" b="1" spc="-20" dirty="0">
                          <a:solidFill>
                            <a:srgbClr val="FFFFFF"/>
                          </a:solidFill>
                          <a:latin typeface="Arial"/>
                          <a:cs typeface="Arial"/>
                        </a:rPr>
                        <a:t>(1)</a:t>
                      </a:r>
                      <a:endParaRPr sz="800">
                        <a:latin typeface="Arial"/>
                        <a:cs typeface="Arial"/>
                      </a:endParaRPr>
                    </a:p>
                  </a:txBody>
                  <a:tcPr marL="0" marR="0" marT="4763"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9B800"/>
                    </a:solidFill>
                  </a:tcPr>
                </a:tc>
                <a:extLst>
                  <a:ext uri="{0D108BD9-81ED-4DB2-BD59-A6C34878D82A}">
                    <a16:rowId xmlns:a16="http://schemas.microsoft.com/office/drawing/2014/main" val="10004"/>
                  </a:ext>
                </a:extLst>
              </a:tr>
              <a:tr h="215456">
                <a:tc vMerge="1">
                  <a:txBody>
                    <a:bodyPr/>
                    <a:lstStyle/>
                    <a:p>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9B800"/>
                    </a:solidFill>
                  </a:tcPr>
                </a:tc>
                <a:tc>
                  <a:txBody>
                    <a:bodyPr/>
                    <a:lstStyle/>
                    <a:p>
                      <a:pPr marL="93345">
                        <a:lnSpc>
                          <a:spcPct val="100000"/>
                        </a:lnSpc>
                        <a:spcBef>
                          <a:spcPts val="475"/>
                        </a:spcBef>
                      </a:pPr>
                      <a:r>
                        <a:rPr sz="800" b="1" spc="10" dirty="0">
                          <a:solidFill>
                            <a:srgbClr val="FFFFFF"/>
                          </a:solidFill>
                          <a:latin typeface="Arial"/>
                          <a:cs typeface="Arial"/>
                        </a:rPr>
                        <a:t>Money </a:t>
                      </a:r>
                      <a:r>
                        <a:rPr sz="800" b="1" spc="-15" dirty="0">
                          <a:solidFill>
                            <a:srgbClr val="FFFFFF"/>
                          </a:solidFill>
                          <a:latin typeface="Arial"/>
                          <a:cs typeface="Arial"/>
                        </a:rPr>
                        <a:t>Market</a:t>
                      </a:r>
                      <a:r>
                        <a:rPr sz="800" b="1" spc="-165" dirty="0">
                          <a:solidFill>
                            <a:srgbClr val="FFFFFF"/>
                          </a:solidFill>
                          <a:latin typeface="Arial"/>
                          <a:cs typeface="Arial"/>
                        </a:rPr>
                        <a:t> </a:t>
                      </a:r>
                      <a:r>
                        <a:rPr sz="800" b="1" spc="-25" dirty="0">
                          <a:solidFill>
                            <a:srgbClr val="FFFFFF"/>
                          </a:solidFill>
                          <a:latin typeface="Arial"/>
                          <a:cs typeface="Arial"/>
                        </a:rPr>
                        <a:t>(1)</a:t>
                      </a:r>
                      <a:endParaRPr sz="800">
                        <a:latin typeface="Arial"/>
                        <a:cs typeface="Arial"/>
                      </a:endParaRPr>
                    </a:p>
                  </a:txBody>
                  <a:tcPr marL="0" marR="0" marT="45244"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79B800"/>
                    </a:solidFill>
                  </a:tcPr>
                </a:tc>
                <a:tc vMerge="1">
                  <a:txBody>
                    <a:bodyPr/>
                    <a:lstStyle/>
                    <a:p>
                      <a:endParaRPr/>
                    </a:p>
                  </a:txBody>
                  <a:tcPr marL="0" marR="0" marT="6350"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79B800"/>
                    </a:solidFill>
                  </a:tcPr>
                </a:tc>
                <a:tc vMerge="1">
                  <a:txBody>
                    <a:bodyPr/>
                    <a:lstStyle/>
                    <a:p>
                      <a:endParaRPr/>
                    </a:p>
                  </a:txBody>
                  <a:tcPr marL="0" marR="0" marT="635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9B800"/>
                    </a:solidFill>
                  </a:tcPr>
                </a:tc>
                <a:extLst>
                  <a:ext uri="{0D108BD9-81ED-4DB2-BD59-A6C34878D82A}">
                    <a16:rowId xmlns:a16="http://schemas.microsoft.com/office/drawing/2014/main" val="10005"/>
                  </a:ext>
                </a:extLst>
              </a:tr>
              <a:tr h="103250">
                <a:tc>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6"/>
                  </a:ext>
                </a:extLst>
              </a:tr>
              <a:tr h="430911">
                <a:tc>
                  <a:txBody>
                    <a:bodyPr/>
                    <a:lstStyle/>
                    <a:p>
                      <a:pPr>
                        <a:lnSpc>
                          <a:spcPct val="100000"/>
                        </a:lnSpc>
                      </a:pPr>
                      <a:endParaRPr sz="1100">
                        <a:latin typeface="Times New Roman"/>
                        <a:cs typeface="Times New Roman"/>
                      </a:endParaRPr>
                    </a:p>
                    <a:p>
                      <a:pPr marL="92075">
                        <a:lnSpc>
                          <a:spcPct val="100000"/>
                        </a:lnSpc>
                        <a:spcBef>
                          <a:spcPts val="5"/>
                        </a:spcBef>
                      </a:pPr>
                      <a:r>
                        <a:rPr sz="800" b="1" dirty="0">
                          <a:solidFill>
                            <a:srgbClr val="FFFFFF"/>
                          </a:solidFill>
                          <a:latin typeface="Arial"/>
                          <a:cs typeface="Arial"/>
                        </a:rPr>
                        <a:t>Income</a:t>
                      </a:r>
                      <a:endParaRPr sz="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AB00"/>
                    </a:solidFill>
                  </a:tcPr>
                </a:tc>
                <a:tc>
                  <a:txBody>
                    <a:bodyPr/>
                    <a:lstStyle/>
                    <a:p>
                      <a:pPr>
                        <a:lnSpc>
                          <a:spcPct val="100000"/>
                        </a:lnSpc>
                      </a:pPr>
                      <a:endParaRPr sz="1100">
                        <a:latin typeface="Times New Roman"/>
                        <a:cs typeface="Times New Roman"/>
                      </a:endParaRPr>
                    </a:p>
                    <a:p>
                      <a:pPr marL="93345">
                        <a:lnSpc>
                          <a:spcPct val="100000"/>
                        </a:lnSpc>
                        <a:spcBef>
                          <a:spcPts val="5"/>
                        </a:spcBef>
                      </a:pPr>
                      <a:r>
                        <a:rPr sz="800" b="1" spc="-15" dirty="0">
                          <a:solidFill>
                            <a:srgbClr val="FFFFFF"/>
                          </a:solidFill>
                          <a:latin typeface="Arial"/>
                          <a:cs typeface="Arial"/>
                        </a:rPr>
                        <a:t>Core Bond </a:t>
                      </a:r>
                      <a:r>
                        <a:rPr sz="800" b="1" spc="-10" dirty="0">
                          <a:solidFill>
                            <a:srgbClr val="FFFFFF"/>
                          </a:solidFill>
                          <a:latin typeface="Arial"/>
                          <a:cs typeface="Arial"/>
                        </a:rPr>
                        <a:t>/Core </a:t>
                      </a:r>
                      <a:r>
                        <a:rPr sz="800" b="1" spc="-15" dirty="0">
                          <a:solidFill>
                            <a:srgbClr val="FFFFFF"/>
                          </a:solidFill>
                          <a:latin typeface="Arial"/>
                          <a:cs typeface="Arial"/>
                        </a:rPr>
                        <a:t>Plus</a:t>
                      </a:r>
                      <a:r>
                        <a:rPr sz="800" b="1" spc="-225" dirty="0">
                          <a:solidFill>
                            <a:srgbClr val="FFFFFF"/>
                          </a:solidFill>
                          <a:latin typeface="Arial"/>
                          <a:cs typeface="Arial"/>
                        </a:rPr>
                        <a:t> </a:t>
                      </a:r>
                      <a:r>
                        <a:rPr sz="800" b="1" spc="-25" dirty="0">
                          <a:solidFill>
                            <a:srgbClr val="FFFFFF"/>
                          </a:solidFill>
                          <a:latin typeface="Arial"/>
                          <a:cs typeface="Arial"/>
                        </a:rPr>
                        <a:t>(3)</a:t>
                      </a:r>
                      <a:endParaRPr sz="800">
                        <a:latin typeface="Arial"/>
                        <a:cs typeface="Arial"/>
                      </a:endParaRPr>
                    </a:p>
                  </a:txBody>
                  <a:tcPr marL="0" marR="0" marT="0"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EFAB00"/>
                    </a:solidFill>
                  </a:tcPr>
                </a:tc>
                <a:tc>
                  <a:txBody>
                    <a:bodyPr/>
                    <a:lstStyle/>
                    <a:p>
                      <a:pPr>
                        <a:lnSpc>
                          <a:spcPct val="100000"/>
                        </a:lnSpc>
                      </a:pPr>
                      <a:endParaRPr sz="1100">
                        <a:latin typeface="Times New Roman"/>
                        <a:cs typeface="Times New Roman"/>
                      </a:endParaRPr>
                    </a:p>
                    <a:p>
                      <a:pPr marL="95885">
                        <a:lnSpc>
                          <a:spcPct val="100000"/>
                        </a:lnSpc>
                        <a:spcBef>
                          <a:spcPts val="5"/>
                        </a:spcBef>
                      </a:pPr>
                      <a:r>
                        <a:rPr sz="800" b="1" spc="-20" dirty="0">
                          <a:solidFill>
                            <a:srgbClr val="FFFFFF"/>
                          </a:solidFill>
                          <a:latin typeface="Arial"/>
                          <a:cs typeface="Arial"/>
                        </a:rPr>
                        <a:t>Core Bond </a:t>
                      </a:r>
                      <a:r>
                        <a:rPr sz="800" b="1" spc="-5" dirty="0">
                          <a:solidFill>
                            <a:srgbClr val="FFFFFF"/>
                          </a:solidFill>
                          <a:latin typeface="Arial"/>
                          <a:cs typeface="Arial"/>
                        </a:rPr>
                        <a:t>/ </a:t>
                      </a:r>
                      <a:r>
                        <a:rPr sz="800" b="1" spc="-20" dirty="0">
                          <a:solidFill>
                            <a:srgbClr val="FFFFFF"/>
                          </a:solidFill>
                          <a:latin typeface="Arial"/>
                          <a:cs typeface="Arial"/>
                        </a:rPr>
                        <a:t>Core </a:t>
                      </a:r>
                      <a:r>
                        <a:rPr sz="800" b="1" spc="-35" dirty="0">
                          <a:solidFill>
                            <a:srgbClr val="FFFFFF"/>
                          </a:solidFill>
                          <a:latin typeface="Arial"/>
                          <a:cs typeface="Arial"/>
                        </a:rPr>
                        <a:t>Plus </a:t>
                      </a:r>
                      <a:r>
                        <a:rPr sz="800" b="1" spc="-20" dirty="0">
                          <a:solidFill>
                            <a:srgbClr val="FFFFFF"/>
                          </a:solidFill>
                          <a:latin typeface="Arial"/>
                          <a:cs typeface="Arial"/>
                        </a:rPr>
                        <a:t>Bond</a:t>
                      </a:r>
                      <a:r>
                        <a:rPr sz="800" b="1" spc="-165" dirty="0">
                          <a:solidFill>
                            <a:srgbClr val="FFFFFF"/>
                          </a:solidFill>
                          <a:latin typeface="Arial"/>
                          <a:cs typeface="Arial"/>
                        </a:rPr>
                        <a:t> </a:t>
                      </a:r>
                      <a:r>
                        <a:rPr sz="800" b="1" spc="-25" dirty="0">
                          <a:solidFill>
                            <a:srgbClr val="FFFFFF"/>
                          </a:solidFill>
                          <a:latin typeface="Arial"/>
                          <a:cs typeface="Arial"/>
                        </a:rPr>
                        <a:t>(2)</a:t>
                      </a:r>
                      <a:endParaRPr sz="800">
                        <a:latin typeface="Arial"/>
                        <a:cs typeface="Arial"/>
                      </a:endParaRPr>
                    </a:p>
                  </a:txBody>
                  <a:tcPr marL="0" marR="0" marT="0"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EFAB00"/>
                    </a:solidFill>
                  </a:tcPr>
                </a:tc>
                <a:tc>
                  <a:txBody>
                    <a:bodyPr/>
                    <a:lstStyle/>
                    <a:p>
                      <a:pPr>
                        <a:lnSpc>
                          <a:spcPct val="100000"/>
                        </a:lnSpc>
                      </a:pPr>
                      <a:endParaRPr sz="1100">
                        <a:latin typeface="Times New Roman"/>
                        <a:cs typeface="Times New Roman"/>
                      </a:endParaRPr>
                    </a:p>
                    <a:p>
                      <a:pPr marL="98425">
                        <a:lnSpc>
                          <a:spcPct val="100000"/>
                        </a:lnSpc>
                        <a:spcBef>
                          <a:spcPts val="5"/>
                        </a:spcBef>
                      </a:pPr>
                      <a:r>
                        <a:rPr sz="800" b="1" spc="-5" dirty="0">
                          <a:solidFill>
                            <a:srgbClr val="FFFFFF"/>
                          </a:solidFill>
                          <a:latin typeface="Arial"/>
                          <a:cs typeface="Arial"/>
                        </a:rPr>
                        <a:t>Diversified </a:t>
                      </a:r>
                      <a:r>
                        <a:rPr sz="800" b="1" spc="-25" dirty="0">
                          <a:solidFill>
                            <a:srgbClr val="FFFFFF"/>
                          </a:solidFill>
                          <a:latin typeface="Arial"/>
                          <a:cs typeface="Arial"/>
                        </a:rPr>
                        <a:t>Income</a:t>
                      </a:r>
                      <a:r>
                        <a:rPr sz="800" b="1" spc="-125" dirty="0">
                          <a:solidFill>
                            <a:srgbClr val="FFFFFF"/>
                          </a:solidFill>
                          <a:latin typeface="Arial"/>
                          <a:cs typeface="Arial"/>
                        </a:rPr>
                        <a:t> </a:t>
                      </a:r>
                      <a:r>
                        <a:rPr sz="800" b="1" spc="-25" dirty="0">
                          <a:solidFill>
                            <a:srgbClr val="FFFFFF"/>
                          </a:solidFill>
                          <a:latin typeface="Arial"/>
                          <a:cs typeface="Arial"/>
                        </a:rPr>
                        <a:t>(2)</a:t>
                      </a:r>
                      <a:endParaRPr sz="800">
                        <a:latin typeface="Arial"/>
                        <a:cs typeface="Arial"/>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AB00"/>
                    </a:solidFill>
                  </a:tcPr>
                </a:tc>
                <a:extLst>
                  <a:ext uri="{0D108BD9-81ED-4DB2-BD59-A6C34878D82A}">
                    <a16:rowId xmlns:a16="http://schemas.microsoft.com/office/drawing/2014/main" val="10007"/>
                  </a:ext>
                </a:extLst>
              </a:tr>
              <a:tr h="103155">
                <a:tc>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500">
                        <a:latin typeface="Times New Roman"/>
                        <a:cs typeface="Times New Roman"/>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8"/>
                  </a:ext>
                </a:extLst>
              </a:tr>
              <a:tr h="215550">
                <a:tc rowSpan="6">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700">
                        <a:latin typeface="Times New Roman"/>
                        <a:cs typeface="Times New Roman"/>
                      </a:endParaRPr>
                    </a:p>
                    <a:p>
                      <a:pPr marL="92075">
                        <a:lnSpc>
                          <a:spcPct val="100000"/>
                        </a:lnSpc>
                      </a:pPr>
                      <a:r>
                        <a:rPr sz="800" b="1" spc="-5" dirty="0">
                          <a:solidFill>
                            <a:srgbClr val="FFFFFF"/>
                          </a:solidFill>
                          <a:latin typeface="Arial"/>
                          <a:cs typeface="Arial"/>
                        </a:rPr>
                        <a:t>Growth</a:t>
                      </a:r>
                      <a:endParaRPr sz="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tc>
                  <a:txBody>
                    <a:bodyPr/>
                    <a:lstStyle/>
                    <a:p>
                      <a:pPr marL="93345">
                        <a:lnSpc>
                          <a:spcPct val="100000"/>
                        </a:lnSpc>
                        <a:spcBef>
                          <a:spcPts val="489"/>
                        </a:spcBef>
                      </a:pPr>
                      <a:r>
                        <a:rPr sz="800" b="1" dirty="0">
                          <a:solidFill>
                            <a:srgbClr val="FFFFFF"/>
                          </a:solidFill>
                          <a:latin typeface="Arial"/>
                          <a:cs typeface="Arial"/>
                        </a:rPr>
                        <a:t>U.S. </a:t>
                      </a:r>
                      <a:r>
                        <a:rPr sz="800" b="1" spc="5" dirty="0">
                          <a:solidFill>
                            <a:srgbClr val="FFFFFF"/>
                          </a:solidFill>
                          <a:latin typeface="Arial"/>
                          <a:cs typeface="Arial"/>
                        </a:rPr>
                        <a:t>Large </a:t>
                      </a:r>
                      <a:r>
                        <a:rPr sz="800" b="1" spc="-25" dirty="0">
                          <a:solidFill>
                            <a:srgbClr val="FFFFFF"/>
                          </a:solidFill>
                          <a:latin typeface="Arial"/>
                          <a:cs typeface="Arial"/>
                        </a:rPr>
                        <a:t>Cap </a:t>
                      </a:r>
                      <a:r>
                        <a:rPr sz="800" b="1" spc="-30" dirty="0">
                          <a:solidFill>
                            <a:srgbClr val="FFFFFF"/>
                          </a:solidFill>
                          <a:latin typeface="Arial"/>
                          <a:cs typeface="Arial"/>
                        </a:rPr>
                        <a:t>Growth</a:t>
                      </a:r>
                      <a:r>
                        <a:rPr sz="800" b="1" spc="-190" dirty="0">
                          <a:solidFill>
                            <a:srgbClr val="FFFFFF"/>
                          </a:solidFill>
                          <a:latin typeface="Arial"/>
                          <a:cs typeface="Arial"/>
                        </a:rPr>
                        <a:t> </a:t>
                      </a:r>
                      <a:r>
                        <a:rPr sz="800" b="1" spc="-20" dirty="0">
                          <a:solidFill>
                            <a:srgbClr val="FFFFFF"/>
                          </a:solidFill>
                          <a:latin typeface="Arial"/>
                          <a:cs typeface="Arial"/>
                        </a:rPr>
                        <a:t>(2)</a:t>
                      </a:r>
                      <a:endParaRPr sz="800">
                        <a:latin typeface="Arial"/>
                        <a:cs typeface="Arial"/>
                      </a:endParaRPr>
                    </a:p>
                  </a:txBody>
                  <a:tcPr marL="0" marR="0" marT="46672"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rowSpan="4">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30"/>
                        </a:spcBef>
                      </a:pPr>
                      <a:endParaRPr sz="900">
                        <a:latin typeface="Times New Roman"/>
                        <a:cs typeface="Times New Roman"/>
                      </a:endParaRPr>
                    </a:p>
                    <a:p>
                      <a:pPr marL="95885">
                        <a:lnSpc>
                          <a:spcPct val="100000"/>
                        </a:lnSpc>
                        <a:spcBef>
                          <a:spcPts val="5"/>
                        </a:spcBef>
                      </a:pPr>
                      <a:r>
                        <a:rPr sz="800" b="1" spc="-5" dirty="0">
                          <a:solidFill>
                            <a:srgbClr val="FFFFFF"/>
                          </a:solidFill>
                          <a:latin typeface="Arial"/>
                          <a:cs typeface="Arial"/>
                        </a:rPr>
                        <a:t>U.S. </a:t>
                      </a:r>
                      <a:r>
                        <a:rPr sz="800" b="1" spc="-10" dirty="0">
                          <a:solidFill>
                            <a:srgbClr val="FFFFFF"/>
                          </a:solidFill>
                          <a:latin typeface="Arial"/>
                          <a:cs typeface="Arial"/>
                        </a:rPr>
                        <a:t>All </a:t>
                      </a:r>
                      <a:r>
                        <a:rPr sz="800" b="1" dirty="0">
                          <a:solidFill>
                            <a:srgbClr val="FFFFFF"/>
                          </a:solidFill>
                          <a:latin typeface="Arial"/>
                          <a:cs typeface="Arial"/>
                        </a:rPr>
                        <a:t>Cap</a:t>
                      </a:r>
                      <a:r>
                        <a:rPr sz="800" b="1" spc="-95" dirty="0">
                          <a:solidFill>
                            <a:srgbClr val="FFFFFF"/>
                          </a:solidFill>
                          <a:latin typeface="Arial"/>
                          <a:cs typeface="Arial"/>
                        </a:rPr>
                        <a:t> </a:t>
                      </a:r>
                      <a:r>
                        <a:rPr sz="800" b="1" spc="-20" dirty="0">
                          <a:solidFill>
                            <a:srgbClr val="FFFFFF"/>
                          </a:solidFill>
                          <a:latin typeface="Arial"/>
                          <a:cs typeface="Arial"/>
                        </a:rPr>
                        <a:t>(2)</a:t>
                      </a:r>
                      <a:endParaRPr sz="800">
                        <a:latin typeface="Arial"/>
                        <a:cs typeface="Arial"/>
                      </a:endParaRPr>
                    </a:p>
                  </a:txBody>
                  <a:tcPr marL="0" marR="0" marT="0"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rowSpan="6">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700">
                        <a:latin typeface="Times New Roman"/>
                        <a:cs typeface="Times New Roman"/>
                      </a:endParaRPr>
                    </a:p>
                    <a:p>
                      <a:pPr marL="98425">
                        <a:lnSpc>
                          <a:spcPct val="100000"/>
                        </a:lnSpc>
                      </a:pPr>
                      <a:r>
                        <a:rPr sz="800" b="1" spc="-5" dirty="0">
                          <a:solidFill>
                            <a:srgbClr val="FFFFFF"/>
                          </a:solidFill>
                          <a:latin typeface="Arial"/>
                          <a:cs typeface="Arial"/>
                        </a:rPr>
                        <a:t>Diversified </a:t>
                      </a:r>
                      <a:r>
                        <a:rPr sz="800" b="1" spc="-30" dirty="0">
                          <a:solidFill>
                            <a:srgbClr val="FFFFFF"/>
                          </a:solidFill>
                          <a:latin typeface="Arial"/>
                          <a:cs typeface="Arial"/>
                        </a:rPr>
                        <a:t>Growth</a:t>
                      </a:r>
                      <a:r>
                        <a:rPr sz="800" b="1" spc="-100" dirty="0">
                          <a:solidFill>
                            <a:srgbClr val="FFFFFF"/>
                          </a:solidFill>
                          <a:latin typeface="Arial"/>
                          <a:cs typeface="Arial"/>
                        </a:rPr>
                        <a:t> </a:t>
                      </a:r>
                      <a:r>
                        <a:rPr sz="800" b="1" spc="-25" dirty="0">
                          <a:solidFill>
                            <a:srgbClr val="FFFFFF"/>
                          </a:solidFill>
                          <a:latin typeface="Arial"/>
                          <a:cs typeface="Arial"/>
                        </a:rPr>
                        <a:t>(2)</a:t>
                      </a:r>
                      <a:endParaRPr sz="800">
                        <a:latin typeface="Arial"/>
                        <a:cs typeface="Arial"/>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extLst>
                  <a:ext uri="{0D108BD9-81ED-4DB2-BD59-A6C34878D82A}">
                    <a16:rowId xmlns:a16="http://schemas.microsoft.com/office/drawing/2014/main" val="10009"/>
                  </a:ext>
                </a:extLst>
              </a:tr>
              <a:tr h="215456">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tc>
                  <a:txBody>
                    <a:bodyPr/>
                    <a:lstStyle/>
                    <a:p>
                      <a:pPr marL="93345">
                        <a:lnSpc>
                          <a:spcPct val="100000"/>
                        </a:lnSpc>
                        <a:spcBef>
                          <a:spcPts val="490"/>
                        </a:spcBef>
                      </a:pPr>
                      <a:r>
                        <a:rPr sz="800" b="1" dirty="0">
                          <a:solidFill>
                            <a:srgbClr val="FFFFFF"/>
                          </a:solidFill>
                          <a:latin typeface="Arial"/>
                          <a:cs typeface="Arial"/>
                        </a:rPr>
                        <a:t>U.S. </a:t>
                      </a:r>
                      <a:r>
                        <a:rPr sz="800" b="1" spc="5" dirty="0">
                          <a:solidFill>
                            <a:srgbClr val="FFFFFF"/>
                          </a:solidFill>
                          <a:latin typeface="Arial"/>
                          <a:cs typeface="Arial"/>
                        </a:rPr>
                        <a:t>Large </a:t>
                      </a:r>
                      <a:r>
                        <a:rPr sz="800" b="1" spc="-25" dirty="0">
                          <a:solidFill>
                            <a:srgbClr val="FFFFFF"/>
                          </a:solidFill>
                          <a:latin typeface="Arial"/>
                          <a:cs typeface="Arial"/>
                        </a:rPr>
                        <a:t>Cap </a:t>
                      </a:r>
                      <a:r>
                        <a:rPr sz="800" b="1" spc="-30" dirty="0">
                          <a:solidFill>
                            <a:srgbClr val="FFFFFF"/>
                          </a:solidFill>
                          <a:latin typeface="Arial"/>
                          <a:cs typeface="Arial"/>
                        </a:rPr>
                        <a:t>Value</a:t>
                      </a:r>
                      <a:r>
                        <a:rPr sz="800" b="1" spc="-210" dirty="0">
                          <a:solidFill>
                            <a:srgbClr val="FFFFFF"/>
                          </a:solidFill>
                          <a:latin typeface="Arial"/>
                          <a:cs typeface="Arial"/>
                        </a:rPr>
                        <a:t> </a:t>
                      </a:r>
                      <a:r>
                        <a:rPr sz="800" b="1" spc="-20" dirty="0">
                          <a:solidFill>
                            <a:srgbClr val="FFFFFF"/>
                          </a:solidFill>
                          <a:latin typeface="Arial"/>
                          <a:cs typeface="Arial"/>
                        </a:rPr>
                        <a:t>(2)</a:t>
                      </a:r>
                      <a:endParaRPr sz="800">
                        <a:latin typeface="Arial"/>
                        <a:cs typeface="Arial"/>
                      </a:endParaRPr>
                    </a:p>
                  </a:txBody>
                  <a:tcPr marL="0" marR="0" marT="46673"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vMerge="1">
                  <a:txBody>
                    <a:bodyPr/>
                    <a:lstStyle/>
                    <a:p>
                      <a:endParaRPr/>
                    </a:p>
                  </a:txBody>
                  <a:tcPr marL="0" marR="0" marT="0"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vMerge="1">
                  <a:txBody>
                    <a:bodyPr/>
                    <a:lstStyle/>
                    <a:p>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extLst>
                  <a:ext uri="{0D108BD9-81ED-4DB2-BD59-A6C34878D82A}">
                    <a16:rowId xmlns:a16="http://schemas.microsoft.com/office/drawing/2014/main" val="10010"/>
                  </a:ext>
                </a:extLst>
              </a:tr>
              <a:tr h="215456">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tc>
                  <a:txBody>
                    <a:bodyPr/>
                    <a:lstStyle/>
                    <a:p>
                      <a:pPr marL="93345">
                        <a:lnSpc>
                          <a:spcPct val="100000"/>
                        </a:lnSpc>
                        <a:spcBef>
                          <a:spcPts val="495"/>
                        </a:spcBef>
                      </a:pPr>
                      <a:r>
                        <a:rPr sz="800" b="1" dirty="0">
                          <a:solidFill>
                            <a:srgbClr val="FFFFFF"/>
                          </a:solidFill>
                          <a:latin typeface="Arial"/>
                          <a:cs typeface="Arial"/>
                        </a:rPr>
                        <a:t>U.S. </a:t>
                      </a:r>
                      <a:r>
                        <a:rPr sz="800" b="1" spc="10" dirty="0">
                          <a:solidFill>
                            <a:srgbClr val="FFFFFF"/>
                          </a:solidFill>
                          <a:latin typeface="Arial"/>
                          <a:cs typeface="Arial"/>
                        </a:rPr>
                        <a:t>SMID </a:t>
                      </a:r>
                      <a:r>
                        <a:rPr sz="800" b="1" spc="-25" dirty="0">
                          <a:solidFill>
                            <a:srgbClr val="FFFFFF"/>
                          </a:solidFill>
                          <a:latin typeface="Arial"/>
                          <a:cs typeface="Arial"/>
                        </a:rPr>
                        <a:t>Cap </a:t>
                      </a:r>
                      <a:r>
                        <a:rPr sz="800" b="1" spc="-30" dirty="0">
                          <a:solidFill>
                            <a:srgbClr val="FFFFFF"/>
                          </a:solidFill>
                          <a:latin typeface="Arial"/>
                          <a:cs typeface="Arial"/>
                        </a:rPr>
                        <a:t>Growth</a:t>
                      </a:r>
                      <a:r>
                        <a:rPr sz="800" b="1" spc="-210" dirty="0">
                          <a:solidFill>
                            <a:srgbClr val="FFFFFF"/>
                          </a:solidFill>
                          <a:latin typeface="Arial"/>
                          <a:cs typeface="Arial"/>
                        </a:rPr>
                        <a:t> </a:t>
                      </a:r>
                      <a:r>
                        <a:rPr sz="800" b="1" spc="-20" dirty="0">
                          <a:solidFill>
                            <a:srgbClr val="FFFFFF"/>
                          </a:solidFill>
                          <a:latin typeface="Arial"/>
                          <a:cs typeface="Arial"/>
                        </a:rPr>
                        <a:t>(2)</a:t>
                      </a:r>
                      <a:endParaRPr sz="800">
                        <a:latin typeface="Arial"/>
                        <a:cs typeface="Arial"/>
                      </a:endParaRPr>
                    </a:p>
                  </a:txBody>
                  <a:tcPr marL="0" marR="0" marT="47149"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vMerge="1">
                  <a:txBody>
                    <a:bodyPr/>
                    <a:lstStyle/>
                    <a:p>
                      <a:endParaRPr/>
                    </a:p>
                  </a:txBody>
                  <a:tcPr marL="0" marR="0" marT="0"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vMerge="1">
                  <a:txBody>
                    <a:bodyPr/>
                    <a:lstStyle/>
                    <a:p>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extLst>
                  <a:ext uri="{0D108BD9-81ED-4DB2-BD59-A6C34878D82A}">
                    <a16:rowId xmlns:a16="http://schemas.microsoft.com/office/drawing/2014/main" val="10011"/>
                  </a:ext>
                </a:extLst>
              </a:tr>
              <a:tr h="215456">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tc>
                  <a:txBody>
                    <a:bodyPr/>
                    <a:lstStyle/>
                    <a:p>
                      <a:pPr marL="93345">
                        <a:lnSpc>
                          <a:spcPct val="100000"/>
                        </a:lnSpc>
                        <a:spcBef>
                          <a:spcPts val="500"/>
                        </a:spcBef>
                      </a:pPr>
                      <a:r>
                        <a:rPr sz="800" b="1" dirty="0">
                          <a:solidFill>
                            <a:srgbClr val="FFFFFF"/>
                          </a:solidFill>
                          <a:latin typeface="Arial"/>
                          <a:cs typeface="Arial"/>
                        </a:rPr>
                        <a:t>U.S. </a:t>
                      </a:r>
                      <a:r>
                        <a:rPr sz="800" b="1" spc="10" dirty="0">
                          <a:solidFill>
                            <a:srgbClr val="FFFFFF"/>
                          </a:solidFill>
                          <a:latin typeface="Arial"/>
                          <a:cs typeface="Arial"/>
                        </a:rPr>
                        <a:t>SMID </a:t>
                      </a:r>
                      <a:r>
                        <a:rPr sz="800" b="1" spc="-25" dirty="0">
                          <a:solidFill>
                            <a:srgbClr val="FFFFFF"/>
                          </a:solidFill>
                          <a:latin typeface="Arial"/>
                          <a:cs typeface="Arial"/>
                        </a:rPr>
                        <a:t>Cap </a:t>
                      </a:r>
                      <a:r>
                        <a:rPr sz="800" b="1" spc="-30" dirty="0">
                          <a:solidFill>
                            <a:srgbClr val="FFFFFF"/>
                          </a:solidFill>
                          <a:latin typeface="Arial"/>
                          <a:cs typeface="Arial"/>
                        </a:rPr>
                        <a:t>Value</a:t>
                      </a:r>
                      <a:r>
                        <a:rPr sz="800" b="1" spc="-225" dirty="0">
                          <a:solidFill>
                            <a:srgbClr val="FFFFFF"/>
                          </a:solidFill>
                          <a:latin typeface="Arial"/>
                          <a:cs typeface="Arial"/>
                        </a:rPr>
                        <a:t> </a:t>
                      </a:r>
                      <a:r>
                        <a:rPr sz="800" b="1" spc="-20" dirty="0">
                          <a:solidFill>
                            <a:srgbClr val="FFFFFF"/>
                          </a:solidFill>
                          <a:latin typeface="Arial"/>
                          <a:cs typeface="Arial"/>
                        </a:rPr>
                        <a:t>(2)</a:t>
                      </a:r>
                      <a:endParaRPr sz="800">
                        <a:latin typeface="Arial"/>
                        <a:cs typeface="Arial"/>
                      </a:endParaRPr>
                    </a:p>
                  </a:txBody>
                  <a:tcPr marL="0" marR="0" marT="47625"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vMerge="1">
                  <a:txBody>
                    <a:bodyPr/>
                    <a:lstStyle/>
                    <a:p>
                      <a:endParaRPr/>
                    </a:p>
                  </a:txBody>
                  <a:tcPr marL="0" marR="0" marT="0"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vMerge="1">
                  <a:txBody>
                    <a:bodyPr/>
                    <a:lstStyle/>
                    <a:p>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extLst>
                  <a:ext uri="{0D108BD9-81ED-4DB2-BD59-A6C34878D82A}">
                    <a16:rowId xmlns:a16="http://schemas.microsoft.com/office/drawing/2014/main" val="10012"/>
                  </a:ext>
                </a:extLst>
              </a:tr>
              <a:tr h="215455">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tc>
                  <a:txBody>
                    <a:bodyPr/>
                    <a:lstStyle/>
                    <a:p>
                      <a:pPr marL="93345">
                        <a:lnSpc>
                          <a:spcPct val="100000"/>
                        </a:lnSpc>
                        <a:spcBef>
                          <a:spcPts val="500"/>
                        </a:spcBef>
                      </a:pPr>
                      <a:r>
                        <a:rPr sz="800" b="1" spc="-5" dirty="0">
                          <a:solidFill>
                            <a:srgbClr val="FFFFFF"/>
                          </a:solidFill>
                          <a:latin typeface="Arial"/>
                          <a:cs typeface="Arial"/>
                        </a:rPr>
                        <a:t>Developed </a:t>
                      </a:r>
                      <a:r>
                        <a:rPr sz="800" b="1" spc="-25" dirty="0">
                          <a:solidFill>
                            <a:srgbClr val="FFFFFF"/>
                          </a:solidFill>
                          <a:latin typeface="Arial"/>
                          <a:cs typeface="Arial"/>
                        </a:rPr>
                        <a:t>Non-U.S.</a:t>
                      </a:r>
                      <a:r>
                        <a:rPr sz="800" b="1" spc="-155" dirty="0">
                          <a:solidFill>
                            <a:srgbClr val="FFFFFF"/>
                          </a:solidFill>
                          <a:latin typeface="Arial"/>
                          <a:cs typeface="Arial"/>
                        </a:rPr>
                        <a:t> </a:t>
                      </a:r>
                      <a:r>
                        <a:rPr sz="800" b="1" spc="-25" dirty="0">
                          <a:solidFill>
                            <a:srgbClr val="FFFFFF"/>
                          </a:solidFill>
                          <a:latin typeface="Arial"/>
                          <a:cs typeface="Arial"/>
                        </a:rPr>
                        <a:t>(2)</a:t>
                      </a:r>
                      <a:endParaRPr sz="800">
                        <a:latin typeface="Arial"/>
                        <a:cs typeface="Arial"/>
                      </a:endParaRPr>
                    </a:p>
                  </a:txBody>
                  <a:tcPr marL="0" marR="0" marT="47625"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rowSpan="2">
                  <a:txBody>
                    <a:bodyPr/>
                    <a:lstStyle/>
                    <a:p>
                      <a:pPr>
                        <a:lnSpc>
                          <a:spcPct val="100000"/>
                        </a:lnSpc>
                        <a:spcBef>
                          <a:spcPts val="25"/>
                        </a:spcBef>
                      </a:pPr>
                      <a:endParaRPr sz="1100">
                        <a:latin typeface="Times New Roman"/>
                        <a:cs typeface="Times New Roman"/>
                      </a:endParaRPr>
                    </a:p>
                    <a:p>
                      <a:pPr marL="95885">
                        <a:lnSpc>
                          <a:spcPct val="100000"/>
                        </a:lnSpc>
                      </a:pPr>
                      <a:r>
                        <a:rPr sz="800" b="1" spc="-15" dirty="0">
                          <a:solidFill>
                            <a:srgbClr val="FFFFFF"/>
                          </a:solidFill>
                          <a:latin typeface="Arial"/>
                          <a:cs typeface="Arial"/>
                        </a:rPr>
                        <a:t>Non-U.S. </a:t>
                      </a:r>
                      <a:r>
                        <a:rPr sz="800" b="1" spc="-10" dirty="0">
                          <a:solidFill>
                            <a:srgbClr val="FFFFFF"/>
                          </a:solidFill>
                          <a:latin typeface="Arial"/>
                          <a:cs typeface="Arial"/>
                        </a:rPr>
                        <a:t>All </a:t>
                      </a:r>
                      <a:r>
                        <a:rPr sz="800" b="1" dirty="0">
                          <a:solidFill>
                            <a:srgbClr val="FFFFFF"/>
                          </a:solidFill>
                          <a:latin typeface="Arial"/>
                          <a:cs typeface="Arial"/>
                        </a:rPr>
                        <a:t>Cap</a:t>
                      </a:r>
                      <a:r>
                        <a:rPr sz="800" b="1" spc="-160" dirty="0">
                          <a:solidFill>
                            <a:srgbClr val="FFFFFF"/>
                          </a:solidFill>
                          <a:latin typeface="Arial"/>
                          <a:cs typeface="Arial"/>
                        </a:rPr>
                        <a:t> </a:t>
                      </a:r>
                      <a:r>
                        <a:rPr sz="800" b="1" spc="-20" dirty="0">
                          <a:solidFill>
                            <a:srgbClr val="FFFFFF"/>
                          </a:solidFill>
                          <a:latin typeface="Arial"/>
                          <a:cs typeface="Arial"/>
                        </a:rPr>
                        <a:t>(2)</a:t>
                      </a:r>
                      <a:endParaRPr sz="800">
                        <a:latin typeface="Arial"/>
                        <a:cs typeface="Arial"/>
                      </a:endParaRPr>
                    </a:p>
                  </a:txBody>
                  <a:tcPr marL="0" marR="0" marT="2381"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vMerge="1">
                  <a:txBody>
                    <a:bodyPr/>
                    <a:lstStyle/>
                    <a:p>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extLst>
                  <a:ext uri="{0D108BD9-81ED-4DB2-BD59-A6C34878D82A}">
                    <a16:rowId xmlns:a16="http://schemas.microsoft.com/office/drawing/2014/main" val="10013"/>
                  </a:ext>
                </a:extLst>
              </a:tr>
              <a:tr h="215513">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tc>
                  <a:txBody>
                    <a:bodyPr/>
                    <a:lstStyle/>
                    <a:p>
                      <a:pPr marL="93345">
                        <a:lnSpc>
                          <a:spcPct val="100000"/>
                        </a:lnSpc>
                        <a:spcBef>
                          <a:spcPts val="505"/>
                        </a:spcBef>
                      </a:pPr>
                      <a:r>
                        <a:rPr sz="800" b="1" dirty="0">
                          <a:solidFill>
                            <a:srgbClr val="FFFFFF"/>
                          </a:solidFill>
                          <a:latin typeface="Arial"/>
                          <a:cs typeface="Arial"/>
                        </a:rPr>
                        <a:t>Emerging</a:t>
                      </a:r>
                      <a:r>
                        <a:rPr sz="800" b="1" spc="-135" dirty="0">
                          <a:solidFill>
                            <a:srgbClr val="FFFFFF"/>
                          </a:solidFill>
                          <a:latin typeface="Arial"/>
                          <a:cs typeface="Arial"/>
                        </a:rPr>
                        <a:t> </a:t>
                      </a:r>
                      <a:r>
                        <a:rPr sz="800" b="1" spc="-20" dirty="0">
                          <a:solidFill>
                            <a:srgbClr val="FFFFFF"/>
                          </a:solidFill>
                          <a:latin typeface="Arial"/>
                          <a:cs typeface="Arial"/>
                        </a:rPr>
                        <a:t>Markets</a:t>
                      </a:r>
                      <a:r>
                        <a:rPr sz="800" b="1" spc="-150" dirty="0">
                          <a:solidFill>
                            <a:srgbClr val="FFFFFF"/>
                          </a:solidFill>
                          <a:latin typeface="Arial"/>
                          <a:cs typeface="Arial"/>
                        </a:rPr>
                        <a:t> </a:t>
                      </a:r>
                      <a:r>
                        <a:rPr sz="800" b="1" spc="-20" dirty="0">
                          <a:solidFill>
                            <a:srgbClr val="FFFFFF"/>
                          </a:solidFill>
                          <a:latin typeface="Arial"/>
                          <a:cs typeface="Arial"/>
                        </a:rPr>
                        <a:t>(2)</a:t>
                      </a:r>
                      <a:endParaRPr sz="800">
                        <a:latin typeface="Arial"/>
                        <a:cs typeface="Arial"/>
                      </a:endParaRPr>
                    </a:p>
                  </a:txBody>
                  <a:tcPr marL="0" marR="0" marT="48101"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vMerge="1">
                  <a:txBody>
                    <a:bodyPr/>
                    <a:lstStyle/>
                    <a:p>
                      <a:endParaRPr/>
                    </a:p>
                  </a:txBody>
                  <a:tcPr marL="0" marR="0" marT="3175" marB="0">
                    <a:lnL w="28575">
                      <a:solidFill>
                        <a:srgbClr val="FF0000"/>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003E71"/>
                    </a:solidFill>
                  </a:tcPr>
                </a:tc>
                <a:tc vMerge="1">
                  <a:txBody>
                    <a:bodyPr/>
                    <a:lstStyle/>
                    <a:p>
                      <a:endParaRPr/>
                    </a:p>
                  </a:txBody>
                  <a:tcPr marL="0" marR="0" marT="0"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3E71"/>
                    </a:solidFill>
                  </a:tcPr>
                </a:tc>
                <a:extLst>
                  <a:ext uri="{0D108BD9-81ED-4DB2-BD59-A6C34878D82A}">
                    <a16:rowId xmlns:a16="http://schemas.microsoft.com/office/drawing/2014/main" val="10014"/>
                  </a:ext>
                </a:extLst>
              </a:tr>
              <a:tr h="215474">
                <a:tc>
                  <a:txBody>
                    <a:bodyPr/>
                    <a:lstStyle/>
                    <a:p>
                      <a:pPr marL="92075">
                        <a:lnSpc>
                          <a:spcPct val="100000"/>
                        </a:lnSpc>
                        <a:spcBef>
                          <a:spcPts val="505"/>
                        </a:spcBef>
                      </a:pPr>
                      <a:r>
                        <a:rPr sz="800" b="1" spc="-5" dirty="0">
                          <a:solidFill>
                            <a:srgbClr val="FFFFFF"/>
                          </a:solidFill>
                          <a:latin typeface="Arial"/>
                          <a:cs typeface="Arial"/>
                        </a:rPr>
                        <a:t>Retirement</a:t>
                      </a:r>
                      <a:r>
                        <a:rPr sz="800" b="1" spc="-90" dirty="0">
                          <a:solidFill>
                            <a:srgbClr val="FFFFFF"/>
                          </a:solidFill>
                          <a:latin typeface="Arial"/>
                          <a:cs typeface="Arial"/>
                        </a:rPr>
                        <a:t> </a:t>
                      </a:r>
                      <a:r>
                        <a:rPr sz="800" b="1" spc="-30" dirty="0">
                          <a:solidFill>
                            <a:srgbClr val="FFFFFF"/>
                          </a:solidFill>
                          <a:latin typeface="Arial"/>
                          <a:cs typeface="Arial"/>
                        </a:rPr>
                        <a:t>Income</a:t>
                      </a:r>
                      <a:endParaRPr sz="800">
                        <a:latin typeface="Arial"/>
                        <a:cs typeface="Arial"/>
                      </a:endParaRPr>
                    </a:p>
                  </a:txBody>
                  <a:tcPr marL="0" marR="0" marT="4810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6D257A"/>
                    </a:solidFill>
                  </a:tcPr>
                </a:tc>
                <a:tc>
                  <a:txBody>
                    <a:bodyPr/>
                    <a:lstStyle/>
                    <a:p>
                      <a:pPr marL="93345">
                        <a:lnSpc>
                          <a:spcPct val="100000"/>
                        </a:lnSpc>
                        <a:spcBef>
                          <a:spcPts val="505"/>
                        </a:spcBef>
                      </a:pPr>
                      <a:r>
                        <a:rPr sz="800" b="1" spc="-5" dirty="0">
                          <a:solidFill>
                            <a:srgbClr val="FFFFFF"/>
                          </a:solidFill>
                          <a:latin typeface="Arial"/>
                          <a:cs typeface="Arial"/>
                        </a:rPr>
                        <a:t>Retirement </a:t>
                      </a:r>
                      <a:r>
                        <a:rPr sz="800" b="1" spc="-30" dirty="0">
                          <a:solidFill>
                            <a:srgbClr val="FFFFFF"/>
                          </a:solidFill>
                          <a:latin typeface="Arial"/>
                          <a:cs typeface="Arial"/>
                        </a:rPr>
                        <a:t>Income</a:t>
                      </a:r>
                      <a:r>
                        <a:rPr sz="800" b="1" spc="-160" dirty="0">
                          <a:solidFill>
                            <a:srgbClr val="FFFFFF"/>
                          </a:solidFill>
                          <a:latin typeface="Arial"/>
                          <a:cs typeface="Arial"/>
                        </a:rPr>
                        <a:t> </a:t>
                      </a:r>
                      <a:r>
                        <a:rPr sz="800" b="1" spc="-20" dirty="0">
                          <a:solidFill>
                            <a:srgbClr val="FFFFFF"/>
                          </a:solidFill>
                          <a:latin typeface="Arial"/>
                          <a:cs typeface="Arial"/>
                        </a:rPr>
                        <a:t>(1)</a:t>
                      </a:r>
                      <a:endParaRPr sz="800">
                        <a:latin typeface="Arial"/>
                        <a:cs typeface="Arial"/>
                      </a:endParaRPr>
                    </a:p>
                  </a:txBody>
                  <a:tcPr marL="0" marR="0" marT="48101" marB="0">
                    <a:lnL w="12700">
                      <a:solidFill>
                        <a:srgbClr val="FFFFFF"/>
                      </a:solidFill>
                      <a:prstDash val="solid"/>
                    </a:lnL>
                    <a:lnR w="28575">
                      <a:solidFill>
                        <a:srgbClr val="FF0000"/>
                      </a:solidFill>
                      <a:prstDash val="solid"/>
                    </a:lnR>
                    <a:lnT w="12700">
                      <a:solidFill>
                        <a:srgbClr val="FFFFFF"/>
                      </a:solidFill>
                      <a:prstDash val="solid"/>
                    </a:lnT>
                    <a:lnB w="12700">
                      <a:solidFill>
                        <a:srgbClr val="FFFFFF"/>
                      </a:solidFill>
                      <a:prstDash val="solid"/>
                    </a:lnB>
                    <a:solidFill>
                      <a:srgbClr val="6D257A"/>
                    </a:solidFill>
                  </a:tcPr>
                </a:tc>
                <a:tc>
                  <a:txBody>
                    <a:bodyPr/>
                    <a:lstStyle/>
                    <a:p>
                      <a:pPr marL="95885">
                        <a:lnSpc>
                          <a:spcPct val="100000"/>
                        </a:lnSpc>
                        <a:spcBef>
                          <a:spcPts val="505"/>
                        </a:spcBef>
                      </a:pPr>
                      <a:r>
                        <a:rPr sz="800" b="1" spc="-5" dirty="0">
                          <a:solidFill>
                            <a:srgbClr val="FFFFFF"/>
                          </a:solidFill>
                          <a:latin typeface="Arial"/>
                          <a:cs typeface="Arial"/>
                        </a:rPr>
                        <a:t>Retirement </a:t>
                      </a:r>
                      <a:r>
                        <a:rPr sz="800" b="1" spc="-25" dirty="0">
                          <a:solidFill>
                            <a:srgbClr val="FFFFFF"/>
                          </a:solidFill>
                          <a:latin typeface="Arial"/>
                          <a:cs typeface="Arial"/>
                        </a:rPr>
                        <a:t>Income</a:t>
                      </a:r>
                      <a:r>
                        <a:rPr sz="800" b="1" spc="-150" dirty="0">
                          <a:solidFill>
                            <a:srgbClr val="FFFFFF"/>
                          </a:solidFill>
                          <a:latin typeface="Arial"/>
                          <a:cs typeface="Arial"/>
                        </a:rPr>
                        <a:t> </a:t>
                      </a:r>
                      <a:r>
                        <a:rPr sz="800" b="1" spc="-20" dirty="0">
                          <a:solidFill>
                            <a:srgbClr val="FFFFFF"/>
                          </a:solidFill>
                          <a:latin typeface="Arial"/>
                          <a:cs typeface="Arial"/>
                        </a:rPr>
                        <a:t>(1)</a:t>
                      </a:r>
                      <a:endParaRPr sz="800">
                        <a:latin typeface="Arial"/>
                        <a:cs typeface="Arial"/>
                      </a:endParaRPr>
                    </a:p>
                  </a:txBody>
                  <a:tcPr marL="0" marR="0" marT="48101" marB="0">
                    <a:lnL w="28575">
                      <a:solidFill>
                        <a:srgbClr val="FF0000"/>
                      </a:solidFill>
                      <a:prstDash val="solid"/>
                    </a:lnL>
                    <a:lnR w="28575">
                      <a:solidFill>
                        <a:srgbClr val="FF0000"/>
                      </a:solidFill>
                      <a:prstDash val="solid"/>
                    </a:lnR>
                    <a:lnT w="12700">
                      <a:solidFill>
                        <a:srgbClr val="FFFFFF"/>
                      </a:solidFill>
                      <a:prstDash val="solid"/>
                    </a:lnT>
                    <a:lnB w="28575">
                      <a:solidFill>
                        <a:srgbClr val="FF0000"/>
                      </a:solidFill>
                      <a:prstDash val="solid"/>
                    </a:lnB>
                    <a:solidFill>
                      <a:srgbClr val="6D257A"/>
                    </a:solidFill>
                  </a:tcPr>
                </a:tc>
                <a:tc>
                  <a:txBody>
                    <a:bodyPr/>
                    <a:lstStyle/>
                    <a:p>
                      <a:pPr marL="98425">
                        <a:lnSpc>
                          <a:spcPct val="100000"/>
                        </a:lnSpc>
                        <a:spcBef>
                          <a:spcPts val="505"/>
                        </a:spcBef>
                      </a:pPr>
                      <a:r>
                        <a:rPr sz="800" b="1" spc="-5" dirty="0">
                          <a:solidFill>
                            <a:srgbClr val="FFFFFF"/>
                          </a:solidFill>
                          <a:latin typeface="Arial"/>
                          <a:cs typeface="Arial"/>
                        </a:rPr>
                        <a:t>Retirement </a:t>
                      </a:r>
                      <a:r>
                        <a:rPr sz="800" b="1" spc="-30" dirty="0">
                          <a:solidFill>
                            <a:srgbClr val="FFFFFF"/>
                          </a:solidFill>
                          <a:latin typeface="Arial"/>
                          <a:cs typeface="Arial"/>
                        </a:rPr>
                        <a:t>Income</a:t>
                      </a:r>
                      <a:r>
                        <a:rPr sz="800" b="1" spc="-155" dirty="0">
                          <a:solidFill>
                            <a:srgbClr val="FFFFFF"/>
                          </a:solidFill>
                          <a:latin typeface="Arial"/>
                          <a:cs typeface="Arial"/>
                        </a:rPr>
                        <a:t> </a:t>
                      </a:r>
                      <a:r>
                        <a:rPr sz="800" b="1" spc="-20" dirty="0">
                          <a:solidFill>
                            <a:srgbClr val="FFFFFF"/>
                          </a:solidFill>
                          <a:latin typeface="Arial"/>
                          <a:cs typeface="Arial"/>
                        </a:rPr>
                        <a:t>(1)</a:t>
                      </a:r>
                      <a:endParaRPr sz="800" dirty="0">
                        <a:latin typeface="Arial"/>
                        <a:cs typeface="Arial"/>
                      </a:endParaRPr>
                    </a:p>
                  </a:txBody>
                  <a:tcPr marL="0" marR="0" marT="48101" marB="0">
                    <a:lnL w="28575">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6D257A"/>
                    </a:solidFill>
                  </a:tcPr>
                </a:tc>
                <a:extLst>
                  <a:ext uri="{0D108BD9-81ED-4DB2-BD59-A6C34878D82A}">
                    <a16:rowId xmlns:a16="http://schemas.microsoft.com/office/drawing/2014/main" val="10015"/>
                  </a:ext>
                </a:extLst>
              </a:tr>
            </a:tbl>
          </a:graphicData>
        </a:graphic>
      </p:graphicFrame>
      <p:sp>
        <p:nvSpPr>
          <p:cNvPr id="3" name="object 3"/>
          <p:cNvSpPr txBox="1">
            <a:spLocks noGrp="1"/>
          </p:cNvSpPr>
          <p:nvPr>
            <p:ph type="title"/>
          </p:nvPr>
        </p:nvSpPr>
        <p:spPr>
          <a:xfrm>
            <a:off x="1476851" y="332375"/>
            <a:ext cx="4941569" cy="240450"/>
          </a:xfrm>
          <a:prstGeom prst="rect">
            <a:avLst/>
          </a:prstGeom>
        </p:spPr>
        <p:txBody>
          <a:bodyPr vert="horz" wrap="square" lIns="0" tIns="9525" rIns="0" bIns="0" rtlCol="0">
            <a:spAutoFit/>
          </a:bodyPr>
          <a:lstStyle/>
          <a:p>
            <a:pPr marL="9525">
              <a:spcBef>
                <a:spcPts val="75"/>
              </a:spcBef>
            </a:pPr>
            <a:r>
              <a:rPr spc="4" dirty="0"/>
              <a:t>Defined </a:t>
            </a:r>
            <a:r>
              <a:rPr dirty="0"/>
              <a:t>Contribution </a:t>
            </a:r>
            <a:r>
              <a:rPr spc="-8" dirty="0"/>
              <a:t>Industry Investment </a:t>
            </a:r>
            <a:r>
              <a:rPr spc="8" dirty="0"/>
              <a:t>Design</a:t>
            </a:r>
            <a:r>
              <a:rPr spc="-158" dirty="0"/>
              <a:t> </a:t>
            </a:r>
            <a:r>
              <a:rPr spc="-4" dirty="0"/>
              <a:t>Evolution</a:t>
            </a:r>
          </a:p>
        </p:txBody>
      </p:sp>
      <p:sp>
        <p:nvSpPr>
          <p:cNvPr id="4" name="object 4"/>
          <p:cNvSpPr txBox="1"/>
          <p:nvPr/>
        </p:nvSpPr>
        <p:spPr>
          <a:xfrm>
            <a:off x="1510426" y="736045"/>
            <a:ext cx="5750243" cy="395589"/>
          </a:xfrm>
          <a:prstGeom prst="rect">
            <a:avLst/>
          </a:prstGeom>
        </p:spPr>
        <p:txBody>
          <a:bodyPr vert="horz" wrap="square" lIns="0" tIns="34766" rIns="0" bIns="0" rtlCol="0">
            <a:spAutoFit/>
          </a:bodyPr>
          <a:lstStyle/>
          <a:p>
            <a:pPr marL="222885" indent="-213836" defTabSz="685800">
              <a:spcBef>
                <a:spcPts val="274"/>
              </a:spcBef>
              <a:buFont typeface="Wingdings"/>
              <a:buChar char=""/>
              <a:tabLst>
                <a:tab pos="222885" algn="l"/>
                <a:tab pos="223361" algn="l"/>
              </a:tabLst>
            </a:pPr>
            <a:r>
              <a:rPr sz="1088" spc="-19" dirty="0">
                <a:solidFill>
                  <a:prstClr val="black"/>
                </a:solidFill>
                <a:latin typeface="Arial"/>
                <a:cs typeface="Arial"/>
              </a:rPr>
              <a:t>Table</a:t>
            </a:r>
            <a:r>
              <a:rPr sz="1088" spc="-127" dirty="0">
                <a:solidFill>
                  <a:prstClr val="black"/>
                </a:solidFill>
                <a:latin typeface="Arial"/>
                <a:cs typeface="Arial"/>
              </a:rPr>
              <a:t> </a:t>
            </a:r>
            <a:r>
              <a:rPr sz="1088" spc="-8" dirty="0">
                <a:solidFill>
                  <a:prstClr val="black"/>
                </a:solidFill>
                <a:latin typeface="Arial"/>
                <a:cs typeface="Arial"/>
              </a:rPr>
              <a:t>below</a:t>
            </a:r>
            <a:r>
              <a:rPr sz="1088" spc="-124" dirty="0">
                <a:solidFill>
                  <a:prstClr val="black"/>
                </a:solidFill>
                <a:latin typeface="Arial"/>
                <a:cs typeface="Arial"/>
              </a:rPr>
              <a:t> </a:t>
            </a:r>
            <a:r>
              <a:rPr sz="1088" spc="-8" dirty="0">
                <a:solidFill>
                  <a:prstClr val="black"/>
                </a:solidFill>
                <a:latin typeface="Arial"/>
                <a:cs typeface="Arial"/>
              </a:rPr>
              <a:t>illustrates</a:t>
            </a:r>
            <a:r>
              <a:rPr sz="1088" spc="-120" dirty="0">
                <a:solidFill>
                  <a:prstClr val="black"/>
                </a:solidFill>
                <a:latin typeface="Arial"/>
                <a:cs typeface="Arial"/>
              </a:rPr>
              <a:t> </a:t>
            </a:r>
            <a:r>
              <a:rPr sz="1088" spc="-4" dirty="0">
                <a:solidFill>
                  <a:prstClr val="black"/>
                </a:solidFill>
                <a:latin typeface="Arial"/>
                <a:cs typeface="Arial"/>
              </a:rPr>
              <a:t>the</a:t>
            </a:r>
            <a:r>
              <a:rPr sz="1088" spc="-60" dirty="0">
                <a:solidFill>
                  <a:prstClr val="black"/>
                </a:solidFill>
                <a:latin typeface="Arial"/>
                <a:cs typeface="Arial"/>
              </a:rPr>
              <a:t> </a:t>
            </a:r>
            <a:r>
              <a:rPr sz="1088" spc="-8" dirty="0">
                <a:solidFill>
                  <a:prstClr val="black"/>
                </a:solidFill>
                <a:latin typeface="Arial"/>
                <a:cs typeface="Arial"/>
              </a:rPr>
              <a:t>general</a:t>
            </a:r>
            <a:r>
              <a:rPr sz="1088" spc="-120" dirty="0">
                <a:solidFill>
                  <a:prstClr val="black"/>
                </a:solidFill>
                <a:latin typeface="Arial"/>
                <a:cs typeface="Arial"/>
              </a:rPr>
              <a:t> </a:t>
            </a:r>
            <a:r>
              <a:rPr sz="1088" spc="-8" dirty="0">
                <a:solidFill>
                  <a:prstClr val="black"/>
                </a:solidFill>
                <a:latin typeface="Arial"/>
                <a:cs typeface="Arial"/>
              </a:rPr>
              <a:t>evolution</a:t>
            </a:r>
            <a:r>
              <a:rPr sz="1088" spc="-124" dirty="0">
                <a:solidFill>
                  <a:prstClr val="black"/>
                </a:solidFill>
                <a:latin typeface="Arial"/>
                <a:cs typeface="Arial"/>
              </a:rPr>
              <a:t> </a:t>
            </a:r>
            <a:r>
              <a:rPr sz="1088" spc="-8" dirty="0">
                <a:solidFill>
                  <a:prstClr val="black"/>
                </a:solidFill>
                <a:latin typeface="Arial"/>
                <a:cs typeface="Arial"/>
              </a:rPr>
              <a:t>of</a:t>
            </a:r>
            <a:r>
              <a:rPr sz="1088" spc="-64" dirty="0">
                <a:solidFill>
                  <a:prstClr val="black"/>
                </a:solidFill>
                <a:latin typeface="Arial"/>
                <a:cs typeface="Arial"/>
              </a:rPr>
              <a:t> </a:t>
            </a:r>
            <a:r>
              <a:rPr sz="1088" spc="-4" dirty="0">
                <a:solidFill>
                  <a:prstClr val="black"/>
                </a:solidFill>
                <a:latin typeface="Arial"/>
                <a:cs typeface="Arial"/>
              </a:rPr>
              <a:t>the</a:t>
            </a:r>
            <a:r>
              <a:rPr sz="1088" spc="-64" dirty="0">
                <a:solidFill>
                  <a:prstClr val="black"/>
                </a:solidFill>
                <a:latin typeface="Arial"/>
                <a:cs typeface="Arial"/>
              </a:rPr>
              <a:t> </a:t>
            </a:r>
            <a:r>
              <a:rPr sz="1088" spc="-8" dirty="0">
                <a:solidFill>
                  <a:prstClr val="black"/>
                </a:solidFill>
                <a:latin typeface="Arial"/>
                <a:cs typeface="Arial"/>
              </a:rPr>
              <a:t>DC</a:t>
            </a:r>
            <a:r>
              <a:rPr sz="1088" spc="-60" dirty="0">
                <a:solidFill>
                  <a:prstClr val="black"/>
                </a:solidFill>
                <a:latin typeface="Arial"/>
                <a:cs typeface="Arial"/>
              </a:rPr>
              <a:t> </a:t>
            </a:r>
            <a:r>
              <a:rPr sz="1088" spc="-8" dirty="0">
                <a:solidFill>
                  <a:prstClr val="black"/>
                </a:solidFill>
                <a:latin typeface="Arial"/>
                <a:cs typeface="Arial"/>
              </a:rPr>
              <a:t>industry’s</a:t>
            </a:r>
            <a:r>
              <a:rPr sz="1088" spc="-124" dirty="0">
                <a:solidFill>
                  <a:prstClr val="black"/>
                </a:solidFill>
                <a:latin typeface="Arial"/>
                <a:cs typeface="Arial"/>
              </a:rPr>
              <a:t> </a:t>
            </a:r>
            <a:r>
              <a:rPr sz="1088" spc="-15" dirty="0">
                <a:solidFill>
                  <a:prstClr val="black"/>
                </a:solidFill>
                <a:latin typeface="Arial"/>
                <a:cs typeface="Arial"/>
              </a:rPr>
              <a:t>investment</a:t>
            </a:r>
            <a:r>
              <a:rPr sz="1088" spc="-124" dirty="0">
                <a:solidFill>
                  <a:prstClr val="black"/>
                </a:solidFill>
                <a:latin typeface="Arial"/>
                <a:cs typeface="Arial"/>
              </a:rPr>
              <a:t> </a:t>
            </a:r>
            <a:r>
              <a:rPr sz="1088" spc="-8" dirty="0">
                <a:solidFill>
                  <a:prstClr val="black"/>
                </a:solidFill>
                <a:latin typeface="Arial"/>
                <a:cs typeface="Arial"/>
              </a:rPr>
              <a:t>lineup</a:t>
            </a:r>
            <a:r>
              <a:rPr sz="1088" spc="-124" dirty="0">
                <a:solidFill>
                  <a:prstClr val="black"/>
                </a:solidFill>
                <a:latin typeface="Arial"/>
                <a:cs typeface="Arial"/>
              </a:rPr>
              <a:t> </a:t>
            </a:r>
            <a:r>
              <a:rPr sz="1088" spc="-8" dirty="0">
                <a:solidFill>
                  <a:prstClr val="black"/>
                </a:solidFill>
                <a:latin typeface="Arial"/>
                <a:cs typeface="Arial"/>
              </a:rPr>
              <a:t>over</a:t>
            </a:r>
            <a:r>
              <a:rPr sz="1088" spc="-60" dirty="0">
                <a:solidFill>
                  <a:prstClr val="black"/>
                </a:solidFill>
                <a:latin typeface="Arial"/>
                <a:cs typeface="Arial"/>
              </a:rPr>
              <a:t> </a:t>
            </a:r>
            <a:r>
              <a:rPr sz="1088" spc="-19" dirty="0">
                <a:solidFill>
                  <a:prstClr val="black"/>
                </a:solidFill>
                <a:latin typeface="Arial"/>
                <a:cs typeface="Arial"/>
              </a:rPr>
              <a:t>time</a:t>
            </a:r>
            <a:endParaRPr sz="1088">
              <a:solidFill>
                <a:prstClr val="black"/>
              </a:solidFill>
              <a:latin typeface="Arial"/>
              <a:cs typeface="Arial"/>
            </a:endParaRPr>
          </a:p>
          <a:p>
            <a:pPr marL="222885" indent="-213836" defTabSz="685800">
              <a:spcBef>
                <a:spcPts val="195"/>
              </a:spcBef>
              <a:buFont typeface="Wingdings"/>
              <a:buChar char=""/>
              <a:tabLst>
                <a:tab pos="222885" algn="l"/>
                <a:tab pos="223361" algn="l"/>
              </a:tabLst>
            </a:pPr>
            <a:r>
              <a:rPr sz="1088" spc="15" dirty="0">
                <a:solidFill>
                  <a:prstClr val="black"/>
                </a:solidFill>
                <a:latin typeface="Arial"/>
                <a:cs typeface="Arial"/>
              </a:rPr>
              <a:t>The</a:t>
            </a:r>
            <a:r>
              <a:rPr sz="1088" spc="-127" dirty="0">
                <a:solidFill>
                  <a:prstClr val="black"/>
                </a:solidFill>
                <a:latin typeface="Arial"/>
                <a:cs typeface="Arial"/>
              </a:rPr>
              <a:t> </a:t>
            </a:r>
            <a:r>
              <a:rPr sz="1088" spc="-4" dirty="0">
                <a:solidFill>
                  <a:prstClr val="black"/>
                </a:solidFill>
                <a:latin typeface="Arial"/>
                <a:cs typeface="Arial"/>
              </a:rPr>
              <a:t>FRS</a:t>
            </a:r>
            <a:r>
              <a:rPr sz="1088" spc="-60" dirty="0">
                <a:solidFill>
                  <a:prstClr val="black"/>
                </a:solidFill>
                <a:latin typeface="Arial"/>
                <a:cs typeface="Arial"/>
              </a:rPr>
              <a:t> </a:t>
            </a:r>
            <a:r>
              <a:rPr sz="1088" spc="-19" dirty="0">
                <a:solidFill>
                  <a:prstClr val="black"/>
                </a:solidFill>
                <a:latin typeface="Arial"/>
                <a:cs typeface="Arial"/>
              </a:rPr>
              <a:t>Investment</a:t>
            </a:r>
            <a:r>
              <a:rPr sz="1088" spc="-64" dirty="0">
                <a:solidFill>
                  <a:prstClr val="black"/>
                </a:solidFill>
                <a:latin typeface="Arial"/>
                <a:cs typeface="Arial"/>
              </a:rPr>
              <a:t> </a:t>
            </a:r>
            <a:r>
              <a:rPr sz="1088" spc="-8" dirty="0">
                <a:solidFill>
                  <a:prstClr val="black"/>
                </a:solidFill>
                <a:latin typeface="Arial"/>
                <a:cs typeface="Arial"/>
              </a:rPr>
              <a:t>Plan</a:t>
            </a:r>
            <a:r>
              <a:rPr sz="1088" spc="-64" dirty="0">
                <a:solidFill>
                  <a:prstClr val="black"/>
                </a:solidFill>
                <a:latin typeface="Arial"/>
                <a:cs typeface="Arial"/>
              </a:rPr>
              <a:t> </a:t>
            </a:r>
            <a:r>
              <a:rPr sz="1088" spc="-4" dirty="0">
                <a:solidFill>
                  <a:prstClr val="black"/>
                </a:solidFill>
                <a:latin typeface="Arial"/>
                <a:cs typeface="Arial"/>
              </a:rPr>
              <a:t>has</a:t>
            </a:r>
            <a:r>
              <a:rPr sz="1088" spc="-64" dirty="0">
                <a:solidFill>
                  <a:prstClr val="black"/>
                </a:solidFill>
                <a:latin typeface="Arial"/>
                <a:cs typeface="Arial"/>
              </a:rPr>
              <a:t> </a:t>
            </a:r>
            <a:r>
              <a:rPr sz="1088" spc="-8" dirty="0">
                <a:solidFill>
                  <a:prstClr val="black"/>
                </a:solidFill>
                <a:latin typeface="Arial"/>
                <a:cs typeface="Arial"/>
              </a:rPr>
              <a:t>progressed</a:t>
            </a:r>
            <a:r>
              <a:rPr sz="1088" spc="-120" dirty="0">
                <a:solidFill>
                  <a:prstClr val="black"/>
                </a:solidFill>
                <a:latin typeface="Arial"/>
                <a:cs typeface="Arial"/>
              </a:rPr>
              <a:t> </a:t>
            </a:r>
            <a:r>
              <a:rPr sz="1088" spc="-8" dirty="0">
                <a:solidFill>
                  <a:prstClr val="black"/>
                </a:solidFill>
                <a:latin typeface="Arial"/>
                <a:cs typeface="Arial"/>
              </a:rPr>
              <a:t>over</a:t>
            </a:r>
            <a:r>
              <a:rPr sz="1088" spc="-120" dirty="0">
                <a:solidFill>
                  <a:prstClr val="black"/>
                </a:solidFill>
                <a:latin typeface="Arial"/>
                <a:cs typeface="Arial"/>
              </a:rPr>
              <a:t> </a:t>
            </a:r>
            <a:r>
              <a:rPr sz="1088" spc="-19" dirty="0">
                <a:solidFill>
                  <a:prstClr val="black"/>
                </a:solidFill>
                <a:latin typeface="Arial"/>
                <a:cs typeface="Arial"/>
              </a:rPr>
              <a:t>time</a:t>
            </a:r>
            <a:r>
              <a:rPr sz="1088" spc="-60" dirty="0">
                <a:solidFill>
                  <a:prstClr val="black"/>
                </a:solidFill>
                <a:latin typeface="Arial"/>
                <a:cs typeface="Arial"/>
              </a:rPr>
              <a:t> </a:t>
            </a:r>
            <a:r>
              <a:rPr sz="1088" spc="-4" dirty="0">
                <a:solidFill>
                  <a:prstClr val="black"/>
                </a:solidFill>
                <a:latin typeface="Arial"/>
                <a:cs typeface="Arial"/>
              </a:rPr>
              <a:t>and</a:t>
            </a:r>
            <a:r>
              <a:rPr sz="1088" spc="-64" dirty="0">
                <a:solidFill>
                  <a:prstClr val="black"/>
                </a:solidFill>
                <a:latin typeface="Arial"/>
                <a:cs typeface="Arial"/>
              </a:rPr>
              <a:t> </a:t>
            </a:r>
            <a:r>
              <a:rPr sz="1088" spc="-4" dirty="0">
                <a:solidFill>
                  <a:prstClr val="black"/>
                </a:solidFill>
                <a:latin typeface="Arial"/>
                <a:cs typeface="Arial"/>
              </a:rPr>
              <a:t>currently</a:t>
            </a:r>
            <a:r>
              <a:rPr sz="1088" spc="-124" dirty="0">
                <a:solidFill>
                  <a:prstClr val="black"/>
                </a:solidFill>
                <a:latin typeface="Arial"/>
                <a:cs typeface="Arial"/>
              </a:rPr>
              <a:t> </a:t>
            </a:r>
            <a:r>
              <a:rPr sz="1088" spc="-4" dirty="0">
                <a:solidFill>
                  <a:prstClr val="black"/>
                </a:solidFill>
                <a:latin typeface="Arial"/>
                <a:cs typeface="Arial"/>
              </a:rPr>
              <a:t>falls</a:t>
            </a:r>
            <a:r>
              <a:rPr sz="1088" spc="-64" dirty="0">
                <a:solidFill>
                  <a:prstClr val="black"/>
                </a:solidFill>
                <a:latin typeface="Arial"/>
                <a:cs typeface="Arial"/>
              </a:rPr>
              <a:t> </a:t>
            </a:r>
            <a:r>
              <a:rPr sz="1088" spc="-8" dirty="0">
                <a:solidFill>
                  <a:prstClr val="black"/>
                </a:solidFill>
                <a:latin typeface="Arial"/>
                <a:cs typeface="Arial"/>
              </a:rPr>
              <a:t>under</a:t>
            </a:r>
            <a:r>
              <a:rPr sz="1088" spc="-120" dirty="0">
                <a:solidFill>
                  <a:prstClr val="black"/>
                </a:solidFill>
                <a:latin typeface="Arial"/>
                <a:cs typeface="Arial"/>
              </a:rPr>
              <a:t> </a:t>
            </a:r>
            <a:r>
              <a:rPr sz="1088" spc="-4" dirty="0">
                <a:solidFill>
                  <a:prstClr val="black"/>
                </a:solidFill>
                <a:latin typeface="Arial"/>
                <a:cs typeface="Arial"/>
              </a:rPr>
              <a:t>a</a:t>
            </a:r>
            <a:r>
              <a:rPr sz="1088" dirty="0">
                <a:solidFill>
                  <a:prstClr val="black"/>
                </a:solidFill>
                <a:latin typeface="Arial"/>
                <a:cs typeface="Arial"/>
              </a:rPr>
              <a:t> </a:t>
            </a:r>
            <a:r>
              <a:rPr sz="1088" spc="-19" dirty="0">
                <a:solidFill>
                  <a:prstClr val="black"/>
                </a:solidFill>
                <a:latin typeface="Arial"/>
                <a:cs typeface="Arial"/>
              </a:rPr>
              <a:t>modern</a:t>
            </a:r>
            <a:r>
              <a:rPr sz="1088" spc="-60" dirty="0">
                <a:solidFill>
                  <a:prstClr val="black"/>
                </a:solidFill>
                <a:latin typeface="Arial"/>
                <a:cs typeface="Arial"/>
              </a:rPr>
              <a:t> </a:t>
            </a:r>
            <a:r>
              <a:rPr sz="1088" spc="-4" dirty="0">
                <a:solidFill>
                  <a:prstClr val="black"/>
                </a:solidFill>
                <a:latin typeface="Arial"/>
                <a:cs typeface="Arial"/>
              </a:rPr>
              <a:t>lineup</a:t>
            </a:r>
            <a:endParaRPr sz="1088">
              <a:solidFill>
                <a:prstClr val="black"/>
              </a:solidFill>
              <a:latin typeface="Arial"/>
              <a:cs typeface="Arial"/>
            </a:endParaRPr>
          </a:p>
        </p:txBody>
      </p:sp>
      <p:sp>
        <p:nvSpPr>
          <p:cNvPr id="7" name="Slide Number Placeholder 6"/>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128</a:t>
            </a:fld>
            <a:endParaRPr lang="en-US" spc="-4" dirty="0"/>
          </a:p>
        </p:txBody>
      </p:sp>
    </p:spTree>
    <p:extLst>
      <p:ext uri="{BB962C8B-B14F-4D97-AF65-F5344CB8AC3E}">
        <p14:creationId xmlns:p14="http://schemas.microsoft.com/office/powerpoint/2010/main" val="24004194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374094"/>
            <a:ext cx="2369820" cy="240450"/>
          </a:xfrm>
          <a:prstGeom prst="rect">
            <a:avLst/>
          </a:prstGeom>
        </p:spPr>
        <p:txBody>
          <a:bodyPr vert="horz" wrap="square" lIns="0" tIns="9525" rIns="0" bIns="0" rtlCol="0">
            <a:spAutoFit/>
          </a:bodyPr>
          <a:lstStyle/>
          <a:p>
            <a:pPr marL="9525">
              <a:spcBef>
                <a:spcPts val="75"/>
              </a:spcBef>
            </a:pPr>
            <a:r>
              <a:rPr spc="-15" dirty="0"/>
              <a:t>Tiered </a:t>
            </a:r>
            <a:r>
              <a:rPr spc="-8" dirty="0"/>
              <a:t>Investment</a:t>
            </a:r>
            <a:r>
              <a:rPr spc="60" dirty="0"/>
              <a:t> </a:t>
            </a:r>
            <a:r>
              <a:rPr dirty="0"/>
              <a:t>Structure</a:t>
            </a:r>
          </a:p>
        </p:txBody>
      </p:sp>
      <p:sp>
        <p:nvSpPr>
          <p:cNvPr id="3" name="object 3"/>
          <p:cNvSpPr/>
          <p:nvPr/>
        </p:nvSpPr>
        <p:spPr>
          <a:xfrm>
            <a:off x="2606041" y="1333500"/>
            <a:ext cx="2994659" cy="556260"/>
          </a:xfrm>
          <a:custGeom>
            <a:avLst/>
            <a:gdLst/>
            <a:ahLst/>
            <a:cxnLst/>
            <a:rect l="l" t="t" r="r" b="b"/>
            <a:pathLst>
              <a:path w="3992879" h="741680">
                <a:moveTo>
                  <a:pt x="3622167" y="0"/>
                </a:moveTo>
                <a:lnTo>
                  <a:pt x="0" y="0"/>
                </a:lnTo>
                <a:lnTo>
                  <a:pt x="0" y="741679"/>
                </a:lnTo>
                <a:lnTo>
                  <a:pt x="3622167" y="741679"/>
                </a:lnTo>
                <a:lnTo>
                  <a:pt x="3992879" y="370839"/>
                </a:lnTo>
                <a:lnTo>
                  <a:pt x="3622167"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2606040" y="1935479"/>
            <a:ext cx="2446020" cy="556260"/>
          </a:xfrm>
          <a:custGeom>
            <a:avLst/>
            <a:gdLst/>
            <a:ahLst/>
            <a:cxnLst/>
            <a:rect l="l" t="t" r="r" b="b"/>
            <a:pathLst>
              <a:path w="3261360" h="741679">
                <a:moveTo>
                  <a:pt x="2890520" y="0"/>
                </a:moveTo>
                <a:lnTo>
                  <a:pt x="0" y="0"/>
                </a:lnTo>
                <a:lnTo>
                  <a:pt x="0" y="741680"/>
                </a:lnTo>
                <a:lnTo>
                  <a:pt x="2890520" y="741680"/>
                </a:lnTo>
                <a:lnTo>
                  <a:pt x="3261359" y="370839"/>
                </a:lnTo>
                <a:lnTo>
                  <a:pt x="2890520" y="0"/>
                </a:lnTo>
                <a:close/>
              </a:path>
            </a:pathLst>
          </a:custGeom>
          <a:solidFill>
            <a:srgbClr val="54769C"/>
          </a:solid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2606040" y="2537459"/>
            <a:ext cx="1874520" cy="556260"/>
          </a:xfrm>
          <a:custGeom>
            <a:avLst/>
            <a:gdLst/>
            <a:ahLst/>
            <a:cxnLst/>
            <a:rect l="l" t="t" r="r" b="b"/>
            <a:pathLst>
              <a:path w="2499360" h="741679">
                <a:moveTo>
                  <a:pt x="2128647" y="0"/>
                </a:moveTo>
                <a:lnTo>
                  <a:pt x="0" y="0"/>
                </a:lnTo>
                <a:lnTo>
                  <a:pt x="0" y="741680"/>
                </a:lnTo>
                <a:lnTo>
                  <a:pt x="2128647" y="741680"/>
                </a:lnTo>
                <a:lnTo>
                  <a:pt x="2499360" y="370840"/>
                </a:lnTo>
                <a:lnTo>
                  <a:pt x="2128647" y="0"/>
                </a:lnTo>
                <a:close/>
              </a:path>
            </a:pathLst>
          </a:custGeom>
          <a:solidFill>
            <a:srgbClr val="B8C3D5"/>
          </a:solidFill>
        </p:spPr>
        <p:txBody>
          <a:bodyPr wrap="square" lIns="0" tIns="0" rIns="0" bIns="0" rtlCol="0"/>
          <a:lstStyle/>
          <a:p>
            <a:pPr defTabSz="685800"/>
            <a:endParaRPr sz="1350">
              <a:solidFill>
                <a:prstClr val="black"/>
              </a:solidFill>
              <a:latin typeface="Calibri"/>
            </a:endParaRPr>
          </a:p>
        </p:txBody>
      </p:sp>
      <p:sp>
        <p:nvSpPr>
          <p:cNvPr id="6" name="object 6"/>
          <p:cNvSpPr txBox="1"/>
          <p:nvPr/>
        </p:nvSpPr>
        <p:spPr>
          <a:xfrm>
            <a:off x="2662237" y="1516332"/>
            <a:ext cx="2115503" cy="176075"/>
          </a:xfrm>
          <a:prstGeom prst="rect">
            <a:avLst/>
          </a:prstGeom>
        </p:spPr>
        <p:txBody>
          <a:bodyPr vert="horz" wrap="square" lIns="0" tIns="8573" rIns="0" bIns="0" rtlCol="0">
            <a:spAutoFit/>
          </a:bodyPr>
          <a:lstStyle/>
          <a:p>
            <a:pPr marL="9525" defTabSz="685800">
              <a:spcBef>
                <a:spcPts val="68"/>
              </a:spcBef>
            </a:pPr>
            <a:r>
              <a:rPr sz="1088" spc="-8" dirty="0">
                <a:solidFill>
                  <a:srgbClr val="FFFFFF"/>
                </a:solidFill>
                <a:latin typeface="Arial"/>
                <a:cs typeface="Arial"/>
              </a:rPr>
              <a:t>Professional</a:t>
            </a:r>
            <a:r>
              <a:rPr sz="1088" spc="-139" dirty="0">
                <a:solidFill>
                  <a:srgbClr val="FFFFFF"/>
                </a:solidFill>
                <a:latin typeface="Arial"/>
                <a:cs typeface="Arial"/>
              </a:rPr>
              <a:t> </a:t>
            </a:r>
            <a:r>
              <a:rPr sz="1088" spc="-4" dirty="0">
                <a:solidFill>
                  <a:srgbClr val="FFFFFF"/>
                </a:solidFill>
                <a:latin typeface="Arial"/>
                <a:cs typeface="Arial"/>
              </a:rPr>
              <a:t>Portfolio</a:t>
            </a:r>
            <a:r>
              <a:rPr sz="1088" spc="-135" dirty="0">
                <a:solidFill>
                  <a:srgbClr val="FFFFFF"/>
                </a:solidFill>
                <a:latin typeface="Arial"/>
                <a:cs typeface="Arial"/>
              </a:rPr>
              <a:t> </a:t>
            </a:r>
            <a:r>
              <a:rPr sz="1088" spc="-11" dirty="0">
                <a:solidFill>
                  <a:srgbClr val="FFFFFF"/>
                </a:solidFill>
                <a:latin typeface="Arial"/>
                <a:cs typeface="Arial"/>
              </a:rPr>
              <a:t>Management</a:t>
            </a:r>
            <a:endParaRPr sz="1088">
              <a:solidFill>
                <a:prstClr val="black"/>
              </a:solidFill>
              <a:latin typeface="Arial"/>
              <a:cs typeface="Arial"/>
            </a:endParaRPr>
          </a:p>
        </p:txBody>
      </p:sp>
      <p:sp>
        <p:nvSpPr>
          <p:cNvPr id="7" name="object 7"/>
          <p:cNvSpPr txBox="1"/>
          <p:nvPr/>
        </p:nvSpPr>
        <p:spPr>
          <a:xfrm>
            <a:off x="5695950" y="1315849"/>
            <a:ext cx="1898333" cy="536172"/>
          </a:xfrm>
          <a:prstGeom prst="rect">
            <a:avLst/>
          </a:prstGeom>
        </p:spPr>
        <p:txBody>
          <a:bodyPr vert="horz" wrap="square" lIns="0" tIns="57150" rIns="0" bIns="0" rtlCol="0">
            <a:spAutoFit/>
          </a:bodyPr>
          <a:lstStyle/>
          <a:p>
            <a:pPr marL="9525" defTabSz="685800">
              <a:spcBef>
                <a:spcPts val="450"/>
              </a:spcBef>
            </a:pPr>
            <a:r>
              <a:rPr sz="1388" spc="-26" dirty="0">
                <a:solidFill>
                  <a:srgbClr val="003E71"/>
                </a:solidFill>
                <a:latin typeface="Arial"/>
                <a:cs typeface="Arial"/>
              </a:rPr>
              <a:t>Target </a:t>
            </a:r>
            <a:r>
              <a:rPr sz="1388" spc="-15" dirty="0">
                <a:solidFill>
                  <a:srgbClr val="003E71"/>
                </a:solidFill>
                <a:latin typeface="Arial"/>
                <a:cs typeface="Arial"/>
              </a:rPr>
              <a:t>Retirement</a:t>
            </a:r>
            <a:r>
              <a:rPr sz="1388" spc="-229" dirty="0">
                <a:solidFill>
                  <a:srgbClr val="003E71"/>
                </a:solidFill>
                <a:latin typeface="Arial"/>
                <a:cs typeface="Arial"/>
              </a:rPr>
              <a:t> </a:t>
            </a:r>
            <a:r>
              <a:rPr sz="1388" spc="-34" dirty="0">
                <a:solidFill>
                  <a:srgbClr val="003E71"/>
                </a:solidFill>
                <a:latin typeface="Arial"/>
                <a:cs typeface="Arial"/>
              </a:rPr>
              <a:t>Funds</a:t>
            </a:r>
            <a:endParaRPr sz="1388">
              <a:solidFill>
                <a:prstClr val="black"/>
              </a:solidFill>
              <a:latin typeface="Arial"/>
              <a:cs typeface="Arial"/>
            </a:endParaRPr>
          </a:p>
          <a:p>
            <a:pPr marL="161925" defTabSz="685800">
              <a:spcBef>
                <a:spcPts val="375"/>
              </a:spcBef>
            </a:pPr>
            <a:r>
              <a:rPr sz="1388" spc="-4" dirty="0">
                <a:solidFill>
                  <a:srgbClr val="003E71"/>
                </a:solidFill>
                <a:latin typeface="Arial"/>
                <a:cs typeface="Arial"/>
              </a:rPr>
              <a:t>&amp; </a:t>
            </a:r>
            <a:r>
              <a:rPr sz="1388" spc="-19" dirty="0">
                <a:solidFill>
                  <a:srgbClr val="003E71"/>
                </a:solidFill>
                <a:latin typeface="Arial"/>
                <a:cs typeface="Arial"/>
              </a:rPr>
              <a:t>Managed</a:t>
            </a:r>
            <a:r>
              <a:rPr sz="1388" spc="-206" dirty="0">
                <a:solidFill>
                  <a:srgbClr val="003E71"/>
                </a:solidFill>
                <a:latin typeface="Arial"/>
                <a:cs typeface="Arial"/>
              </a:rPr>
              <a:t> </a:t>
            </a:r>
            <a:r>
              <a:rPr sz="1388" spc="-15" dirty="0">
                <a:solidFill>
                  <a:srgbClr val="003E71"/>
                </a:solidFill>
                <a:latin typeface="Arial"/>
                <a:cs typeface="Arial"/>
              </a:rPr>
              <a:t>Accounts</a:t>
            </a:r>
            <a:endParaRPr sz="1388">
              <a:solidFill>
                <a:prstClr val="black"/>
              </a:solidFill>
              <a:latin typeface="Arial"/>
              <a:cs typeface="Arial"/>
            </a:endParaRPr>
          </a:p>
        </p:txBody>
      </p:sp>
      <p:sp>
        <p:nvSpPr>
          <p:cNvPr id="8" name="object 8"/>
          <p:cNvSpPr txBox="1"/>
          <p:nvPr/>
        </p:nvSpPr>
        <p:spPr>
          <a:xfrm>
            <a:off x="2662238" y="2107168"/>
            <a:ext cx="2131219" cy="176075"/>
          </a:xfrm>
          <a:prstGeom prst="rect">
            <a:avLst/>
          </a:prstGeom>
        </p:spPr>
        <p:txBody>
          <a:bodyPr vert="horz" wrap="square" lIns="0" tIns="8573" rIns="0" bIns="0" rtlCol="0">
            <a:spAutoFit/>
          </a:bodyPr>
          <a:lstStyle/>
          <a:p>
            <a:pPr marL="9525" defTabSz="685800">
              <a:spcBef>
                <a:spcPts val="68"/>
              </a:spcBef>
            </a:pPr>
            <a:r>
              <a:rPr sz="1088" spc="-4" dirty="0">
                <a:solidFill>
                  <a:srgbClr val="FFFFFF"/>
                </a:solidFill>
                <a:latin typeface="Arial"/>
                <a:cs typeface="Arial"/>
              </a:rPr>
              <a:t>Low</a:t>
            </a:r>
            <a:r>
              <a:rPr sz="1088" spc="-75" dirty="0">
                <a:solidFill>
                  <a:srgbClr val="FFFFFF"/>
                </a:solidFill>
                <a:latin typeface="Arial"/>
                <a:cs typeface="Arial"/>
              </a:rPr>
              <a:t> </a:t>
            </a:r>
            <a:r>
              <a:rPr sz="1088" spc="-8" dirty="0">
                <a:solidFill>
                  <a:srgbClr val="FFFFFF"/>
                </a:solidFill>
                <a:latin typeface="Arial"/>
                <a:cs typeface="Arial"/>
              </a:rPr>
              <a:t>Cost</a:t>
            </a:r>
            <a:r>
              <a:rPr sz="1088" spc="-124" dirty="0">
                <a:solidFill>
                  <a:srgbClr val="FFFFFF"/>
                </a:solidFill>
                <a:latin typeface="Arial"/>
                <a:cs typeface="Arial"/>
              </a:rPr>
              <a:t> </a:t>
            </a:r>
            <a:r>
              <a:rPr sz="1088" spc="-15" dirty="0">
                <a:solidFill>
                  <a:srgbClr val="FFFFFF"/>
                </a:solidFill>
                <a:latin typeface="Arial"/>
                <a:cs typeface="Arial"/>
              </a:rPr>
              <a:t>Access</a:t>
            </a:r>
            <a:r>
              <a:rPr sz="1088" spc="-71" dirty="0">
                <a:solidFill>
                  <a:srgbClr val="FFFFFF"/>
                </a:solidFill>
                <a:latin typeface="Arial"/>
                <a:cs typeface="Arial"/>
              </a:rPr>
              <a:t> </a:t>
            </a:r>
            <a:r>
              <a:rPr sz="1088" spc="-4" dirty="0">
                <a:solidFill>
                  <a:srgbClr val="FFFFFF"/>
                </a:solidFill>
                <a:latin typeface="Arial"/>
                <a:cs typeface="Arial"/>
              </a:rPr>
              <a:t>to</a:t>
            </a:r>
            <a:r>
              <a:rPr sz="1088" spc="-75" dirty="0">
                <a:solidFill>
                  <a:srgbClr val="FFFFFF"/>
                </a:solidFill>
                <a:latin typeface="Arial"/>
                <a:cs typeface="Arial"/>
              </a:rPr>
              <a:t> </a:t>
            </a:r>
            <a:r>
              <a:rPr sz="1088" spc="-4" dirty="0">
                <a:solidFill>
                  <a:srgbClr val="FFFFFF"/>
                </a:solidFill>
                <a:latin typeface="Arial"/>
                <a:cs typeface="Arial"/>
              </a:rPr>
              <a:t>Global</a:t>
            </a:r>
            <a:r>
              <a:rPr sz="1088" spc="-71" dirty="0">
                <a:solidFill>
                  <a:srgbClr val="FFFFFF"/>
                </a:solidFill>
                <a:latin typeface="Arial"/>
                <a:cs typeface="Arial"/>
              </a:rPr>
              <a:t> </a:t>
            </a:r>
            <a:r>
              <a:rPr sz="1088" spc="-8" dirty="0">
                <a:solidFill>
                  <a:srgbClr val="FFFFFF"/>
                </a:solidFill>
                <a:latin typeface="Arial"/>
                <a:cs typeface="Arial"/>
              </a:rPr>
              <a:t>Markets</a:t>
            </a:r>
            <a:endParaRPr sz="1088">
              <a:solidFill>
                <a:prstClr val="black"/>
              </a:solidFill>
              <a:latin typeface="Arial"/>
              <a:cs typeface="Arial"/>
            </a:endParaRPr>
          </a:p>
        </p:txBody>
      </p:sp>
      <p:sp>
        <p:nvSpPr>
          <p:cNvPr id="9" name="object 9"/>
          <p:cNvSpPr txBox="1"/>
          <p:nvPr/>
        </p:nvSpPr>
        <p:spPr>
          <a:xfrm>
            <a:off x="2662237" y="2722007"/>
            <a:ext cx="1345883" cy="176075"/>
          </a:xfrm>
          <a:prstGeom prst="rect">
            <a:avLst/>
          </a:prstGeom>
        </p:spPr>
        <p:txBody>
          <a:bodyPr vert="horz" wrap="square" lIns="0" tIns="8573" rIns="0" bIns="0" rtlCol="0">
            <a:spAutoFit/>
          </a:bodyPr>
          <a:lstStyle/>
          <a:p>
            <a:pPr marL="9525" defTabSz="685800">
              <a:spcBef>
                <a:spcPts val="68"/>
              </a:spcBef>
            </a:pPr>
            <a:r>
              <a:rPr sz="1088" spc="-8" dirty="0">
                <a:solidFill>
                  <a:srgbClr val="FFFFFF"/>
                </a:solidFill>
                <a:latin typeface="Arial"/>
                <a:cs typeface="Arial"/>
              </a:rPr>
              <a:t>Sophisticated</a:t>
            </a:r>
            <a:r>
              <a:rPr sz="1088" spc="-127" dirty="0">
                <a:solidFill>
                  <a:srgbClr val="FFFFFF"/>
                </a:solidFill>
                <a:latin typeface="Arial"/>
                <a:cs typeface="Arial"/>
              </a:rPr>
              <a:t> </a:t>
            </a:r>
            <a:r>
              <a:rPr sz="1088" spc="-15" dirty="0">
                <a:solidFill>
                  <a:srgbClr val="FFFFFF"/>
                </a:solidFill>
                <a:latin typeface="Arial"/>
                <a:cs typeface="Arial"/>
              </a:rPr>
              <a:t>Investor</a:t>
            </a:r>
            <a:endParaRPr sz="1088">
              <a:solidFill>
                <a:prstClr val="black"/>
              </a:solidFill>
              <a:latin typeface="Arial"/>
              <a:cs typeface="Arial"/>
            </a:endParaRPr>
          </a:p>
        </p:txBody>
      </p:sp>
      <p:sp>
        <p:nvSpPr>
          <p:cNvPr id="10" name="object 10"/>
          <p:cNvSpPr txBox="1"/>
          <p:nvPr/>
        </p:nvSpPr>
        <p:spPr>
          <a:xfrm>
            <a:off x="5138738" y="2083069"/>
            <a:ext cx="1137761" cy="222241"/>
          </a:xfrm>
          <a:prstGeom prst="rect">
            <a:avLst/>
          </a:prstGeom>
        </p:spPr>
        <p:txBody>
          <a:bodyPr vert="horz" wrap="square" lIns="0" tIns="8573" rIns="0" bIns="0" rtlCol="0">
            <a:spAutoFit/>
          </a:bodyPr>
          <a:lstStyle/>
          <a:p>
            <a:pPr marL="9525" defTabSz="685800">
              <a:spcBef>
                <a:spcPts val="68"/>
              </a:spcBef>
            </a:pPr>
            <a:r>
              <a:rPr sz="1388" spc="-4" dirty="0">
                <a:solidFill>
                  <a:srgbClr val="54769C"/>
                </a:solidFill>
                <a:latin typeface="Arial"/>
                <a:cs typeface="Arial"/>
              </a:rPr>
              <a:t>Passive</a:t>
            </a:r>
            <a:r>
              <a:rPr sz="1388" spc="-176" dirty="0">
                <a:solidFill>
                  <a:srgbClr val="54769C"/>
                </a:solidFill>
                <a:latin typeface="Arial"/>
                <a:cs typeface="Arial"/>
              </a:rPr>
              <a:t> </a:t>
            </a:r>
            <a:r>
              <a:rPr sz="1388" spc="-34" dirty="0">
                <a:solidFill>
                  <a:srgbClr val="54769C"/>
                </a:solidFill>
                <a:latin typeface="Arial"/>
                <a:cs typeface="Arial"/>
              </a:rPr>
              <a:t>Funds</a:t>
            </a:r>
            <a:endParaRPr sz="1388">
              <a:solidFill>
                <a:prstClr val="black"/>
              </a:solidFill>
              <a:latin typeface="Arial"/>
              <a:cs typeface="Arial"/>
            </a:endParaRPr>
          </a:p>
        </p:txBody>
      </p:sp>
      <p:sp>
        <p:nvSpPr>
          <p:cNvPr id="11" name="object 11"/>
          <p:cNvSpPr txBox="1"/>
          <p:nvPr/>
        </p:nvSpPr>
        <p:spPr>
          <a:xfrm>
            <a:off x="4556284" y="2695813"/>
            <a:ext cx="2144078" cy="222241"/>
          </a:xfrm>
          <a:prstGeom prst="rect">
            <a:avLst/>
          </a:prstGeom>
        </p:spPr>
        <p:txBody>
          <a:bodyPr vert="horz" wrap="square" lIns="0" tIns="8573" rIns="0" bIns="0" rtlCol="0">
            <a:spAutoFit/>
          </a:bodyPr>
          <a:lstStyle/>
          <a:p>
            <a:pPr marL="9525" defTabSz="685800">
              <a:spcBef>
                <a:spcPts val="68"/>
              </a:spcBef>
            </a:pPr>
            <a:r>
              <a:rPr sz="1388" spc="-19" dirty="0">
                <a:solidFill>
                  <a:srgbClr val="B8C3D5"/>
                </a:solidFill>
                <a:latin typeface="Arial"/>
                <a:cs typeface="Arial"/>
              </a:rPr>
              <a:t>Active/Multi-Manager</a:t>
            </a:r>
            <a:r>
              <a:rPr sz="1388" spc="-101" dirty="0">
                <a:solidFill>
                  <a:srgbClr val="B8C3D5"/>
                </a:solidFill>
                <a:latin typeface="Arial"/>
                <a:cs typeface="Arial"/>
              </a:rPr>
              <a:t> </a:t>
            </a:r>
            <a:r>
              <a:rPr sz="1388" spc="-34" dirty="0">
                <a:solidFill>
                  <a:srgbClr val="B8C3D5"/>
                </a:solidFill>
                <a:latin typeface="Arial"/>
                <a:cs typeface="Arial"/>
              </a:rPr>
              <a:t>Funds</a:t>
            </a:r>
            <a:endParaRPr sz="1388">
              <a:solidFill>
                <a:prstClr val="black"/>
              </a:solidFill>
              <a:latin typeface="Arial"/>
              <a:cs typeface="Arial"/>
            </a:endParaRPr>
          </a:p>
        </p:txBody>
      </p:sp>
      <p:sp>
        <p:nvSpPr>
          <p:cNvPr id="12" name="object 12"/>
          <p:cNvSpPr txBox="1"/>
          <p:nvPr/>
        </p:nvSpPr>
        <p:spPr>
          <a:xfrm>
            <a:off x="1476850" y="3772471"/>
            <a:ext cx="5773103" cy="679577"/>
          </a:xfrm>
          <a:prstGeom prst="rect">
            <a:avLst/>
          </a:prstGeom>
        </p:spPr>
        <p:txBody>
          <a:bodyPr vert="horz" wrap="square" lIns="0" tIns="88106" rIns="0" bIns="0" rtlCol="0">
            <a:spAutoFit/>
          </a:bodyPr>
          <a:lstStyle/>
          <a:p>
            <a:pPr marL="222885" indent="-213836" defTabSz="685800">
              <a:spcBef>
                <a:spcPts val="694"/>
              </a:spcBef>
              <a:buFont typeface="Wingdings"/>
              <a:buChar char=""/>
              <a:tabLst>
                <a:tab pos="222885" algn="l"/>
                <a:tab pos="223361" algn="l"/>
              </a:tabLst>
            </a:pPr>
            <a:r>
              <a:rPr sz="1088" spc="-26" dirty="0">
                <a:solidFill>
                  <a:prstClr val="black"/>
                </a:solidFill>
                <a:latin typeface="Arial"/>
                <a:cs typeface="Arial"/>
              </a:rPr>
              <a:t>Aon</a:t>
            </a:r>
            <a:r>
              <a:rPr sz="1088" spc="-8" dirty="0">
                <a:solidFill>
                  <a:prstClr val="black"/>
                </a:solidFill>
                <a:latin typeface="Arial"/>
                <a:cs typeface="Arial"/>
              </a:rPr>
              <a:t> </a:t>
            </a:r>
            <a:r>
              <a:rPr sz="1088" spc="-4" dirty="0">
                <a:solidFill>
                  <a:prstClr val="black"/>
                </a:solidFill>
                <a:latin typeface="Arial"/>
                <a:cs typeface="Arial"/>
              </a:rPr>
              <a:t>is</a:t>
            </a:r>
            <a:r>
              <a:rPr sz="1088" spc="-64" dirty="0">
                <a:solidFill>
                  <a:prstClr val="black"/>
                </a:solidFill>
                <a:latin typeface="Arial"/>
                <a:cs typeface="Arial"/>
              </a:rPr>
              <a:t> </a:t>
            </a:r>
            <a:r>
              <a:rPr sz="1088" spc="-4" dirty="0">
                <a:solidFill>
                  <a:prstClr val="black"/>
                </a:solidFill>
                <a:latin typeface="Arial"/>
                <a:cs typeface="Arial"/>
              </a:rPr>
              <a:t>an</a:t>
            </a:r>
            <a:r>
              <a:rPr sz="1088" spc="-8" dirty="0">
                <a:solidFill>
                  <a:prstClr val="black"/>
                </a:solidFill>
                <a:latin typeface="Arial"/>
                <a:cs typeface="Arial"/>
              </a:rPr>
              <a:t> advocate</a:t>
            </a:r>
            <a:r>
              <a:rPr sz="1088" spc="-127" dirty="0">
                <a:solidFill>
                  <a:prstClr val="black"/>
                </a:solidFill>
                <a:latin typeface="Arial"/>
                <a:cs typeface="Arial"/>
              </a:rPr>
              <a:t> </a:t>
            </a:r>
            <a:r>
              <a:rPr sz="1088" spc="-4" dirty="0">
                <a:solidFill>
                  <a:prstClr val="black"/>
                </a:solidFill>
                <a:latin typeface="Arial"/>
                <a:cs typeface="Arial"/>
              </a:rPr>
              <a:t>of</a:t>
            </a:r>
            <a:r>
              <a:rPr sz="1088" spc="-68" dirty="0">
                <a:solidFill>
                  <a:prstClr val="black"/>
                </a:solidFill>
                <a:latin typeface="Arial"/>
                <a:cs typeface="Arial"/>
              </a:rPr>
              <a:t> </a:t>
            </a:r>
            <a:r>
              <a:rPr sz="1088" spc="-4" dirty="0">
                <a:solidFill>
                  <a:prstClr val="black"/>
                </a:solidFill>
                <a:latin typeface="Arial"/>
                <a:cs typeface="Arial"/>
              </a:rPr>
              <a:t>a</a:t>
            </a:r>
            <a:r>
              <a:rPr sz="1088" spc="-68" dirty="0">
                <a:solidFill>
                  <a:prstClr val="black"/>
                </a:solidFill>
                <a:latin typeface="Arial"/>
                <a:cs typeface="Arial"/>
              </a:rPr>
              <a:t> </a:t>
            </a:r>
            <a:r>
              <a:rPr sz="1088" spc="-4" dirty="0">
                <a:solidFill>
                  <a:prstClr val="black"/>
                </a:solidFill>
                <a:latin typeface="Arial"/>
                <a:cs typeface="Arial"/>
              </a:rPr>
              <a:t>tiered</a:t>
            </a:r>
            <a:r>
              <a:rPr sz="1088" spc="-68" dirty="0">
                <a:solidFill>
                  <a:prstClr val="black"/>
                </a:solidFill>
                <a:latin typeface="Arial"/>
                <a:cs typeface="Arial"/>
              </a:rPr>
              <a:t> </a:t>
            </a:r>
            <a:r>
              <a:rPr sz="1088" spc="-11" dirty="0">
                <a:solidFill>
                  <a:prstClr val="black"/>
                </a:solidFill>
                <a:latin typeface="Arial"/>
                <a:cs typeface="Arial"/>
              </a:rPr>
              <a:t>investment</a:t>
            </a:r>
            <a:r>
              <a:rPr sz="1088" spc="-127" dirty="0">
                <a:solidFill>
                  <a:prstClr val="black"/>
                </a:solidFill>
                <a:latin typeface="Arial"/>
                <a:cs typeface="Arial"/>
              </a:rPr>
              <a:t> </a:t>
            </a:r>
            <a:r>
              <a:rPr sz="1088" spc="-4" dirty="0">
                <a:solidFill>
                  <a:prstClr val="black"/>
                </a:solidFill>
                <a:latin typeface="Arial"/>
                <a:cs typeface="Arial"/>
              </a:rPr>
              <a:t>structure</a:t>
            </a:r>
            <a:r>
              <a:rPr sz="1088" spc="-124" dirty="0">
                <a:solidFill>
                  <a:prstClr val="black"/>
                </a:solidFill>
                <a:latin typeface="Arial"/>
                <a:cs typeface="Arial"/>
              </a:rPr>
              <a:t> </a:t>
            </a:r>
            <a:r>
              <a:rPr sz="1088" spc="-4" dirty="0">
                <a:solidFill>
                  <a:prstClr val="black"/>
                </a:solidFill>
                <a:latin typeface="Arial"/>
                <a:cs typeface="Arial"/>
              </a:rPr>
              <a:t>for</a:t>
            </a:r>
            <a:r>
              <a:rPr sz="1088" spc="-68" dirty="0">
                <a:solidFill>
                  <a:prstClr val="black"/>
                </a:solidFill>
                <a:latin typeface="Arial"/>
                <a:cs typeface="Arial"/>
              </a:rPr>
              <a:t> </a:t>
            </a:r>
            <a:r>
              <a:rPr sz="1088" spc="-8" dirty="0">
                <a:solidFill>
                  <a:prstClr val="black"/>
                </a:solidFill>
                <a:latin typeface="Arial"/>
                <a:cs typeface="Arial"/>
              </a:rPr>
              <a:t>DC</a:t>
            </a:r>
            <a:r>
              <a:rPr sz="1088" spc="-68" dirty="0">
                <a:solidFill>
                  <a:prstClr val="black"/>
                </a:solidFill>
                <a:latin typeface="Arial"/>
                <a:cs typeface="Arial"/>
              </a:rPr>
              <a:t> </a:t>
            </a:r>
            <a:r>
              <a:rPr sz="1088" spc="-8" dirty="0">
                <a:solidFill>
                  <a:prstClr val="black"/>
                </a:solidFill>
                <a:latin typeface="Arial"/>
                <a:cs typeface="Arial"/>
              </a:rPr>
              <a:t>plans</a:t>
            </a:r>
            <a:endParaRPr sz="1088">
              <a:solidFill>
                <a:prstClr val="black"/>
              </a:solidFill>
              <a:latin typeface="Arial"/>
              <a:cs typeface="Arial"/>
            </a:endParaRPr>
          </a:p>
          <a:p>
            <a:pPr marL="222885" marR="3810" indent="-213836" defTabSz="685800">
              <a:lnSpc>
                <a:spcPts val="1260"/>
              </a:lnSpc>
              <a:spcBef>
                <a:spcPts val="694"/>
              </a:spcBef>
              <a:buFont typeface="Wingdings"/>
              <a:buChar char=""/>
              <a:tabLst>
                <a:tab pos="222885" algn="l"/>
                <a:tab pos="223361" algn="l"/>
              </a:tabLst>
            </a:pPr>
            <a:r>
              <a:rPr sz="1088" spc="-4" dirty="0">
                <a:solidFill>
                  <a:prstClr val="black"/>
                </a:solidFill>
                <a:latin typeface="Arial"/>
                <a:cs typeface="Arial"/>
              </a:rPr>
              <a:t>A</a:t>
            </a:r>
            <a:r>
              <a:rPr sz="1088" spc="-68" dirty="0">
                <a:solidFill>
                  <a:prstClr val="black"/>
                </a:solidFill>
                <a:latin typeface="Arial"/>
                <a:cs typeface="Arial"/>
              </a:rPr>
              <a:t> </a:t>
            </a:r>
            <a:r>
              <a:rPr sz="1088" spc="-4" dirty="0">
                <a:solidFill>
                  <a:prstClr val="black"/>
                </a:solidFill>
                <a:latin typeface="Arial"/>
                <a:cs typeface="Arial"/>
              </a:rPr>
              <a:t>tiered</a:t>
            </a:r>
            <a:r>
              <a:rPr sz="1088" spc="-120" dirty="0">
                <a:solidFill>
                  <a:prstClr val="black"/>
                </a:solidFill>
                <a:latin typeface="Arial"/>
                <a:cs typeface="Arial"/>
              </a:rPr>
              <a:t> </a:t>
            </a:r>
            <a:r>
              <a:rPr sz="1088" spc="-11" dirty="0">
                <a:solidFill>
                  <a:prstClr val="black"/>
                </a:solidFill>
                <a:latin typeface="Arial"/>
                <a:cs typeface="Arial"/>
              </a:rPr>
              <a:t>investment</a:t>
            </a:r>
            <a:r>
              <a:rPr sz="1088" spc="-124" dirty="0">
                <a:solidFill>
                  <a:prstClr val="black"/>
                </a:solidFill>
                <a:latin typeface="Arial"/>
                <a:cs typeface="Arial"/>
              </a:rPr>
              <a:t> </a:t>
            </a:r>
            <a:r>
              <a:rPr sz="1088" spc="-4" dirty="0">
                <a:solidFill>
                  <a:prstClr val="black"/>
                </a:solidFill>
                <a:latin typeface="Arial"/>
                <a:cs typeface="Arial"/>
              </a:rPr>
              <a:t>structure</a:t>
            </a:r>
            <a:r>
              <a:rPr sz="1088" spc="-120" dirty="0">
                <a:solidFill>
                  <a:prstClr val="black"/>
                </a:solidFill>
                <a:latin typeface="Arial"/>
                <a:cs typeface="Arial"/>
              </a:rPr>
              <a:t> </a:t>
            </a:r>
            <a:r>
              <a:rPr sz="1088" spc="-11" dirty="0">
                <a:solidFill>
                  <a:prstClr val="black"/>
                </a:solidFill>
                <a:latin typeface="Arial"/>
                <a:cs typeface="Arial"/>
              </a:rPr>
              <a:t>categorizes</a:t>
            </a:r>
            <a:r>
              <a:rPr sz="1088" spc="-127" dirty="0">
                <a:solidFill>
                  <a:prstClr val="black"/>
                </a:solidFill>
                <a:latin typeface="Arial"/>
                <a:cs typeface="Arial"/>
              </a:rPr>
              <a:t> </a:t>
            </a:r>
            <a:r>
              <a:rPr sz="1088" spc="-8" dirty="0">
                <a:solidFill>
                  <a:prstClr val="black"/>
                </a:solidFill>
                <a:latin typeface="Arial"/>
                <a:cs typeface="Arial"/>
              </a:rPr>
              <a:t>funds</a:t>
            </a:r>
            <a:r>
              <a:rPr sz="1088" spc="-124" dirty="0">
                <a:solidFill>
                  <a:prstClr val="black"/>
                </a:solidFill>
                <a:latin typeface="Arial"/>
                <a:cs typeface="Arial"/>
              </a:rPr>
              <a:t> </a:t>
            </a:r>
            <a:r>
              <a:rPr sz="1088" spc="-4" dirty="0">
                <a:solidFill>
                  <a:prstClr val="black"/>
                </a:solidFill>
                <a:latin typeface="Arial"/>
                <a:cs typeface="Arial"/>
              </a:rPr>
              <a:t>and</a:t>
            </a:r>
            <a:r>
              <a:rPr sz="1088" spc="-64" dirty="0">
                <a:solidFill>
                  <a:prstClr val="black"/>
                </a:solidFill>
                <a:latin typeface="Arial"/>
                <a:cs typeface="Arial"/>
              </a:rPr>
              <a:t> </a:t>
            </a:r>
            <a:r>
              <a:rPr sz="1088" spc="-26" dirty="0">
                <a:solidFill>
                  <a:prstClr val="black"/>
                </a:solidFill>
                <a:latin typeface="Arial"/>
                <a:cs typeface="Arial"/>
              </a:rPr>
              <a:t>may</a:t>
            </a:r>
            <a:r>
              <a:rPr sz="1088" dirty="0">
                <a:solidFill>
                  <a:prstClr val="black"/>
                </a:solidFill>
                <a:latin typeface="Arial"/>
                <a:cs typeface="Arial"/>
              </a:rPr>
              <a:t> </a:t>
            </a:r>
            <a:r>
              <a:rPr sz="1088" spc="-8" dirty="0">
                <a:solidFill>
                  <a:prstClr val="black"/>
                </a:solidFill>
                <a:latin typeface="Arial"/>
                <a:cs typeface="Arial"/>
              </a:rPr>
              <a:t>help</a:t>
            </a:r>
            <a:r>
              <a:rPr sz="1088" spc="-64" dirty="0">
                <a:solidFill>
                  <a:prstClr val="black"/>
                </a:solidFill>
                <a:latin typeface="Arial"/>
                <a:cs typeface="Arial"/>
              </a:rPr>
              <a:t> </a:t>
            </a:r>
            <a:r>
              <a:rPr sz="1088" spc="-8" dirty="0">
                <a:solidFill>
                  <a:prstClr val="black"/>
                </a:solidFill>
                <a:latin typeface="Arial"/>
                <a:cs typeface="Arial"/>
              </a:rPr>
              <a:t>guide</a:t>
            </a:r>
            <a:r>
              <a:rPr sz="1088" spc="-120" dirty="0">
                <a:solidFill>
                  <a:prstClr val="black"/>
                </a:solidFill>
                <a:latin typeface="Arial"/>
                <a:cs typeface="Arial"/>
              </a:rPr>
              <a:t> </a:t>
            </a:r>
            <a:r>
              <a:rPr sz="1088" spc="-8" dirty="0">
                <a:solidFill>
                  <a:prstClr val="black"/>
                </a:solidFill>
                <a:latin typeface="Arial"/>
                <a:cs typeface="Arial"/>
              </a:rPr>
              <a:t>both</a:t>
            </a:r>
            <a:r>
              <a:rPr sz="1088" spc="-64" dirty="0">
                <a:solidFill>
                  <a:prstClr val="black"/>
                </a:solidFill>
                <a:latin typeface="Arial"/>
                <a:cs typeface="Arial"/>
              </a:rPr>
              <a:t> </a:t>
            </a:r>
            <a:r>
              <a:rPr sz="1088" spc="-4" dirty="0">
                <a:solidFill>
                  <a:prstClr val="black"/>
                </a:solidFill>
                <a:latin typeface="Arial"/>
                <a:cs typeface="Arial"/>
              </a:rPr>
              <a:t>the</a:t>
            </a:r>
            <a:r>
              <a:rPr sz="1088" spc="-64" dirty="0">
                <a:solidFill>
                  <a:prstClr val="black"/>
                </a:solidFill>
                <a:latin typeface="Arial"/>
                <a:cs typeface="Arial"/>
              </a:rPr>
              <a:t> </a:t>
            </a:r>
            <a:r>
              <a:rPr sz="1088" spc="-4" dirty="0">
                <a:solidFill>
                  <a:prstClr val="black"/>
                </a:solidFill>
                <a:latin typeface="Arial"/>
                <a:cs typeface="Arial"/>
              </a:rPr>
              <a:t>plan</a:t>
            </a:r>
            <a:r>
              <a:rPr sz="1088" spc="-64" dirty="0">
                <a:solidFill>
                  <a:prstClr val="black"/>
                </a:solidFill>
                <a:latin typeface="Arial"/>
                <a:cs typeface="Arial"/>
              </a:rPr>
              <a:t> </a:t>
            </a:r>
            <a:r>
              <a:rPr sz="1088" spc="-8" dirty="0">
                <a:solidFill>
                  <a:prstClr val="black"/>
                </a:solidFill>
                <a:latin typeface="Arial"/>
                <a:cs typeface="Arial"/>
              </a:rPr>
              <a:t>sponsor</a:t>
            </a:r>
            <a:r>
              <a:rPr sz="1088" spc="-120" dirty="0">
                <a:solidFill>
                  <a:prstClr val="black"/>
                </a:solidFill>
                <a:latin typeface="Arial"/>
                <a:cs typeface="Arial"/>
              </a:rPr>
              <a:t> </a:t>
            </a:r>
            <a:r>
              <a:rPr sz="1088" spc="-4" dirty="0">
                <a:solidFill>
                  <a:prstClr val="black"/>
                </a:solidFill>
                <a:latin typeface="Arial"/>
                <a:cs typeface="Arial"/>
              </a:rPr>
              <a:t>and  participants</a:t>
            </a:r>
            <a:r>
              <a:rPr sz="1088" spc="-127" dirty="0">
                <a:solidFill>
                  <a:prstClr val="black"/>
                </a:solidFill>
                <a:latin typeface="Arial"/>
                <a:cs typeface="Arial"/>
              </a:rPr>
              <a:t> </a:t>
            </a:r>
            <a:r>
              <a:rPr sz="1088" spc="-8" dirty="0">
                <a:solidFill>
                  <a:prstClr val="black"/>
                </a:solidFill>
                <a:latin typeface="Arial"/>
                <a:cs typeface="Arial"/>
              </a:rPr>
              <a:t>through</a:t>
            </a:r>
            <a:r>
              <a:rPr sz="1088" spc="-127" dirty="0">
                <a:solidFill>
                  <a:prstClr val="black"/>
                </a:solidFill>
                <a:latin typeface="Arial"/>
                <a:cs typeface="Arial"/>
              </a:rPr>
              <a:t> </a:t>
            </a:r>
            <a:r>
              <a:rPr sz="1088" spc="-4" dirty="0">
                <a:solidFill>
                  <a:prstClr val="black"/>
                </a:solidFill>
                <a:latin typeface="Arial"/>
                <a:cs typeface="Arial"/>
              </a:rPr>
              <a:t>their</a:t>
            </a:r>
            <a:r>
              <a:rPr sz="1088" spc="-124" dirty="0">
                <a:solidFill>
                  <a:prstClr val="black"/>
                </a:solidFill>
                <a:latin typeface="Arial"/>
                <a:cs typeface="Arial"/>
              </a:rPr>
              <a:t> </a:t>
            </a:r>
            <a:r>
              <a:rPr sz="1088" spc="-11" dirty="0">
                <a:solidFill>
                  <a:prstClr val="black"/>
                </a:solidFill>
                <a:latin typeface="Arial"/>
                <a:cs typeface="Arial"/>
              </a:rPr>
              <a:t>investment</a:t>
            </a:r>
            <a:r>
              <a:rPr sz="1088" spc="-127" dirty="0">
                <a:solidFill>
                  <a:prstClr val="black"/>
                </a:solidFill>
                <a:latin typeface="Arial"/>
                <a:cs typeface="Arial"/>
              </a:rPr>
              <a:t> </a:t>
            </a:r>
            <a:r>
              <a:rPr sz="1088" spc="-4" dirty="0">
                <a:solidFill>
                  <a:prstClr val="black"/>
                </a:solidFill>
                <a:latin typeface="Arial"/>
                <a:cs typeface="Arial"/>
              </a:rPr>
              <a:t>policy</a:t>
            </a:r>
            <a:r>
              <a:rPr sz="1088" spc="-124" dirty="0">
                <a:solidFill>
                  <a:prstClr val="black"/>
                </a:solidFill>
                <a:latin typeface="Arial"/>
                <a:cs typeface="Arial"/>
              </a:rPr>
              <a:t> </a:t>
            </a:r>
            <a:r>
              <a:rPr sz="1088" spc="-4" dirty="0">
                <a:solidFill>
                  <a:prstClr val="black"/>
                </a:solidFill>
                <a:latin typeface="Arial"/>
                <a:cs typeface="Arial"/>
              </a:rPr>
              <a:t>and</a:t>
            </a:r>
            <a:r>
              <a:rPr sz="1088" spc="-68" dirty="0">
                <a:solidFill>
                  <a:prstClr val="black"/>
                </a:solidFill>
                <a:latin typeface="Arial"/>
                <a:cs typeface="Arial"/>
              </a:rPr>
              <a:t> </a:t>
            </a:r>
            <a:r>
              <a:rPr sz="1088" spc="-8" dirty="0">
                <a:solidFill>
                  <a:prstClr val="black"/>
                </a:solidFill>
                <a:latin typeface="Arial"/>
                <a:cs typeface="Arial"/>
              </a:rPr>
              <a:t>option</a:t>
            </a:r>
            <a:r>
              <a:rPr sz="1088" spc="-68" dirty="0">
                <a:solidFill>
                  <a:prstClr val="black"/>
                </a:solidFill>
                <a:latin typeface="Arial"/>
                <a:cs typeface="Arial"/>
              </a:rPr>
              <a:t> </a:t>
            </a:r>
            <a:r>
              <a:rPr sz="1088" spc="-4" dirty="0">
                <a:solidFill>
                  <a:prstClr val="black"/>
                </a:solidFill>
                <a:latin typeface="Arial"/>
                <a:cs typeface="Arial"/>
              </a:rPr>
              <a:t>selections</a:t>
            </a:r>
            <a:endParaRPr sz="1088">
              <a:solidFill>
                <a:prstClr val="black"/>
              </a:solidFill>
              <a:latin typeface="Arial"/>
              <a:cs typeface="Arial"/>
            </a:endParaRPr>
          </a:p>
        </p:txBody>
      </p:sp>
      <p:sp>
        <p:nvSpPr>
          <p:cNvPr id="13" name="object 13"/>
          <p:cNvSpPr/>
          <p:nvPr/>
        </p:nvSpPr>
        <p:spPr>
          <a:xfrm>
            <a:off x="2598420" y="3131819"/>
            <a:ext cx="1508760" cy="556260"/>
          </a:xfrm>
          <a:custGeom>
            <a:avLst/>
            <a:gdLst/>
            <a:ahLst/>
            <a:cxnLst/>
            <a:rect l="l" t="t" r="r" b="b"/>
            <a:pathLst>
              <a:path w="2011679" h="741679">
                <a:moveTo>
                  <a:pt x="1640966" y="0"/>
                </a:moveTo>
                <a:lnTo>
                  <a:pt x="0" y="0"/>
                </a:lnTo>
                <a:lnTo>
                  <a:pt x="0" y="741679"/>
                </a:lnTo>
                <a:lnTo>
                  <a:pt x="1640966" y="741679"/>
                </a:lnTo>
                <a:lnTo>
                  <a:pt x="2011679" y="370839"/>
                </a:lnTo>
                <a:lnTo>
                  <a:pt x="1640966" y="0"/>
                </a:lnTo>
                <a:close/>
              </a:path>
            </a:pathLst>
          </a:custGeom>
          <a:solidFill>
            <a:srgbClr val="57575A"/>
          </a:solidFill>
        </p:spPr>
        <p:txBody>
          <a:bodyPr wrap="square" lIns="0" tIns="0" rIns="0" bIns="0" rtlCol="0"/>
          <a:lstStyle/>
          <a:p>
            <a:pPr defTabSz="685800"/>
            <a:endParaRPr sz="1350">
              <a:solidFill>
                <a:prstClr val="black"/>
              </a:solidFill>
              <a:latin typeface="Calibri"/>
            </a:endParaRPr>
          </a:p>
        </p:txBody>
      </p:sp>
      <p:graphicFrame>
        <p:nvGraphicFramePr>
          <p:cNvPr id="14" name="object 14"/>
          <p:cNvGraphicFramePr>
            <a:graphicFrameLocks noGrp="1"/>
          </p:cNvGraphicFramePr>
          <p:nvPr/>
        </p:nvGraphicFramePr>
        <p:xfrm>
          <a:off x="1501139" y="1333500"/>
          <a:ext cx="1097280" cy="2354577"/>
        </p:xfrm>
        <a:graphic>
          <a:graphicData uri="http://schemas.openxmlformats.org/drawingml/2006/table">
            <a:tbl>
              <a:tblPr firstRow="1" bandRow="1">
                <a:tableStyleId>{2D5ABB26-0587-4C30-8999-92F81FD0307C}</a:tableStyleId>
              </a:tblPr>
              <a:tblGrid>
                <a:gridCol w="979170">
                  <a:extLst>
                    <a:ext uri="{9D8B030D-6E8A-4147-A177-3AD203B41FA5}">
                      <a16:colId xmlns:a16="http://schemas.microsoft.com/office/drawing/2014/main" val="20000"/>
                    </a:ext>
                  </a:extLst>
                </a:gridCol>
                <a:gridCol w="118110">
                  <a:extLst>
                    <a:ext uri="{9D8B030D-6E8A-4147-A177-3AD203B41FA5}">
                      <a16:colId xmlns:a16="http://schemas.microsoft.com/office/drawing/2014/main" val="20001"/>
                    </a:ext>
                  </a:extLst>
                </a:gridCol>
              </a:tblGrid>
              <a:tr h="579119">
                <a:tc>
                  <a:txBody>
                    <a:bodyPr/>
                    <a:lstStyle/>
                    <a:p>
                      <a:pPr marR="256540" algn="r">
                        <a:lnSpc>
                          <a:spcPct val="100000"/>
                        </a:lnSpc>
                        <a:spcBef>
                          <a:spcPts val="1770"/>
                        </a:spcBef>
                      </a:pPr>
                      <a:r>
                        <a:rPr sz="1400" spc="-30" dirty="0">
                          <a:solidFill>
                            <a:srgbClr val="FFFFFF"/>
                          </a:solidFill>
                          <a:latin typeface="Arial"/>
                          <a:cs typeface="Arial"/>
                        </a:rPr>
                        <a:t>Tier</a:t>
                      </a:r>
                      <a:r>
                        <a:rPr sz="1400" spc="-180" dirty="0">
                          <a:solidFill>
                            <a:srgbClr val="FFFFFF"/>
                          </a:solidFill>
                          <a:latin typeface="Arial"/>
                          <a:cs typeface="Arial"/>
                        </a:rPr>
                        <a:t> </a:t>
                      </a:r>
                      <a:r>
                        <a:rPr sz="1400" spc="-5" dirty="0">
                          <a:solidFill>
                            <a:srgbClr val="FFFFFF"/>
                          </a:solidFill>
                          <a:latin typeface="Arial"/>
                          <a:cs typeface="Arial"/>
                        </a:rPr>
                        <a:t>1</a:t>
                      </a:r>
                      <a:endParaRPr sz="1400">
                        <a:latin typeface="Arial"/>
                        <a:cs typeface="Arial"/>
                      </a:endParaRPr>
                    </a:p>
                  </a:txBody>
                  <a:tcPr marL="0" marR="0" marT="168593" marB="0">
                    <a:lnR w="12700">
                      <a:solidFill>
                        <a:srgbClr val="FFFFFF"/>
                      </a:solidFill>
                      <a:prstDash val="solid"/>
                    </a:lnR>
                    <a:lnB w="76200">
                      <a:solidFill>
                        <a:srgbClr val="FFFFFF"/>
                      </a:solidFill>
                      <a:prstDash val="solid"/>
                    </a:lnB>
                    <a:solidFill>
                      <a:srgbClr val="003E71"/>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B w="76200">
                      <a:solidFill>
                        <a:srgbClr val="FFFFFF"/>
                      </a:solidFill>
                      <a:prstDash val="solid"/>
                    </a:lnB>
                    <a:solidFill>
                      <a:srgbClr val="003E71"/>
                    </a:solidFill>
                  </a:tcPr>
                </a:tc>
                <a:extLst>
                  <a:ext uri="{0D108BD9-81ED-4DB2-BD59-A6C34878D82A}">
                    <a16:rowId xmlns:a16="http://schemas.microsoft.com/office/drawing/2014/main" val="10000"/>
                  </a:ext>
                </a:extLst>
              </a:tr>
              <a:tr h="598170">
                <a:tc>
                  <a:txBody>
                    <a:bodyPr/>
                    <a:lstStyle/>
                    <a:p>
                      <a:pPr>
                        <a:lnSpc>
                          <a:spcPct val="100000"/>
                        </a:lnSpc>
                        <a:spcBef>
                          <a:spcPts val="25"/>
                        </a:spcBef>
                      </a:pPr>
                      <a:endParaRPr sz="1300">
                        <a:latin typeface="Times New Roman"/>
                        <a:cs typeface="Times New Roman"/>
                      </a:endParaRPr>
                    </a:p>
                    <a:p>
                      <a:pPr marR="256540" algn="r">
                        <a:lnSpc>
                          <a:spcPct val="100000"/>
                        </a:lnSpc>
                      </a:pPr>
                      <a:r>
                        <a:rPr sz="1400" spc="-30" dirty="0">
                          <a:solidFill>
                            <a:srgbClr val="FFFFFF"/>
                          </a:solidFill>
                          <a:latin typeface="Arial"/>
                          <a:cs typeface="Arial"/>
                        </a:rPr>
                        <a:t>Tier</a:t>
                      </a:r>
                      <a:r>
                        <a:rPr sz="1400" spc="-180" dirty="0">
                          <a:solidFill>
                            <a:srgbClr val="FFFFFF"/>
                          </a:solidFill>
                          <a:latin typeface="Arial"/>
                          <a:cs typeface="Arial"/>
                        </a:rPr>
                        <a:t> </a:t>
                      </a:r>
                      <a:r>
                        <a:rPr sz="1400" spc="-5" dirty="0">
                          <a:solidFill>
                            <a:srgbClr val="FFFFFF"/>
                          </a:solidFill>
                          <a:latin typeface="Arial"/>
                          <a:cs typeface="Arial"/>
                        </a:rPr>
                        <a:t>2</a:t>
                      </a:r>
                      <a:endParaRPr sz="1400">
                        <a:latin typeface="Arial"/>
                        <a:cs typeface="Arial"/>
                      </a:endParaRPr>
                    </a:p>
                  </a:txBody>
                  <a:tcPr marL="0" marR="0" marT="2381" marB="0">
                    <a:lnR w="12700">
                      <a:solidFill>
                        <a:srgbClr val="FFFFFF"/>
                      </a:solidFill>
                      <a:prstDash val="solid"/>
                    </a:lnR>
                    <a:lnT w="76200">
                      <a:solidFill>
                        <a:srgbClr val="FFFFFF"/>
                      </a:solidFill>
                      <a:prstDash val="solid"/>
                    </a:lnT>
                    <a:lnB w="76200">
                      <a:solidFill>
                        <a:srgbClr val="FFFFFF"/>
                      </a:solidFill>
                      <a:prstDash val="solid"/>
                    </a:lnB>
                    <a:solidFill>
                      <a:srgbClr val="54769C"/>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T w="76200">
                      <a:solidFill>
                        <a:srgbClr val="FFFFFF"/>
                      </a:solidFill>
                      <a:prstDash val="solid"/>
                    </a:lnT>
                    <a:lnB w="76200">
                      <a:solidFill>
                        <a:srgbClr val="FFFFFF"/>
                      </a:solidFill>
                      <a:prstDash val="solid"/>
                    </a:lnB>
                    <a:solidFill>
                      <a:srgbClr val="54769C"/>
                    </a:solidFill>
                  </a:tcPr>
                </a:tc>
                <a:extLst>
                  <a:ext uri="{0D108BD9-81ED-4DB2-BD59-A6C34878D82A}">
                    <a16:rowId xmlns:a16="http://schemas.microsoft.com/office/drawing/2014/main" val="10001"/>
                  </a:ext>
                </a:extLst>
              </a:tr>
              <a:tr h="601979">
                <a:tc>
                  <a:txBody>
                    <a:bodyPr/>
                    <a:lstStyle/>
                    <a:p>
                      <a:pPr>
                        <a:lnSpc>
                          <a:spcPct val="100000"/>
                        </a:lnSpc>
                        <a:spcBef>
                          <a:spcPts val="10"/>
                        </a:spcBef>
                      </a:pPr>
                      <a:endParaRPr sz="1400">
                        <a:latin typeface="Times New Roman"/>
                        <a:cs typeface="Times New Roman"/>
                      </a:endParaRPr>
                    </a:p>
                    <a:p>
                      <a:pPr marR="256540" algn="r">
                        <a:lnSpc>
                          <a:spcPct val="100000"/>
                        </a:lnSpc>
                      </a:pPr>
                      <a:r>
                        <a:rPr sz="1400" spc="-30" dirty="0">
                          <a:solidFill>
                            <a:srgbClr val="FFFFFF"/>
                          </a:solidFill>
                          <a:latin typeface="Arial"/>
                          <a:cs typeface="Arial"/>
                        </a:rPr>
                        <a:t>Tier</a:t>
                      </a:r>
                      <a:r>
                        <a:rPr sz="1400" spc="-180" dirty="0">
                          <a:solidFill>
                            <a:srgbClr val="FFFFFF"/>
                          </a:solidFill>
                          <a:latin typeface="Arial"/>
                          <a:cs typeface="Arial"/>
                        </a:rPr>
                        <a:t> </a:t>
                      </a:r>
                      <a:r>
                        <a:rPr sz="1400" spc="-5" dirty="0">
                          <a:solidFill>
                            <a:srgbClr val="FFFFFF"/>
                          </a:solidFill>
                          <a:latin typeface="Arial"/>
                          <a:cs typeface="Arial"/>
                        </a:rPr>
                        <a:t>3</a:t>
                      </a:r>
                      <a:endParaRPr sz="1400">
                        <a:latin typeface="Arial"/>
                        <a:cs typeface="Arial"/>
                      </a:endParaRPr>
                    </a:p>
                  </a:txBody>
                  <a:tcPr marL="0" marR="0" marT="953" marB="0">
                    <a:lnR w="12700">
                      <a:solidFill>
                        <a:srgbClr val="FFFFFF"/>
                      </a:solidFill>
                      <a:prstDash val="solid"/>
                    </a:lnR>
                    <a:lnT w="76200">
                      <a:solidFill>
                        <a:srgbClr val="FFFFFF"/>
                      </a:solidFill>
                      <a:prstDash val="solid"/>
                    </a:lnT>
                    <a:lnB w="53975">
                      <a:solidFill>
                        <a:srgbClr val="FFFFFF"/>
                      </a:solidFill>
                      <a:prstDash val="solid"/>
                    </a:lnB>
                    <a:solidFill>
                      <a:srgbClr val="B8C3D5"/>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T w="76200">
                      <a:solidFill>
                        <a:srgbClr val="FFFFFF"/>
                      </a:solidFill>
                      <a:prstDash val="solid"/>
                    </a:lnT>
                    <a:lnB w="53975">
                      <a:solidFill>
                        <a:srgbClr val="FFFFFF"/>
                      </a:solidFill>
                      <a:prstDash val="solid"/>
                    </a:lnB>
                    <a:solidFill>
                      <a:srgbClr val="B8C3D5"/>
                    </a:solidFill>
                  </a:tcPr>
                </a:tc>
                <a:extLst>
                  <a:ext uri="{0D108BD9-81ED-4DB2-BD59-A6C34878D82A}">
                    <a16:rowId xmlns:a16="http://schemas.microsoft.com/office/drawing/2014/main" val="10002"/>
                  </a:ext>
                </a:extLst>
              </a:tr>
              <a:tr h="575309">
                <a:tc>
                  <a:txBody>
                    <a:bodyPr/>
                    <a:lstStyle/>
                    <a:p>
                      <a:pPr marL="455295">
                        <a:lnSpc>
                          <a:spcPts val="2205"/>
                        </a:lnSpc>
                        <a:spcBef>
                          <a:spcPts val="1150"/>
                        </a:spcBef>
                      </a:pPr>
                      <a:r>
                        <a:rPr sz="1400" spc="-30" dirty="0">
                          <a:solidFill>
                            <a:srgbClr val="FFFFFF"/>
                          </a:solidFill>
                          <a:latin typeface="Arial"/>
                          <a:cs typeface="Arial"/>
                        </a:rPr>
                        <a:t>Tier</a:t>
                      </a:r>
                      <a:r>
                        <a:rPr sz="1400" spc="-180" dirty="0">
                          <a:solidFill>
                            <a:srgbClr val="FFFFFF"/>
                          </a:solidFill>
                          <a:latin typeface="Arial"/>
                          <a:cs typeface="Arial"/>
                        </a:rPr>
                        <a:t> </a:t>
                      </a:r>
                      <a:r>
                        <a:rPr sz="1400" spc="-5" dirty="0">
                          <a:solidFill>
                            <a:srgbClr val="FFFFFF"/>
                          </a:solidFill>
                          <a:latin typeface="Arial"/>
                          <a:cs typeface="Arial"/>
                        </a:rPr>
                        <a:t>4</a:t>
                      </a:r>
                      <a:endParaRPr sz="1400">
                        <a:latin typeface="Arial"/>
                        <a:cs typeface="Arial"/>
                      </a:endParaRPr>
                    </a:p>
                    <a:p>
                      <a:pPr marL="473709">
                        <a:lnSpc>
                          <a:spcPts val="1245"/>
                        </a:lnSpc>
                      </a:pPr>
                      <a:r>
                        <a:rPr sz="800" spc="-15" dirty="0">
                          <a:solidFill>
                            <a:srgbClr val="FFFFFF"/>
                          </a:solidFill>
                          <a:latin typeface="Arial"/>
                          <a:cs typeface="Arial"/>
                        </a:rPr>
                        <a:t>(optional)</a:t>
                      </a:r>
                      <a:endParaRPr sz="800">
                        <a:latin typeface="Arial"/>
                        <a:cs typeface="Arial"/>
                      </a:endParaRPr>
                    </a:p>
                  </a:txBody>
                  <a:tcPr marL="0" marR="0" marT="109538" marB="0">
                    <a:lnR w="12700">
                      <a:solidFill>
                        <a:srgbClr val="FFFFFF"/>
                      </a:solidFill>
                      <a:prstDash val="solid"/>
                    </a:lnR>
                    <a:lnT w="53975">
                      <a:solidFill>
                        <a:srgbClr val="FFFFFF"/>
                      </a:solidFill>
                      <a:prstDash val="solid"/>
                    </a:lnT>
                    <a:solidFill>
                      <a:srgbClr val="57575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T w="53975">
                      <a:solidFill>
                        <a:srgbClr val="FFFFFF"/>
                      </a:solidFill>
                      <a:prstDash val="solid"/>
                    </a:lnT>
                    <a:solidFill>
                      <a:srgbClr val="57575A"/>
                    </a:solidFill>
                  </a:tcPr>
                </a:tc>
                <a:extLst>
                  <a:ext uri="{0D108BD9-81ED-4DB2-BD59-A6C34878D82A}">
                    <a16:rowId xmlns:a16="http://schemas.microsoft.com/office/drawing/2014/main" val="10003"/>
                  </a:ext>
                </a:extLst>
              </a:tr>
            </a:tbl>
          </a:graphicData>
        </a:graphic>
      </p:graphicFrame>
      <p:sp>
        <p:nvSpPr>
          <p:cNvPr id="15" name="object 15"/>
          <p:cNvSpPr txBox="1"/>
          <p:nvPr/>
        </p:nvSpPr>
        <p:spPr>
          <a:xfrm>
            <a:off x="4234338" y="3275409"/>
            <a:ext cx="1856423" cy="222241"/>
          </a:xfrm>
          <a:prstGeom prst="rect">
            <a:avLst/>
          </a:prstGeom>
        </p:spPr>
        <p:txBody>
          <a:bodyPr vert="horz" wrap="square" lIns="0" tIns="8573" rIns="0" bIns="0" rtlCol="0">
            <a:spAutoFit/>
          </a:bodyPr>
          <a:lstStyle/>
          <a:p>
            <a:pPr marL="9525" defTabSz="685800">
              <a:spcBef>
                <a:spcPts val="68"/>
              </a:spcBef>
            </a:pPr>
            <a:r>
              <a:rPr sz="1388" spc="-23" dirty="0">
                <a:solidFill>
                  <a:srgbClr val="57575A"/>
                </a:solidFill>
                <a:latin typeface="Arial"/>
                <a:cs typeface="Arial"/>
              </a:rPr>
              <a:t>Self </a:t>
            </a:r>
            <a:r>
              <a:rPr sz="1388" spc="4" dirty="0">
                <a:solidFill>
                  <a:srgbClr val="57575A"/>
                </a:solidFill>
                <a:latin typeface="Arial"/>
                <a:cs typeface="Arial"/>
              </a:rPr>
              <a:t>Directed</a:t>
            </a:r>
            <a:r>
              <a:rPr sz="1388" spc="-217" dirty="0">
                <a:solidFill>
                  <a:srgbClr val="57575A"/>
                </a:solidFill>
                <a:latin typeface="Arial"/>
                <a:cs typeface="Arial"/>
              </a:rPr>
              <a:t> </a:t>
            </a:r>
            <a:r>
              <a:rPr sz="1388" spc="-8" dirty="0">
                <a:solidFill>
                  <a:srgbClr val="57575A"/>
                </a:solidFill>
                <a:latin typeface="Arial"/>
                <a:cs typeface="Arial"/>
              </a:rPr>
              <a:t>Brokerage</a:t>
            </a:r>
            <a:endParaRPr sz="1388">
              <a:solidFill>
                <a:prstClr val="black"/>
              </a:solidFill>
              <a:latin typeface="Arial"/>
              <a:cs typeface="Arial"/>
            </a:endParaRPr>
          </a:p>
        </p:txBody>
      </p:sp>
      <p:sp>
        <p:nvSpPr>
          <p:cNvPr id="16" name="object 16"/>
          <p:cNvSpPr txBox="1"/>
          <p:nvPr/>
        </p:nvSpPr>
        <p:spPr>
          <a:xfrm>
            <a:off x="2662238" y="3308984"/>
            <a:ext cx="827246" cy="176075"/>
          </a:xfrm>
          <a:prstGeom prst="rect">
            <a:avLst/>
          </a:prstGeom>
        </p:spPr>
        <p:txBody>
          <a:bodyPr vert="horz" wrap="square" lIns="0" tIns="8573" rIns="0" bIns="0" rtlCol="0">
            <a:spAutoFit/>
          </a:bodyPr>
          <a:lstStyle/>
          <a:p>
            <a:pPr marL="9525" defTabSz="685800">
              <a:spcBef>
                <a:spcPts val="68"/>
              </a:spcBef>
            </a:pPr>
            <a:r>
              <a:rPr sz="1088" spc="-8" dirty="0">
                <a:solidFill>
                  <a:srgbClr val="FFFFFF"/>
                </a:solidFill>
                <a:latin typeface="Arial"/>
                <a:cs typeface="Arial"/>
              </a:rPr>
              <a:t>Niche</a:t>
            </a:r>
            <a:r>
              <a:rPr sz="1088" spc="-165" dirty="0">
                <a:solidFill>
                  <a:srgbClr val="FFFFFF"/>
                </a:solidFill>
                <a:latin typeface="Arial"/>
                <a:cs typeface="Arial"/>
              </a:rPr>
              <a:t> </a:t>
            </a:r>
            <a:r>
              <a:rPr sz="1088" spc="-15" dirty="0">
                <a:solidFill>
                  <a:srgbClr val="FFFFFF"/>
                </a:solidFill>
                <a:latin typeface="Arial"/>
                <a:cs typeface="Arial"/>
              </a:rPr>
              <a:t>Access</a:t>
            </a:r>
            <a:endParaRPr sz="1088">
              <a:solidFill>
                <a:prstClr val="black"/>
              </a:solidFill>
              <a:latin typeface="Arial"/>
              <a:cs typeface="Arial"/>
            </a:endParaRPr>
          </a:p>
        </p:txBody>
      </p:sp>
      <p:sp>
        <p:nvSpPr>
          <p:cNvPr id="17" name="object 17"/>
          <p:cNvSpPr txBox="1"/>
          <p:nvPr/>
        </p:nvSpPr>
        <p:spPr>
          <a:xfrm>
            <a:off x="1510426" y="953881"/>
            <a:ext cx="3690938" cy="194284"/>
          </a:xfrm>
          <a:prstGeom prst="rect">
            <a:avLst/>
          </a:prstGeom>
        </p:spPr>
        <p:txBody>
          <a:bodyPr vert="horz" wrap="square" lIns="0" tIns="9525" rIns="0" bIns="0" rtlCol="0">
            <a:spAutoFit/>
          </a:bodyPr>
          <a:lstStyle/>
          <a:p>
            <a:pPr marL="222885" indent="-213836" defTabSz="685800">
              <a:spcBef>
                <a:spcPts val="75"/>
              </a:spcBef>
              <a:buFont typeface="Wingdings"/>
              <a:buChar char=""/>
              <a:tabLst>
                <a:tab pos="222885" algn="l"/>
                <a:tab pos="223361" algn="l"/>
              </a:tabLst>
            </a:pPr>
            <a:r>
              <a:rPr sz="1200" spc="-30" dirty="0">
                <a:solidFill>
                  <a:prstClr val="black"/>
                </a:solidFill>
                <a:latin typeface="Arial"/>
                <a:cs typeface="Arial"/>
              </a:rPr>
              <a:t>The </a:t>
            </a:r>
            <a:r>
              <a:rPr sz="1200" spc="-15" dirty="0">
                <a:solidFill>
                  <a:prstClr val="black"/>
                </a:solidFill>
                <a:latin typeface="Arial"/>
                <a:cs typeface="Arial"/>
              </a:rPr>
              <a:t>FRS </a:t>
            </a:r>
            <a:r>
              <a:rPr sz="1200" spc="4" dirty="0">
                <a:solidFill>
                  <a:prstClr val="black"/>
                </a:solidFill>
                <a:latin typeface="Arial"/>
                <a:cs typeface="Arial"/>
              </a:rPr>
              <a:t>offers </a:t>
            </a:r>
            <a:r>
              <a:rPr sz="1200" spc="-15" dirty="0">
                <a:solidFill>
                  <a:prstClr val="black"/>
                </a:solidFill>
                <a:latin typeface="Arial"/>
                <a:cs typeface="Arial"/>
              </a:rPr>
              <a:t>four </a:t>
            </a:r>
            <a:r>
              <a:rPr sz="1200" spc="-4" dirty="0">
                <a:solidFill>
                  <a:prstClr val="black"/>
                </a:solidFill>
                <a:latin typeface="Arial"/>
                <a:cs typeface="Arial"/>
              </a:rPr>
              <a:t>tiers </a:t>
            </a:r>
            <a:r>
              <a:rPr sz="1200" spc="-15" dirty="0">
                <a:solidFill>
                  <a:prstClr val="black"/>
                </a:solidFill>
                <a:latin typeface="Arial"/>
                <a:cs typeface="Arial"/>
              </a:rPr>
              <a:t>within </a:t>
            </a:r>
            <a:r>
              <a:rPr sz="1200" spc="-19" dirty="0">
                <a:solidFill>
                  <a:prstClr val="black"/>
                </a:solidFill>
                <a:latin typeface="Arial"/>
                <a:cs typeface="Arial"/>
              </a:rPr>
              <a:t>the </a:t>
            </a:r>
            <a:r>
              <a:rPr sz="1200" spc="-30" dirty="0">
                <a:solidFill>
                  <a:prstClr val="black"/>
                </a:solidFill>
                <a:latin typeface="Arial"/>
                <a:cs typeface="Arial"/>
              </a:rPr>
              <a:t>investment</a:t>
            </a:r>
            <a:r>
              <a:rPr sz="1200" spc="251" dirty="0">
                <a:solidFill>
                  <a:prstClr val="black"/>
                </a:solidFill>
                <a:latin typeface="Arial"/>
                <a:cs typeface="Arial"/>
              </a:rPr>
              <a:t> </a:t>
            </a:r>
            <a:r>
              <a:rPr sz="1200" spc="-15" dirty="0">
                <a:solidFill>
                  <a:prstClr val="black"/>
                </a:solidFill>
                <a:latin typeface="Arial"/>
                <a:cs typeface="Arial"/>
              </a:rPr>
              <a:t>plan</a:t>
            </a:r>
            <a:endParaRPr sz="1200">
              <a:solidFill>
                <a:prstClr val="black"/>
              </a:solidFill>
              <a:latin typeface="Arial"/>
              <a:cs typeface="Arial"/>
            </a:endParaRPr>
          </a:p>
        </p:txBody>
      </p:sp>
      <p:sp>
        <p:nvSpPr>
          <p:cNvPr id="20" name="Slide Number Placeholder 19"/>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129</a:t>
            </a:fld>
            <a:endParaRPr lang="en-US" spc="-4" dirty="0"/>
          </a:p>
        </p:txBody>
      </p:sp>
    </p:spTree>
    <p:extLst>
      <p:ext uri="{BB962C8B-B14F-4D97-AF65-F5344CB8AC3E}">
        <p14:creationId xmlns:p14="http://schemas.microsoft.com/office/powerpoint/2010/main" val="3055954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a:t>Private Equity Process </a:t>
            </a:r>
          </a:p>
        </p:txBody>
      </p:sp>
      <p:sp>
        <p:nvSpPr>
          <p:cNvPr id="3" name="Content Placeholder 2"/>
          <p:cNvSpPr>
            <a:spLocks noGrp="1"/>
          </p:cNvSpPr>
          <p:nvPr>
            <p:ph idx="1"/>
          </p:nvPr>
        </p:nvSpPr>
        <p:spPr/>
        <p:txBody>
          <a:bodyPr>
            <a:normAutofit lnSpcReduction="10000"/>
          </a:bodyPr>
          <a:lstStyle/>
          <a:p>
            <a:r>
              <a:rPr lang="en-US" dirty="0" smtClean="0"/>
              <a:t>Due Diligence</a:t>
            </a:r>
          </a:p>
          <a:p>
            <a:pPr lvl="1"/>
            <a:r>
              <a:rPr lang="en-US" dirty="0" smtClean="0"/>
              <a:t>Goal: leverage </a:t>
            </a:r>
            <a:r>
              <a:rPr lang="en-US" dirty="0"/>
              <a:t>SBA resources and staff expertise to create an </a:t>
            </a:r>
            <a:r>
              <a:rPr lang="en-US" dirty="0" smtClean="0"/>
              <a:t>effective and </a:t>
            </a:r>
            <a:r>
              <a:rPr lang="en-US" dirty="0"/>
              <a:t>consistent </a:t>
            </a:r>
            <a:r>
              <a:rPr lang="en-US" dirty="0" smtClean="0"/>
              <a:t>investment decision-making </a:t>
            </a:r>
            <a:r>
              <a:rPr lang="en-US" dirty="0"/>
              <a:t>process</a:t>
            </a:r>
          </a:p>
          <a:p>
            <a:pPr lvl="1"/>
            <a:r>
              <a:rPr lang="en-US" dirty="0" smtClean="0"/>
              <a:t>Keys to success: people, </a:t>
            </a:r>
            <a:r>
              <a:rPr lang="en-US" u="sng" dirty="0" smtClean="0"/>
              <a:t>process</a:t>
            </a:r>
            <a:r>
              <a:rPr lang="en-US" dirty="0" smtClean="0"/>
              <a:t>, and plumbing</a:t>
            </a:r>
          </a:p>
          <a:p>
            <a:pPr lvl="1"/>
            <a:r>
              <a:rPr lang="en-US" dirty="0" smtClean="0"/>
              <a:t>Stages of Due Diligence</a:t>
            </a:r>
          </a:p>
          <a:p>
            <a:pPr lvl="2"/>
            <a:r>
              <a:rPr lang="en-US" dirty="0" smtClean="0"/>
              <a:t>Initial Screening</a:t>
            </a:r>
          </a:p>
          <a:p>
            <a:pPr lvl="2"/>
            <a:r>
              <a:rPr lang="en-US" dirty="0" smtClean="0"/>
              <a:t>Full Diligence </a:t>
            </a:r>
          </a:p>
          <a:p>
            <a:pPr lvl="2"/>
            <a:r>
              <a:rPr lang="en-US" dirty="0" smtClean="0"/>
              <a:t>Legal Negotiations</a:t>
            </a:r>
          </a:p>
          <a:p>
            <a:pPr lvl="2"/>
            <a:r>
              <a:rPr lang="en-US" dirty="0" smtClean="0"/>
              <a:t>Closing</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2150" y="171450"/>
            <a:ext cx="1885950" cy="104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00623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352138"/>
            <a:ext cx="2070259" cy="240931"/>
          </a:xfrm>
          <a:prstGeom prst="rect">
            <a:avLst/>
          </a:prstGeom>
        </p:spPr>
        <p:txBody>
          <a:bodyPr vert="horz" wrap="square" lIns="0" tIns="10001" rIns="0" bIns="0" rtlCol="0">
            <a:spAutoFit/>
          </a:bodyPr>
          <a:lstStyle/>
          <a:p>
            <a:pPr marL="9525">
              <a:spcBef>
                <a:spcPts val="79"/>
              </a:spcBef>
            </a:pPr>
            <a:r>
              <a:rPr spc="-4" dirty="0"/>
              <a:t>FRS: Investment</a:t>
            </a:r>
            <a:r>
              <a:rPr spc="-15" dirty="0"/>
              <a:t> </a:t>
            </a:r>
            <a:r>
              <a:rPr spc="8" dirty="0"/>
              <a:t>Lineup</a:t>
            </a:r>
          </a:p>
        </p:txBody>
      </p:sp>
      <p:sp>
        <p:nvSpPr>
          <p:cNvPr id="3" name="object 3"/>
          <p:cNvSpPr/>
          <p:nvPr/>
        </p:nvSpPr>
        <p:spPr>
          <a:xfrm>
            <a:off x="5570219" y="1310640"/>
            <a:ext cx="2034540" cy="289560"/>
          </a:xfrm>
          <a:custGeom>
            <a:avLst/>
            <a:gdLst/>
            <a:ahLst/>
            <a:cxnLst/>
            <a:rect l="l" t="t" r="r" b="b"/>
            <a:pathLst>
              <a:path w="2712720" h="386080">
                <a:moveTo>
                  <a:pt x="2648331" y="0"/>
                </a:moveTo>
                <a:lnTo>
                  <a:pt x="64388" y="0"/>
                </a:lnTo>
                <a:lnTo>
                  <a:pt x="39326" y="5060"/>
                </a:lnTo>
                <a:lnTo>
                  <a:pt x="18859" y="18859"/>
                </a:lnTo>
                <a:lnTo>
                  <a:pt x="5060" y="39326"/>
                </a:lnTo>
                <a:lnTo>
                  <a:pt x="0" y="64388"/>
                </a:lnTo>
                <a:lnTo>
                  <a:pt x="0" y="321690"/>
                </a:lnTo>
                <a:lnTo>
                  <a:pt x="5060" y="346753"/>
                </a:lnTo>
                <a:lnTo>
                  <a:pt x="18859" y="367220"/>
                </a:lnTo>
                <a:lnTo>
                  <a:pt x="39326" y="381019"/>
                </a:lnTo>
                <a:lnTo>
                  <a:pt x="64388" y="386079"/>
                </a:lnTo>
                <a:lnTo>
                  <a:pt x="2648331" y="386079"/>
                </a:lnTo>
                <a:lnTo>
                  <a:pt x="2673393" y="381019"/>
                </a:lnTo>
                <a:lnTo>
                  <a:pt x="2693860" y="367220"/>
                </a:lnTo>
                <a:lnTo>
                  <a:pt x="2707659" y="346753"/>
                </a:lnTo>
                <a:lnTo>
                  <a:pt x="2712719" y="321690"/>
                </a:lnTo>
                <a:lnTo>
                  <a:pt x="2712719" y="64388"/>
                </a:lnTo>
                <a:lnTo>
                  <a:pt x="2707659" y="39326"/>
                </a:lnTo>
                <a:lnTo>
                  <a:pt x="2693860" y="18859"/>
                </a:lnTo>
                <a:lnTo>
                  <a:pt x="2673393" y="5060"/>
                </a:lnTo>
                <a:lnTo>
                  <a:pt x="2648331" y="0"/>
                </a:lnTo>
                <a:close/>
              </a:path>
            </a:pathLst>
          </a:custGeom>
          <a:solidFill>
            <a:srgbClr val="79B800"/>
          </a:solidFill>
        </p:spPr>
        <p:txBody>
          <a:bodyPr wrap="square" lIns="0" tIns="0" rIns="0" bIns="0" rtlCol="0"/>
          <a:lstStyle/>
          <a:p>
            <a:pPr defTabSz="685800"/>
            <a:endParaRPr sz="1350">
              <a:solidFill>
                <a:prstClr val="black"/>
              </a:solidFill>
              <a:latin typeface="Calibri"/>
            </a:endParaRPr>
          </a:p>
        </p:txBody>
      </p:sp>
      <p:sp>
        <p:nvSpPr>
          <p:cNvPr id="4" name="object 4"/>
          <p:cNvSpPr txBox="1"/>
          <p:nvPr/>
        </p:nvSpPr>
        <p:spPr>
          <a:xfrm>
            <a:off x="6021705" y="1323927"/>
            <a:ext cx="1132523" cy="253274"/>
          </a:xfrm>
          <a:prstGeom prst="rect">
            <a:avLst/>
          </a:prstGeom>
        </p:spPr>
        <p:txBody>
          <a:bodyPr vert="horz" wrap="square" lIns="0" tIns="9525" rIns="0" bIns="0" rtlCol="0">
            <a:spAutoFit/>
          </a:bodyPr>
          <a:lstStyle/>
          <a:p>
            <a:pPr marL="9525" defTabSz="685800">
              <a:lnSpc>
                <a:spcPts val="1046"/>
              </a:lnSpc>
              <a:spcBef>
                <a:spcPts val="75"/>
              </a:spcBef>
            </a:pPr>
            <a:r>
              <a:rPr sz="900" b="1" spc="-11" dirty="0">
                <a:solidFill>
                  <a:srgbClr val="FFFFFF"/>
                </a:solidFill>
                <a:latin typeface="Arial"/>
                <a:cs typeface="Arial"/>
              </a:rPr>
              <a:t>Capital</a:t>
            </a:r>
            <a:r>
              <a:rPr sz="900" b="1" spc="8" dirty="0">
                <a:solidFill>
                  <a:srgbClr val="FFFFFF"/>
                </a:solidFill>
                <a:latin typeface="Arial"/>
                <a:cs typeface="Arial"/>
              </a:rPr>
              <a:t> </a:t>
            </a:r>
            <a:r>
              <a:rPr sz="900" b="1" spc="4" dirty="0">
                <a:solidFill>
                  <a:srgbClr val="FFFFFF"/>
                </a:solidFill>
                <a:latin typeface="Arial"/>
                <a:cs typeface="Arial"/>
              </a:rPr>
              <a:t>Preservation</a:t>
            </a:r>
            <a:endParaRPr sz="900">
              <a:solidFill>
                <a:prstClr val="black"/>
              </a:solidFill>
              <a:latin typeface="Arial"/>
              <a:cs typeface="Arial"/>
            </a:endParaRPr>
          </a:p>
          <a:p>
            <a:pPr marL="24288" defTabSz="685800">
              <a:lnSpc>
                <a:spcPts val="911"/>
              </a:lnSpc>
            </a:pPr>
            <a:r>
              <a:rPr sz="788" spc="-11" dirty="0">
                <a:solidFill>
                  <a:srgbClr val="FFFFFF"/>
                </a:solidFill>
                <a:latin typeface="Arial"/>
                <a:cs typeface="Arial"/>
              </a:rPr>
              <a:t>FRS Money </a:t>
            </a:r>
            <a:r>
              <a:rPr sz="788" spc="-8" dirty="0">
                <a:solidFill>
                  <a:srgbClr val="FFFFFF"/>
                </a:solidFill>
                <a:latin typeface="Arial"/>
                <a:cs typeface="Arial"/>
              </a:rPr>
              <a:t>Market</a:t>
            </a:r>
            <a:r>
              <a:rPr sz="788" spc="-153" dirty="0">
                <a:solidFill>
                  <a:srgbClr val="FFFFFF"/>
                </a:solidFill>
                <a:latin typeface="Arial"/>
                <a:cs typeface="Arial"/>
              </a:rPr>
              <a:t> </a:t>
            </a:r>
            <a:r>
              <a:rPr sz="788" spc="-11" dirty="0">
                <a:solidFill>
                  <a:srgbClr val="FFFFFF"/>
                </a:solidFill>
                <a:latin typeface="Arial"/>
                <a:cs typeface="Arial"/>
              </a:rPr>
              <a:t>Fund</a:t>
            </a:r>
            <a:endParaRPr sz="788">
              <a:solidFill>
                <a:prstClr val="black"/>
              </a:solidFill>
              <a:latin typeface="Arial"/>
              <a:cs typeface="Arial"/>
            </a:endParaRPr>
          </a:p>
        </p:txBody>
      </p:sp>
      <p:sp>
        <p:nvSpPr>
          <p:cNvPr id="5" name="object 5"/>
          <p:cNvSpPr/>
          <p:nvPr/>
        </p:nvSpPr>
        <p:spPr>
          <a:xfrm>
            <a:off x="5516880" y="2362200"/>
            <a:ext cx="2042160" cy="289560"/>
          </a:xfrm>
          <a:custGeom>
            <a:avLst/>
            <a:gdLst/>
            <a:ahLst/>
            <a:cxnLst/>
            <a:rect l="l" t="t" r="r" b="b"/>
            <a:pathLst>
              <a:path w="2722879" h="386079">
                <a:moveTo>
                  <a:pt x="2658491" y="0"/>
                </a:moveTo>
                <a:lnTo>
                  <a:pt x="64388" y="0"/>
                </a:lnTo>
                <a:lnTo>
                  <a:pt x="39326" y="5060"/>
                </a:lnTo>
                <a:lnTo>
                  <a:pt x="18859" y="18859"/>
                </a:lnTo>
                <a:lnTo>
                  <a:pt x="5060" y="39326"/>
                </a:lnTo>
                <a:lnTo>
                  <a:pt x="0" y="64388"/>
                </a:lnTo>
                <a:lnTo>
                  <a:pt x="0" y="321690"/>
                </a:lnTo>
                <a:lnTo>
                  <a:pt x="5060" y="346753"/>
                </a:lnTo>
                <a:lnTo>
                  <a:pt x="18859" y="367220"/>
                </a:lnTo>
                <a:lnTo>
                  <a:pt x="39326" y="381019"/>
                </a:lnTo>
                <a:lnTo>
                  <a:pt x="64388" y="386079"/>
                </a:lnTo>
                <a:lnTo>
                  <a:pt x="2658491" y="386079"/>
                </a:lnTo>
                <a:lnTo>
                  <a:pt x="2683553" y="381019"/>
                </a:lnTo>
                <a:lnTo>
                  <a:pt x="2704020" y="367220"/>
                </a:lnTo>
                <a:lnTo>
                  <a:pt x="2717819" y="346753"/>
                </a:lnTo>
                <a:lnTo>
                  <a:pt x="2722880" y="321690"/>
                </a:lnTo>
                <a:lnTo>
                  <a:pt x="2722880" y="64388"/>
                </a:lnTo>
                <a:lnTo>
                  <a:pt x="2717819" y="39326"/>
                </a:lnTo>
                <a:lnTo>
                  <a:pt x="2704020" y="18859"/>
                </a:lnTo>
                <a:lnTo>
                  <a:pt x="2683553" y="5060"/>
                </a:lnTo>
                <a:lnTo>
                  <a:pt x="2658491"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6" name="object 6"/>
          <p:cNvSpPr txBox="1"/>
          <p:nvPr/>
        </p:nvSpPr>
        <p:spPr>
          <a:xfrm>
            <a:off x="5999322" y="2372439"/>
            <a:ext cx="1087279" cy="253274"/>
          </a:xfrm>
          <a:prstGeom prst="rect">
            <a:avLst/>
          </a:prstGeom>
        </p:spPr>
        <p:txBody>
          <a:bodyPr vert="horz" wrap="square" lIns="0" tIns="9525" rIns="0" bIns="0" rtlCol="0">
            <a:spAutoFit/>
          </a:bodyPr>
          <a:lstStyle/>
          <a:p>
            <a:pPr marL="9525" algn="ctr" defTabSz="685800">
              <a:lnSpc>
                <a:spcPts val="1046"/>
              </a:lnSpc>
              <a:spcBef>
                <a:spcPts val="75"/>
              </a:spcBef>
            </a:pPr>
            <a:r>
              <a:rPr sz="900" b="1" spc="-4" dirty="0">
                <a:solidFill>
                  <a:srgbClr val="FFFFFF"/>
                </a:solidFill>
                <a:latin typeface="Arial"/>
                <a:cs typeface="Arial"/>
              </a:rPr>
              <a:t>Non-U.S.</a:t>
            </a:r>
            <a:r>
              <a:rPr sz="900" b="1" spc="19" dirty="0">
                <a:solidFill>
                  <a:srgbClr val="FFFFFF"/>
                </a:solidFill>
                <a:latin typeface="Arial"/>
                <a:cs typeface="Arial"/>
              </a:rPr>
              <a:t> </a:t>
            </a:r>
            <a:r>
              <a:rPr sz="900" b="1" spc="-8" dirty="0">
                <a:solidFill>
                  <a:srgbClr val="FFFFFF"/>
                </a:solidFill>
                <a:latin typeface="Arial"/>
                <a:cs typeface="Arial"/>
              </a:rPr>
              <a:t>Equity</a:t>
            </a:r>
            <a:endParaRPr sz="900">
              <a:solidFill>
                <a:prstClr val="black"/>
              </a:solidFill>
              <a:latin typeface="Arial"/>
              <a:cs typeface="Arial"/>
            </a:endParaRPr>
          </a:p>
          <a:p>
            <a:pPr algn="ctr" defTabSz="685800">
              <a:lnSpc>
                <a:spcPts val="911"/>
              </a:lnSpc>
            </a:pPr>
            <a:r>
              <a:rPr sz="788" spc="-11" dirty="0">
                <a:solidFill>
                  <a:srgbClr val="FFFFFF"/>
                </a:solidFill>
                <a:latin typeface="Arial"/>
                <a:cs typeface="Arial"/>
              </a:rPr>
              <a:t>FRS </a:t>
            </a:r>
            <a:r>
              <a:rPr sz="788" spc="-15" dirty="0">
                <a:solidFill>
                  <a:srgbClr val="FFFFFF"/>
                </a:solidFill>
                <a:latin typeface="Arial"/>
                <a:cs typeface="Arial"/>
              </a:rPr>
              <a:t>Foreign </a:t>
            </a:r>
            <a:r>
              <a:rPr sz="788" spc="4" dirty="0">
                <a:solidFill>
                  <a:srgbClr val="FFFFFF"/>
                </a:solidFill>
                <a:latin typeface="Arial"/>
                <a:cs typeface="Arial"/>
              </a:rPr>
              <a:t>Stock</a:t>
            </a:r>
            <a:r>
              <a:rPr sz="788" spc="-158" dirty="0">
                <a:solidFill>
                  <a:srgbClr val="FFFFFF"/>
                </a:solidFill>
                <a:latin typeface="Arial"/>
                <a:cs typeface="Arial"/>
              </a:rPr>
              <a:t> </a:t>
            </a:r>
            <a:r>
              <a:rPr sz="788" spc="-11" dirty="0">
                <a:solidFill>
                  <a:srgbClr val="FFFFFF"/>
                </a:solidFill>
                <a:latin typeface="Arial"/>
                <a:cs typeface="Arial"/>
              </a:rPr>
              <a:t>Fund</a:t>
            </a:r>
            <a:endParaRPr sz="788">
              <a:solidFill>
                <a:prstClr val="black"/>
              </a:solidFill>
              <a:latin typeface="Arial"/>
              <a:cs typeface="Arial"/>
            </a:endParaRPr>
          </a:p>
        </p:txBody>
      </p:sp>
      <p:sp>
        <p:nvSpPr>
          <p:cNvPr id="7" name="object 7"/>
          <p:cNvSpPr/>
          <p:nvPr/>
        </p:nvSpPr>
        <p:spPr>
          <a:xfrm>
            <a:off x="5516880" y="2720340"/>
            <a:ext cx="2042160" cy="281940"/>
          </a:xfrm>
          <a:custGeom>
            <a:avLst/>
            <a:gdLst/>
            <a:ahLst/>
            <a:cxnLst/>
            <a:rect l="l" t="t" r="r" b="b"/>
            <a:pathLst>
              <a:path w="2722879" h="375920">
                <a:moveTo>
                  <a:pt x="2660268" y="0"/>
                </a:moveTo>
                <a:lnTo>
                  <a:pt x="62611" y="0"/>
                </a:lnTo>
                <a:lnTo>
                  <a:pt x="38254" y="4925"/>
                </a:lnTo>
                <a:lnTo>
                  <a:pt x="18351" y="18351"/>
                </a:lnTo>
                <a:lnTo>
                  <a:pt x="4925" y="38254"/>
                </a:lnTo>
                <a:lnTo>
                  <a:pt x="0" y="62610"/>
                </a:lnTo>
                <a:lnTo>
                  <a:pt x="0" y="313308"/>
                </a:lnTo>
                <a:lnTo>
                  <a:pt x="4925" y="337665"/>
                </a:lnTo>
                <a:lnTo>
                  <a:pt x="18351" y="357568"/>
                </a:lnTo>
                <a:lnTo>
                  <a:pt x="38254" y="370994"/>
                </a:lnTo>
                <a:lnTo>
                  <a:pt x="62611" y="375919"/>
                </a:lnTo>
                <a:lnTo>
                  <a:pt x="2660268" y="375919"/>
                </a:lnTo>
                <a:lnTo>
                  <a:pt x="2684625" y="370994"/>
                </a:lnTo>
                <a:lnTo>
                  <a:pt x="2704528" y="357568"/>
                </a:lnTo>
                <a:lnTo>
                  <a:pt x="2717954" y="337665"/>
                </a:lnTo>
                <a:lnTo>
                  <a:pt x="2722880" y="313308"/>
                </a:lnTo>
                <a:lnTo>
                  <a:pt x="2722880" y="62610"/>
                </a:lnTo>
                <a:lnTo>
                  <a:pt x="2717954" y="38254"/>
                </a:lnTo>
                <a:lnTo>
                  <a:pt x="2704528" y="18351"/>
                </a:lnTo>
                <a:lnTo>
                  <a:pt x="2684625" y="4925"/>
                </a:lnTo>
                <a:lnTo>
                  <a:pt x="2660268"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graphicFrame>
        <p:nvGraphicFramePr>
          <p:cNvPr id="8" name="object 8"/>
          <p:cNvGraphicFramePr>
            <a:graphicFrameLocks noGrp="1"/>
          </p:cNvGraphicFramePr>
          <p:nvPr/>
        </p:nvGraphicFramePr>
        <p:xfrm>
          <a:off x="1510102" y="737140"/>
          <a:ext cx="6144577" cy="721043"/>
        </p:xfrm>
        <a:graphic>
          <a:graphicData uri="http://schemas.openxmlformats.org/drawingml/2006/table">
            <a:tbl>
              <a:tblPr firstRow="1" bandRow="1">
                <a:tableStyleId>{2D5ABB26-0587-4C30-8999-92F81FD0307C}</a:tableStyleId>
              </a:tblPr>
              <a:tblGrid>
                <a:gridCol w="1918335">
                  <a:extLst>
                    <a:ext uri="{9D8B030D-6E8A-4147-A177-3AD203B41FA5}">
                      <a16:colId xmlns:a16="http://schemas.microsoft.com/office/drawing/2014/main" val="20000"/>
                    </a:ext>
                  </a:extLst>
                </a:gridCol>
                <a:gridCol w="2004536">
                  <a:extLst>
                    <a:ext uri="{9D8B030D-6E8A-4147-A177-3AD203B41FA5}">
                      <a16:colId xmlns:a16="http://schemas.microsoft.com/office/drawing/2014/main" val="20001"/>
                    </a:ext>
                  </a:extLst>
                </a:gridCol>
                <a:gridCol w="2221706">
                  <a:extLst>
                    <a:ext uri="{9D8B030D-6E8A-4147-A177-3AD203B41FA5}">
                      <a16:colId xmlns:a16="http://schemas.microsoft.com/office/drawing/2014/main" val="20002"/>
                    </a:ext>
                  </a:extLst>
                </a:gridCol>
              </a:tblGrid>
              <a:tr h="472631">
                <a:tc>
                  <a:txBody>
                    <a:bodyPr/>
                    <a:lstStyle/>
                    <a:p>
                      <a:pPr marL="572135" marR="883919" indent="8890" algn="ctr">
                        <a:lnSpc>
                          <a:spcPct val="100000"/>
                        </a:lnSpc>
                        <a:spcBef>
                          <a:spcPts val="370"/>
                        </a:spcBef>
                      </a:pPr>
                      <a:r>
                        <a:rPr sz="900" b="1" spc="25" dirty="0">
                          <a:solidFill>
                            <a:srgbClr val="FFFFFF"/>
                          </a:solidFill>
                          <a:latin typeface="Arial"/>
                          <a:cs typeface="Arial"/>
                        </a:rPr>
                        <a:t>Tier </a:t>
                      </a:r>
                      <a:r>
                        <a:rPr sz="900" b="1" dirty="0">
                          <a:solidFill>
                            <a:srgbClr val="FFFFFF"/>
                          </a:solidFill>
                          <a:latin typeface="Arial"/>
                          <a:cs typeface="Arial"/>
                        </a:rPr>
                        <a:t>1  </a:t>
                      </a:r>
                      <a:r>
                        <a:rPr sz="900" spc="-15" dirty="0">
                          <a:solidFill>
                            <a:srgbClr val="FFFFFF"/>
                          </a:solidFill>
                          <a:latin typeface="Arial"/>
                          <a:cs typeface="Arial"/>
                        </a:rPr>
                        <a:t>Professionally  </a:t>
                      </a:r>
                      <a:r>
                        <a:rPr sz="900" spc="-120" dirty="0">
                          <a:solidFill>
                            <a:srgbClr val="FFFFFF"/>
                          </a:solidFill>
                          <a:latin typeface="Arial"/>
                          <a:cs typeface="Arial"/>
                        </a:rPr>
                        <a:t>M</a:t>
                      </a:r>
                      <a:r>
                        <a:rPr sz="900" spc="-30" dirty="0">
                          <a:solidFill>
                            <a:srgbClr val="FFFFFF"/>
                          </a:solidFill>
                          <a:latin typeface="Arial"/>
                          <a:cs typeface="Arial"/>
                        </a:rPr>
                        <a:t>anaged</a:t>
                      </a:r>
                      <a:r>
                        <a:rPr sz="900" spc="-15" dirty="0">
                          <a:solidFill>
                            <a:srgbClr val="FFFFFF"/>
                          </a:solidFill>
                          <a:latin typeface="Arial"/>
                          <a:cs typeface="Arial"/>
                        </a:rPr>
                        <a:t>/</a:t>
                      </a:r>
                      <a:r>
                        <a:rPr sz="900" spc="-65" dirty="0">
                          <a:solidFill>
                            <a:srgbClr val="FFFFFF"/>
                          </a:solidFill>
                          <a:latin typeface="Arial"/>
                          <a:cs typeface="Arial"/>
                        </a:rPr>
                        <a:t>N</a:t>
                      </a:r>
                      <a:r>
                        <a:rPr sz="900" spc="-30" dirty="0">
                          <a:solidFill>
                            <a:srgbClr val="FFFFFF"/>
                          </a:solidFill>
                          <a:latin typeface="Arial"/>
                          <a:cs typeface="Arial"/>
                        </a:rPr>
                        <a:t>o</a:t>
                      </a:r>
                      <a:r>
                        <a:rPr sz="900" spc="-40" dirty="0">
                          <a:solidFill>
                            <a:srgbClr val="FFFFFF"/>
                          </a:solidFill>
                          <a:latin typeface="Arial"/>
                          <a:cs typeface="Arial"/>
                        </a:rPr>
                        <a:t>v</a:t>
                      </a:r>
                      <a:r>
                        <a:rPr sz="900" spc="-30" dirty="0">
                          <a:solidFill>
                            <a:srgbClr val="FFFFFF"/>
                          </a:solidFill>
                          <a:latin typeface="Arial"/>
                          <a:cs typeface="Arial"/>
                        </a:rPr>
                        <a:t>i</a:t>
                      </a:r>
                      <a:r>
                        <a:rPr sz="900" spc="40" dirty="0">
                          <a:solidFill>
                            <a:srgbClr val="FFFFFF"/>
                          </a:solidFill>
                          <a:latin typeface="Arial"/>
                          <a:cs typeface="Arial"/>
                        </a:rPr>
                        <a:t>c</a:t>
                      </a:r>
                      <a:r>
                        <a:rPr sz="900" dirty="0">
                          <a:solidFill>
                            <a:srgbClr val="FFFFFF"/>
                          </a:solidFill>
                          <a:latin typeface="Arial"/>
                          <a:cs typeface="Arial"/>
                        </a:rPr>
                        <a:t>e</a:t>
                      </a:r>
                      <a:endParaRPr sz="900">
                        <a:latin typeface="Arial"/>
                        <a:cs typeface="Arial"/>
                      </a:endParaRPr>
                    </a:p>
                  </a:txBody>
                  <a:tcPr marL="0" marR="0" marT="35243" marB="0">
                    <a:lnL w="9525">
                      <a:solidFill>
                        <a:srgbClr val="000000"/>
                      </a:solidFill>
                      <a:prstDash val="solid"/>
                    </a:lnL>
                    <a:lnR w="12700">
                      <a:solidFill>
                        <a:srgbClr val="000000"/>
                      </a:solidFill>
                      <a:prstDash val="solid"/>
                    </a:lnR>
                    <a:lnT w="12700">
                      <a:solidFill>
                        <a:srgbClr val="000000"/>
                      </a:solidFill>
                      <a:prstDash val="solid"/>
                    </a:lnT>
                    <a:solidFill>
                      <a:srgbClr val="4D4F52"/>
                    </a:solidFill>
                  </a:tcPr>
                </a:tc>
                <a:tc>
                  <a:txBody>
                    <a:bodyPr/>
                    <a:lstStyle/>
                    <a:p>
                      <a:pPr marL="379730" algn="ctr">
                        <a:lnSpc>
                          <a:spcPct val="100000"/>
                        </a:lnSpc>
                        <a:spcBef>
                          <a:spcPts val="280"/>
                        </a:spcBef>
                      </a:pPr>
                      <a:r>
                        <a:rPr sz="900" b="1" spc="20" dirty="0">
                          <a:solidFill>
                            <a:srgbClr val="FFFFFF"/>
                          </a:solidFill>
                          <a:latin typeface="Arial"/>
                          <a:cs typeface="Arial"/>
                        </a:rPr>
                        <a:t>Tier</a:t>
                      </a:r>
                      <a:r>
                        <a:rPr sz="900" b="1" spc="-90" dirty="0">
                          <a:solidFill>
                            <a:srgbClr val="FFFFFF"/>
                          </a:solidFill>
                          <a:latin typeface="Arial"/>
                          <a:cs typeface="Arial"/>
                        </a:rPr>
                        <a:t> </a:t>
                      </a:r>
                      <a:r>
                        <a:rPr sz="900" b="1" dirty="0">
                          <a:solidFill>
                            <a:srgbClr val="FFFFFF"/>
                          </a:solidFill>
                          <a:latin typeface="Arial"/>
                          <a:cs typeface="Arial"/>
                        </a:rPr>
                        <a:t>2</a:t>
                      </a:r>
                      <a:endParaRPr sz="900" dirty="0">
                        <a:latin typeface="Arial"/>
                        <a:cs typeface="Arial"/>
                      </a:endParaRPr>
                    </a:p>
                    <a:p>
                      <a:pPr marL="379095" algn="ctr">
                        <a:lnSpc>
                          <a:spcPct val="100000"/>
                        </a:lnSpc>
                      </a:pPr>
                      <a:r>
                        <a:rPr sz="900" spc="5" dirty="0">
                          <a:solidFill>
                            <a:srgbClr val="FFFFFF"/>
                          </a:solidFill>
                          <a:latin typeface="Arial"/>
                          <a:cs typeface="Arial"/>
                        </a:rPr>
                        <a:t>Cost</a:t>
                      </a:r>
                      <a:r>
                        <a:rPr sz="900" spc="-35" dirty="0">
                          <a:solidFill>
                            <a:srgbClr val="FFFFFF"/>
                          </a:solidFill>
                          <a:latin typeface="Arial"/>
                          <a:cs typeface="Arial"/>
                        </a:rPr>
                        <a:t> </a:t>
                      </a:r>
                      <a:r>
                        <a:rPr sz="900" spc="-20" dirty="0">
                          <a:solidFill>
                            <a:srgbClr val="FFFFFF"/>
                          </a:solidFill>
                          <a:latin typeface="Arial"/>
                          <a:cs typeface="Arial"/>
                        </a:rPr>
                        <a:t>Aware</a:t>
                      </a:r>
                      <a:endParaRPr sz="900" dirty="0">
                        <a:latin typeface="Arial"/>
                        <a:cs typeface="Arial"/>
                      </a:endParaRPr>
                    </a:p>
                  </a:txBody>
                  <a:tcPr marL="0" marR="0" marT="266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D4F52"/>
                    </a:solidFill>
                  </a:tcPr>
                </a:tc>
                <a:tc>
                  <a:txBody>
                    <a:bodyPr/>
                    <a:lstStyle/>
                    <a:p>
                      <a:pPr marL="241300" algn="ctr">
                        <a:lnSpc>
                          <a:spcPct val="100000"/>
                        </a:lnSpc>
                        <a:spcBef>
                          <a:spcPts val="650"/>
                        </a:spcBef>
                      </a:pPr>
                      <a:r>
                        <a:rPr sz="900" b="1" spc="20" dirty="0">
                          <a:solidFill>
                            <a:srgbClr val="FFFFFF"/>
                          </a:solidFill>
                          <a:latin typeface="Arial"/>
                          <a:cs typeface="Arial"/>
                        </a:rPr>
                        <a:t>Tier</a:t>
                      </a:r>
                      <a:r>
                        <a:rPr sz="900" b="1" spc="-90" dirty="0">
                          <a:solidFill>
                            <a:srgbClr val="FFFFFF"/>
                          </a:solidFill>
                          <a:latin typeface="Arial"/>
                          <a:cs typeface="Arial"/>
                        </a:rPr>
                        <a:t> </a:t>
                      </a:r>
                      <a:r>
                        <a:rPr sz="900" b="1" dirty="0">
                          <a:solidFill>
                            <a:srgbClr val="FFFFFF"/>
                          </a:solidFill>
                          <a:latin typeface="Arial"/>
                          <a:cs typeface="Arial"/>
                        </a:rPr>
                        <a:t>3</a:t>
                      </a:r>
                      <a:endParaRPr sz="900" dirty="0">
                        <a:latin typeface="Arial"/>
                        <a:cs typeface="Arial"/>
                      </a:endParaRPr>
                    </a:p>
                    <a:p>
                      <a:pPr marL="241300" algn="ctr">
                        <a:lnSpc>
                          <a:spcPct val="100000"/>
                        </a:lnSpc>
                      </a:pPr>
                      <a:r>
                        <a:rPr sz="900" spc="-25" dirty="0">
                          <a:solidFill>
                            <a:srgbClr val="FFFFFF"/>
                          </a:solidFill>
                          <a:latin typeface="Arial"/>
                          <a:cs typeface="Arial"/>
                        </a:rPr>
                        <a:t>Engaged</a:t>
                      </a:r>
                      <a:endParaRPr sz="900" dirty="0">
                        <a:latin typeface="Arial"/>
                        <a:cs typeface="Arial"/>
                      </a:endParaRPr>
                    </a:p>
                  </a:txBody>
                  <a:tcPr marL="0" marR="0" marT="61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D4F52"/>
                    </a:solidFill>
                  </a:tcPr>
                </a:tc>
                <a:extLst>
                  <a:ext uri="{0D108BD9-81ED-4DB2-BD59-A6C34878D82A}">
                    <a16:rowId xmlns:a16="http://schemas.microsoft.com/office/drawing/2014/main" val="10000"/>
                  </a:ext>
                </a:extLst>
              </a:tr>
            </a:tbl>
          </a:graphicData>
        </a:graphic>
      </p:graphicFrame>
      <p:sp>
        <p:nvSpPr>
          <p:cNvPr id="9" name="object 9"/>
          <p:cNvSpPr txBox="1"/>
          <p:nvPr/>
        </p:nvSpPr>
        <p:spPr>
          <a:xfrm>
            <a:off x="6023133" y="2729627"/>
            <a:ext cx="1042988" cy="253274"/>
          </a:xfrm>
          <a:prstGeom prst="rect">
            <a:avLst/>
          </a:prstGeom>
        </p:spPr>
        <p:txBody>
          <a:bodyPr vert="horz" wrap="square" lIns="0" tIns="9525" rIns="0" bIns="0" rtlCol="0">
            <a:spAutoFit/>
          </a:bodyPr>
          <a:lstStyle/>
          <a:p>
            <a:pPr marL="476" algn="ctr" defTabSz="685800">
              <a:lnSpc>
                <a:spcPts val="1046"/>
              </a:lnSpc>
              <a:spcBef>
                <a:spcPts val="75"/>
              </a:spcBef>
            </a:pPr>
            <a:r>
              <a:rPr sz="900" b="1" spc="-8" dirty="0">
                <a:solidFill>
                  <a:srgbClr val="FFFFFF"/>
                </a:solidFill>
                <a:latin typeface="Arial"/>
                <a:cs typeface="Arial"/>
              </a:rPr>
              <a:t>Global</a:t>
            </a:r>
            <a:r>
              <a:rPr sz="900" b="1" spc="26" dirty="0">
                <a:solidFill>
                  <a:srgbClr val="FFFFFF"/>
                </a:solidFill>
                <a:latin typeface="Arial"/>
                <a:cs typeface="Arial"/>
              </a:rPr>
              <a:t> </a:t>
            </a:r>
            <a:r>
              <a:rPr sz="900" b="1" spc="-8" dirty="0">
                <a:solidFill>
                  <a:srgbClr val="FFFFFF"/>
                </a:solidFill>
                <a:latin typeface="Arial"/>
                <a:cs typeface="Arial"/>
              </a:rPr>
              <a:t>Equity</a:t>
            </a:r>
            <a:endParaRPr sz="900">
              <a:solidFill>
                <a:prstClr val="black"/>
              </a:solidFill>
              <a:latin typeface="Arial"/>
              <a:cs typeface="Arial"/>
            </a:endParaRPr>
          </a:p>
          <a:p>
            <a:pPr algn="ctr" defTabSz="685800">
              <a:lnSpc>
                <a:spcPts val="911"/>
              </a:lnSpc>
            </a:pPr>
            <a:r>
              <a:rPr sz="788" spc="-11" dirty="0">
                <a:solidFill>
                  <a:srgbClr val="FFFFFF"/>
                </a:solidFill>
                <a:latin typeface="Arial"/>
                <a:cs typeface="Arial"/>
              </a:rPr>
              <a:t>FRS </a:t>
            </a:r>
            <a:r>
              <a:rPr sz="788" spc="-15" dirty="0">
                <a:solidFill>
                  <a:srgbClr val="FFFFFF"/>
                </a:solidFill>
                <a:latin typeface="Arial"/>
                <a:cs typeface="Arial"/>
              </a:rPr>
              <a:t>Global </a:t>
            </a:r>
            <a:r>
              <a:rPr sz="788" spc="4" dirty="0">
                <a:solidFill>
                  <a:srgbClr val="FFFFFF"/>
                </a:solidFill>
                <a:latin typeface="Arial"/>
                <a:cs typeface="Arial"/>
              </a:rPr>
              <a:t>Stock</a:t>
            </a:r>
            <a:r>
              <a:rPr sz="788" spc="-135" dirty="0">
                <a:solidFill>
                  <a:srgbClr val="FFFFFF"/>
                </a:solidFill>
                <a:latin typeface="Arial"/>
                <a:cs typeface="Arial"/>
              </a:rPr>
              <a:t> </a:t>
            </a:r>
            <a:r>
              <a:rPr sz="788" spc="-11" dirty="0">
                <a:solidFill>
                  <a:srgbClr val="FFFFFF"/>
                </a:solidFill>
                <a:latin typeface="Arial"/>
                <a:cs typeface="Arial"/>
              </a:rPr>
              <a:t>Fund</a:t>
            </a:r>
            <a:endParaRPr sz="788">
              <a:solidFill>
                <a:prstClr val="black"/>
              </a:solidFill>
              <a:latin typeface="Arial"/>
              <a:cs typeface="Arial"/>
            </a:endParaRPr>
          </a:p>
        </p:txBody>
      </p:sp>
      <p:sp>
        <p:nvSpPr>
          <p:cNvPr id="10" name="object 10"/>
          <p:cNvSpPr/>
          <p:nvPr/>
        </p:nvSpPr>
        <p:spPr>
          <a:xfrm>
            <a:off x="3512820" y="2011679"/>
            <a:ext cx="1905000" cy="281940"/>
          </a:xfrm>
          <a:custGeom>
            <a:avLst/>
            <a:gdLst/>
            <a:ahLst/>
            <a:cxnLst/>
            <a:rect l="l" t="t" r="r" b="b"/>
            <a:pathLst>
              <a:path w="2540000" h="375919">
                <a:moveTo>
                  <a:pt x="2477389" y="0"/>
                </a:moveTo>
                <a:lnTo>
                  <a:pt x="62610" y="0"/>
                </a:lnTo>
                <a:lnTo>
                  <a:pt x="38254" y="4925"/>
                </a:lnTo>
                <a:lnTo>
                  <a:pt x="18351" y="18351"/>
                </a:lnTo>
                <a:lnTo>
                  <a:pt x="4925" y="38254"/>
                </a:lnTo>
                <a:lnTo>
                  <a:pt x="0" y="62611"/>
                </a:lnTo>
                <a:lnTo>
                  <a:pt x="0" y="313309"/>
                </a:lnTo>
                <a:lnTo>
                  <a:pt x="4925" y="337665"/>
                </a:lnTo>
                <a:lnTo>
                  <a:pt x="18351" y="357568"/>
                </a:lnTo>
                <a:lnTo>
                  <a:pt x="38254" y="370994"/>
                </a:lnTo>
                <a:lnTo>
                  <a:pt x="62610" y="375920"/>
                </a:lnTo>
                <a:lnTo>
                  <a:pt x="2477389" y="375920"/>
                </a:lnTo>
                <a:lnTo>
                  <a:pt x="2501745" y="370994"/>
                </a:lnTo>
                <a:lnTo>
                  <a:pt x="2521648" y="357568"/>
                </a:lnTo>
                <a:lnTo>
                  <a:pt x="2535074" y="337665"/>
                </a:lnTo>
                <a:lnTo>
                  <a:pt x="2540000" y="313309"/>
                </a:lnTo>
                <a:lnTo>
                  <a:pt x="2540000" y="62611"/>
                </a:lnTo>
                <a:lnTo>
                  <a:pt x="2535074" y="38254"/>
                </a:lnTo>
                <a:lnTo>
                  <a:pt x="2521648" y="18351"/>
                </a:lnTo>
                <a:lnTo>
                  <a:pt x="2501745" y="4925"/>
                </a:lnTo>
                <a:lnTo>
                  <a:pt x="2477389"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11" name="object 11"/>
          <p:cNvSpPr txBox="1"/>
          <p:nvPr/>
        </p:nvSpPr>
        <p:spPr>
          <a:xfrm>
            <a:off x="3794284" y="2020442"/>
            <a:ext cx="1345406" cy="253274"/>
          </a:xfrm>
          <a:prstGeom prst="rect">
            <a:avLst/>
          </a:prstGeom>
        </p:spPr>
        <p:txBody>
          <a:bodyPr vert="horz" wrap="square" lIns="0" tIns="9525" rIns="0" bIns="0" rtlCol="0">
            <a:spAutoFit/>
          </a:bodyPr>
          <a:lstStyle/>
          <a:p>
            <a:pPr marL="13335" algn="ctr" defTabSz="685800">
              <a:lnSpc>
                <a:spcPts val="1046"/>
              </a:lnSpc>
              <a:spcBef>
                <a:spcPts val="75"/>
              </a:spcBef>
            </a:pPr>
            <a:r>
              <a:rPr sz="900" b="1" spc="-8" dirty="0">
                <a:solidFill>
                  <a:srgbClr val="FFFFFF"/>
                </a:solidFill>
                <a:latin typeface="Arial"/>
                <a:cs typeface="Arial"/>
              </a:rPr>
              <a:t>International</a:t>
            </a:r>
            <a:r>
              <a:rPr sz="900" b="1" spc="34" dirty="0">
                <a:solidFill>
                  <a:srgbClr val="FFFFFF"/>
                </a:solidFill>
                <a:latin typeface="Arial"/>
                <a:cs typeface="Arial"/>
              </a:rPr>
              <a:t> </a:t>
            </a:r>
            <a:r>
              <a:rPr sz="900" b="1" dirty="0">
                <a:solidFill>
                  <a:srgbClr val="FFFFFF"/>
                </a:solidFill>
                <a:latin typeface="Arial"/>
                <a:cs typeface="Arial"/>
              </a:rPr>
              <a:t>Index</a:t>
            </a:r>
            <a:endParaRPr sz="900">
              <a:solidFill>
                <a:prstClr val="black"/>
              </a:solidFill>
              <a:latin typeface="Arial"/>
              <a:cs typeface="Arial"/>
            </a:endParaRPr>
          </a:p>
          <a:p>
            <a:pPr algn="ctr" defTabSz="685800">
              <a:lnSpc>
                <a:spcPts val="911"/>
              </a:lnSpc>
            </a:pPr>
            <a:r>
              <a:rPr sz="788" spc="-15" dirty="0">
                <a:solidFill>
                  <a:srgbClr val="FFFFFF"/>
                </a:solidFill>
                <a:latin typeface="Arial"/>
                <a:cs typeface="Arial"/>
              </a:rPr>
              <a:t>FRS Foreign </a:t>
            </a:r>
            <a:r>
              <a:rPr sz="788" spc="4" dirty="0">
                <a:solidFill>
                  <a:srgbClr val="FFFFFF"/>
                </a:solidFill>
                <a:latin typeface="Arial"/>
                <a:cs typeface="Arial"/>
              </a:rPr>
              <a:t>Stock </a:t>
            </a:r>
            <a:r>
              <a:rPr sz="788" spc="-23" dirty="0">
                <a:solidFill>
                  <a:srgbClr val="FFFFFF"/>
                </a:solidFill>
                <a:latin typeface="Arial"/>
                <a:cs typeface="Arial"/>
              </a:rPr>
              <a:t>Index</a:t>
            </a:r>
            <a:r>
              <a:rPr sz="788" spc="-150" dirty="0">
                <a:solidFill>
                  <a:srgbClr val="FFFFFF"/>
                </a:solidFill>
                <a:latin typeface="Arial"/>
                <a:cs typeface="Arial"/>
              </a:rPr>
              <a:t> </a:t>
            </a:r>
            <a:r>
              <a:rPr sz="788" spc="-15" dirty="0">
                <a:solidFill>
                  <a:srgbClr val="FFFFFF"/>
                </a:solidFill>
                <a:latin typeface="Arial"/>
                <a:cs typeface="Arial"/>
              </a:rPr>
              <a:t>Fund</a:t>
            </a:r>
            <a:endParaRPr sz="788">
              <a:solidFill>
                <a:prstClr val="black"/>
              </a:solidFill>
              <a:latin typeface="Arial"/>
              <a:cs typeface="Arial"/>
            </a:endParaRPr>
          </a:p>
        </p:txBody>
      </p:sp>
      <p:sp>
        <p:nvSpPr>
          <p:cNvPr id="12" name="object 12"/>
          <p:cNvSpPr/>
          <p:nvPr/>
        </p:nvSpPr>
        <p:spPr>
          <a:xfrm>
            <a:off x="3512820" y="1310640"/>
            <a:ext cx="1905000" cy="297180"/>
          </a:xfrm>
          <a:custGeom>
            <a:avLst/>
            <a:gdLst/>
            <a:ahLst/>
            <a:cxnLst/>
            <a:rect l="l" t="t" r="r" b="b"/>
            <a:pathLst>
              <a:path w="2540000" h="396239">
                <a:moveTo>
                  <a:pt x="2473960" y="0"/>
                </a:moveTo>
                <a:lnTo>
                  <a:pt x="66039" y="0"/>
                </a:lnTo>
                <a:lnTo>
                  <a:pt x="40344" y="5193"/>
                </a:lnTo>
                <a:lnTo>
                  <a:pt x="19351" y="19351"/>
                </a:lnTo>
                <a:lnTo>
                  <a:pt x="5193" y="40344"/>
                </a:lnTo>
                <a:lnTo>
                  <a:pt x="0" y="66039"/>
                </a:lnTo>
                <a:lnTo>
                  <a:pt x="0" y="330200"/>
                </a:lnTo>
                <a:lnTo>
                  <a:pt x="5193" y="355895"/>
                </a:lnTo>
                <a:lnTo>
                  <a:pt x="19351" y="376888"/>
                </a:lnTo>
                <a:lnTo>
                  <a:pt x="40344" y="391046"/>
                </a:lnTo>
                <a:lnTo>
                  <a:pt x="66039" y="396239"/>
                </a:lnTo>
                <a:lnTo>
                  <a:pt x="2473960" y="396239"/>
                </a:lnTo>
                <a:lnTo>
                  <a:pt x="2499655" y="391046"/>
                </a:lnTo>
                <a:lnTo>
                  <a:pt x="2520648" y="376888"/>
                </a:lnTo>
                <a:lnTo>
                  <a:pt x="2534806" y="355895"/>
                </a:lnTo>
                <a:lnTo>
                  <a:pt x="2540000" y="330200"/>
                </a:lnTo>
                <a:lnTo>
                  <a:pt x="2540000" y="66039"/>
                </a:lnTo>
                <a:lnTo>
                  <a:pt x="2534806" y="40344"/>
                </a:lnTo>
                <a:lnTo>
                  <a:pt x="2520648" y="19351"/>
                </a:lnTo>
                <a:lnTo>
                  <a:pt x="2499655" y="5193"/>
                </a:lnTo>
                <a:lnTo>
                  <a:pt x="2473960" y="0"/>
                </a:lnTo>
                <a:close/>
              </a:path>
            </a:pathLst>
          </a:custGeom>
          <a:solidFill>
            <a:srgbClr val="EFAB00"/>
          </a:solidFill>
        </p:spPr>
        <p:txBody>
          <a:bodyPr wrap="square" lIns="0" tIns="0" rIns="0" bIns="0" rtlCol="0"/>
          <a:lstStyle/>
          <a:p>
            <a:pPr defTabSz="685800"/>
            <a:endParaRPr sz="1350">
              <a:solidFill>
                <a:prstClr val="black"/>
              </a:solidFill>
              <a:latin typeface="Calibri"/>
            </a:endParaRPr>
          </a:p>
        </p:txBody>
      </p:sp>
      <p:sp>
        <p:nvSpPr>
          <p:cNvPr id="13" name="object 13"/>
          <p:cNvSpPr txBox="1"/>
          <p:nvPr/>
        </p:nvSpPr>
        <p:spPr>
          <a:xfrm>
            <a:off x="3642170" y="1327976"/>
            <a:ext cx="1651635" cy="253274"/>
          </a:xfrm>
          <a:prstGeom prst="rect">
            <a:avLst/>
          </a:prstGeom>
        </p:spPr>
        <p:txBody>
          <a:bodyPr vert="horz" wrap="square" lIns="0" tIns="9525" rIns="0" bIns="0" rtlCol="0">
            <a:spAutoFit/>
          </a:bodyPr>
          <a:lstStyle/>
          <a:p>
            <a:pPr algn="ctr" defTabSz="685800">
              <a:lnSpc>
                <a:spcPts val="1046"/>
              </a:lnSpc>
              <a:spcBef>
                <a:spcPts val="75"/>
              </a:spcBef>
            </a:pPr>
            <a:r>
              <a:rPr sz="900" b="1" spc="-4" dirty="0">
                <a:solidFill>
                  <a:srgbClr val="FFFFFF"/>
                </a:solidFill>
                <a:latin typeface="Arial"/>
                <a:cs typeface="Arial"/>
              </a:rPr>
              <a:t>Fixed </a:t>
            </a:r>
            <a:r>
              <a:rPr sz="900" b="1" spc="-26" dirty="0">
                <a:solidFill>
                  <a:srgbClr val="FFFFFF"/>
                </a:solidFill>
                <a:latin typeface="Arial"/>
                <a:cs typeface="Arial"/>
              </a:rPr>
              <a:t>Income</a:t>
            </a:r>
            <a:r>
              <a:rPr sz="900" b="1" spc="116" dirty="0">
                <a:solidFill>
                  <a:srgbClr val="FFFFFF"/>
                </a:solidFill>
                <a:latin typeface="Arial"/>
                <a:cs typeface="Arial"/>
              </a:rPr>
              <a:t> </a:t>
            </a:r>
            <a:r>
              <a:rPr sz="900" b="1" dirty="0">
                <a:solidFill>
                  <a:srgbClr val="FFFFFF"/>
                </a:solidFill>
                <a:latin typeface="Arial"/>
                <a:cs typeface="Arial"/>
              </a:rPr>
              <a:t>Index</a:t>
            </a:r>
            <a:endParaRPr sz="900">
              <a:solidFill>
                <a:prstClr val="black"/>
              </a:solidFill>
              <a:latin typeface="Arial"/>
              <a:cs typeface="Arial"/>
            </a:endParaRPr>
          </a:p>
          <a:p>
            <a:pPr algn="ctr" defTabSz="685800">
              <a:lnSpc>
                <a:spcPts val="911"/>
              </a:lnSpc>
            </a:pPr>
            <a:r>
              <a:rPr sz="788" spc="-15" dirty="0">
                <a:solidFill>
                  <a:srgbClr val="FFFFFF"/>
                </a:solidFill>
                <a:latin typeface="Arial"/>
                <a:cs typeface="Arial"/>
              </a:rPr>
              <a:t>FRS </a:t>
            </a:r>
            <a:r>
              <a:rPr sz="788" dirty="0">
                <a:solidFill>
                  <a:srgbClr val="FFFFFF"/>
                </a:solidFill>
                <a:latin typeface="Arial"/>
                <a:cs typeface="Arial"/>
              </a:rPr>
              <a:t>U.S. </a:t>
            </a:r>
            <a:r>
              <a:rPr sz="788" spc="-8" dirty="0">
                <a:solidFill>
                  <a:srgbClr val="FFFFFF"/>
                </a:solidFill>
                <a:latin typeface="Arial"/>
                <a:cs typeface="Arial"/>
              </a:rPr>
              <a:t>Bond </a:t>
            </a:r>
            <a:r>
              <a:rPr sz="788" spc="-23" dirty="0">
                <a:solidFill>
                  <a:srgbClr val="FFFFFF"/>
                </a:solidFill>
                <a:latin typeface="Arial"/>
                <a:cs typeface="Arial"/>
              </a:rPr>
              <a:t>Enhanced Index</a:t>
            </a:r>
            <a:r>
              <a:rPr sz="788" spc="-131" dirty="0">
                <a:solidFill>
                  <a:srgbClr val="FFFFFF"/>
                </a:solidFill>
                <a:latin typeface="Arial"/>
                <a:cs typeface="Arial"/>
              </a:rPr>
              <a:t> </a:t>
            </a:r>
            <a:r>
              <a:rPr sz="788" spc="-11" dirty="0">
                <a:solidFill>
                  <a:srgbClr val="FFFFFF"/>
                </a:solidFill>
                <a:latin typeface="Arial"/>
                <a:cs typeface="Arial"/>
              </a:rPr>
              <a:t>Fund</a:t>
            </a:r>
            <a:endParaRPr sz="788">
              <a:solidFill>
                <a:prstClr val="black"/>
              </a:solidFill>
              <a:latin typeface="Arial"/>
              <a:cs typeface="Arial"/>
            </a:endParaRPr>
          </a:p>
        </p:txBody>
      </p:sp>
      <p:sp>
        <p:nvSpPr>
          <p:cNvPr id="14" name="object 14"/>
          <p:cNvSpPr/>
          <p:nvPr/>
        </p:nvSpPr>
        <p:spPr>
          <a:xfrm>
            <a:off x="3512820" y="1661159"/>
            <a:ext cx="1905000" cy="281940"/>
          </a:xfrm>
          <a:custGeom>
            <a:avLst/>
            <a:gdLst/>
            <a:ahLst/>
            <a:cxnLst/>
            <a:rect l="l" t="t" r="r" b="b"/>
            <a:pathLst>
              <a:path w="2540000" h="375919">
                <a:moveTo>
                  <a:pt x="2477389" y="0"/>
                </a:moveTo>
                <a:lnTo>
                  <a:pt x="62610" y="0"/>
                </a:lnTo>
                <a:lnTo>
                  <a:pt x="38254" y="4925"/>
                </a:lnTo>
                <a:lnTo>
                  <a:pt x="18351" y="18351"/>
                </a:lnTo>
                <a:lnTo>
                  <a:pt x="4925" y="38254"/>
                </a:lnTo>
                <a:lnTo>
                  <a:pt x="0" y="62611"/>
                </a:lnTo>
                <a:lnTo>
                  <a:pt x="0" y="313309"/>
                </a:lnTo>
                <a:lnTo>
                  <a:pt x="4925" y="337665"/>
                </a:lnTo>
                <a:lnTo>
                  <a:pt x="18351" y="357568"/>
                </a:lnTo>
                <a:lnTo>
                  <a:pt x="38254" y="370994"/>
                </a:lnTo>
                <a:lnTo>
                  <a:pt x="62610" y="375920"/>
                </a:lnTo>
                <a:lnTo>
                  <a:pt x="2477389" y="375920"/>
                </a:lnTo>
                <a:lnTo>
                  <a:pt x="2501745" y="370994"/>
                </a:lnTo>
                <a:lnTo>
                  <a:pt x="2521648" y="357568"/>
                </a:lnTo>
                <a:lnTo>
                  <a:pt x="2535074" y="337665"/>
                </a:lnTo>
                <a:lnTo>
                  <a:pt x="2540000" y="313309"/>
                </a:lnTo>
                <a:lnTo>
                  <a:pt x="2540000" y="62611"/>
                </a:lnTo>
                <a:lnTo>
                  <a:pt x="2535074" y="38254"/>
                </a:lnTo>
                <a:lnTo>
                  <a:pt x="2521648" y="18351"/>
                </a:lnTo>
                <a:lnTo>
                  <a:pt x="2501745" y="4925"/>
                </a:lnTo>
                <a:lnTo>
                  <a:pt x="2477389"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15" name="object 15"/>
          <p:cNvSpPr txBox="1"/>
          <p:nvPr/>
        </p:nvSpPr>
        <p:spPr>
          <a:xfrm>
            <a:off x="3710177" y="1669304"/>
            <a:ext cx="1523523" cy="253274"/>
          </a:xfrm>
          <a:prstGeom prst="rect">
            <a:avLst/>
          </a:prstGeom>
        </p:spPr>
        <p:txBody>
          <a:bodyPr vert="horz" wrap="square" lIns="0" tIns="9525" rIns="0" bIns="0" rtlCol="0">
            <a:spAutoFit/>
          </a:bodyPr>
          <a:lstStyle/>
          <a:p>
            <a:pPr marL="108585" defTabSz="685800">
              <a:lnSpc>
                <a:spcPts val="1046"/>
              </a:lnSpc>
              <a:spcBef>
                <a:spcPts val="75"/>
              </a:spcBef>
            </a:pPr>
            <a:r>
              <a:rPr sz="900" b="1" dirty="0">
                <a:solidFill>
                  <a:srgbClr val="FFFFFF"/>
                </a:solidFill>
                <a:latin typeface="Arial"/>
                <a:cs typeface="Arial"/>
              </a:rPr>
              <a:t>U.S. </a:t>
            </a:r>
            <a:r>
              <a:rPr sz="900" b="1" spc="-8" dirty="0">
                <a:solidFill>
                  <a:srgbClr val="FFFFFF"/>
                </a:solidFill>
                <a:latin typeface="Arial"/>
                <a:cs typeface="Arial"/>
              </a:rPr>
              <a:t>Stock </a:t>
            </a:r>
            <a:r>
              <a:rPr sz="900" b="1" spc="4" dirty="0">
                <a:solidFill>
                  <a:srgbClr val="FFFFFF"/>
                </a:solidFill>
                <a:latin typeface="Arial"/>
                <a:cs typeface="Arial"/>
              </a:rPr>
              <a:t>Market</a:t>
            </a:r>
            <a:r>
              <a:rPr sz="900" b="1" spc="-30" dirty="0">
                <a:solidFill>
                  <a:srgbClr val="FFFFFF"/>
                </a:solidFill>
                <a:latin typeface="Arial"/>
                <a:cs typeface="Arial"/>
              </a:rPr>
              <a:t> </a:t>
            </a:r>
            <a:r>
              <a:rPr sz="900" b="1" dirty="0">
                <a:solidFill>
                  <a:srgbClr val="FFFFFF"/>
                </a:solidFill>
                <a:latin typeface="Arial"/>
                <a:cs typeface="Arial"/>
              </a:rPr>
              <a:t>Index</a:t>
            </a:r>
            <a:endParaRPr sz="900">
              <a:solidFill>
                <a:prstClr val="black"/>
              </a:solidFill>
              <a:latin typeface="Arial"/>
              <a:cs typeface="Arial"/>
            </a:endParaRPr>
          </a:p>
          <a:p>
            <a:pPr marL="9525" defTabSz="685800">
              <a:lnSpc>
                <a:spcPts val="911"/>
              </a:lnSpc>
            </a:pPr>
            <a:r>
              <a:rPr sz="788" spc="-11" dirty="0">
                <a:solidFill>
                  <a:srgbClr val="FFFFFF"/>
                </a:solidFill>
                <a:latin typeface="Arial"/>
                <a:cs typeface="Arial"/>
              </a:rPr>
              <a:t>FRS </a:t>
            </a:r>
            <a:r>
              <a:rPr sz="788" dirty="0">
                <a:solidFill>
                  <a:srgbClr val="FFFFFF"/>
                </a:solidFill>
                <a:latin typeface="Arial"/>
                <a:cs typeface="Arial"/>
              </a:rPr>
              <a:t>U.S. </a:t>
            </a:r>
            <a:r>
              <a:rPr sz="788" spc="-8" dirty="0">
                <a:solidFill>
                  <a:srgbClr val="FFFFFF"/>
                </a:solidFill>
                <a:latin typeface="Arial"/>
                <a:cs typeface="Arial"/>
              </a:rPr>
              <a:t>Stock</a:t>
            </a:r>
            <a:r>
              <a:rPr sz="788" spc="-169" dirty="0">
                <a:solidFill>
                  <a:srgbClr val="FFFFFF"/>
                </a:solidFill>
                <a:latin typeface="Arial"/>
                <a:cs typeface="Arial"/>
              </a:rPr>
              <a:t> </a:t>
            </a:r>
            <a:r>
              <a:rPr sz="788" spc="-19" dirty="0">
                <a:solidFill>
                  <a:srgbClr val="FFFFFF"/>
                </a:solidFill>
                <a:latin typeface="Arial"/>
                <a:cs typeface="Arial"/>
              </a:rPr>
              <a:t>Market </a:t>
            </a:r>
            <a:r>
              <a:rPr sz="788" spc="-23" dirty="0">
                <a:solidFill>
                  <a:srgbClr val="FFFFFF"/>
                </a:solidFill>
                <a:latin typeface="Arial"/>
                <a:cs typeface="Arial"/>
              </a:rPr>
              <a:t>Index </a:t>
            </a:r>
            <a:r>
              <a:rPr sz="788" spc="-11" dirty="0">
                <a:solidFill>
                  <a:srgbClr val="FFFFFF"/>
                </a:solidFill>
                <a:latin typeface="Arial"/>
                <a:cs typeface="Arial"/>
              </a:rPr>
              <a:t>Fund</a:t>
            </a:r>
            <a:endParaRPr sz="788">
              <a:solidFill>
                <a:prstClr val="black"/>
              </a:solidFill>
              <a:latin typeface="Arial"/>
              <a:cs typeface="Arial"/>
            </a:endParaRPr>
          </a:p>
        </p:txBody>
      </p:sp>
      <p:sp>
        <p:nvSpPr>
          <p:cNvPr id="16" name="object 16"/>
          <p:cNvSpPr/>
          <p:nvPr/>
        </p:nvSpPr>
        <p:spPr>
          <a:xfrm>
            <a:off x="1539239" y="1310640"/>
            <a:ext cx="1897380" cy="289560"/>
          </a:xfrm>
          <a:custGeom>
            <a:avLst/>
            <a:gdLst/>
            <a:ahLst/>
            <a:cxnLst/>
            <a:rect l="l" t="t" r="r" b="b"/>
            <a:pathLst>
              <a:path w="2529840" h="386080">
                <a:moveTo>
                  <a:pt x="2465451" y="0"/>
                </a:moveTo>
                <a:lnTo>
                  <a:pt x="64350" y="0"/>
                </a:lnTo>
                <a:lnTo>
                  <a:pt x="39299" y="5060"/>
                </a:lnTo>
                <a:lnTo>
                  <a:pt x="18845" y="18859"/>
                </a:lnTo>
                <a:lnTo>
                  <a:pt x="5055" y="39326"/>
                </a:lnTo>
                <a:lnTo>
                  <a:pt x="0" y="64388"/>
                </a:lnTo>
                <a:lnTo>
                  <a:pt x="0" y="321690"/>
                </a:lnTo>
                <a:lnTo>
                  <a:pt x="5055" y="346753"/>
                </a:lnTo>
                <a:lnTo>
                  <a:pt x="18845" y="367220"/>
                </a:lnTo>
                <a:lnTo>
                  <a:pt x="39299" y="381019"/>
                </a:lnTo>
                <a:lnTo>
                  <a:pt x="64350" y="386079"/>
                </a:lnTo>
                <a:lnTo>
                  <a:pt x="2465451" y="386079"/>
                </a:lnTo>
                <a:lnTo>
                  <a:pt x="2490513" y="381019"/>
                </a:lnTo>
                <a:lnTo>
                  <a:pt x="2510980" y="367220"/>
                </a:lnTo>
                <a:lnTo>
                  <a:pt x="2524779" y="346753"/>
                </a:lnTo>
                <a:lnTo>
                  <a:pt x="2529840" y="321690"/>
                </a:lnTo>
                <a:lnTo>
                  <a:pt x="2529840" y="64388"/>
                </a:lnTo>
                <a:lnTo>
                  <a:pt x="2524779" y="39326"/>
                </a:lnTo>
                <a:lnTo>
                  <a:pt x="2510980" y="18859"/>
                </a:lnTo>
                <a:lnTo>
                  <a:pt x="2490513" y="5060"/>
                </a:lnTo>
                <a:lnTo>
                  <a:pt x="2465451" y="0"/>
                </a:lnTo>
                <a:close/>
              </a:path>
            </a:pathLst>
          </a:custGeom>
          <a:solidFill>
            <a:srgbClr val="009EBD"/>
          </a:solidFill>
        </p:spPr>
        <p:txBody>
          <a:bodyPr wrap="square" lIns="0" tIns="0" rIns="0" bIns="0" rtlCol="0"/>
          <a:lstStyle/>
          <a:p>
            <a:pPr defTabSz="685800"/>
            <a:endParaRPr sz="1350">
              <a:solidFill>
                <a:prstClr val="black"/>
              </a:solidFill>
              <a:latin typeface="Calibri"/>
            </a:endParaRPr>
          </a:p>
        </p:txBody>
      </p:sp>
      <p:sp>
        <p:nvSpPr>
          <p:cNvPr id="17" name="object 17"/>
          <p:cNvSpPr txBox="1"/>
          <p:nvPr/>
        </p:nvSpPr>
        <p:spPr>
          <a:xfrm>
            <a:off x="1862851" y="1323260"/>
            <a:ext cx="1241108" cy="253274"/>
          </a:xfrm>
          <a:prstGeom prst="rect">
            <a:avLst/>
          </a:prstGeom>
        </p:spPr>
        <p:txBody>
          <a:bodyPr vert="horz" wrap="square" lIns="0" tIns="9525" rIns="0" bIns="0" rtlCol="0">
            <a:spAutoFit/>
          </a:bodyPr>
          <a:lstStyle/>
          <a:p>
            <a:pPr marL="7144" algn="ctr" defTabSz="685800">
              <a:lnSpc>
                <a:spcPts val="1046"/>
              </a:lnSpc>
              <a:spcBef>
                <a:spcPts val="75"/>
              </a:spcBef>
            </a:pPr>
            <a:r>
              <a:rPr sz="900" b="1" spc="8" dirty="0">
                <a:solidFill>
                  <a:srgbClr val="FFFFFF"/>
                </a:solidFill>
                <a:latin typeface="Arial"/>
                <a:cs typeface="Arial"/>
              </a:rPr>
              <a:t>Target </a:t>
            </a:r>
            <a:r>
              <a:rPr sz="900" b="1" spc="-4" dirty="0">
                <a:solidFill>
                  <a:srgbClr val="FFFFFF"/>
                </a:solidFill>
                <a:latin typeface="Arial"/>
                <a:cs typeface="Arial"/>
              </a:rPr>
              <a:t>Date</a:t>
            </a:r>
            <a:r>
              <a:rPr sz="900" b="1" spc="-68" dirty="0">
                <a:solidFill>
                  <a:srgbClr val="FFFFFF"/>
                </a:solidFill>
                <a:latin typeface="Arial"/>
                <a:cs typeface="Arial"/>
              </a:rPr>
              <a:t> </a:t>
            </a:r>
            <a:r>
              <a:rPr sz="900" b="1" spc="-11" dirty="0">
                <a:solidFill>
                  <a:srgbClr val="FFFFFF"/>
                </a:solidFill>
                <a:latin typeface="Arial"/>
                <a:cs typeface="Arial"/>
              </a:rPr>
              <a:t>Funds</a:t>
            </a:r>
            <a:endParaRPr sz="900">
              <a:solidFill>
                <a:prstClr val="black"/>
              </a:solidFill>
              <a:latin typeface="Arial"/>
              <a:cs typeface="Arial"/>
            </a:endParaRPr>
          </a:p>
          <a:p>
            <a:pPr algn="ctr" defTabSz="685800">
              <a:lnSpc>
                <a:spcPts val="911"/>
              </a:lnSpc>
            </a:pPr>
            <a:r>
              <a:rPr sz="788" spc="-15" dirty="0">
                <a:solidFill>
                  <a:srgbClr val="FFFFFF"/>
                </a:solidFill>
                <a:latin typeface="Arial"/>
                <a:cs typeface="Arial"/>
              </a:rPr>
              <a:t>FRS </a:t>
            </a:r>
            <a:r>
              <a:rPr sz="788" spc="-11" dirty="0">
                <a:solidFill>
                  <a:srgbClr val="FFFFFF"/>
                </a:solidFill>
                <a:latin typeface="Arial"/>
                <a:cs typeface="Arial"/>
              </a:rPr>
              <a:t>Retirement Date</a:t>
            </a:r>
            <a:r>
              <a:rPr sz="788" spc="-116" dirty="0">
                <a:solidFill>
                  <a:srgbClr val="FFFFFF"/>
                </a:solidFill>
                <a:latin typeface="Arial"/>
                <a:cs typeface="Arial"/>
              </a:rPr>
              <a:t> </a:t>
            </a:r>
            <a:r>
              <a:rPr sz="788" spc="-15" dirty="0">
                <a:solidFill>
                  <a:srgbClr val="FFFFFF"/>
                </a:solidFill>
                <a:latin typeface="Arial"/>
                <a:cs typeface="Arial"/>
              </a:rPr>
              <a:t>Funds</a:t>
            </a:r>
            <a:endParaRPr sz="788">
              <a:solidFill>
                <a:prstClr val="black"/>
              </a:solidFill>
              <a:latin typeface="Arial"/>
              <a:cs typeface="Arial"/>
            </a:endParaRPr>
          </a:p>
        </p:txBody>
      </p:sp>
      <p:sp>
        <p:nvSpPr>
          <p:cNvPr id="18" name="object 18"/>
          <p:cNvSpPr/>
          <p:nvPr/>
        </p:nvSpPr>
        <p:spPr>
          <a:xfrm>
            <a:off x="5532119" y="2011679"/>
            <a:ext cx="2042160" cy="281940"/>
          </a:xfrm>
          <a:custGeom>
            <a:avLst/>
            <a:gdLst/>
            <a:ahLst/>
            <a:cxnLst/>
            <a:rect l="l" t="t" r="r" b="b"/>
            <a:pathLst>
              <a:path w="2722879" h="375919">
                <a:moveTo>
                  <a:pt x="2660268" y="0"/>
                </a:moveTo>
                <a:lnTo>
                  <a:pt x="62611" y="0"/>
                </a:lnTo>
                <a:lnTo>
                  <a:pt x="38254" y="4925"/>
                </a:lnTo>
                <a:lnTo>
                  <a:pt x="18351" y="18351"/>
                </a:lnTo>
                <a:lnTo>
                  <a:pt x="4925" y="38254"/>
                </a:lnTo>
                <a:lnTo>
                  <a:pt x="0" y="62611"/>
                </a:lnTo>
                <a:lnTo>
                  <a:pt x="0" y="313309"/>
                </a:lnTo>
                <a:lnTo>
                  <a:pt x="4925" y="337665"/>
                </a:lnTo>
                <a:lnTo>
                  <a:pt x="18351" y="357568"/>
                </a:lnTo>
                <a:lnTo>
                  <a:pt x="38254" y="370994"/>
                </a:lnTo>
                <a:lnTo>
                  <a:pt x="62611" y="375920"/>
                </a:lnTo>
                <a:lnTo>
                  <a:pt x="2660268" y="375920"/>
                </a:lnTo>
                <a:lnTo>
                  <a:pt x="2684625" y="370994"/>
                </a:lnTo>
                <a:lnTo>
                  <a:pt x="2704528" y="357568"/>
                </a:lnTo>
                <a:lnTo>
                  <a:pt x="2717954" y="337665"/>
                </a:lnTo>
                <a:lnTo>
                  <a:pt x="2722880" y="313309"/>
                </a:lnTo>
                <a:lnTo>
                  <a:pt x="2722880" y="62611"/>
                </a:lnTo>
                <a:lnTo>
                  <a:pt x="2717954" y="38254"/>
                </a:lnTo>
                <a:lnTo>
                  <a:pt x="2704528" y="18351"/>
                </a:lnTo>
                <a:lnTo>
                  <a:pt x="2684625" y="4925"/>
                </a:lnTo>
                <a:lnTo>
                  <a:pt x="2660268"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19" name="object 19"/>
          <p:cNvSpPr txBox="1"/>
          <p:nvPr/>
        </p:nvSpPr>
        <p:spPr>
          <a:xfrm>
            <a:off x="6082188" y="2020442"/>
            <a:ext cx="949643" cy="253274"/>
          </a:xfrm>
          <a:prstGeom prst="rect">
            <a:avLst/>
          </a:prstGeom>
        </p:spPr>
        <p:txBody>
          <a:bodyPr vert="horz" wrap="square" lIns="0" tIns="9525" rIns="0" bIns="0" rtlCol="0">
            <a:spAutoFit/>
          </a:bodyPr>
          <a:lstStyle/>
          <a:p>
            <a:pPr marL="177165" defTabSz="685800">
              <a:lnSpc>
                <a:spcPts val="1046"/>
              </a:lnSpc>
              <a:spcBef>
                <a:spcPts val="75"/>
              </a:spcBef>
            </a:pPr>
            <a:r>
              <a:rPr sz="900" b="1" spc="-4" dirty="0">
                <a:solidFill>
                  <a:srgbClr val="FFFFFF"/>
                </a:solidFill>
                <a:latin typeface="Arial"/>
                <a:cs typeface="Arial"/>
              </a:rPr>
              <a:t>U.S.</a:t>
            </a:r>
            <a:r>
              <a:rPr sz="900" b="1" spc="-23" dirty="0">
                <a:solidFill>
                  <a:srgbClr val="FFFFFF"/>
                </a:solidFill>
                <a:latin typeface="Arial"/>
                <a:cs typeface="Arial"/>
              </a:rPr>
              <a:t> </a:t>
            </a:r>
            <a:r>
              <a:rPr sz="900" b="1" spc="-8" dirty="0">
                <a:solidFill>
                  <a:srgbClr val="FFFFFF"/>
                </a:solidFill>
                <a:latin typeface="Arial"/>
                <a:cs typeface="Arial"/>
              </a:rPr>
              <a:t>Equity</a:t>
            </a:r>
            <a:endParaRPr sz="900">
              <a:solidFill>
                <a:prstClr val="black"/>
              </a:solidFill>
              <a:latin typeface="Arial"/>
              <a:cs typeface="Arial"/>
            </a:endParaRPr>
          </a:p>
          <a:p>
            <a:pPr marL="9525" defTabSz="685800">
              <a:lnSpc>
                <a:spcPts val="911"/>
              </a:lnSpc>
            </a:pPr>
            <a:r>
              <a:rPr sz="788" spc="-15" dirty="0">
                <a:solidFill>
                  <a:srgbClr val="FFFFFF"/>
                </a:solidFill>
                <a:latin typeface="Arial"/>
                <a:cs typeface="Arial"/>
              </a:rPr>
              <a:t>FRS </a:t>
            </a:r>
            <a:r>
              <a:rPr sz="788" dirty="0">
                <a:solidFill>
                  <a:srgbClr val="FFFFFF"/>
                </a:solidFill>
                <a:latin typeface="Arial"/>
                <a:cs typeface="Arial"/>
              </a:rPr>
              <a:t>U.S. </a:t>
            </a:r>
            <a:r>
              <a:rPr sz="788" spc="-8" dirty="0">
                <a:solidFill>
                  <a:srgbClr val="FFFFFF"/>
                </a:solidFill>
                <a:latin typeface="Arial"/>
                <a:cs typeface="Arial"/>
              </a:rPr>
              <a:t>Stock</a:t>
            </a:r>
            <a:r>
              <a:rPr sz="788" spc="-135" dirty="0">
                <a:solidFill>
                  <a:srgbClr val="FFFFFF"/>
                </a:solidFill>
                <a:latin typeface="Arial"/>
                <a:cs typeface="Arial"/>
              </a:rPr>
              <a:t> </a:t>
            </a:r>
            <a:r>
              <a:rPr sz="788" spc="-15" dirty="0">
                <a:solidFill>
                  <a:srgbClr val="FFFFFF"/>
                </a:solidFill>
                <a:latin typeface="Arial"/>
                <a:cs typeface="Arial"/>
              </a:rPr>
              <a:t>Fund</a:t>
            </a:r>
            <a:endParaRPr sz="788">
              <a:solidFill>
                <a:prstClr val="black"/>
              </a:solidFill>
              <a:latin typeface="Arial"/>
              <a:cs typeface="Arial"/>
            </a:endParaRPr>
          </a:p>
        </p:txBody>
      </p:sp>
      <p:sp>
        <p:nvSpPr>
          <p:cNvPr id="20" name="object 20"/>
          <p:cNvSpPr/>
          <p:nvPr/>
        </p:nvSpPr>
        <p:spPr>
          <a:xfrm>
            <a:off x="5509259" y="3093719"/>
            <a:ext cx="2042160" cy="289560"/>
          </a:xfrm>
          <a:custGeom>
            <a:avLst/>
            <a:gdLst/>
            <a:ahLst/>
            <a:cxnLst/>
            <a:rect l="l" t="t" r="r" b="b"/>
            <a:pathLst>
              <a:path w="2722879" h="386079">
                <a:moveTo>
                  <a:pt x="2658491" y="0"/>
                </a:moveTo>
                <a:lnTo>
                  <a:pt x="64389" y="0"/>
                </a:lnTo>
                <a:lnTo>
                  <a:pt x="39326" y="5060"/>
                </a:lnTo>
                <a:lnTo>
                  <a:pt x="18859" y="18859"/>
                </a:lnTo>
                <a:lnTo>
                  <a:pt x="5060" y="39326"/>
                </a:lnTo>
                <a:lnTo>
                  <a:pt x="0" y="64388"/>
                </a:lnTo>
                <a:lnTo>
                  <a:pt x="0" y="321690"/>
                </a:lnTo>
                <a:lnTo>
                  <a:pt x="5060" y="346753"/>
                </a:lnTo>
                <a:lnTo>
                  <a:pt x="18859" y="367220"/>
                </a:lnTo>
                <a:lnTo>
                  <a:pt x="39326" y="381019"/>
                </a:lnTo>
                <a:lnTo>
                  <a:pt x="64389" y="386079"/>
                </a:lnTo>
                <a:lnTo>
                  <a:pt x="2658491" y="386079"/>
                </a:lnTo>
                <a:lnTo>
                  <a:pt x="2683553" y="381019"/>
                </a:lnTo>
                <a:lnTo>
                  <a:pt x="2704020" y="367220"/>
                </a:lnTo>
                <a:lnTo>
                  <a:pt x="2717819" y="346753"/>
                </a:lnTo>
                <a:lnTo>
                  <a:pt x="2722879" y="321690"/>
                </a:lnTo>
                <a:lnTo>
                  <a:pt x="2722879" y="64388"/>
                </a:lnTo>
                <a:lnTo>
                  <a:pt x="2717819" y="39326"/>
                </a:lnTo>
                <a:lnTo>
                  <a:pt x="2704020" y="18859"/>
                </a:lnTo>
                <a:lnTo>
                  <a:pt x="2683553" y="5060"/>
                </a:lnTo>
                <a:lnTo>
                  <a:pt x="2658491" y="0"/>
                </a:lnTo>
                <a:close/>
              </a:path>
            </a:pathLst>
          </a:custGeom>
          <a:solidFill>
            <a:srgbClr val="6D257A"/>
          </a:solidFill>
        </p:spPr>
        <p:txBody>
          <a:bodyPr wrap="square" lIns="0" tIns="0" rIns="0" bIns="0" rtlCol="0"/>
          <a:lstStyle/>
          <a:p>
            <a:pPr defTabSz="685800"/>
            <a:endParaRPr sz="1350">
              <a:solidFill>
                <a:prstClr val="black"/>
              </a:solidFill>
              <a:latin typeface="Calibri"/>
            </a:endParaRPr>
          </a:p>
        </p:txBody>
      </p:sp>
      <p:sp>
        <p:nvSpPr>
          <p:cNvPr id="21" name="object 21"/>
          <p:cNvSpPr txBox="1"/>
          <p:nvPr/>
        </p:nvSpPr>
        <p:spPr>
          <a:xfrm>
            <a:off x="5917120" y="3109007"/>
            <a:ext cx="1239203" cy="253274"/>
          </a:xfrm>
          <a:prstGeom prst="rect">
            <a:avLst/>
          </a:prstGeom>
        </p:spPr>
        <p:txBody>
          <a:bodyPr vert="horz" wrap="square" lIns="0" tIns="9525" rIns="0" bIns="0" rtlCol="0">
            <a:spAutoFit/>
          </a:bodyPr>
          <a:lstStyle/>
          <a:p>
            <a:pPr algn="ctr" defTabSz="685800">
              <a:lnSpc>
                <a:spcPts val="1046"/>
              </a:lnSpc>
              <a:spcBef>
                <a:spcPts val="75"/>
              </a:spcBef>
            </a:pPr>
            <a:r>
              <a:rPr sz="900" b="1" spc="-8" dirty="0">
                <a:solidFill>
                  <a:srgbClr val="FFFFFF"/>
                </a:solidFill>
                <a:latin typeface="Arial"/>
                <a:cs typeface="Arial"/>
              </a:rPr>
              <a:t>Inflation</a:t>
            </a:r>
            <a:r>
              <a:rPr sz="900" b="1" spc="79" dirty="0">
                <a:solidFill>
                  <a:srgbClr val="FFFFFF"/>
                </a:solidFill>
                <a:latin typeface="Arial"/>
                <a:cs typeface="Arial"/>
              </a:rPr>
              <a:t> </a:t>
            </a:r>
            <a:r>
              <a:rPr sz="900" b="1" dirty="0">
                <a:solidFill>
                  <a:srgbClr val="FFFFFF"/>
                </a:solidFill>
                <a:latin typeface="Arial"/>
                <a:cs typeface="Arial"/>
              </a:rPr>
              <a:t>Protection</a:t>
            </a:r>
            <a:endParaRPr sz="900">
              <a:solidFill>
                <a:prstClr val="black"/>
              </a:solidFill>
              <a:latin typeface="Arial"/>
              <a:cs typeface="Arial"/>
            </a:endParaRPr>
          </a:p>
          <a:p>
            <a:pPr algn="ctr" defTabSz="685800">
              <a:lnSpc>
                <a:spcPts val="911"/>
              </a:lnSpc>
            </a:pPr>
            <a:r>
              <a:rPr sz="788" spc="-11" dirty="0">
                <a:solidFill>
                  <a:srgbClr val="FFFFFF"/>
                </a:solidFill>
                <a:latin typeface="Arial"/>
                <a:cs typeface="Arial"/>
              </a:rPr>
              <a:t>FRS </a:t>
            </a:r>
            <a:r>
              <a:rPr sz="788" spc="-15" dirty="0">
                <a:solidFill>
                  <a:srgbClr val="FFFFFF"/>
                </a:solidFill>
                <a:latin typeface="Arial"/>
                <a:cs typeface="Arial"/>
              </a:rPr>
              <a:t>Inflation </a:t>
            </a:r>
            <a:r>
              <a:rPr sz="788" spc="-11" dirty="0">
                <a:solidFill>
                  <a:srgbClr val="FFFFFF"/>
                </a:solidFill>
                <a:latin typeface="Arial"/>
                <a:cs typeface="Arial"/>
              </a:rPr>
              <a:t>Sensitive</a:t>
            </a:r>
            <a:r>
              <a:rPr sz="788" spc="-135" dirty="0">
                <a:solidFill>
                  <a:srgbClr val="FFFFFF"/>
                </a:solidFill>
                <a:latin typeface="Arial"/>
                <a:cs typeface="Arial"/>
              </a:rPr>
              <a:t> </a:t>
            </a:r>
            <a:r>
              <a:rPr sz="788" spc="-11" dirty="0">
                <a:solidFill>
                  <a:srgbClr val="FFFFFF"/>
                </a:solidFill>
                <a:latin typeface="Arial"/>
                <a:cs typeface="Arial"/>
              </a:rPr>
              <a:t>Fund</a:t>
            </a:r>
            <a:endParaRPr sz="788">
              <a:solidFill>
                <a:prstClr val="black"/>
              </a:solidFill>
              <a:latin typeface="Arial"/>
              <a:cs typeface="Arial"/>
            </a:endParaRPr>
          </a:p>
        </p:txBody>
      </p:sp>
      <p:sp>
        <p:nvSpPr>
          <p:cNvPr id="22" name="object 22"/>
          <p:cNvSpPr/>
          <p:nvPr/>
        </p:nvSpPr>
        <p:spPr>
          <a:xfrm>
            <a:off x="5539740" y="1661159"/>
            <a:ext cx="2042160" cy="289560"/>
          </a:xfrm>
          <a:custGeom>
            <a:avLst/>
            <a:gdLst/>
            <a:ahLst/>
            <a:cxnLst/>
            <a:rect l="l" t="t" r="r" b="b"/>
            <a:pathLst>
              <a:path w="2722879" h="386080">
                <a:moveTo>
                  <a:pt x="2658490" y="0"/>
                </a:moveTo>
                <a:lnTo>
                  <a:pt x="64388" y="0"/>
                </a:lnTo>
                <a:lnTo>
                  <a:pt x="39326" y="5060"/>
                </a:lnTo>
                <a:lnTo>
                  <a:pt x="18859" y="18859"/>
                </a:lnTo>
                <a:lnTo>
                  <a:pt x="5060" y="39326"/>
                </a:lnTo>
                <a:lnTo>
                  <a:pt x="0" y="64389"/>
                </a:lnTo>
                <a:lnTo>
                  <a:pt x="0" y="321691"/>
                </a:lnTo>
                <a:lnTo>
                  <a:pt x="5060" y="346753"/>
                </a:lnTo>
                <a:lnTo>
                  <a:pt x="18859" y="367220"/>
                </a:lnTo>
                <a:lnTo>
                  <a:pt x="39326" y="381019"/>
                </a:lnTo>
                <a:lnTo>
                  <a:pt x="64388" y="386080"/>
                </a:lnTo>
                <a:lnTo>
                  <a:pt x="2658490" y="386080"/>
                </a:lnTo>
                <a:lnTo>
                  <a:pt x="2683553" y="381019"/>
                </a:lnTo>
                <a:lnTo>
                  <a:pt x="2704020" y="367220"/>
                </a:lnTo>
                <a:lnTo>
                  <a:pt x="2717819" y="346753"/>
                </a:lnTo>
                <a:lnTo>
                  <a:pt x="2722879" y="321691"/>
                </a:lnTo>
                <a:lnTo>
                  <a:pt x="2722879" y="64389"/>
                </a:lnTo>
                <a:lnTo>
                  <a:pt x="2717819" y="39326"/>
                </a:lnTo>
                <a:lnTo>
                  <a:pt x="2704020" y="18859"/>
                </a:lnTo>
                <a:lnTo>
                  <a:pt x="2683553" y="5060"/>
                </a:lnTo>
                <a:lnTo>
                  <a:pt x="2658490" y="0"/>
                </a:lnTo>
                <a:close/>
              </a:path>
            </a:pathLst>
          </a:custGeom>
          <a:solidFill>
            <a:srgbClr val="EFAB00"/>
          </a:solidFill>
        </p:spPr>
        <p:txBody>
          <a:bodyPr wrap="square" lIns="0" tIns="0" rIns="0" bIns="0" rtlCol="0"/>
          <a:lstStyle/>
          <a:p>
            <a:pPr defTabSz="685800"/>
            <a:endParaRPr sz="1350">
              <a:solidFill>
                <a:prstClr val="black"/>
              </a:solidFill>
              <a:latin typeface="Calibri"/>
            </a:endParaRPr>
          </a:p>
        </p:txBody>
      </p:sp>
      <p:sp>
        <p:nvSpPr>
          <p:cNvPr id="23" name="object 23"/>
          <p:cNvSpPr txBox="1"/>
          <p:nvPr/>
        </p:nvSpPr>
        <p:spPr>
          <a:xfrm>
            <a:off x="5909120" y="1673828"/>
            <a:ext cx="1301115" cy="253274"/>
          </a:xfrm>
          <a:prstGeom prst="rect">
            <a:avLst/>
          </a:prstGeom>
        </p:spPr>
        <p:txBody>
          <a:bodyPr vert="horz" wrap="square" lIns="0" tIns="9525" rIns="0" bIns="0" rtlCol="0">
            <a:spAutoFit/>
          </a:bodyPr>
          <a:lstStyle/>
          <a:p>
            <a:pPr algn="ctr" defTabSz="685800">
              <a:lnSpc>
                <a:spcPts val="1046"/>
              </a:lnSpc>
              <a:spcBef>
                <a:spcPts val="75"/>
              </a:spcBef>
            </a:pPr>
            <a:r>
              <a:rPr sz="900" b="1" dirty="0">
                <a:solidFill>
                  <a:srgbClr val="FFFFFF"/>
                </a:solidFill>
                <a:latin typeface="Arial"/>
                <a:cs typeface="Arial"/>
              </a:rPr>
              <a:t>Core </a:t>
            </a:r>
            <a:r>
              <a:rPr sz="900" b="1" spc="-8" dirty="0">
                <a:solidFill>
                  <a:srgbClr val="FFFFFF"/>
                </a:solidFill>
                <a:latin typeface="Arial"/>
                <a:cs typeface="Arial"/>
              </a:rPr>
              <a:t>Plus </a:t>
            </a:r>
            <a:r>
              <a:rPr sz="900" b="1" spc="-4" dirty="0">
                <a:solidFill>
                  <a:srgbClr val="FFFFFF"/>
                </a:solidFill>
                <a:latin typeface="Arial"/>
                <a:cs typeface="Arial"/>
              </a:rPr>
              <a:t>Fixed</a:t>
            </a:r>
            <a:r>
              <a:rPr sz="900" b="1" spc="4" dirty="0">
                <a:solidFill>
                  <a:srgbClr val="FFFFFF"/>
                </a:solidFill>
                <a:latin typeface="Arial"/>
                <a:cs typeface="Arial"/>
              </a:rPr>
              <a:t> </a:t>
            </a:r>
            <a:r>
              <a:rPr sz="900" b="1" spc="-26" dirty="0">
                <a:solidFill>
                  <a:srgbClr val="FFFFFF"/>
                </a:solidFill>
                <a:latin typeface="Arial"/>
                <a:cs typeface="Arial"/>
              </a:rPr>
              <a:t>Income</a:t>
            </a:r>
            <a:endParaRPr sz="900">
              <a:solidFill>
                <a:prstClr val="black"/>
              </a:solidFill>
              <a:latin typeface="Arial"/>
              <a:cs typeface="Arial"/>
            </a:endParaRPr>
          </a:p>
          <a:p>
            <a:pPr marL="18574" algn="ctr" defTabSz="685800">
              <a:lnSpc>
                <a:spcPts val="911"/>
              </a:lnSpc>
            </a:pPr>
            <a:r>
              <a:rPr sz="788" spc="-15" dirty="0">
                <a:solidFill>
                  <a:srgbClr val="FFFFFF"/>
                </a:solidFill>
                <a:latin typeface="Arial"/>
                <a:cs typeface="Arial"/>
              </a:rPr>
              <a:t>FRS </a:t>
            </a:r>
            <a:r>
              <a:rPr sz="788" spc="-19" dirty="0">
                <a:solidFill>
                  <a:srgbClr val="FFFFFF"/>
                </a:solidFill>
                <a:latin typeface="Arial"/>
                <a:cs typeface="Arial"/>
              </a:rPr>
              <a:t>Core </a:t>
            </a:r>
            <a:r>
              <a:rPr sz="788" spc="-4" dirty="0">
                <a:solidFill>
                  <a:srgbClr val="FFFFFF"/>
                </a:solidFill>
                <a:latin typeface="Arial"/>
                <a:cs typeface="Arial"/>
              </a:rPr>
              <a:t>Plus </a:t>
            </a:r>
            <a:r>
              <a:rPr sz="788" spc="-8" dirty="0">
                <a:solidFill>
                  <a:srgbClr val="FFFFFF"/>
                </a:solidFill>
                <a:latin typeface="Arial"/>
                <a:cs typeface="Arial"/>
              </a:rPr>
              <a:t>Bond</a:t>
            </a:r>
            <a:r>
              <a:rPr sz="788" spc="-131" dirty="0">
                <a:solidFill>
                  <a:srgbClr val="FFFFFF"/>
                </a:solidFill>
                <a:latin typeface="Arial"/>
                <a:cs typeface="Arial"/>
              </a:rPr>
              <a:t> </a:t>
            </a:r>
            <a:r>
              <a:rPr sz="788" spc="-11" dirty="0">
                <a:solidFill>
                  <a:srgbClr val="FFFFFF"/>
                </a:solidFill>
                <a:latin typeface="Arial"/>
                <a:cs typeface="Arial"/>
              </a:rPr>
              <a:t>Fund</a:t>
            </a:r>
            <a:endParaRPr sz="788">
              <a:solidFill>
                <a:prstClr val="black"/>
              </a:solidFill>
              <a:latin typeface="Arial"/>
              <a:cs typeface="Arial"/>
            </a:endParaRPr>
          </a:p>
        </p:txBody>
      </p:sp>
      <p:sp>
        <p:nvSpPr>
          <p:cNvPr id="24" name="object 24"/>
          <p:cNvSpPr txBox="1"/>
          <p:nvPr/>
        </p:nvSpPr>
        <p:spPr>
          <a:xfrm>
            <a:off x="1520667" y="2596467"/>
            <a:ext cx="644366" cy="176075"/>
          </a:xfrm>
          <a:prstGeom prst="rect">
            <a:avLst/>
          </a:prstGeom>
        </p:spPr>
        <p:txBody>
          <a:bodyPr vert="horz" wrap="square" lIns="0" tIns="8573" rIns="0" bIns="0" rtlCol="0">
            <a:spAutoFit/>
          </a:bodyPr>
          <a:lstStyle/>
          <a:p>
            <a:pPr marL="9525" defTabSz="685800">
              <a:spcBef>
                <a:spcPts val="68"/>
              </a:spcBef>
            </a:pPr>
            <a:r>
              <a:rPr sz="1088" b="1" dirty="0">
                <a:solidFill>
                  <a:prstClr val="black"/>
                </a:solidFill>
                <a:latin typeface="Arial"/>
                <a:cs typeface="Arial"/>
              </a:rPr>
              <a:t>Objective</a:t>
            </a:r>
            <a:endParaRPr sz="1088">
              <a:solidFill>
                <a:prstClr val="black"/>
              </a:solidFill>
              <a:latin typeface="Arial"/>
              <a:cs typeface="Arial"/>
            </a:endParaRPr>
          </a:p>
        </p:txBody>
      </p:sp>
      <p:sp>
        <p:nvSpPr>
          <p:cNvPr id="25" name="object 25"/>
          <p:cNvSpPr/>
          <p:nvPr/>
        </p:nvSpPr>
        <p:spPr>
          <a:xfrm>
            <a:off x="1341119" y="2880359"/>
            <a:ext cx="1066800" cy="259080"/>
          </a:xfrm>
          <a:custGeom>
            <a:avLst/>
            <a:gdLst/>
            <a:ahLst/>
            <a:cxnLst/>
            <a:rect l="l" t="t" r="r" b="b"/>
            <a:pathLst>
              <a:path w="1422400" h="345439">
                <a:moveTo>
                  <a:pt x="1387856" y="0"/>
                </a:moveTo>
                <a:lnTo>
                  <a:pt x="34543" y="0"/>
                </a:lnTo>
                <a:lnTo>
                  <a:pt x="21099" y="2718"/>
                </a:lnTo>
                <a:lnTo>
                  <a:pt x="10118" y="10128"/>
                </a:lnTo>
                <a:lnTo>
                  <a:pt x="2715" y="21109"/>
                </a:lnTo>
                <a:lnTo>
                  <a:pt x="0" y="34544"/>
                </a:lnTo>
                <a:lnTo>
                  <a:pt x="0" y="310896"/>
                </a:lnTo>
                <a:lnTo>
                  <a:pt x="2715" y="324330"/>
                </a:lnTo>
                <a:lnTo>
                  <a:pt x="10118" y="335311"/>
                </a:lnTo>
                <a:lnTo>
                  <a:pt x="21099" y="342721"/>
                </a:lnTo>
                <a:lnTo>
                  <a:pt x="34543" y="345440"/>
                </a:lnTo>
                <a:lnTo>
                  <a:pt x="1387856" y="345440"/>
                </a:lnTo>
                <a:lnTo>
                  <a:pt x="1401290" y="342721"/>
                </a:lnTo>
                <a:lnTo>
                  <a:pt x="1412271" y="335311"/>
                </a:lnTo>
                <a:lnTo>
                  <a:pt x="1419681" y="324330"/>
                </a:lnTo>
                <a:lnTo>
                  <a:pt x="1422400" y="310896"/>
                </a:lnTo>
                <a:lnTo>
                  <a:pt x="1422400" y="34544"/>
                </a:lnTo>
                <a:lnTo>
                  <a:pt x="1419681" y="21109"/>
                </a:lnTo>
                <a:lnTo>
                  <a:pt x="1412271" y="10128"/>
                </a:lnTo>
                <a:lnTo>
                  <a:pt x="1401290" y="2718"/>
                </a:lnTo>
                <a:lnTo>
                  <a:pt x="1387856" y="0"/>
                </a:lnTo>
                <a:close/>
              </a:path>
            </a:pathLst>
          </a:custGeom>
          <a:solidFill>
            <a:srgbClr val="0083A9"/>
          </a:solidFill>
        </p:spPr>
        <p:txBody>
          <a:bodyPr wrap="square" lIns="0" tIns="0" rIns="0" bIns="0" rtlCol="0"/>
          <a:lstStyle/>
          <a:p>
            <a:pPr defTabSz="685800"/>
            <a:endParaRPr sz="1350">
              <a:solidFill>
                <a:prstClr val="black"/>
              </a:solidFill>
              <a:latin typeface="Calibri"/>
            </a:endParaRPr>
          </a:p>
        </p:txBody>
      </p:sp>
      <p:sp>
        <p:nvSpPr>
          <p:cNvPr id="26" name="object 26"/>
          <p:cNvSpPr txBox="1"/>
          <p:nvPr/>
        </p:nvSpPr>
        <p:spPr>
          <a:xfrm>
            <a:off x="1436608" y="2935081"/>
            <a:ext cx="881539" cy="148117"/>
          </a:xfrm>
          <a:prstGeom prst="rect">
            <a:avLst/>
          </a:prstGeom>
        </p:spPr>
        <p:txBody>
          <a:bodyPr vert="horz" wrap="square" lIns="0" tIns="9525" rIns="0" bIns="0" rtlCol="0">
            <a:spAutoFit/>
          </a:bodyPr>
          <a:lstStyle/>
          <a:p>
            <a:pPr marL="9525" defTabSz="685800">
              <a:spcBef>
                <a:spcPts val="75"/>
              </a:spcBef>
            </a:pPr>
            <a:r>
              <a:rPr sz="900" b="1" spc="-26" dirty="0">
                <a:solidFill>
                  <a:srgbClr val="FFFFFF"/>
                </a:solidFill>
                <a:latin typeface="Arial"/>
                <a:cs typeface="Arial"/>
              </a:rPr>
              <a:t>Asset</a:t>
            </a:r>
            <a:r>
              <a:rPr sz="900" b="1" spc="15" dirty="0">
                <a:solidFill>
                  <a:srgbClr val="FFFFFF"/>
                </a:solidFill>
                <a:latin typeface="Arial"/>
                <a:cs typeface="Arial"/>
              </a:rPr>
              <a:t> </a:t>
            </a:r>
            <a:r>
              <a:rPr sz="900" b="1" spc="-23" dirty="0">
                <a:solidFill>
                  <a:srgbClr val="FFFFFF"/>
                </a:solidFill>
                <a:latin typeface="Arial"/>
                <a:cs typeface="Arial"/>
              </a:rPr>
              <a:t>Allocation</a:t>
            </a:r>
            <a:endParaRPr sz="900">
              <a:solidFill>
                <a:prstClr val="black"/>
              </a:solidFill>
              <a:latin typeface="Arial"/>
              <a:cs typeface="Arial"/>
            </a:endParaRPr>
          </a:p>
        </p:txBody>
      </p:sp>
      <p:sp>
        <p:nvSpPr>
          <p:cNvPr id="27" name="object 27"/>
          <p:cNvSpPr/>
          <p:nvPr/>
        </p:nvSpPr>
        <p:spPr>
          <a:xfrm>
            <a:off x="1341119" y="3200400"/>
            <a:ext cx="1066800" cy="327660"/>
          </a:xfrm>
          <a:custGeom>
            <a:avLst/>
            <a:gdLst/>
            <a:ahLst/>
            <a:cxnLst/>
            <a:rect l="l" t="t" r="r" b="b"/>
            <a:pathLst>
              <a:path w="1422400" h="436879">
                <a:moveTo>
                  <a:pt x="1378712" y="0"/>
                </a:moveTo>
                <a:lnTo>
                  <a:pt x="43687" y="0"/>
                </a:lnTo>
                <a:lnTo>
                  <a:pt x="26681" y="3432"/>
                </a:lnTo>
                <a:lnTo>
                  <a:pt x="12795" y="12795"/>
                </a:lnTo>
                <a:lnTo>
                  <a:pt x="3432" y="26681"/>
                </a:lnTo>
                <a:lnTo>
                  <a:pt x="0" y="43687"/>
                </a:lnTo>
                <a:lnTo>
                  <a:pt x="0" y="393192"/>
                </a:lnTo>
                <a:lnTo>
                  <a:pt x="3432" y="410198"/>
                </a:lnTo>
                <a:lnTo>
                  <a:pt x="12795" y="424084"/>
                </a:lnTo>
                <a:lnTo>
                  <a:pt x="26681" y="433447"/>
                </a:lnTo>
                <a:lnTo>
                  <a:pt x="43687" y="436880"/>
                </a:lnTo>
                <a:lnTo>
                  <a:pt x="1378712" y="436880"/>
                </a:lnTo>
                <a:lnTo>
                  <a:pt x="1395718" y="433447"/>
                </a:lnTo>
                <a:lnTo>
                  <a:pt x="1409604" y="424084"/>
                </a:lnTo>
                <a:lnTo>
                  <a:pt x="1418967" y="410198"/>
                </a:lnTo>
                <a:lnTo>
                  <a:pt x="1422400" y="393192"/>
                </a:lnTo>
                <a:lnTo>
                  <a:pt x="1422400" y="43687"/>
                </a:lnTo>
                <a:lnTo>
                  <a:pt x="1418967" y="26681"/>
                </a:lnTo>
                <a:lnTo>
                  <a:pt x="1409604" y="12795"/>
                </a:lnTo>
                <a:lnTo>
                  <a:pt x="1395718" y="3432"/>
                </a:lnTo>
                <a:lnTo>
                  <a:pt x="1378712" y="0"/>
                </a:lnTo>
                <a:close/>
              </a:path>
            </a:pathLst>
          </a:custGeom>
          <a:solidFill>
            <a:srgbClr val="79B800"/>
          </a:solidFill>
        </p:spPr>
        <p:txBody>
          <a:bodyPr wrap="square" lIns="0" tIns="0" rIns="0" bIns="0" rtlCol="0"/>
          <a:lstStyle/>
          <a:p>
            <a:pPr defTabSz="685800"/>
            <a:endParaRPr sz="1350">
              <a:solidFill>
                <a:prstClr val="black"/>
              </a:solidFill>
              <a:latin typeface="Calibri"/>
            </a:endParaRPr>
          </a:p>
        </p:txBody>
      </p:sp>
      <p:sp>
        <p:nvSpPr>
          <p:cNvPr id="28" name="object 28"/>
          <p:cNvSpPr txBox="1"/>
          <p:nvPr/>
        </p:nvSpPr>
        <p:spPr>
          <a:xfrm>
            <a:off x="1520189" y="3218260"/>
            <a:ext cx="722471" cy="282930"/>
          </a:xfrm>
          <a:prstGeom prst="rect">
            <a:avLst/>
          </a:prstGeom>
        </p:spPr>
        <p:txBody>
          <a:bodyPr vert="horz" wrap="square" lIns="0" tIns="26194" rIns="0" bIns="0" rtlCol="0">
            <a:spAutoFit/>
          </a:bodyPr>
          <a:lstStyle/>
          <a:p>
            <a:pPr marL="9525" marR="3810" indent="160020" defTabSz="685800">
              <a:lnSpc>
                <a:spcPts val="960"/>
              </a:lnSpc>
              <a:spcBef>
                <a:spcPts val="206"/>
              </a:spcBef>
            </a:pPr>
            <a:r>
              <a:rPr sz="900" b="1" spc="-11" dirty="0">
                <a:solidFill>
                  <a:srgbClr val="FFFFFF"/>
                </a:solidFill>
                <a:latin typeface="Arial"/>
                <a:cs typeface="Arial"/>
              </a:rPr>
              <a:t>Capital  </a:t>
            </a:r>
            <a:r>
              <a:rPr sz="900" b="1" dirty="0">
                <a:solidFill>
                  <a:srgbClr val="FFFFFF"/>
                </a:solidFill>
                <a:latin typeface="Arial"/>
                <a:cs typeface="Arial"/>
              </a:rPr>
              <a:t>P</a:t>
            </a:r>
            <a:r>
              <a:rPr sz="900" b="1" spc="8" dirty="0">
                <a:solidFill>
                  <a:srgbClr val="FFFFFF"/>
                </a:solidFill>
                <a:latin typeface="Arial"/>
                <a:cs typeface="Arial"/>
              </a:rPr>
              <a:t>r</a:t>
            </a:r>
            <a:r>
              <a:rPr sz="900" b="1" spc="38" dirty="0">
                <a:solidFill>
                  <a:srgbClr val="FFFFFF"/>
                </a:solidFill>
                <a:latin typeface="Arial"/>
                <a:cs typeface="Arial"/>
              </a:rPr>
              <a:t>e</a:t>
            </a:r>
            <a:r>
              <a:rPr sz="900" b="1" spc="-23" dirty="0">
                <a:solidFill>
                  <a:srgbClr val="FFFFFF"/>
                </a:solidFill>
                <a:latin typeface="Arial"/>
                <a:cs typeface="Arial"/>
              </a:rPr>
              <a:t>s</a:t>
            </a:r>
            <a:r>
              <a:rPr sz="900" b="1" spc="38" dirty="0">
                <a:solidFill>
                  <a:srgbClr val="FFFFFF"/>
                </a:solidFill>
                <a:latin typeface="Arial"/>
                <a:cs typeface="Arial"/>
              </a:rPr>
              <a:t>e</a:t>
            </a:r>
            <a:r>
              <a:rPr sz="900" b="1" spc="8" dirty="0">
                <a:solidFill>
                  <a:srgbClr val="FFFFFF"/>
                </a:solidFill>
                <a:latin typeface="Arial"/>
                <a:cs typeface="Arial"/>
              </a:rPr>
              <a:t>r</a:t>
            </a:r>
            <a:r>
              <a:rPr sz="900" b="1" spc="38" dirty="0">
                <a:solidFill>
                  <a:srgbClr val="FFFFFF"/>
                </a:solidFill>
                <a:latin typeface="Arial"/>
                <a:cs typeface="Arial"/>
              </a:rPr>
              <a:t>v</a:t>
            </a:r>
            <a:r>
              <a:rPr sz="900" b="1" spc="-23" dirty="0">
                <a:solidFill>
                  <a:srgbClr val="FFFFFF"/>
                </a:solidFill>
                <a:latin typeface="Arial"/>
                <a:cs typeface="Arial"/>
              </a:rPr>
              <a:t>a</a:t>
            </a:r>
            <a:r>
              <a:rPr sz="900" b="1" dirty="0">
                <a:solidFill>
                  <a:srgbClr val="FFFFFF"/>
                </a:solidFill>
                <a:latin typeface="Arial"/>
                <a:cs typeface="Arial"/>
              </a:rPr>
              <a:t>t</a:t>
            </a:r>
            <a:r>
              <a:rPr sz="900" b="1" spc="-11" dirty="0">
                <a:solidFill>
                  <a:srgbClr val="FFFFFF"/>
                </a:solidFill>
                <a:latin typeface="Arial"/>
                <a:cs typeface="Arial"/>
              </a:rPr>
              <a:t>io</a:t>
            </a:r>
            <a:r>
              <a:rPr sz="900" b="1" dirty="0">
                <a:solidFill>
                  <a:srgbClr val="FFFFFF"/>
                </a:solidFill>
                <a:latin typeface="Arial"/>
                <a:cs typeface="Arial"/>
              </a:rPr>
              <a:t>n</a:t>
            </a:r>
            <a:endParaRPr sz="900">
              <a:solidFill>
                <a:prstClr val="black"/>
              </a:solidFill>
              <a:latin typeface="Arial"/>
              <a:cs typeface="Arial"/>
            </a:endParaRPr>
          </a:p>
        </p:txBody>
      </p:sp>
      <p:sp>
        <p:nvSpPr>
          <p:cNvPr id="29" name="object 29"/>
          <p:cNvSpPr/>
          <p:nvPr/>
        </p:nvSpPr>
        <p:spPr>
          <a:xfrm>
            <a:off x="1341119" y="3604259"/>
            <a:ext cx="1066800" cy="320040"/>
          </a:xfrm>
          <a:custGeom>
            <a:avLst/>
            <a:gdLst/>
            <a:ahLst/>
            <a:cxnLst/>
            <a:rect l="l" t="t" r="r" b="b"/>
            <a:pathLst>
              <a:path w="1422400" h="426720">
                <a:moveTo>
                  <a:pt x="1379728" y="0"/>
                </a:moveTo>
                <a:lnTo>
                  <a:pt x="42671" y="0"/>
                </a:lnTo>
                <a:lnTo>
                  <a:pt x="26060" y="3345"/>
                </a:lnTo>
                <a:lnTo>
                  <a:pt x="12496" y="12477"/>
                </a:lnTo>
                <a:lnTo>
                  <a:pt x="3352" y="26038"/>
                </a:lnTo>
                <a:lnTo>
                  <a:pt x="0" y="42672"/>
                </a:lnTo>
                <a:lnTo>
                  <a:pt x="0" y="384048"/>
                </a:lnTo>
                <a:lnTo>
                  <a:pt x="3352" y="400681"/>
                </a:lnTo>
                <a:lnTo>
                  <a:pt x="12496" y="414242"/>
                </a:lnTo>
                <a:lnTo>
                  <a:pt x="26060" y="423374"/>
                </a:lnTo>
                <a:lnTo>
                  <a:pt x="42671" y="426720"/>
                </a:lnTo>
                <a:lnTo>
                  <a:pt x="1379728" y="426720"/>
                </a:lnTo>
                <a:lnTo>
                  <a:pt x="1396361" y="423374"/>
                </a:lnTo>
                <a:lnTo>
                  <a:pt x="1409922" y="414242"/>
                </a:lnTo>
                <a:lnTo>
                  <a:pt x="1419054" y="400681"/>
                </a:lnTo>
                <a:lnTo>
                  <a:pt x="1422400" y="384048"/>
                </a:lnTo>
                <a:lnTo>
                  <a:pt x="1422400" y="42672"/>
                </a:lnTo>
                <a:lnTo>
                  <a:pt x="1419054" y="26038"/>
                </a:lnTo>
                <a:lnTo>
                  <a:pt x="1409922" y="12477"/>
                </a:lnTo>
                <a:lnTo>
                  <a:pt x="1396361" y="3345"/>
                </a:lnTo>
                <a:lnTo>
                  <a:pt x="1379728" y="0"/>
                </a:lnTo>
                <a:close/>
              </a:path>
            </a:pathLst>
          </a:custGeom>
          <a:solidFill>
            <a:srgbClr val="EFAB00"/>
          </a:solidFill>
        </p:spPr>
        <p:txBody>
          <a:bodyPr wrap="square" lIns="0" tIns="0" rIns="0" bIns="0" rtlCol="0"/>
          <a:lstStyle/>
          <a:p>
            <a:pPr defTabSz="685800"/>
            <a:endParaRPr sz="1350">
              <a:solidFill>
                <a:prstClr val="black"/>
              </a:solidFill>
              <a:latin typeface="Calibri"/>
            </a:endParaRPr>
          </a:p>
        </p:txBody>
      </p:sp>
      <p:sp>
        <p:nvSpPr>
          <p:cNvPr id="30" name="object 30"/>
          <p:cNvSpPr txBox="1"/>
          <p:nvPr/>
        </p:nvSpPr>
        <p:spPr>
          <a:xfrm>
            <a:off x="1680924" y="3677841"/>
            <a:ext cx="402908" cy="148117"/>
          </a:xfrm>
          <a:prstGeom prst="rect">
            <a:avLst/>
          </a:prstGeom>
        </p:spPr>
        <p:txBody>
          <a:bodyPr vert="horz" wrap="square" lIns="0" tIns="9525" rIns="0" bIns="0" rtlCol="0">
            <a:spAutoFit/>
          </a:bodyPr>
          <a:lstStyle/>
          <a:p>
            <a:pPr marL="9525" defTabSz="685800">
              <a:spcBef>
                <a:spcPts val="75"/>
              </a:spcBef>
            </a:pPr>
            <a:r>
              <a:rPr sz="900" b="1" spc="-11" dirty="0">
                <a:solidFill>
                  <a:srgbClr val="FFFFFF"/>
                </a:solidFill>
                <a:latin typeface="Arial"/>
                <a:cs typeface="Arial"/>
              </a:rPr>
              <a:t>In</a:t>
            </a:r>
            <a:r>
              <a:rPr sz="900" b="1" spc="-23" dirty="0">
                <a:solidFill>
                  <a:srgbClr val="FFFFFF"/>
                </a:solidFill>
                <a:latin typeface="Arial"/>
                <a:cs typeface="Arial"/>
              </a:rPr>
              <a:t>c</a:t>
            </a:r>
            <a:r>
              <a:rPr sz="900" b="1" spc="-11" dirty="0">
                <a:solidFill>
                  <a:srgbClr val="FFFFFF"/>
                </a:solidFill>
                <a:latin typeface="Arial"/>
                <a:cs typeface="Arial"/>
              </a:rPr>
              <a:t>o</a:t>
            </a:r>
            <a:r>
              <a:rPr sz="900" b="1" spc="-83" dirty="0">
                <a:solidFill>
                  <a:srgbClr val="FFFFFF"/>
                </a:solidFill>
                <a:latin typeface="Arial"/>
                <a:cs typeface="Arial"/>
              </a:rPr>
              <a:t>m</a:t>
            </a:r>
            <a:r>
              <a:rPr sz="900" b="1" dirty="0">
                <a:solidFill>
                  <a:srgbClr val="FFFFFF"/>
                </a:solidFill>
                <a:latin typeface="Arial"/>
                <a:cs typeface="Arial"/>
              </a:rPr>
              <a:t>e</a:t>
            </a:r>
            <a:endParaRPr sz="900">
              <a:solidFill>
                <a:prstClr val="black"/>
              </a:solidFill>
              <a:latin typeface="Arial"/>
              <a:cs typeface="Arial"/>
            </a:endParaRPr>
          </a:p>
        </p:txBody>
      </p:sp>
      <p:sp>
        <p:nvSpPr>
          <p:cNvPr id="31" name="object 31"/>
          <p:cNvSpPr/>
          <p:nvPr/>
        </p:nvSpPr>
        <p:spPr>
          <a:xfrm>
            <a:off x="1341119" y="3992881"/>
            <a:ext cx="1066800" cy="312419"/>
          </a:xfrm>
          <a:custGeom>
            <a:avLst/>
            <a:gdLst/>
            <a:ahLst/>
            <a:cxnLst/>
            <a:rect l="l" t="t" r="r" b="b"/>
            <a:pathLst>
              <a:path w="1422400" h="416560">
                <a:moveTo>
                  <a:pt x="1380744" y="0"/>
                </a:moveTo>
                <a:lnTo>
                  <a:pt x="41655" y="0"/>
                </a:lnTo>
                <a:lnTo>
                  <a:pt x="25444" y="3276"/>
                </a:lnTo>
                <a:lnTo>
                  <a:pt x="12203" y="12207"/>
                </a:lnTo>
                <a:lnTo>
                  <a:pt x="3274" y="25449"/>
                </a:lnTo>
                <a:lnTo>
                  <a:pt x="0" y="41656"/>
                </a:lnTo>
                <a:lnTo>
                  <a:pt x="0" y="374904"/>
                </a:lnTo>
                <a:lnTo>
                  <a:pt x="3274" y="391115"/>
                </a:lnTo>
                <a:lnTo>
                  <a:pt x="12203" y="404356"/>
                </a:lnTo>
                <a:lnTo>
                  <a:pt x="25444" y="413285"/>
                </a:lnTo>
                <a:lnTo>
                  <a:pt x="41655" y="416560"/>
                </a:lnTo>
                <a:lnTo>
                  <a:pt x="1380744" y="416560"/>
                </a:lnTo>
                <a:lnTo>
                  <a:pt x="1396950" y="413285"/>
                </a:lnTo>
                <a:lnTo>
                  <a:pt x="1410192" y="404356"/>
                </a:lnTo>
                <a:lnTo>
                  <a:pt x="1419123" y="391115"/>
                </a:lnTo>
                <a:lnTo>
                  <a:pt x="1422400" y="374904"/>
                </a:lnTo>
                <a:lnTo>
                  <a:pt x="1422400" y="41656"/>
                </a:lnTo>
                <a:lnTo>
                  <a:pt x="1419123" y="25449"/>
                </a:lnTo>
                <a:lnTo>
                  <a:pt x="1410192" y="12207"/>
                </a:lnTo>
                <a:lnTo>
                  <a:pt x="1396950" y="3276"/>
                </a:lnTo>
                <a:lnTo>
                  <a:pt x="1380744"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32" name="object 32"/>
          <p:cNvSpPr txBox="1"/>
          <p:nvPr/>
        </p:nvSpPr>
        <p:spPr>
          <a:xfrm>
            <a:off x="1665445" y="4049078"/>
            <a:ext cx="416243" cy="148117"/>
          </a:xfrm>
          <a:prstGeom prst="rect">
            <a:avLst/>
          </a:prstGeom>
        </p:spPr>
        <p:txBody>
          <a:bodyPr vert="horz" wrap="square" lIns="0" tIns="9525" rIns="0" bIns="0" rtlCol="0">
            <a:spAutoFit/>
          </a:bodyPr>
          <a:lstStyle/>
          <a:p>
            <a:pPr marL="9525" defTabSz="685800">
              <a:spcBef>
                <a:spcPts val="75"/>
              </a:spcBef>
            </a:pPr>
            <a:r>
              <a:rPr sz="900" b="1" spc="19" dirty="0">
                <a:solidFill>
                  <a:srgbClr val="FFFFFF"/>
                </a:solidFill>
                <a:latin typeface="Arial"/>
                <a:cs typeface="Arial"/>
              </a:rPr>
              <a:t>G</a:t>
            </a:r>
            <a:r>
              <a:rPr sz="900" b="1" spc="4" dirty="0">
                <a:solidFill>
                  <a:srgbClr val="FFFFFF"/>
                </a:solidFill>
                <a:latin typeface="Arial"/>
                <a:cs typeface="Arial"/>
              </a:rPr>
              <a:t>r</a:t>
            </a:r>
            <a:r>
              <a:rPr sz="900" b="1" spc="-11" dirty="0">
                <a:solidFill>
                  <a:srgbClr val="FFFFFF"/>
                </a:solidFill>
                <a:latin typeface="Arial"/>
                <a:cs typeface="Arial"/>
              </a:rPr>
              <a:t>o</a:t>
            </a:r>
            <a:r>
              <a:rPr sz="900" b="1" spc="-41" dirty="0">
                <a:solidFill>
                  <a:srgbClr val="FFFFFF"/>
                </a:solidFill>
                <a:latin typeface="Arial"/>
                <a:cs typeface="Arial"/>
              </a:rPr>
              <a:t>w</a:t>
            </a:r>
            <a:r>
              <a:rPr sz="900" b="1" dirty="0">
                <a:solidFill>
                  <a:srgbClr val="FFFFFF"/>
                </a:solidFill>
                <a:latin typeface="Arial"/>
                <a:cs typeface="Arial"/>
              </a:rPr>
              <a:t>th</a:t>
            </a:r>
            <a:endParaRPr sz="900">
              <a:solidFill>
                <a:prstClr val="black"/>
              </a:solidFill>
              <a:latin typeface="Arial"/>
              <a:cs typeface="Arial"/>
            </a:endParaRPr>
          </a:p>
        </p:txBody>
      </p:sp>
      <p:sp>
        <p:nvSpPr>
          <p:cNvPr id="33" name="object 33"/>
          <p:cNvSpPr/>
          <p:nvPr/>
        </p:nvSpPr>
        <p:spPr>
          <a:xfrm>
            <a:off x="1341119" y="4358640"/>
            <a:ext cx="1066800" cy="365760"/>
          </a:xfrm>
          <a:custGeom>
            <a:avLst/>
            <a:gdLst/>
            <a:ahLst/>
            <a:cxnLst/>
            <a:rect l="l" t="t" r="r" b="b"/>
            <a:pathLst>
              <a:path w="1422400" h="487679">
                <a:moveTo>
                  <a:pt x="1373632" y="0"/>
                </a:moveTo>
                <a:lnTo>
                  <a:pt x="48768" y="0"/>
                </a:lnTo>
                <a:lnTo>
                  <a:pt x="29784" y="3832"/>
                </a:lnTo>
                <a:lnTo>
                  <a:pt x="14282" y="14282"/>
                </a:lnTo>
                <a:lnTo>
                  <a:pt x="3832" y="29784"/>
                </a:lnTo>
                <a:lnTo>
                  <a:pt x="0" y="48767"/>
                </a:lnTo>
                <a:lnTo>
                  <a:pt x="0" y="438911"/>
                </a:lnTo>
                <a:lnTo>
                  <a:pt x="3832" y="457895"/>
                </a:lnTo>
                <a:lnTo>
                  <a:pt x="14282" y="473397"/>
                </a:lnTo>
                <a:lnTo>
                  <a:pt x="29784" y="483847"/>
                </a:lnTo>
                <a:lnTo>
                  <a:pt x="48768" y="487679"/>
                </a:lnTo>
                <a:lnTo>
                  <a:pt x="1373632" y="487679"/>
                </a:lnTo>
                <a:lnTo>
                  <a:pt x="1392610" y="483847"/>
                </a:lnTo>
                <a:lnTo>
                  <a:pt x="1408112" y="473397"/>
                </a:lnTo>
                <a:lnTo>
                  <a:pt x="1418566" y="457895"/>
                </a:lnTo>
                <a:lnTo>
                  <a:pt x="1422400" y="438911"/>
                </a:lnTo>
                <a:lnTo>
                  <a:pt x="1422400" y="48767"/>
                </a:lnTo>
                <a:lnTo>
                  <a:pt x="1418566" y="29784"/>
                </a:lnTo>
                <a:lnTo>
                  <a:pt x="1408112" y="14282"/>
                </a:lnTo>
                <a:lnTo>
                  <a:pt x="1392610" y="3832"/>
                </a:lnTo>
                <a:lnTo>
                  <a:pt x="1373632" y="0"/>
                </a:lnTo>
                <a:close/>
              </a:path>
            </a:pathLst>
          </a:custGeom>
          <a:solidFill>
            <a:srgbClr val="6D257A"/>
          </a:solidFill>
        </p:spPr>
        <p:txBody>
          <a:bodyPr wrap="square" lIns="0" tIns="0" rIns="0" bIns="0" rtlCol="0"/>
          <a:lstStyle/>
          <a:p>
            <a:pPr defTabSz="685800"/>
            <a:endParaRPr sz="1350">
              <a:solidFill>
                <a:prstClr val="black"/>
              </a:solidFill>
              <a:latin typeface="Calibri"/>
            </a:endParaRPr>
          </a:p>
        </p:txBody>
      </p:sp>
      <p:sp>
        <p:nvSpPr>
          <p:cNvPr id="34" name="object 34"/>
          <p:cNvSpPr txBox="1"/>
          <p:nvPr/>
        </p:nvSpPr>
        <p:spPr>
          <a:xfrm>
            <a:off x="1566148" y="4394120"/>
            <a:ext cx="622935" cy="266098"/>
          </a:xfrm>
          <a:prstGeom prst="rect">
            <a:avLst/>
          </a:prstGeom>
        </p:spPr>
        <p:txBody>
          <a:bodyPr vert="horz" wrap="square" lIns="0" tIns="9525" rIns="0" bIns="0" rtlCol="0">
            <a:spAutoFit/>
          </a:bodyPr>
          <a:lstStyle/>
          <a:p>
            <a:pPr algn="ctr" defTabSz="685800">
              <a:lnSpc>
                <a:spcPts val="1020"/>
              </a:lnSpc>
              <a:spcBef>
                <a:spcPts val="75"/>
              </a:spcBef>
            </a:pPr>
            <a:r>
              <a:rPr sz="900" b="1" dirty="0">
                <a:solidFill>
                  <a:srgbClr val="FFFFFF"/>
                </a:solidFill>
                <a:latin typeface="Arial"/>
                <a:cs typeface="Arial"/>
              </a:rPr>
              <a:t>Retirement</a:t>
            </a:r>
            <a:endParaRPr sz="900">
              <a:solidFill>
                <a:prstClr val="black"/>
              </a:solidFill>
              <a:latin typeface="Arial"/>
              <a:cs typeface="Arial"/>
            </a:endParaRPr>
          </a:p>
          <a:p>
            <a:pPr marR="953" algn="ctr" defTabSz="685800">
              <a:lnSpc>
                <a:spcPts val="1020"/>
              </a:lnSpc>
            </a:pPr>
            <a:r>
              <a:rPr sz="900" b="1" spc="-26" dirty="0">
                <a:solidFill>
                  <a:srgbClr val="FFFFFF"/>
                </a:solidFill>
                <a:latin typeface="Arial"/>
                <a:cs typeface="Arial"/>
              </a:rPr>
              <a:t>Income</a:t>
            </a:r>
            <a:endParaRPr sz="900">
              <a:solidFill>
                <a:prstClr val="black"/>
              </a:solidFill>
              <a:latin typeface="Arial"/>
              <a:cs typeface="Arial"/>
            </a:endParaRPr>
          </a:p>
        </p:txBody>
      </p:sp>
      <p:sp>
        <p:nvSpPr>
          <p:cNvPr id="35" name="object 35"/>
          <p:cNvSpPr txBox="1"/>
          <p:nvPr/>
        </p:nvSpPr>
        <p:spPr>
          <a:xfrm>
            <a:off x="2536031" y="2939368"/>
            <a:ext cx="2032635" cy="148117"/>
          </a:xfrm>
          <a:prstGeom prst="rect">
            <a:avLst/>
          </a:prstGeom>
        </p:spPr>
        <p:txBody>
          <a:bodyPr vert="horz" wrap="square" lIns="0" tIns="9525" rIns="0" bIns="0" rtlCol="0">
            <a:spAutoFit/>
          </a:bodyPr>
          <a:lstStyle/>
          <a:p>
            <a:pPr marL="9525" defTabSz="685800">
              <a:spcBef>
                <a:spcPts val="75"/>
              </a:spcBef>
            </a:pPr>
            <a:r>
              <a:rPr sz="900" spc="-4" dirty="0">
                <a:solidFill>
                  <a:prstClr val="black"/>
                </a:solidFill>
                <a:latin typeface="Arial"/>
                <a:cs typeface="Arial"/>
              </a:rPr>
              <a:t>Customized TDFs </a:t>
            </a:r>
            <a:r>
              <a:rPr sz="900" dirty="0">
                <a:solidFill>
                  <a:prstClr val="black"/>
                </a:solidFill>
                <a:latin typeface="Arial"/>
                <a:cs typeface="Arial"/>
              </a:rPr>
              <a:t>a </a:t>
            </a:r>
            <a:r>
              <a:rPr sz="900" spc="-19" dirty="0">
                <a:solidFill>
                  <a:prstClr val="black"/>
                </a:solidFill>
                <a:latin typeface="Arial"/>
                <a:cs typeface="Arial"/>
              </a:rPr>
              <a:t>favorable</a:t>
            </a:r>
            <a:r>
              <a:rPr sz="900" spc="116" dirty="0">
                <a:solidFill>
                  <a:prstClr val="black"/>
                </a:solidFill>
                <a:latin typeface="Arial"/>
                <a:cs typeface="Arial"/>
              </a:rPr>
              <a:t> </a:t>
            </a:r>
            <a:r>
              <a:rPr sz="900" spc="-11" dirty="0">
                <a:solidFill>
                  <a:prstClr val="black"/>
                </a:solidFill>
                <a:latin typeface="Arial"/>
                <a:cs typeface="Arial"/>
              </a:rPr>
              <a:t>approach</a:t>
            </a:r>
            <a:endParaRPr sz="900">
              <a:solidFill>
                <a:prstClr val="black"/>
              </a:solidFill>
              <a:latin typeface="Arial"/>
              <a:cs typeface="Arial"/>
            </a:endParaRPr>
          </a:p>
        </p:txBody>
      </p:sp>
      <p:sp>
        <p:nvSpPr>
          <p:cNvPr id="36" name="object 36"/>
          <p:cNvSpPr txBox="1"/>
          <p:nvPr/>
        </p:nvSpPr>
        <p:spPr>
          <a:xfrm>
            <a:off x="2542507" y="3222307"/>
            <a:ext cx="2663666" cy="286617"/>
          </a:xfrm>
          <a:prstGeom prst="rect">
            <a:avLst/>
          </a:prstGeom>
        </p:spPr>
        <p:txBody>
          <a:bodyPr vert="horz" wrap="square" lIns="0" tIns="9525" rIns="0" bIns="0" rtlCol="0">
            <a:spAutoFit/>
          </a:bodyPr>
          <a:lstStyle/>
          <a:p>
            <a:pPr marL="9525" marR="3810" defTabSz="685800">
              <a:spcBef>
                <a:spcPts val="75"/>
              </a:spcBef>
            </a:pPr>
            <a:r>
              <a:rPr sz="900" spc="-15" dirty="0">
                <a:solidFill>
                  <a:prstClr val="black"/>
                </a:solidFill>
                <a:latin typeface="Arial"/>
                <a:cs typeface="Arial"/>
              </a:rPr>
              <a:t>Scheduled mapping </a:t>
            </a:r>
            <a:r>
              <a:rPr sz="900" spc="-8" dirty="0">
                <a:solidFill>
                  <a:prstClr val="black"/>
                </a:solidFill>
                <a:latin typeface="Arial"/>
                <a:cs typeface="Arial"/>
              </a:rPr>
              <a:t>to </a:t>
            </a:r>
            <a:r>
              <a:rPr sz="900" spc="-11" dirty="0">
                <a:solidFill>
                  <a:prstClr val="black"/>
                </a:solidFill>
                <a:latin typeface="Arial"/>
                <a:cs typeface="Arial"/>
              </a:rPr>
              <a:t>stable </a:t>
            </a:r>
            <a:r>
              <a:rPr sz="900" spc="-23" dirty="0">
                <a:solidFill>
                  <a:prstClr val="black"/>
                </a:solidFill>
                <a:latin typeface="Arial"/>
                <a:cs typeface="Arial"/>
              </a:rPr>
              <a:t>value </a:t>
            </a:r>
            <a:r>
              <a:rPr sz="900" spc="-15" dirty="0">
                <a:solidFill>
                  <a:prstClr val="black"/>
                </a:solidFill>
                <a:latin typeface="Arial"/>
                <a:cs typeface="Arial"/>
              </a:rPr>
              <a:t>fund expected </a:t>
            </a:r>
            <a:r>
              <a:rPr sz="900" spc="-8" dirty="0">
                <a:solidFill>
                  <a:prstClr val="black"/>
                </a:solidFill>
                <a:latin typeface="Arial"/>
                <a:cs typeface="Arial"/>
              </a:rPr>
              <a:t>to  </a:t>
            </a:r>
            <a:r>
              <a:rPr sz="900" spc="-15" dirty="0">
                <a:solidFill>
                  <a:prstClr val="black"/>
                </a:solidFill>
                <a:latin typeface="Arial"/>
                <a:cs typeface="Arial"/>
              </a:rPr>
              <a:t>offer </a:t>
            </a:r>
            <a:r>
              <a:rPr sz="900" spc="-23" dirty="0">
                <a:solidFill>
                  <a:prstClr val="black"/>
                </a:solidFill>
                <a:latin typeface="Arial"/>
                <a:cs typeface="Arial"/>
              </a:rPr>
              <a:t>higher </a:t>
            </a:r>
            <a:r>
              <a:rPr sz="900" spc="-15" dirty="0">
                <a:solidFill>
                  <a:prstClr val="black"/>
                </a:solidFill>
                <a:latin typeface="Arial"/>
                <a:cs typeface="Arial"/>
              </a:rPr>
              <a:t>returns </a:t>
            </a:r>
            <a:r>
              <a:rPr sz="900" spc="-11" dirty="0">
                <a:solidFill>
                  <a:prstClr val="black"/>
                </a:solidFill>
                <a:latin typeface="Arial"/>
                <a:cs typeface="Arial"/>
              </a:rPr>
              <a:t>at </a:t>
            </a:r>
            <a:r>
              <a:rPr sz="900" spc="-4" dirty="0">
                <a:solidFill>
                  <a:prstClr val="black"/>
                </a:solidFill>
                <a:latin typeface="Arial"/>
                <a:cs typeface="Arial"/>
              </a:rPr>
              <a:t>a </a:t>
            </a:r>
            <a:r>
              <a:rPr sz="900" spc="-8" dirty="0">
                <a:solidFill>
                  <a:prstClr val="black"/>
                </a:solidFill>
                <a:latin typeface="Arial"/>
                <a:cs typeface="Arial"/>
              </a:rPr>
              <a:t>similar </a:t>
            </a:r>
            <a:r>
              <a:rPr sz="900" spc="-23" dirty="0">
                <a:solidFill>
                  <a:prstClr val="black"/>
                </a:solidFill>
                <a:latin typeface="Arial"/>
                <a:cs typeface="Arial"/>
              </a:rPr>
              <a:t>level </a:t>
            </a:r>
            <a:r>
              <a:rPr sz="900" spc="-11" dirty="0">
                <a:solidFill>
                  <a:prstClr val="black"/>
                </a:solidFill>
                <a:latin typeface="Arial"/>
                <a:cs typeface="Arial"/>
              </a:rPr>
              <a:t>of</a:t>
            </a:r>
            <a:r>
              <a:rPr sz="900" spc="-60" dirty="0">
                <a:solidFill>
                  <a:prstClr val="black"/>
                </a:solidFill>
                <a:latin typeface="Arial"/>
                <a:cs typeface="Arial"/>
              </a:rPr>
              <a:t> </a:t>
            </a:r>
            <a:r>
              <a:rPr sz="900" dirty="0">
                <a:solidFill>
                  <a:prstClr val="black"/>
                </a:solidFill>
                <a:latin typeface="Arial"/>
                <a:cs typeface="Arial"/>
              </a:rPr>
              <a:t>risk</a:t>
            </a:r>
            <a:endParaRPr sz="900">
              <a:solidFill>
                <a:prstClr val="black"/>
              </a:solidFill>
              <a:latin typeface="Arial"/>
              <a:cs typeface="Arial"/>
            </a:endParaRPr>
          </a:p>
        </p:txBody>
      </p:sp>
      <p:sp>
        <p:nvSpPr>
          <p:cNvPr id="37" name="object 37"/>
          <p:cNvSpPr txBox="1"/>
          <p:nvPr/>
        </p:nvSpPr>
        <p:spPr>
          <a:xfrm>
            <a:off x="2560606" y="3614023"/>
            <a:ext cx="2466499" cy="286617"/>
          </a:xfrm>
          <a:prstGeom prst="rect">
            <a:avLst/>
          </a:prstGeom>
        </p:spPr>
        <p:txBody>
          <a:bodyPr vert="horz" wrap="square" lIns="0" tIns="9525" rIns="0" bIns="0" rtlCol="0">
            <a:spAutoFit/>
          </a:bodyPr>
          <a:lstStyle/>
          <a:p>
            <a:pPr marL="9525" marR="3810" defTabSz="685800">
              <a:spcBef>
                <a:spcPts val="75"/>
              </a:spcBef>
            </a:pPr>
            <a:r>
              <a:rPr sz="900" spc="-15" dirty="0">
                <a:solidFill>
                  <a:prstClr val="black"/>
                </a:solidFill>
                <a:latin typeface="Arial"/>
                <a:cs typeface="Arial"/>
              </a:rPr>
              <a:t>Consolidation </a:t>
            </a:r>
            <a:r>
              <a:rPr sz="900" spc="-8" dirty="0">
                <a:solidFill>
                  <a:prstClr val="black"/>
                </a:solidFill>
                <a:latin typeface="Arial"/>
                <a:cs typeface="Arial"/>
              </a:rPr>
              <a:t>to </a:t>
            </a:r>
            <a:r>
              <a:rPr sz="900" spc="-11" dirty="0">
                <a:solidFill>
                  <a:prstClr val="black"/>
                </a:solidFill>
                <a:latin typeface="Arial"/>
                <a:cs typeface="Arial"/>
              </a:rPr>
              <a:t>single active </a:t>
            </a:r>
            <a:r>
              <a:rPr sz="900" spc="-19" dirty="0">
                <a:solidFill>
                  <a:prstClr val="black"/>
                </a:solidFill>
                <a:latin typeface="Arial"/>
                <a:cs typeface="Arial"/>
              </a:rPr>
              <a:t>bond </a:t>
            </a:r>
            <a:r>
              <a:rPr sz="900" spc="-15" dirty="0">
                <a:solidFill>
                  <a:prstClr val="black"/>
                </a:solidFill>
                <a:latin typeface="Arial"/>
                <a:cs typeface="Arial"/>
              </a:rPr>
              <a:t>fund </a:t>
            </a:r>
            <a:r>
              <a:rPr sz="900" spc="-11" dirty="0">
                <a:solidFill>
                  <a:prstClr val="black"/>
                </a:solidFill>
                <a:latin typeface="Arial"/>
                <a:cs typeface="Arial"/>
              </a:rPr>
              <a:t>reduced  </a:t>
            </a:r>
            <a:r>
              <a:rPr sz="900" spc="-15" dirty="0">
                <a:solidFill>
                  <a:prstClr val="black"/>
                </a:solidFill>
                <a:latin typeface="Arial"/>
                <a:cs typeface="Arial"/>
              </a:rPr>
              <a:t>redundancies and </a:t>
            </a:r>
            <a:r>
              <a:rPr sz="900" spc="-11" dirty="0">
                <a:solidFill>
                  <a:prstClr val="black"/>
                </a:solidFill>
                <a:latin typeface="Arial"/>
                <a:cs typeface="Arial"/>
              </a:rPr>
              <a:t>streamlined</a:t>
            </a:r>
            <a:r>
              <a:rPr sz="900" spc="-23" dirty="0">
                <a:solidFill>
                  <a:prstClr val="black"/>
                </a:solidFill>
                <a:latin typeface="Arial"/>
                <a:cs typeface="Arial"/>
              </a:rPr>
              <a:t> </a:t>
            </a:r>
            <a:r>
              <a:rPr sz="900" spc="-19" dirty="0">
                <a:solidFill>
                  <a:prstClr val="black"/>
                </a:solidFill>
                <a:latin typeface="Arial"/>
                <a:cs typeface="Arial"/>
              </a:rPr>
              <a:t>lineup</a:t>
            </a:r>
            <a:endParaRPr sz="900">
              <a:solidFill>
                <a:prstClr val="black"/>
              </a:solidFill>
              <a:latin typeface="Arial"/>
              <a:cs typeface="Arial"/>
            </a:endParaRPr>
          </a:p>
        </p:txBody>
      </p:sp>
      <p:sp>
        <p:nvSpPr>
          <p:cNvPr id="38" name="object 38"/>
          <p:cNvSpPr txBox="1"/>
          <p:nvPr/>
        </p:nvSpPr>
        <p:spPr>
          <a:xfrm>
            <a:off x="2578703" y="4012882"/>
            <a:ext cx="2337911" cy="286617"/>
          </a:xfrm>
          <a:prstGeom prst="rect">
            <a:avLst/>
          </a:prstGeom>
        </p:spPr>
        <p:txBody>
          <a:bodyPr vert="horz" wrap="square" lIns="0" tIns="9525" rIns="0" bIns="0" rtlCol="0">
            <a:spAutoFit/>
          </a:bodyPr>
          <a:lstStyle/>
          <a:p>
            <a:pPr marL="9525" defTabSz="685800">
              <a:spcBef>
                <a:spcPts val="75"/>
              </a:spcBef>
            </a:pPr>
            <a:r>
              <a:rPr sz="900" spc="-11" dirty="0">
                <a:solidFill>
                  <a:prstClr val="black"/>
                </a:solidFill>
                <a:latin typeface="Arial"/>
                <a:cs typeface="Arial"/>
              </a:rPr>
              <a:t>Streamlined approach </a:t>
            </a:r>
            <a:r>
              <a:rPr sz="900" spc="-15" dirty="0">
                <a:solidFill>
                  <a:prstClr val="black"/>
                </a:solidFill>
                <a:latin typeface="Arial"/>
                <a:cs typeface="Arial"/>
              </a:rPr>
              <a:t>that </a:t>
            </a:r>
            <a:r>
              <a:rPr sz="900" spc="-19" dirty="0">
                <a:solidFill>
                  <a:prstClr val="black"/>
                </a:solidFill>
                <a:latin typeface="Arial"/>
                <a:cs typeface="Arial"/>
              </a:rPr>
              <a:t>provides </a:t>
            </a:r>
            <a:r>
              <a:rPr sz="900" spc="4" dirty="0">
                <a:solidFill>
                  <a:prstClr val="black"/>
                </a:solidFill>
                <a:latin typeface="Arial"/>
                <a:cs typeface="Arial"/>
              </a:rPr>
              <a:t>access</a:t>
            </a:r>
            <a:r>
              <a:rPr sz="900" spc="68" dirty="0">
                <a:solidFill>
                  <a:prstClr val="black"/>
                </a:solidFill>
                <a:latin typeface="Arial"/>
                <a:cs typeface="Arial"/>
              </a:rPr>
              <a:t> </a:t>
            </a:r>
            <a:r>
              <a:rPr sz="900" spc="-8" dirty="0">
                <a:solidFill>
                  <a:prstClr val="black"/>
                </a:solidFill>
                <a:latin typeface="Arial"/>
                <a:cs typeface="Arial"/>
              </a:rPr>
              <a:t>to</a:t>
            </a:r>
            <a:endParaRPr sz="900">
              <a:solidFill>
                <a:prstClr val="black"/>
              </a:solidFill>
              <a:latin typeface="Arial"/>
              <a:cs typeface="Arial"/>
            </a:endParaRPr>
          </a:p>
          <a:p>
            <a:pPr marL="9525" defTabSz="685800"/>
            <a:r>
              <a:rPr sz="900" spc="-19" dirty="0">
                <a:solidFill>
                  <a:prstClr val="black"/>
                </a:solidFill>
                <a:latin typeface="Arial"/>
                <a:cs typeface="Arial"/>
              </a:rPr>
              <a:t>global </a:t>
            </a:r>
            <a:r>
              <a:rPr sz="900" spc="-11" dirty="0">
                <a:solidFill>
                  <a:prstClr val="black"/>
                </a:solidFill>
                <a:latin typeface="Arial"/>
                <a:cs typeface="Arial"/>
              </a:rPr>
              <a:t>markets </a:t>
            </a:r>
            <a:r>
              <a:rPr sz="900" spc="-15" dirty="0">
                <a:solidFill>
                  <a:prstClr val="black"/>
                </a:solidFill>
                <a:latin typeface="Arial"/>
                <a:cs typeface="Arial"/>
              </a:rPr>
              <a:t>and </a:t>
            </a:r>
            <a:r>
              <a:rPr sz="900" spc="-11" dirty="0">
                <a:solidFill>
                  <a:prstClr val="black"/>
                </a:solidFill>
                <a:latin typeface="Arial"/>
                <a:cs typeface="Arial"/>
              </a:rPr>
              <a:t>is </a:t>
            </a:r>
            <a:r>
              <a:rPr sz="900" spc="-4" dirty="0">
                <a:solidFill>
                  <a:prstClr val="black"/>
                </a:solidFill>
                <a:latin typeface="Arial"/>
                <a:cs typeface="Arial"/>
              </a:rPr>
              <a:t>consistent </a:t>
            </a:r>
            <a:r>
              <a:rPr sz="900" dirty="0">
                <a:solidFill>
                  <a:prstClr val="black"/>
                </a:solidFill>
                <a:latin typeface="Arial"/>
                <a:cs typeface="Arial"/>
              </a:rPr>
              <a:t>across</a:t>
            </a:r>
            <a:r>
              <a:rPr sz="900" spc="-30" dirty="0">
                <a:solidFill>
                  <a:prstClr val="black"/>
                </a:solidFill>
                <a:latin typeface="Arial"/>
                <a:cs typeface="Arial"/>
              </a:rPr>
              <a:t> </a:t>
            </a:r>
            <a:r>
              <a:rPr sz="900" spc="-11" dirty="0">
                <a:solidFill>
                  <a:prstClr val="black"/>
                </a:solidFill>
                <a:latin typeface="Arial"/>
                <a:cs typeface="Arial"/>
              </a:rPr>
              <a:t>tiers</a:t>
            </a:r>
            <a:endParaRPr sz="900">
              <a:solidFill>
                <a:prstClr val="black"/>
              </a:solidFill>
              <a:latin typeface="Arial"/>
              <a:cs typeface="Arial"/>
            </a:endParaRPr>
          </a:p>
        </p:txBody>
      </p:sp>
      <p:sp>
        <p:nvSpPr>
          <p:cNvPr id="39" name="object 39"/>
          <p:cNvSpPr txBox="1"/>
          <p:nvPr/>
        </p:nvSpPr>
        <p:spPr>
          <a:xfrm>
            <a:off x="3418333" y="2589133"/>
            <a:ext cx="897731" cy="176075"/>
          </a:xfrm>
          <a:prstGeom prst="rect">
            <a:avLst/>
          </a:prstGeom>
        </p:spPr>
        <p:txBody>
          <a:bodyPr vert="horz" wrap="square" lIns="0" tIns="8573" rIns="0" bIns="0" rtlCol="0">
            <a:spAutoFit/>
          </a:bodyPr>
          <a:lstStyle/>
          <a:p>
            <a:pPr marL="9525" defTabSz="685800">
              <a:spcBef>
                <a:spcPts val="68"/>
              </a:spcBef>
            </a:pPr>
            <a:r>
              <a:rPr sz="1088" b="1" spc="-4" dirty="0">
                <a:solidFill>
                  <a:prstClr val="black"/>
                </a:solidFill>
                <a:latin typeface="Arial"/>
                <a:cs typeface="Arial"/>
              </a:rPr>
              <a:t>Obs</a:t>
            </a:r>
            <a:r>
              <a:rPr sz="1088" b="1" spc="56" dirty="0">
                <a:solidFill>
                  <a:prstClr val="black"/>
                </a:solidFill>
                <a:latin typeface="Arial"/>
                <a:cs typeface="Arial"/>
              </a:rPr>
              <a:t>e</a:t>
            </a:r>
            <a:r>
              <a:rPr sz="1088" b="1" spc="-4" dirty="0">
                <a:solidFill>
                  <a:prstClr val="black"/>
                </a:solidFill>
                <a:latin typeface="Arial"/>
                <a:cs typeface="Arial"/>
              </a:rPr>
              <a:t>rvat</a:t>
            </a:r>
            <a:r>
              <a:rPr sz="1088" b="1" spc="-68" dirty="0">
                <a:solidFill>
                  <a:prstClr val="black"/>
                </a:solidFill>
                <a:latin typeface="Arial"/>
                <a:cs typeface="Arial"/>
              </a:rPr>
              <a:t>i</a:t>
            </a:r>
            <a:r>
              <a:rPr sz="1088" b="1" spc="-4" dirty="0">
                <a:solidFill>
                  <a:prstClr val="black"/>
                </a:solidFill>
                <a:latin typeface="Arial"/>
                <a:cs typeface="Arial"/>
              </a:rPr>
              <a:t>ons</a:t>
            </a:r>
            <a:endParaRPr sz="1088">
              <a:solidFill>
                <a:prstClr val="black"/>
              </a:solidFill>
              <a:latin typeface="Arial"/>
              <a:cs typeface="Arial"/>
            </a:endParaRPr>
          </a:p>
        </p:txBody>
      </p:sp>
      <p:sp>
        <p:nvSpPr>
          <p:cNvPr id="40" name="object 40"/>
          <p:cNvSpPr txBox="1"/>
          <p:nvPr/>
        </p:nvSpPr>
        <p:spPr>
          <a:xfrm>
            <a:off x="2539366" y="4476988"/>
            <a:ext cx="2581751" cy="148117"/>
          </a:xfrm>
          <a:prstGeom prst="rect">
            <a:avLst/>
          </a:prstGeom>
        </p:spPr>
        <p:txBody>
          <a:bodyPr vert="horz" wrap="square" lIns="0" tIns="9525" rIns="0" bIns="0" rtlCol="0">
            <a:spAutoFit/>
          </a:bodyPr>
          <a:lstStyle/>
          <a:p>
            <a:pPr marL="9525" defTabSz="685800">
              <a:spcBef>
                <a:spcPts val="75"/>
              </a:spcBef>
            </a:pPr>
            <a:r>
              <a:rPr sz="900" spc="-8" dirty="0">
                <a:solidFill>
                  <a:prstClr val="black"/>
                </a:solidFill>
                <a:latin typeface="Arial"/>
                <a:cs typeface="Arial"/>
              </a:rPr>
              <a:t>Protects purchasing </a:t>
            </a:r>
            <a:r>
              <a:rPr sz="900" spc="-11" dirty="0">
                <a:solidFill>
                  <a:prstClr val="black"/>
                </a:solidFill>
                <a:latin typeface="Arial"/>
                <a:cs typeface="Arial"/>
              </a:rPr>
              <a:t>power of </a:t>
            </a:r>
            <a:r>
              <a:rPr sz="900" spc="-8" dirty="0">
                <a:solidFill>
                  <a:prstClr val="black"/>
                </a:solidFill>
                <a:latin typeface="Arial"/>
                <a:cs typeface="Arial"/>
              </a:rPr>
              <a:t>accumulated</a:t>
            </a:r>
            <a:r>
              <a:rPr sz="900" spc="176" dirty="0">
                <a:solidFill>
                  <a:prstClr val="black"/>
                </a:solidFill>
                <a:latin typeface="Arial"/>
                <a:cs typeface="Arial"/>
              </a:rPr>
              <a:t> </a:t>
            </a:r>
            <a:r>
              <a:rPr sz="900" spc="-15" dirty="0">
                <a:solidFill>
                  <a:prstClr val="black"/>
                </a:solidFill>
                <a:latin typeface="Arial"/>
                <a:cs typeface="Arial"/>
              </a:rPr>
              <a:t>savings</a:t>
            </a:r>
            <a:endParaRPr sz="900">
              <a:solidFill>
                <a:prstClr val="black"/>
              </a:solidFill>
              <a:latin typeface="Arial"/>
              <a:cs typeface="Arial"/>
            </a:endParaRPr>
          </a:p>
        </p:txBody>
      </p:sp>
      <p:sp>
        <p:nvSpPr>
          <p:cNvPr id="41" name="object 41"/>
          <p:cNvSpPr/>
          <p:nvPr/>
        </p:nvSpPr>
        <p:spPr>
          <a:xfrm>
            <a:off x="2480309" y="3996691"/>
            <a:ext cx="2857500" cy="312419"/>
          </a:xfrm>
          <a:custGeom>
            <a:avLst/>
            <a:gdLst/>
            <a:ahLst/>
            <a:cxnLst/>
            <a:rect l="l" t="t" r="r" b="b"/>
            <a:pathLst>
              <a:path w="3810000" h="416560">
                <a:moveTo>
                  <a:pt x="0" y="41655"/>
                </a:moveTo>
                <a:lnTo>
                  <a:pt x="3276" y="25449"/>
                </a:lnTo>
                <a:lnTo>
                  <a:pt x="12207" y="12207"/>
                </a:lnTo>
                <a:lnTo>
                  <a:pt x="25449" y="3276"/>
                </a:lnTo>
                <a:lnTo>
                  <a:pt x="41656" y="0"/>
                </a:lnTo>
                <a:lnTo>
                  <a:pt x="3768344" y="0"/>
                </a:lnTo>
                <a:lnTo>
                  <a:pt x="3784550" y="3276"/>
                </a:lnTo>
                <a:lnTo>
                  <a:pt x="3797792" y="12207"/>
                </a:lnTo>
                <a:lnTo>
                  <a:pt x="3806723" y="25449"/>
                </a:lnTo>
                <a:lnTo>
                  <a:pt x="3810000" y="41655"/>
                </a:lnTo>
                <a:lnTo>
                  <a:pt x="3810000" y="374903"/>
                </a:lnTo>
                <a:lnTo>
                  <a:pt x="3806723" y="391121"/>
                </a:lnTo>
                <a:lnTo>
                  <a:pt x="3797792" y="404361"/>
                </a:lnTo>
                <a:lnTo>
                  <a:pt x="3784550" y="413287"/>
                </a:lnTo>
                <a:lnTo>
                  <a:pt x="3768344" y="416559"/>
                </a:lnTo>
                <a:lnTo>
                  <a:pt x="41656" y="416559"/>
                </a:lnTo>
                <a:lnTo>
                  <a:pt x="25449" y="413287"/>
                </a:lnTo>
                <a:lnTo>
                  <a:pt x="12207" y="404361"/>
                </a:lnTo>
                <a:lnTo>
                  <a:pt x="3276" y="391121"/>
                </a:lnTo>
                <a:lnTo>
                  <a:pt x="0" y="374903"/>
                </a:lnTo>
                <a:lnTo>
                  <a:pt x="0" y="41655"/>
                </a:lnTo>
                <a:close/>
              </a:path>
            </a:pathLst>
          </a:custGeom>
          <a:ln w="30480">
            <a:solidFill>
              <a:srgbClr val="003E71"/>
            </a:solidFill>
          </a:ln>
        </p:spPr>
        <p:txBody>
          <a:bodyPr wrap="square" lIns="0" tIns="0" rIns="0" bIns="0" rtlCol="0"/>
          <a:lstStyle/>
          <a:p>
            <a:pPr defTabSz="685800"/>
            <a:endParaRPr sz="1350">
              <a:solidFill>
                <a:prstClr val="black"/>
              </a:solidFill>
              <a:latin typeface="Calibri"/>
            </a:endParaRPr>
          </a:p>
        </p:txBody>
      </p:sp>
      <p:sp>
        <p:nvSpPr>
          <p:cNvPr id="42" name="object 42"/>
          <p:cNvSpPr/>
          <p:nvPr/>
        </p:nvSpPr>
        <p:spPr>
          <a:xfrm>
            <a:off x="2472690" y="3615690"/>
            <a:ext cx="2857500" cy="320040"/>
          </a:xfrm>
          <a:custGeom>
            <a:avLst/>
            <a:gdLst/>
            <a:ahLst/>
            <a:cxnLst/>
            <a:rect l="l" t="t" r="r" b="b"/>
            <a:pathLst>
              <a:path w="3810000" h="426720">
                <a:moveTo>
                  <a:pt x="0" y="42671"/>
                </a:moveTo>
                <a:lnTo>
                  <a:pt x="3345" y="26038"/>
                </a:lnTo>
                <a:lnTo>
                  <a:pt x="12477" y="12477"/>
                </a:lnTo>
                <a:lnTo>
                  <a:pt x="26038" y="3345"/>
                </a:lnTo>
                <a:lnTo>
                  <a:pt x="42672" y="0"/>
                </a:lnTo>
                <a:lnTo>
                  <a:pt x="3767328" y="0"/>
                </a:lnTo>
                <a:lnTo>
                  <a:pt x="3783961" y="3345"/>
                </a:lnTo>
                <a:lnTo>
                  <a:pt x="3797522" y="12477"/>
                </a:lnTo>
                <a:lnTo>
                  <a:pt x="3806654" y="26038"/>
                </a:lnTo>
                <a:lnTo>
                  <a:pt x="3810000" y="42671"/>
                </a:lnTo>
                <a:lnTo>
                  <a:pt x="3810000" y="384047"/>
                </a:lnTo>
                <a:lnTo>
                  <a:pt x="3806654" y="400681"/>
                </a:lnTo>
                <a:lnTo>
                  <a:pt x="3797522" y="414242"/>
                </a:lnTo>
                <a:lnTo>
                  <a:pt x="3783961" y="423374"/>
                </a:lnTo>
                <a:lnTo>
                  <a:pt x="3767328" y="426719"/>
                </a:lnTo>
                <a:lnTo>
                  <a:pt x="42672" y="426719"/>
                </a:lnTo>
                <a:lnTo>
                  <a:pt x="26038" y="423374"/>
                </a:lnTo>
                <a:lnTo>
                  <a:pt x="12477" y="414242"/>
                </a:lnTo>
                <a:lnTo>
                  <a:pt x="3345" y="400681"/>
                </a:lnTo>
                <a:lnTo>
                  <a:pt x="0" y="384047"/>
                </a:lnTo>
                <a:lnTo>
                  <a:pt x="0" y="42671"/>
                </a:lnTo>
                <a:close/>
              </a:path>
            </a:pathLst>
          </a:custGeom>
          <a:ln w="30479">
            <a:solidFill>
              <a:srgbClr val="EFAB00"/>
            </a:solidFill>
          </a:ln>
        </p:spPr>
        <p:txBody>
          <a:bodyPr wrap="square" lIns="0" tIns="0" rIns="0" bIns="0" rtlCol="0"/>
          <a:lstStyle/>
          <a:p>
            <a:pPr defTabSz="685800"/>
            <a:endParaRPr sz="1350">
              <a:solidFill>
                <a:prstClr val="black"/>
              </a:solidFill>
              <a:latin typeface="Calibri"/>
            </a:endParaRPr>
          </a:p>
        </p:txBody>
      </p:sp>
      <p:sp>
        <p:nvSpPr>
          <p:cNvPr id="43" name="object 43"/>
          <p:cNvSpPr/>
          <p:nvPr/>
        </p:nvSpPr>
        <p:spPr>
          <a:xfrm>
            <a:off x="2480309" y="3211831"/>
            <a:ext cx="2849880" cy="312419"/>
          </a:xfrm>
          <a:custGeom>
            <a:avLst/>
            <a:gdLst/>
            <a:ahLst/>
            <a:cxnLst/>
            <a:rect l="l" t="t" r="r" b="b"/>
            <a:pathLst>
              <a:path w="3799840" h="416560">
                <a:moveTo>
                  <a:pt x="0" y="41656"/>
                </a:moveTo>
                <a:lnTo>
                  <a:pt x="3276" y="25449"/>
                </a:lnTo>
                <a:lnTo>
                  <a:pt x="12207" y="12207"/>
                </a:lnTo>
                <a:lnTo>
                  <a:pt x="25449" y="3276"/>
                </a:lnTo>
                <a:lnTo>
                  <a:pt x="41656" y="0"/>
                </a:lnTo>
                <a:lnTo>
                  <a:pt x="3758183" y="0"/>
                </a:lnTo>
                <a:lnTo>
                  <a:pt x="3774390" y="3276"/>
                </a:lnTo>
                <a:lnTo>
                  <a:pt x="3787632" y="12207"/>
                </a:lnTo>
                <a:lnTo>
                  <a:pt x="3796563" y="25449"/>
                </a:lnTo>
                <a:lnTo>
                  <a:pt x="3799840" y="41656"/>
                </a:lnTo>
                <a:lnTo>
                  <a:pt x="3799840" y="374904"/>
                </a:lnTo>
                <a:lnTo>
                  <a:pt x="3796563" y="391110"/>
                </a:lnTo>
                <a:lnTo>
                  <a:pt x="3787632" y="404352"/>
                </a:lnTo>
                <a:lnTo>
                  <a:pt x="3774390" y="413283"/>
                </a:lnTo>
                <a:lnTo>
                  <a:pt x="3758183" y="416560"/>
                </a:lnTo>
                <a:lnTo>
                  <a:pt x="41656" y="416560"/>
                </a:lnTo>
                <a:lnTo>
                  <a:pt x="25449" y="413283"/>
                </a:lnTo>
                <a:lnTo>
                  <a:pt x="12207" y="404352"/>
                </a:lnTo>
                <a:lnTo>
                  <a:pt x="3276" y="391110"/>
                </a:lnTo>
                <a:lnTo>
                  <a:pt x="0" y="374904"/>
                </a:lnTo>
                <a:lnTo>
                  <a:pt x="0" y="41656"/>
                </a:lnTo>
                <a:close/>
              </a:path>
            </a:pathLst>
          </a:custGeom>
          <a:ln w="30480">
            <a:solidFill>
              <a:srgbClr val="79B800"/>
            </a:solidFill>
          </a:ln>
        </p:spPr>
        <p:txBody>
          <a:bodyPr wrap="square" lIns="0" tIns="0" rIns="0" bIns="0" rtlCol="0"/>
          <a:lstStyle/>
          <a:p>
            <a:pPr defTabSz="685800"/>
            <a:endParaRPr sz="1350">
              <a:solidFill>
                <a:prstClr val="black"/>
              </a:solidFill>
              <a:latin typeface="Calibri"/>
            </a:endParaRPr>
          </a:p>
        </p:txBody>
      </p:sp>
      <p:sp>
        <p:nvSpPr>
          <p:cNvPr id="44" name="object 44"/>
          <p:cNvSpPr/>
          <p:nvPr/>
        </p:nvSpPr>
        <p:spPr>
          <a:xfrm>
            <a:off x="2472690" y="2868930"/>
            <a:ext cx="2849880" cy="274320"/>
          </a:xfrm>
          <a:custGeom>
            <a:avLst/>
            <a:gdLst/>
            <a:ahLst/>
            <a:cxnLst/>
            <a:rect l="l" t="t" r="r" b="b"/>
            <a:pathLst>
              <a:path w="3799840" h="365760">
                <a:moveTo>
                  <a:pt x="0" y="36576"/>
                </a:moveTo>
                <a:lnTo>
                  <a:pt x="2875" y="22342"/>
                </a:lnTo>
                <a:lnTo>
                  <a:pt x="10715" y="10715"/>
                </a:lnTo>
                <a:lnTo>
                  <a:pt x="22342" y="2875"/>
                </a:lnTo>
                <a:lnTo>
                  <a:pt x="36575" y="0"/>
                </a:lnTo>
                <a:lnTo>
                  <a:pt x="3763264" y="0"/>
                </a:lnTo>
                <a:lnTo>
                  <a:pt x="3777497" y="2875"/>
                </a:lnTo>
                <a:lnTo>
                  <a:pt x="3789124" y="10715"/>
                </a:lnTo>
                <a:lnTo>
                  <a:pt x="3796964" y="22342"/>
                </a:lnTo>
                <a:lnTo>
                  <a:pt x="3799840" y="36576"/>
                </a:lnTo>
                <a:lnTo>
                  <a:pt x="3799840" y="329184"/>
                </a:lnTo>
                <a:lnTo>
                  <a:pt x="3796964" y="343417"/>
                </a:lnTo>
                <a:lnTo>
                  <a:pt x="3789124" y="355044"/>
                </a:lnTo>
                <a:lnTo>
                  <a:pt x="3777497" y="362884"/>
                </a:lnTo>
                <a:lnTo>
                  <a:pt x="3763264" y="365760"/>
                </a:lnTo>
                <a:lnTo>
                  <a:pt x="36575" y="365760"/>
                </a:lnTo>
                <a:lnTo>
                  <a:pt x="22342" y="362884"/>
                </a:lnTo>
                <a:lnTo>
                  <a:pt x="10715" y="355044"/>
                </a:lnTo>
                <a:lnTo>
                  <a:pt x="2875" y="343417"/>
                </a:lnTo>
                <a:lnTo>
                  <a:pt x="0" y="329184"/>
                </a:lnTo>
                <a:lnTo>
                  <a:pt x="0" y="36576"/>
                </a:lnTo>
                <a:close/>
              </a:path>
            </a:pathLst>
          </a:custGeom>
          <a:ln w="30480">
            <a:solidFill>
              <a:srgbClr val="0083A9"/>
            </a:solidFill>
          </a:ln>
        </p:spPr>
        <p:txBody>
          <a:bodyPr wrap="square" lIns="0" tIns="0" rIns="0" bIns="0" rtlCol="0"/>
          <a:lstStyle/>
          <a:p>
            <a:pPr defTabSz="685800"/>
            <a:endParaRPr sz="1350">
              <a:solidFill>
                <a:prstClr val="black"/>
              </a:solidFill>
              <a:latin typeface="Calibri"/>
            </a:endParaRPr>
          </a:p>
        </p:txBody>
      </p:sp>
      <p:sp>
        <p:nvSpPr>
          <p:cNvPr id="45" name="object 45"/>
          <p:cNvSpPr/>
          <p:nvPr/>
        </p:nvSpPr>
        <p:spPr>
          <a:xfrm>
            <a:off x="2472690" y="4385309"/>
            <a:ext cx="2849880" cy="320040"/>
          </a:xfrm>
          <a:custGeom>
            <a:avLst/>
            <a:gdLst/>
            <a:ahLst/>
            <a:cxnLst/>
            <a:rect l="l" t="t" r="r" b="b"/>
            <a:pathLst>
              <a:path w="3799840" h="426720">
                <a:moveTo>
                  <a:pt x="0" y="42672"/>
                </a:moveTo>
                <a:lnTo>
                  <a:pt x="3345" y="26060"/>
                </a:lnTo>
                <a:lnTo>
                  <a:pt x="12477" y="12496"/>
                </a:lnTo>
                <a:lnTo>
                  <a:pt x="26038" y="3352"/>
                </a:lnTo>
                <a:lnTo>
                  <a:pt x="42672" y="0"/>
                </a:lnTo>
                <a:lnTo>
                  <a:pt x="3757168" y="0"/>
                </a:lnTo>
                <a:lnTo>
                  <a:pt x="3773801" y="3352"/>
                </a:lnTo>
                <a:lnTo>
                  <a:pt x="3787362" y="12496"/>
                </a:lnTo>
                <a:lnTo>
                  <a:pt x="3796494" y="26060"/>
                </a:lnTo>
                <a:lnTo>
                  <a:pt x="3799840" y="42672"/>
                </a:lnTo>
                <a:lnTo>
                  <a:pt x="3799840" y="384048"/>
                </a:lnTo>
                <a:lnTo>
                  <a:pt x="3796494" y="400659"/>
                </a:lnTo>
                <a:lnTo>
                  <a:pt x="3787362" y="414223"/>
                </a:lnTo>
                <a:lnTo>
                  <a:pt x="3773801" y="423367"/>
                </a:lnTo>
                <a:lnTo>
                  <a:pt x="3757168" y="426720"/>
                </a:lnTo>
                <a:lnTo>
                  <a:pt x="42672" y="426720"/>
                </a:lnTo>
                <a:lnTo>
                  <a:pt x="26038" y="423367"/>
                </a:lnTo>
                <a:lnTo>
                  <a:pt x="12477" y="414223"/>
                </a:lnTo>
                <a:lnTo>
                  <a:pt x="3345" y="400659"/>
                </a:lnTo>
                <a:lnTo>
                  <a:pt x="0" y="384048"/>
                </a:lnTo>
                <a:lnTo>
                  <a:pt x="0" y="42672"/>
                </a:lnTo>
                <a:close/>
              </a:path>
            </a:pathLst>
          </a:custGeom>
          <a:ln w="30479">
            <a:solidFill>
              <a:srgbClr val="6F2F9F"/>
            </a:solidFill>
          </a:ln>
        </p:spPr>
        <p:txBody>
          <a:bodyPr wrap="square" lIns="0" tIns="0" rIns="0" bIns="0" rtlCol="0"/>
          <a:lstStyle/>
          <a:p>
            <a:pPr defTabSz="685800"/>
            <a:endParaRPr sz="1350">
              <a:solidFill>
                <a:prstClr val="black"/>
              </a:solidFill>
              <a:latin typeface="Calibri"/>
            </a:endParaRPr>
          </a:p>
        </p:txBody>
      </p:sp>
      <p:sp>
        <p:nvSpPr>
          <p:cNvPr id="48" name="Slide Number Placeholder 47"/>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130</a:t>
            </a:fld>
            <a:endParaRPr lang="en-US" spc="-4" dirty="0"/>
          </a:p>
        </p:txBody>
      </p:sp>
    </p:spTree>
    <p:extLst>
      <p:ext uri="{BB962C8B-B14F-4D97-AF65-F5344CB8AC3E}">
        <p14:creationId xmlns:p14="http://schemas.microsoft.com/office/powerpoint/2010/main" val="185036458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5430" y="4257675"/>
            <a:ext cx="2308860" cy="57150"/>
          </a:xfrm>
          <a:custGeom>
            <a:avLst/>
            <a:gdLst/>
            <a:ahLst/>
            <a:cxnLst/>
            <a:rect l="l" t="t" r="r" b="b"/>
            <a:pathLst>
              <a:path w="3078479" h="76200">
                <a:moveTo>
                  <a:pt x="3002280" y="0"/>
                </a:moveTo>
                <a:lnTo>
                  <a:pt x="3002280" y="76200"/>
                </a:lnTo>
                <a:lnTo>
                  <a:pt x="3065780" y="44450"/>
                </a:lnTo>
                <a:lnTo>
                  <a:pt x="3014980" y="44450"/>
                </a:lnTo>
                <a:lnTo>
                  <a:pt x="3014980" y="31750"/>
                </a:lnTo>
                <a:lnTo>
                  <a:pt x="3065780" y="31750"/>
                </a:lnTo>
                <a:lnTo>
                  <a:pt x="3002280" y="0"/>
                </a:lnTo>
                <a:close/>
              </a:path>
              <a:path w="3078479" h="76200">
                <a:moveTo>
                  <a:pt x="3002280" y="31750"/>
                </a:moveTo>
                <a:lnTo>
                  <a:pt x="0" y="31750"/>
                </a:lnTo>
                <a:lnTo>
                  <a:pt x="0" y="44450"/>
                </a:lnTo>
                <a:lnTo>
                  <a:pt x="3002280" y="44450"/>
                </a:lnTo>
                <a:lnTo>
                  <a:pt x="3002280" y="31750"/>
                </a:lnTo>
                <a:close/>
              </a:path>
              <a:path w="3078479" h="76200">
                <a:moveTo>
                  <a:pt x="3065780" y="31750"/>
                </a:moveTo>
                <a:lnTo>
                  <a:pt x="3014980" y="31750"/>
                </a:lnTo>
                <a:lnTo>
                  <a:pt x="3014980" y="44450"/>
                </a:lnTo>
                <a:lnTo>
                  <a:pt x="3065780" y="44450"/>
                </a:lnTo>
                <a:lnTo>
                  <a:pt x="3078480" y="38100"/>
                </a:lnTo>
                <a:lnTo>
                  <a:pt x="3065780" y="31750"/>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3" name="object 3"/>
          <p:cNvSpPr txBox="1"/>
          <p:nvPr/>
        </p:nvSpPr>
        <p:spPr>
          <a:xfrm>
            <a:off x="3708082" y="4206002"/>
            <a:ext cx="1512094" cy="148117"/>
          </a:xfrm>
          <a:prstGeom prst="rect">
            <a:avLst/>
          </a:prstGeom>
        </p:spPr>
        <p:txBody>
          <a:bodyPr vert="horz" wrap="square" lIns="0" tIns="9525" rIns="0" bIns="0" rtlCol="0">
            <a:spAutoFit/>
          </a:bodyPr>
          <a:lstStyle/>
          <a:p>
            <a:pPr marL="9525" defTabSz="685800">
              <a:spcBef>
                <a:spcPts val="75"/>
              </a:spcBef>
            </a:pPr>
            <a:r>
              <a:rPr sz="900" b="1" spc="-8" dirty="0">
                <a:solidFill>
                  <a:prstClr val="black"/>
                </a:solidFill>
                <a:latin typeface="Arial"/>
                <a:cs typeface="Arial"/>
              </a:rPr>
              <a:t>Risk </a:t>
            </a:r>
            <a:r>
              <a:rPr sz="900" b="1" spc="-19" dirty="0">
                <a:solidFill>
                  <a:prstClr val="black"/>
                </a:solidFill>
                <a:latin typeface="Arial"/>
                <a:cs typeface="Arial"/>
              </a:rPr>
              <a:t>(Variability </a:t>
            </a:r>
            <a:r>
              <a:rPr sz="900" b="1" spc="-8" dirty="0">
                <a:solidFill>
                  <a:prstClr val="black"/>
                </a:solidFill>
                <a:latin typeface="Arial"/>
                <a:cs typeface="Arial"/>
              </a:rPr>
              <a:t>of</a:t>
            </a:r>
            <a:r>
              <a:rPr sz="900" b="1" spc="-79" dirty="0">
                <a:solidFill>
                  <a:prstClr val="black"/>
                </a:solidFill>
                <a:latin typeface="Arial"/>
                <a:cs typeface="Arial"/>
              </a:rPr>
              <a:t> </a:t>
            </a:r>
            <a:r>
              <a:rPr sz="900" b="1" dirty="0">
                <a:solidFill>
                  <a:prstClr val="black"/>
                </a:solidFill>
                <a:latin typeface="Arial"/>
                <a:cs typeface="Arial"/>
              </a:rPr>
              <a:t>Returns)</a:t>
            </a:r>
            <a:endParaRPr sz="900">
              <a:solidFill>
                <a:prstClr val="black"/>
              </a:solidFill>
              <a:latin typeface="Arial"/>
              <a:cs typeface="Arial"/>
            </a:endParaRPr>
          </a:p>
        </p:txBody>
      </p:sp>
      <p:sp>
        <p:nvSpPr>
          <p:cNvPr id="4" name="object 4"/>
          <p:cNvSpPr txBox="1"/>
          <p:nvPr/>
        </p:nvSpPr>
        <p:spPr>
          <a:xfrm>
            <a:off x="1691639" y="3924300"/>
            <a:ext cx="617220" cy="242855"/>
          </a:xfrm>
          <a:prstGeom prst="rect">
            <a:avLst/>
          </a:prstGeom>
          <a:solidFill>
            <a:srgbClr val="79B800"/>
          </a:solidFill>
        </p:spPr>
        <p:txBody>
          <a:bodyPr vert="horz" wrap="square" lIns="0" tIns="11906" rIns="0" bIns="0" rtlCol="0">
            <a:spAutoFit/>
          </a:bodyPr>
          <a:lstStyle/>
          <a:p>
            <a:pPr marR="27623" algn="ctr" defTabSz="685800">
              <a:lnSpc>
                <a:spcPts val="923"/>
              </a:lnSpc>
              <a:spcBef>
                <a:spcPts val="94"/>
              </a:spcBef>
            </a:pPr>
            <a:r>
              <a:rPr sz="788" spc="-11" dirty="0">
                <a:solidFill>
                  <a:srgbClr val="FFFFFF"/>
                </a:solidFill>
                <a:latin typeface="Arial"/>
                <a:cs typeface="Arial"/>
              </a:rPr>
              <a:t>Capital</a:t>
            </a:r>
            <a:endParaRPr sz="788">
              <a:solidFill>
                <a:prstClr val="black"/>
              </a:solidFill>
              <a:latin typeface="Arial"/>
              <a:cs typeface="Arial"/>
            </a:endParaRPr>
          </a:p>
          <a:p>
            <a:pPr marR="18098" algn="ctr" defTabSz="685800">
              <a:lnSpc>
                <a:spcPts val="923"/>
              </a:lnSpc>
            </a:pPr>
            <a:r>
              <a:rPr sz="788" spc="-15" dirty="0">
                <a:solidFill>
                  <a:srgbClr val="FFFFFF"/>
                </a:solidFill>
                <a:latin typeface="Arial"/>
                <a:cs typeface="Arial"/>
              </a:rPr>
              <a:t>Preservation</a:t>
            </a:r>
            <a:endParaRPr sz="788">
              <a:solidFill>
                <a:prstClr val="black"/>
              </a:solidFill>
              <a:latin typeface="Arial"/>
              <a:cs typeface="Arial"/>
            </a:endParaRPr>
          </a:p>
        </p:txBody>
      </p:sp>
      <p:sp>
        <p:nvSpPr>
          <p:cNvPr id="5" name="object 5"/>
          <p:cNvSpPr txBox="1"/>
          <p:nvPr/>
        </p:nvSpPr>
        <p:spPr>
          <a:xfrm>
            <a:off x="2225039" y="3672841"/>
            <a:ext cx="594360" cy="186654"/>
          </a:xfrm>
          <a:prstGeom prst="rect">
            <a:avLst/>
          </a:prstGeom>
          <a:solidFill>
            <a:srgbClr val="EFAB00"/>
          </a:solidFill>
        </p:spPr>
        <p:txBody>
          <a:bodyPr vert="horz" wrap="square" lIns="0" tIns="64770" rIns="0" bIns="0" rtlCol="0">
            <a:spAutoFit/>
          </a:bodyPr>
          <a:lstStyle/>
          <a:p>
            <a:pPr marL="154305" defTabSz="685800">
              <a:spcBef>
                <a:spcPts val="510"/>
              </a:spcBef>
            </a:pPr>
            <a:r>
              <a:rPr sz="788" spc="-11" dirty="0">
                <a:solidFill>
                  <a:srgbClr val="FFFFFF"/>
                </a:solidFill>
                <a:latin typeface="Arial"/>
                <a:cs typeface="Arial"/>
              </a:rPr>
              <a:t>Bonds</a:t>
            </a:r>
            <a:endParaRPr sz="788">
              <a:solidFill>
                <a:prstClr val="black"/>
              </a:solidFill>
              <a:latin typeface="Arial"/>
              <a:cs typeface="Arial"/>
            </a:endParaRPr>
          </a:p>
        </p:txBody>
      </p:sp>
      <p:sp>
        <p:nvSpPr>
          <p:cNvPr id="6" name="object 6"/>
          <p:cNvSpPr txBox="1"/>
          <p:nvPr/>
        </p:nvSpPr>
        <p:spPr>
          <a:xfrm>
            <a:off x="1416002" y="2192559"/>
            <a:ext cx="141064" cy="934403"/>
          </a:xfrm>
          <a:prstGeom prst="rect">
            <a:avLst/>
          </a:prstGeom>
        </p:spPr>
        <p:txBody>
          <a:bodyPr vert="vert270" wrap="square" lIns="0" tIns="0" rIns="0" bIns="0" rtlCol="0">
            <a:spAutoFit/>
          </a:bodyPr>
          <a:lstStyle/>
          <a:p>
            <a:pPr marL="9525" defTabSz="685800">
              <a:lnSpc>
                <a:spcPts val="1069"/>
              </a:lnSpc>
            </a:pPr>
            <a:r>
              <a:rPr sz="900" b="1" dirty="0">
                <a:solidFill>
                  <a:prstClr val="black"/>
                </a:solidFill>
                <a:latin typeface="Arial"/>
                <a:cs typeface="Arial"/>
              </a:rPr>
              <a:t>Expected</a:t>
            </a:r>
            <a:r>
              <a:rPr sz="900" b="1" spc="-53" dirty="0">
                <a:solidFill>
                  <a:prstClr val="black"/>
                </a:solidFill>
                <a:latin typeface="Arial"/>
                <a:cs typeface="Arial"/>
              </a:rPr>
              <a:t> </a:t>
            </a:r>
            <a:r>
              <a:rPr sz="900" b="1" spc="4" dirty="0">
                <a:solidFill>
                  <a:prstClr val="black"/>
                </a:solidFill>
                <a:latin typeface="Arial"/>
                <a:cs typeface="Arial"/>
              </a:rPr>
              <a:t>Return</a:t>
            </a:r>
            <a:endParaRPr sz="900">
              <a:solidFill>
                <a:prstClr val="black"/>
              </a:solidFill>
              <a:latin typeface="Arial"/>
              <a:cs typeface="Arial"/>
            </a:endParaRPr>
          </a:p>
        </p:txBody>
      </p:sp>
      <p:sp>
        <p:nvSpPr>
          <p:cNvPr id="7" name="object 7"/>
          <p:cNvSpPr/>
          <p:nvPr/>
        </p:nvSpPr>
        <p:spPr>
          <a:xfrm>
            <a:off x="1536992" y="925829"/>
            <a:ext cx="57150" cy="1257300"/>
          </a:xfrm>
          <a:custGeom>
            <a:avLst/>
            <a:gdLst/>
            <a:ahLst/>
            <a:cxnLst/>
            <a:rect l="l" t="t" r="r" b="b"/>
            <a:pathLst>
              <a:path w="76200" h="1676400">
                <a:moveTo>
                  <a:pt x="31749" y="76157"/>
                </a:moveTo>
                <a:lnTo>
                  <a:pt x="22047" y="1676400"/>
                </a:lnTo>
                <a:lnTo>
                  <a:pt x="34747" y="1676400"/>
                </a:lnTo>
                <a:lnTo>
                  <a:pt x="44448" y="76242"/>
                </a:lnTo>
                <a:lnTo>
                  <a:pt x="31749" y="76157"/>
                </a:lnTo>
                <a:close/>
              </a:path>
              <a:path w="76200" h="1676400">
                <a:moveTo>
                  <a:pt x="69821" y="63500"/>
                </a:moveTo>
                <a:lnTo>
                  <a:pt x="44526" y="63500"/>
                </a:lnTo>
                <a:lnTo>
                  <a:pt x="44448" y="76242"/>
                </a:lnTo>
                <a:lnTo>
                  <a:pt x="76200" y="76454"/>
                </a:lnTo>
                <a:lnTo>
                  <a:pt x="69821" y="63500"/>
                </a:lnTo>
                <a:close/>
              </a:path>
              <a:path w="76200" h="1676400">
                <a:moveTo>
                  <a:pt x="44526" y="63500"/>
                </a:moveTo>
                <a:lnTo>
                  <a:pt x="31826" y="63500"/>
                </a:lnTo>
                <a:lnTo>
                  <a:pt x="31749" y="76157"/>
                </a:lnTo>
                <a:lnTo>
                  <a:pt x="44448" y="76242"/>
                </a:lnTo>
                <a:lnTo>
                  <a:pt x="44526" y="63500"/>
                </a:lnTo>
                <a:close/>
              </a:path>
              <a:path w="76200" h="1676400">
                <a:moveTo>
                  <a:pt x="38557" y="0"/>
                </a:moveTo>
                <a:lnTo>
                  <a:pt x="0" y="75946"/>
                </a:lnTo>
                <a:lnTo>
                  <a:pt x="31749" y="76157"/>
                </a:lnTo>
                <a:lnTo>
                  <a:pt x="31826" y="63500"/>
                </a:lnTo>
                <a:lnTo>
                  <a:pt x="69821" y="63500"/>
                </a:lnTo>
                <a:lnTo>
                  <a:pt x="38557" y="0"/>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8" name="object 8"/>
          <p:cNvSpPr/>
          <p:nvPr/>
        </p:nvSpPr>
        <p:spPr>
          <a:xfrm>
            <a:off x="1558289" y="4278630"/>
            <a:ext cx="2103120" cy="7620"/>
          </a:xfrm>
          <a:custGeom>
            <a:avLst/>
            <a:gdLst/>
            <a:ahLst/>
            <a:cxnLst/>
            <a:rect l="l" t="t" r="r" b="b"/>
            <a:pathLst>
              <a:path w="2804160" h="10160">
                <a:moveTo>
                  <a:pt x="2804160" y="0"/>
                </a:moveTo>
                <a:lnTo>
                  <a:pt x="0" y="10160"/>
                </a:lnTo>
              </a:path>
            </a:pathLst>
          </a:custGeom>
          <a:ln w="10170">
            <a:solidFill>
              <a:srgbClr val="000000"/>
            </a:solidFill>
          </a:ln>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1550669" y="3158490"/>
            <a:ext cx="0" cy="1120140"/>
          </a:xfrm>
          <a:custGeom>
            <a:avLst/>
            <a:gdLst/>
            <a:ahLst/>
            <a:cxnLst/>
            <a:rect l="l" t="t" r="r" b="b"/>
            <a:pathLst>
              <a:path h="1493520">
                <a:moveTo>
                  <a:pt x="0" y="1493519"/>
                </a:moveTo>
                <a:lnTo>
                  <a:pt x="0" y="0"/>
                </a:lnTo>
              </a:path>
            </a:pathLst>
          </a:custGeom>
          <a:ln w="10170">
            <a:solidFill>
              <a:srgbClr val="000000"/>
            </a:solidFill>
          </a:ln>
        </p:spPr>
        <p:txBody>
          <a:bodyPr wrap="square" lIns="0" tIns="0" rIns="0" bIns="0" rtlCol="0"/>
          <a:lstStyle/>
          <a:p>
            <a:pPr defTabSz="685800"/>
            <a:endParaRPr sz="1350">
              <a:solidFill>
                <a:prstClr val="black"/>
              </a:solidFill>
              <a:latin typeface="Calibri"/>
            </a:endParaRPr>
          </a:p>
        </p:txBody>
      </p:sp>
      <p:sp>
        <p:nvSpPr>
          <p:cNvPr id="10" name="object 10"/>
          <p:cNvSpPr txBox="1"/>
          <p:nvPr/>
        </p:nvSpPr>
        <p:spPr>
          <a:xfrm>
            <a:off x="4457700" y="2598420"/>
            <a:ext cx="617220" cy="247184"/>
          </a:xfrm>
          <a:prstGeom prst="rect">
            <a:avLst/>
          </a:prstGeom>
          <a:solidFill>
            <a:srgbClr val="003E71"/>
          </a:solidFill>
        </p:spPr>
        <p:txBody>
          <a:bodyPr vert="horz" wrap="square" lIns="0" tIns="16193" rIns="0" bIns="0" rtlCol="0">
            <a:spAutoFit/>
          </a:bodyPr>
          <a:lstStyle/>
          <a:p>
            <a:pPr marL="171450" marR="87629" indent="-91440" defTabSz="685800">
              <a:lnSpc>
                <a:spcPts val="900"/>
              </a:lnSpc>
              <a:spcBef>
                <a:spcPts val="127"/>
              </a:spcBef>
            </a:pPr>
            <a:r>
              <a:rPr sz="788" spc="-19" dirty="0">
                <a:solidFill>
                  <a:srgbClr val="FFFFFF"/>
                </a:solidFill>
                <a:latin typeface="Arial"/>
                <a:cs typeface="Arial"/>
              </a:rPr>
              <a:t>Large</a:t>
            </a:r>
            <a:r>
              <a:rPr sz="788" spc="-113" dirty="0">
                <a:solidFill>
                  <a:srgbClr val="FFFFFF"/>
                </a:solidFill>
                <a:latin typeface="Arial"/>
                <a:cs typeface="Arial"/>
              </a:rPr>
              <a:t> </a:t>
            </a:r>
            <a:r>
              <a:rPr sz="788" spc="-19" dirty="0">
                <a:solidFill>
                  <a:srgbClr val="FFFFFF"/>
                </a:solidFill>
                <a:latin typeface="Arial"/>
                <a:cs typeface="Arial"/>
              </a:rPr>
              <a:t>Cap  </a:t>
            </a:r>
            <a:r>
              <a:rPr sz="788" spc="-4" dirty="0">
                <a:solidFill>
                  <a:srgbClr val="FFFFFF"/>
                </a:solidFill>
                <a:latin typeface="Arial"/>
                <a:cs typeface="Arial"/>
              </a:rPr>
              <a:t>Equity</a:t>
            </a:r>
            <a:endParaRPr sz="788">
              <a:solidFill>
                <a:prstClr val="black"/>
              </a:solidFill>
              <a:latin typeface="Arial"/>
              <a:cs typeface="Arial"/>
            </a:endParaRPr>
          </a:p>
        </p:txBody>
      </p:sp>
      <p:sp>
        <p:nvSpPr>
          <p:cNvPr id="11" name="object 11"/>
          <p:cNvSpPr txBox="1"/>
          <p:nvPr/>
        </p:nvSpPr>
        <p:spPr>
          <a:xfrm>
            <a:off x="4846319" y="2339340"/>
            <a:ext cx="617220" cy="248626"/>
          </a:xfrm>
          <a:prstGeom prst="rect">
            <a:avLst/>
          </a:prstGeom>
          <a:solidFill>
            <a:srgbClr val="003E71"/>
          </a:solidFill>
        </p:spPr>
        <p:txBody>
          <a:bodyPr vert="horz" wrap="square" lIns="0" tIns="17621" rIns="0" bIns="0" rtlCol="0">
            <a:spAutoFit/>
          </a:bodyPr>
          <a:lstStyle/>
          <a:p>
            <a:pPr marL="167640" marR="129540" indent="-45720" defTabSz="685800">
              <a:lnSpc>
                <a:spcPts val="900"/>
              </a:lnSpc>
              <a:spcBef>
                <a:spcPts val="139"/>
              </a:spcBef>
            </a:pPr>
            <a:r>
              <a:rPr sz="788" dirty="0">
                <a:solidFill>
                  <a:srgbClr val="FFFFFF"/>
                </a:solidFill>
                <a:latin typeface="Arial"/>
                <a:cs typeface="Arial"/>
              </a:rPr>
              <a:t>Mid</a:t>
            </a:r>
            <a:r>
              <a:rPr sz="788" spc="-120" dirty="0">
                <a:solidFill>
                  <a:srgbClr val="FFFFFF"/>
                </a:solidFill>
                <a:latin typeface="Arial"/>
                <a:cs typeface="Arial"/>
              </a:rPr>
              <a:t> </a:t>
            </a:r>
            <a:r>
              <a:rPr sz="788" spc="-19" dirty="0">
                <a:solidFill>
                  <a:srgbClr val="FFFFFF"/>
                </a:solidFill>
                <a:latin typeface="Arial"/>
                <a:cs typeface="Arial"/>
              </a:rPr>
              <a:t>Cap  </a:t>
            </a:r>
            <a:r>
              <a:rPr sz="788" spc="-4" dirty="0">
                <a:solidFill>
                  <a:srgbClr val="FFFFFF"/>
                </a:solidFill>
                <a:latin typeface="Arial"/>
                <a:cs typeface="Arial"/>
              </a:rPr>
              <a:t>Equity</a:t>
            </a:r>
            <a:endParaRPr sz="788">
              <a:solidFill>
                <a:prstClr val="black"/>
              </a:solidFill>
              <a:latin typeface="Arial"/>
              <a:cs typeface="Arial"/>
            </a:endParaRPr>
          </a:p>
        </p:txBody>
      </p:sp>
      <p:sp>
        <p:nvSpPr>
          <p:cNvPr id="12" name="object 12"/>
          <p:cNvSpPr txBox="1"/>
          <p:nvPr/>
        </p:nvSpPr>
        <p:spPr>
          <a:xfrm>
            <a:off x="6134100" y="1569720"/>
            <a:ext cx="617220" cy="239007"/>
          </a:xfrm>
          <a:prstGeom prst="rect">
            <a:avLst/>
          </a:prstGeom>
          <a:solidFill>
            <a:srgbClr val="003E71"/>
          </a:solidFill>
        </p:spPr>
        <p:txBody>
          <a:bodyPr vert="horz" wrap="square" lIns="0" tIns="8096" rIns="0" bIns="0" rtlCol="0">
            <a:spAutoFit/>
          </a:bodyPr>
          <a:lstStyle/>
          <a:p>
            <a:pPr marL="10953" algn="ctr" defTabSz="685800">
              <a:lnSpc>
                <a:spcPts val="923"/>
              </a:lnSpc>
              <a:spcBef>
                <a:spcPts val="64"/>
              </a:spcBef>
            </a:pPr>
            <a:r>
              <a:rPr sz="788" dirty="0">
                <a:solidFill>
                  <a:srgbClr val="FFFFFF"/>
                </a:solidFill>
                <a:latin typeface="Arial"/>
                <a:cs typeface="Arial"/>
              </a:rPr>
              <a:t>Small</a:t>
            </a:r>
            <a:r>
              <a:rPr sz="788" spc="-53" dirty="0">
                <a:solidFill>
                  <a:srgbClr val="FFFFFF"/>
                </a:solidFill>
                <a:latin typeface="Arial"/>
                <a:cs typeface="Arial"/>
              </a:rPr>
              <a:t> </a:t>
            </a:r>
            <a:r>
              <a:rPr sz="788" spc="-19" dirty="0">
                <a:solidFill>
                  <a:srgbClr val="FFFFFF"/>
                </a:solidFill>
                <a:latin typeface="Arial"/>
                <a:cs typeface="Arial"/>
              </a:rPr>
              <a:t>Cap</a:t>
            </a:r>
            <a:endParaRPr sz="788">
              <a:solidFill>
                <a:prstClr val="black"/>
              </a:solidFill>
              <a:latin typeface="Arial"/>
              <a:cs typeface="Arial"/>
            </a:endParaRPr>
          </a:p>
          <a:p>
            <a:pPr marL="4763" algn="ctr" defTabSz="685800">
              <a:lnSpc>
                <a:spcPts val="923"/>
              </a:lnSpc>
            </a:pPr>
            <a:r>
              <a:rPr sz="788" spc="-4" dirty="0">
                <a:solidFill>
                  <a:srgbClr val="FFFFFF"/>
                </a:solidFill>
                <a:latin typeface="Arial"/>
                <a:cs typeface="Arial"/>
              </a:rPr>
              <a:t>Equity</a:t>
            </a:r>
            <a:endParaRPr sz="788">
              <a:solidFill>
                <a:prstClr val="black"/>
              </a:solidFill>
              <a:latin typeface="Arial"/>
              <a:cs typeface="Arial"/>
            </a:endParaRPr>
          </a:p>
        </p:txBody>
      </p:sp>
      <p:sp>
        <p:nvSpPr>
          <p:cNvPr id="13" name="object 13"/>
          <p:cNvSpPr txBox="1"/>
          <p:nvPr/>
        </p:nvSpPr>
        <p:spPr>
          <a:xfrm>
            <a:off x="2735579" y="3368040"/>
            <a:ext cx="655320" cy="212142"/>
          </a:xfrm>
          <a:prstGeom prst="rect">
            <a:avLst/>
          </a:prstGeom>
          <a:solidFill>
            <a:srgbClr val="EFAB00"/>
          </a:solidFill>
        </p:spPr>
        <p:txBody>
          <a:bodyPr vert="horz" wrap="square" lIns="0" tIns="90011" rIns="0" bIns="0" rtlCol="0">
            <a:spAutoFit/>
          </a:bodyPr>
          <a:lstStyle/>
          <a:p>
            <a:pPr marL="12383" defTabSz="685800">
              <a:spcBef>
                <a:spcPts val="708"/>
              </a:spcBef>
            </a:pPr>
            <a:r>
              <a:rPr sz="788" dirty="0">
                <a:solidFill>
                  <a:srgbClr val="FFFFFF"/>
                </a:solidFill>
                <a:latin typeface="Arial"/>
                <a:cs typeface="Arial"/>
              </a:rPr>
              <a:t>Specialty</a:t>
            </a:r>
            <a:r>
              <a:rPr sz="788" spc="-94" dirty="0">
                <a:solidFill>
                  <a:srgbClr val="FFFFFF"/>
                </a:solidFill>
                <a:latin typeface="Arial"/>
                <a:cs typeface="Arial"/>
              </a:rPr>
              <a:t> </a:t>
            </a:r>
            <a:r>
              <a:rPr sz="788" spc="-4" dirty="0">
                <a:solidFill>
                  <a:srgbClr val="FFFFFF"/>
                </a:solidFill>
                <a:latin typeface="Arial"/>
                <a:cs typeface="Arial"/>
              </a:rPr>
              <a:t>Bon</a:t>
            </a:r>
            <a:endParaRPr sz="788">
              <a:solidFill>
                <a:prstClr val="black"/>
              </a:solidFill>
              <a:latin typeface="Arial"/>
              <a:cs typeface="Arial"/>
            </a:endParaRPr>
          </a:p>
        </p:txBody>
      </p:sp>
      <p:sp>
        <p:nvSpPr>
          <p:cNvPr id="14" name="object 14"/>
          <p:cNvSpPr txBox="1"/>
          <p:nvPr/>
        </p:nvSpPr>
        <p:spPr>
          <a:xfrm>
            <a:off x="3342692" y="3449478"/>
            <a:ext cx="74295" cy="129908"/>
          </a:xfrm>
          <a:prstGeom prst="rect">
            <a:avLst/>
          </a:prstGeom>
        </p:spPr>
        <p:txBody>
          <a:bodyPr vert="horz" wrap="square" lIns="0" tIns="8573" rIns="0" bIns="0" rtlCol="0">
            <a:spAutoFit/>
          </a:bodyPr>
          <a:lstStyle/>
          <a:p>
            <a:pPr marL="9525" defTabSz="685800">
              <a:spcBef>
                <a:spcPts val="68"/>
              </a:spcBef>
            </a:pPr>
            <a:r>
              <a:rPr sz="788" spc="-8" dirty="0">
                <a:solidFill>
                  <a:srgbClr val="FFFFFF"/>
                </a:solidFill>
                <a:latin typeface="Arial"/>
                <a:cs typeface="Arial"/>
              </a:rPr>
              <a:t>d</a:t>
            </a:r>
            <a:endParaRPr sz="788">
              <a:solidFill>
                <a:prstClr val="black"/>
              </a:solidFill>
              <a:latin typeface="Arial"/>
              <a:cs typeface="Arial"/>
            </a:endParaRPr>
          </a:p>
        </p:txBody>
      </p:sp>
      <p:sp>
        <p:nvSpPr>
          <p:cNvPr id="15" name="object 15"/>
          <p:cNvSpPr txBox="1"/>
          <p:nvPr/>
        </p:nvSpPr>
        <p:spPr>
          <a:xfrm>
            <a:off x="3390900" y="3108959"/>
            <a:ext cx="601980" cy="188578"/>
          </a:xfrm>
          <a:prstGeom prst="rect">
            <a:avLst/>
          </a:prstGeom>
          <a:solidFill>
            <a:srgbClr val="5EB6E3"/>
          </a:solidFill>
        </p:spPr>
        <p:txBody>
          <a:bodyPr vert="horz" wrap="square" lIns="0" tIns="66675" rIns="0" bIns="0" rtlCol="0">
            <a:spAutoFit/>
          </a:bodyPr>
          <a:lstStyle/>
          <a:p>
            <a:pPr marL="164783" defTabSz="685800">
              <a:spcBef>
                <a:spcPts val="525"/>
              </a:spcBef>
            </a:pPr>
            <a:r>
              <a:rPr sz="788" spc="-19" dirty="0">
                <a:solidFill>
                  <a:srgbClr val="FFFFFF"/>
                </a:solidFill>
                <a:latin typeface="Arial"/>
                <a:cs typeface="Arial"/>
              </a:rPr>
              <a:t>RDFs</a:t>
            </a:r>
            <a:endParaRPr sz="788">
              <a:solidFill>
                <a:prstClr val="black"/>
              </a:solidFill>
              <a:latin typeface="Arial"/>
              <a:cs typeface="Arial"/>
            </a:endParaRPr>
          </a:p>
        </p:txBody>
      </p:sp>
      <p:sp>
        <p:nvSpPr>
          <p:cNvPr id="16" name="object 16"/>
          <p:cNvSpPr txBox="1"/>
          <p:nvPr/>
        </p:nvSpPr>
        <p:spPr>
          <a:xfrm>
            <a:off x="2457926" y="1969485"/>
            <a:ext cx="1533525" cy="129908"/>
          </a:xfrm>
          <a:prstGeom prst="rect">
            <a:avLst/>
          </a:prstGeom>
        </p:spPr>
        <p:txBody>
          <a:bodyPr vert="horz" wrap="square" lIns="0" tIns="8573" rIns="0" bIns="0" rtlCol="0">
            <a:spAutoFit/>
          </a:bodyPr>
          <a:lstStyle/>
          <a:p>
            <a:pPr marL="9525" defTabSz="685800">
              <a:spcBef>
                <a:spcPts val="68"/>
              </a:spcBef>
            </a:pPr>
            <a:r>
              <a:rPr sz="788" b="1" spc="-15" dirty="0">
                <a:solidFill>
                  <a:srgbClr val="79B800"/>
                </a:solidFill>
                <a:latin typeface="Arial"/>
                <a:cs typeface="Arial"/>
              </a:rPr>
              <a:t>FRS </a:t>
            </a:r>
            <a:r>
              <a:rPr sz="788" b="1" dirty="0">
                <a:solidFill>
                  <a:srgbClr val="79B800"/>
                </a:solidFill>
                <a:latin typeface="Arial"/>
                <a:cs typeface="Arial"/>
              </a:rPr>
              <a:t>U.S. </a:t>
            </a:r>
            <a:r>
              <a:rPr sz="788" b="1" spc="-15" dirty="0">
                <a:solidFill>
                  <a:srgbClr val="79B800"/>
                </a:solidFill>
                <a:latin typeface="Arial"/>
                <a:cs typeface="Arial"/>
              </a:rPr>
              <a:t>ALL </a:t>
            </a:r>
            <a:r>
              <a:rPr sz="788" b="1" spc="-23" dirty="0">
                <a:solidFill>
                  <a:srgbClr val="79B800"/>
                </a:solidFill>
                <a:latin typeface="Arial"/>
                <a:cs typeface="Arial"/>
              </a:rPr>
              <a:t>CAP STOCK</a:t>
            </a:r>
            <a:r>
              <a:rPr sz="788" b="1" spc="-124" dirty="0">
                <a:solidFill>
                  <a:srgbClr val="79B800"/>
                </a:solidFill>
                <a:latin typeface="Arial"/>
                <a:cs typeface="Arial"/>
              </a:rPr>
              <a:t> </a:t>
            </a:r>
            <a:r>
              <a:rPr sz="788" b="1" spc="-19" dirty="0">
                <a:solidFill>
                  <a:srgbClr val="79B800"/>
                </a:solidFill>
                <a:latin typeface="Arial"/>
                <a:cs typeface="Arial"/>
              </a:rPr>
              <a:t>FUND</a:t>
            </a:r>
            <a:endParaRPr sz="788">
              <a:solidFill>
                <a:prstClr val="black"/>
              </a:solidFill>
              <a:latin typeface="Arial"/>
              <a:cs typeface="Arial"/>
            </a:endParaRPr>
          </a:p>
        </p:txBody>
      </p:sp>
      <p:sp>
        <p:nvSpPr>
          <p:cNvPr id="17" name="object 17"/>
          <p:cNvSpPr txBox="1"/>
          <p:nvPr/>
        </p:nvSpPr>
        <p:spPr>
          <a:xfrm>
            <a:off x="4077176" y="3191780"/>
            <a:ext cx="1503045" cy="129908"/>
          </a:xfrm>
          <a:prstGeom prst="rect">
            <a:avLst/>
          </a:prstGeom>
        </p:spPr>
        <p:txBody>
          <a:bodyPr vert="horz" wrap="square" lIns="0" tIns="8573" rIns="0" bIns="0" rtlCol="0">
            <a:spAutoFit/>
          </a:bodyPr>
          <a:lstStyle/>
          <a:p>
            <a:pPr marL="9525" defTabSz="685800">
              <a:spcBef>
                <a:spcPts val="68"/>
              </a:spcBef>
            </a:pPr>
            <a:r>
              <a:rPr sz="788" b="1" spc="-11" dirty="0">
                <a:solidFill>
                  <a:srgbClr val="79B800"/>
                </a:solidFill>
                <a:latin typeface="Arial"/>
                <a:cs typeface="Arial"/>
              </a:rPr>
              <a:t>FRS </a:t>
            </a:r>
            <a:r>
              <a:rPr sz="788" b="1" spc="-23" dirty="0">
                <a:solidFill>
                  <a:srgbClr val="79B800"/>
                </a:solidFill>
                <a:latin typeface="Arial"/>
                <a:cs typeface="Arial"/>
              </a:rPr>
              <a:t>RETIREMENT </a:t>
            </a:r>
            <a:r>
              <a:rPr sz="788" b="1" spc="-19" dirty="0">
                <a:solidFill>
                  <a:srgbClr val="79B800"/>
                </a:solidFill>
                <a:latin typeface="Arial"/>
                <a:cs typeface="Arial"/>
              </a:rPr>
              <a:t>DATE</a:t>
            </a:r>
            <a:r>
              <a:rPr sz="788" b="1" spc="-143" dirty="0">
                <a:solidFill>
                  <a:srgbClr val="79B800"/>
                </a:solidFill>
                <a:latin typeface="Arial"/>
                <a:cs typeface="Arial"/>
              </a:rPr>
              <a:t> </a:t>
            </a:r>
            <a:r>
              <a:rPr sz="788" b="1" spc="-23" dirty="0">
                <a:solidFill>
                  <a:srgbClr val="79B800"/>
                </a:solidFill>
                <a:latin typeface="Arial"/>
                <a:cs typeface="Arial"/>
              </a:rPr>
              <a:t>FUNDS</a:t>
            </a:r>
            <a:endParaRPr sz="788">
              <a:solidFill>
                <a:prstClr val="black"/>
              </a:solidFill>
              <a:latin typeface="Arial"/>
              <a:cs typeface="Arial"/>
            </a:endParaRPr>
          </a:p>
        </p:txBody>
      </p:sp>
      <p:sp>
        <p:nvSpPr>
          <p:cNvPr id="18" name="object 18"/>
          <p:cNvSpPr txBox="1"/>
          <p:nvPr/>
        </p:nvSpPr>
        <p:spPr>
          <a:xfrm>
            <a:off x="6463189" y="1852804"/>
            <a:ext cx="1364456" cy="248145"/>
          </a:xfrm>
          <a:prstGeom prst="rect">
            <a:avLst/>
          </a:prstGeom>
        </p:spPr>
        <p:txBody>
          <a:bodyPr vert="horz" wrap="square" lIns="0" tIns="17145" rIns="0" bIns="0" rtlCol="0">
            <a:spAutoFit/>
          </a:bodyPr>
          <a:lstStyle/>
          <a:p>
            <a:pPr marL="9525" marR="3810" defTabSz="685800">
              <a:lnSpc>
                <a:spcPts val="900"/>
              </a:lnSpc>
              <a:spcBef>
                <a:spcPts val="135"/>
              </a:spcBef>
            </a:pPr>
            <a:r>
              <a:rPr sz="788" b="1" spc="-15" dirty="0">
                <a:solidFill>
                  <a:srgbClr val="7E7E7E"/>
                </a:solidFill>
                <a:latin typeface="Arial"/>
                <a:cs typeface="Arial"/>
              </a:rPr>
              <a:t>FRS FOREIGN </a:t>
            </a:r>
            <a:r>
              <a:rPr sz="788" b="1" spc="-11" dirty="0">
                <a:solidFill>
                  <a:srgbClr val="7E7E7E"/>
                </a:solidFill>
                <a:latin typeface="Arial"/>
                <a:cs typeface="Arial"/>
              </a:rPr>
              <a:t>STOCK</a:t>
            </a:r>
            <a:r>
              <a:rPr sz="788" b="1" spc="-146" dirty="0">
                <a:solidFill>
                  <a:srgbClr val="7E7E7E"/>
                </a:solidFill>
                <a:latin typeface="Arial"/>
                <a:cs typeface="Arial"/>
              </a:rPr>
              <a:t> </a:t>
            </a:r>
            <a:r>
              <a:rPr sz="788" b="1" spc="-23" dirty="0">
                <a:solidFill>
                  <a:srgbClr val="7E7E7E"/>
                </a:solidFill>
                <a:latin typeface="Arial"/>
                <a:cs typeface="Arial"/>
              </a:rPr>
              <a:t>INDEX  </a:t>
            </a:r>
            <a:r>
              <a:rPr sz="788" b="1" spc="-19" dirty="0">
                <a:solidFill>
                  <a:srgbClr val="7E7E7E"/>
                </a:solidFill>
                <a:latin typeface="Arial"/>
                <a:cs typeface="Arial"/>
              </a:rPr>
              <a:t>FUND</a:t>
            </a:r>
            <a:endParaRPr sz="788">
              <a:solidFill>
                <a:prstClr val="black"/>
              </a:solidFill>
              <a:latin typeface="Arial"/>
              <a:cs typeface="Arial"/>
            </a:endParaRPr>
          </a:p>
        </p:txBody>
      </p:sp>
      <p:sp>
        <p:nvSpPr>
          <p:cNvPr id="19" name="object 19"/>
          <p:cNvSpPr txBox="1"/>
          <p:nvPr/>
        </p:nvSpPr>
        <p:spPr>
          <a:xfrm>
            <a:off x="2081213" y="2476024"/>
            <a:ext cx="1849279" cy="129908"/>
          </a:xfrm>
          <a:prstGeom prst="rect">
            <a:avLst/>
          </a:prstGeom>
        </p:spPr>
        <p:txBody>
          <a:bodyPr vert="horz" wrap="square" lIns="0" tIns="8573" rIns="0" bIns="0" rtlCol="0">
            <a:spAutoFit/>
          </a:bodyPr>
          <a:lstStyle/>
          <a:p>
            <a:pPr marL="9525" defTabSz="685800">
              <a:spcBef>
                <a:spcPts val="68"/>
              </a:spcBef>
            </a:pPr>
            <a:r>
              <a:rPr sz="788" b="1" spc="-11" dirty="0">
                <a:solidFill>
                  <a:srgbClr val="7E7E7E"/>
                </a:solidFill>
                <a:latin typeface="Arial"/>
                <a:cs typeface="Arial"/>
              </a:rPr>
              <a:t>FRS</a:t>
            </a:r>
            <a:r>
              <a:rPr sz="788" b="1" spc="-30" dirty="0">
                <a:solidFill>
                  <a:srgbClr val="7E7E7E"/>
                </a:solidFill>
                <a:latin typeface="Arial"/>
                <a:cs typeface="Arial"/>
              </a:rPr>
              <a:t> </a:t>
            </a:r>
            <a:r>
              <a:rPr sz="788" b="1" dirty="0">
                <a:solidFill>
                  <a:srgbClr val="7E7E7E"/>
                </a:solidFill>
                <a:latin typeface="Arial"/>
                <a:cs typeface="Arial"/>
              </a:rPr>
              <a:t>U.S.</a:t>
            </a:r>
            <a:r>
              <a:rPr sz="788" b="1" spc="-23" dirty="0">
                <a:solidFill>
                  <a:srgbClr val="7E7E7E"/>
                </a:solidFill>
                <a:latin typeface="Arial"/>
                <a:cs typeface="Arial"/>
              </a:rPr>
              <a:t> </a:t>
            </a:r>
            <a:r>
              <a:rPr sz="788" b="1" spc="-8" dirty="0">
                <a:solidFill>
                  <a:srgbClr val="7E7E7E"/>
                </a:solidFill>
                <a:latin typeface="Arial"/>
                <a:cs typeface="Arial"/>
              </a:rPr>
              <a:t>STOCK</a:t>
            </a:r>
            <a:r>
              <a:rPr sz="788" b="1" spc="-68" dirty="0">
                <a:solidFill>
                  <a:srgbClr val="7E7E7E"/>
                </a:solidFill>
                <a:latin typeface="Arial"/>
                <a:cs typeface="Arial"/>
              </a:rPr>
              <a:t> </a:t>
            </a:r>
            <a:r>
              <a:rPr sz="788" b="1" spc="-23" dirty="0">
                <a:solidFill>
                  <a:srgbClr val="7E7E7E"/>
                </a:solidFill>
                <a:latin typeface="Arial"/>
                <a:cs typeface="Arial"/>
              </a:rPr>
              <a:t>MARKET</a:t>
            </a:r>
            <a:r>
              <a:rPr sz="788" b="1" spc="-45" dirty="0">
                <a:solidFill>
                  <a:srgbClr val="7E7E7E"/>
                </a:solidFill>
                <a:latin typeface="Arial"/>
                <a:cs typeface="Arial"/>
              </a:rPr>
              <a:t> </a:t>
            </a:r>
            <a:r>
              <a:rPr sz="788" b="1" spc="-19" dirty="0">
                <a:solidFill>
                  <a:srgbClr val="7E7E7E"/>
                </a:solidFill>
                <a:latin typeface="Arial"/>
                <a:cs typeface="Arial"/>
              </a:rPr>
              <a:t>INDEX</a:t>
            </a:r>
            <a:r>
              <a:rPr sz="788" b="1" spc="-83" dirty="0">
                <a:solidFill>
                  <a:srgbClr val="7E7E7E"/>
                </a:solidFill>
                <a:latin typeface="Arial"/>
                <a:cs typeface="Arial"/>
              </a:rPr>
              <a:t> </a:t>
            </a:r>
            <a:r>
              <a:rPr sz="788" b="1" spc="-19" dirty="0">
                <a:solidFill>
                  <a:srgbClr val="7E7E7E"/>
                </a:solidFill>
                <a:latin typeface="Arial"/>
                <a:cs typeface="Arial"/>
              </a:rPr>
              <a:t>FUND</a:t>
            </a:r>
            <a:endParaRPr sz="788">
              <a:solidFill>
                <a:prstClr val="black"/>
              </a:solidFill>
              <a:latin typeface="Arial"/>
              <a:cs typeface="Arial"/>
            </a:endParaRPr>
          </a:p>
        </p:txBody>
      </p:sp>
      <p:sp>
        <p:nvSpPr>
          <p:cNvPr id="20" name="object 20"/>
          <p:cNvSpPr txBox="1"/>
          <p:nvPr/>
        </p:nvSpPr>
        <p:spPr>
          <a:xfrm>
            <a:off x="2372678" y="3987403"/>
            <a:ext cx="2763678" cy="251159"/>
          </a:xfrm>
          <a:prstGeom prst="rect">
            <a:avLst/>
          </a:prstGeom>
        </p:spPr>
        <p:txBody>
          <a:bodyPr vert="horz" wrap="square" lIns="0" tIns="8573" rIns="0" bIns="0" rtlCol="0">
            <a:spAutoFit/>
          </a:bodyPr>
          <a:lstStyle/>
          <a:p>
            <a:pPr marL="9525" defTabSz="685800">
              <a:spcBef>
                <a:spcPts val="68"/>
              </a:spcBef>
            </a:pPr>
            <a:r>
              <a:rPr sz="788" b="1" spc="-11" dirty="0">
                <a:solidFill>
                  <a:srgbClr val="79B800"/>
                </a:solidFill>
                <a:latin typeface="Arial"/>
                <a:cs typeface="Arial"/>
              </a:rPr>
              <a:t>FRS</a:t>
            </a:r>
            <a:r>
              <a:rPr sz="788" b="1" spc="-23" dirty="0">
                <a:solidFill>
                  <a:srgbClr val="79B800"/>
                </a:solidFill>
                <a:latin typeface="Arial"/>
                <a:cs typeface="Arial"/>
              </a:rPr>
              <a:t> MONEY</a:t>
            </a:r>
            <a:r>
              <a:rPr sz="788" b="1" spc="-83" dirty="0">
                <a:solidFill>
                  <a:srgbClr val="79B800"/>
                </a:solidFill>
                <a:latin typeface="Arial"/>
                <a:cs typeface="Arial"/>
              </a:rPr>
              <a:t> </a:t>
            </a:r>
            <a:r>
              <a:rPr sz="788" b="1" spc="-26" dirty="0">
                <a:solidFill>
                  <a:srgbClr val="79B800"/>
                </a:solidFill>
                <a:latin typeface="Arial"/>
                <a:cs typeface="Arial"/>
              </a:rPr>
              <a:t>MARKET</a:t>
            </a:r>
            <a:r>
              <a:rPr sz="788" b="1" spc="-38" dirty="0">
                <a:solidFill>
                  <a:srgbClr val="79B800"/>
                </a:solidFill>
                <a:latin typeface="Arial"/>
                <a:cs typeface="Arial"/>
              </a:rPr>
              <a:t> </a:t>
            </a:r>
            <a:r>
              <a:rPr sz="788" b="1" spc="-19" dirty="0">
                <a:solidFill>
                  <a:srgbClr val="79B800"/>
                </a:solidFill>
                <a:latin typeface="Arial"/>
                <a:cs typeface="Arial"/>
              </a:rPr>
              <a:t>FUND</a:t>
            </a:r>
            <a:r>
              <a:rPr sz="788" b="1" spc="-64" dirty="0">
                <a:solidFill>
                  <a:srgbClr val="79B800"/>
                </a:solidFill>
                <a:latin typeface="Arial"/>
                <a:cs typeface="Arial"/>
              </a:rPr>
              <a:t> </a:t>
            </a:r>
            <a:r>
              <a:rPr sz="788" b="1" spc="-8" dirty="0">
                <a:solidFill>
                  <a:srgbClr val="79B800"/>
                </a:solidFill>
                <a:latin typeface="Arial"/>
                <a:cs typeface="Arial"/>
              </a:rPr>
              <a:t>(Soon</a:t>
            </a:r>
            <a:r>
              <a:rPr sz="788" b="1" spc="-38" dirty="0">
                <a:solidFill>
                  <a:srgbClr val="79B800"/>
                </a:solidFill>
                <a:latin typeface="Arial"/>
                <a:cs typeface="Arial"/>
              </a:rPr>
              <a:t> </a:t>
            </a:r>
            <a:r>
              <a:rPr sz="788" b="1" spc="-15" dirty="0">
                <a:solidFill>
                  <a:srgbClr val="79B800"/>
                </a:solidFill>
                <a:latin typeface="Arial"/>
                <a:cs typeface="Arial"/>
              </a:rPr>
              <a:t>to</a:t>
            </a:r>
            <a:r>
              <a:rPr sz="788" b="1" spc="-38" dirty="0">
                <a:solidFill>
                  <a:srgbClr val="79B800"/>
                </a:solidFill>
                <a:latin typeface="Arial"/>
                <a:cs typeface="Arial"/>
              </a:rPr>
              <a:t> </a:t>
            </a:r>
            <a:r>
              <a:rPr sz="788" b="1" spc="-4" dirty="0">
                <a:solidFill>
                  <a:srgbClr val="79B800"/>
                </a:solidFill>
                <a:latin typeface="Arial"/>
                <a:cs typeface="Arial"/>
              </a:rPr>
              <a:t>be</a:t>
            </a:r>
            <a:r>
              <a:rPr sz="788" b="1" spc="8" dirty="0">
                <a:solidFill>
                  <a:srgbClr val="79B800"/>
                </a:solidFill>
                <a:latin typeface="Arial"/>
                <a:cs typeface="Arial"/>
              </a:rPr>
              <a:t> </a:t>
            </a:r>
            <a:r>
              <a:rPr sz="788" b="1" spc="-15" dirty="0">
                <a:solidFill>
                  <a:srgbClr val="79B800"/>
                </a:solidFill>
                <a:latin typeface="Arial"/>
                <a:cs typeface="Arial"/>
              </a:rPr>
              <a:t>Stable</a:t>
            </a:r>
            <a:r>
              <a:rPr sz="788" b="1" spc="-56" dirty="0">
                <a:solidFill>
                  <a:srgbClr val="79B800"/>
                </a:solidFill>
                <a:latin typeface="Arial"/>
                <a:cs typeface="Arial"/>
              </a:rPr>
              <a:t> </a:t>
            </a:r>
            <a:r>
              <a:rPr sz="788" b="1" spc="-11" dirty="0">
                <a:solidFill>
                  <a:srgbClr val="79B800"/>
                </a:solidFill>
                <a:latin typeface="Arial"/>
                <a:cs typeface="Arial"/>
              </a:rPr>
              <a:t>Value</a:t>
            </a:r>
            <a:r>
              <a:rPr sz="788" b="1" spc="-56" dirty="0">
                <a:solidFill>
                  <a:srgbClr val="79B800"/>
                </a:solidFill>
                <a:latin typeface="Arial"/>
                <a:cs typeface="Arial"/>
              </a:rPr>
              <a:t> </a:t>
            </a:r>
            <a:r>
              <a:rPr sz="788" b="1" spc="-15" dirty="0">
                <a:solidFill>
                  <a:srgbClr val="79B800"/>
                </a:solidFill>
                <a:latin typeface="Arial"/>
                <a:cs typeface="Arial"/>
              </a:rPr>
              <a:t>Fund)</a:t>
            </a:r>
            <a:endParaRPr sz="788">
              <a:solidFill>
                <a:prstClr val="black"/>
              </a:solidFill>
              <a:latin typeface="Arial"/>
              <a:cs typeface="Arial"/>
            </a:endParaRPr>
          </a:p>
        </p:txBody>
      </p:sp>
      <p:sp>
        <p:nvSpPr>
          <p:cNvPr id="21" name="object 21"/>
          <p:cNvSpPr txBox="1"/>
          <p:nvPr/>
        </p:nvSpPr>
        <p:spPr>
          <a:xfrm>
            <a:off x="3470434" y="3470434"/>
            <a:ext cx="1400175" cy="129908"/>
          </a:xfrm>
          <a:prstGeom prst="rect">
            <a:avLst/>
          </a:prstGeom>
        </p:spPr>
        <p:txBody>
          <a:bodyPr vert="horz" wrap="square" lIns="0" tIns="8573" rIns="0" bIns="0" rtlCol="0">
            <a:spAutoFit/>
          </a:bodyPr>
          <a:lstStyle/>
          <a:p>
            <a:pPr marL="9525" defTabSz="685800">
              <a:spcBef>
                <a:spcPts val="68"/>
              </a:spcBef>
            </a:pPr>
            <a:r>
              <a:rPr sz="788" b="1" spc="-15" dirty="0">
                <a:solidFill>
                  <a:srgbClr val="79B800"/>
                </a:solidFill>
                <a:latin typeface="Arial"/>
                <a:cs typeface="Arial"/>
              </a:rPr>
              <a:t>FRS</a:t>
            </a:r>
            <a:r>
              <a:rPr sz="788" b="1" spc="-38" dirty="0">
                <a:solidFill>
                  <a:srgbClr val="79B800"/>
                </a:solidFill>
                <a:latin typeface="Arial"/>
                <a:cs typeface="Arial"/>
              </a:rPr>
              <a:t> </a:t>
            </a:r>
            <a:r>
              <a:rPr sz="788" b="1" spc="-23" dirty="0">
                <a:solidFill>
                  <a:srgbClr val="79B800"/>
                </a:solidFill>
                <a:latin typeface="Arial"/>
                <a:cs typeface="Arial"/>
              </a:rPr>
              <a:t>CORE</a:t>
            </a:r>
            <a:r>
              <a:rPr sz="788" b="1" spc="-90" dirty="0">
                <a:solidFill>
                  <a:srgbClr val="79B800"/>
                </a:solidFill>
                <a:latin typeface="Arial"/>
                <a:cs typeface="Arial"/>
              </a:rPr>
              <a:t> </a:t>
            </a:r>
            <a:r>
              <a:rPr sz="788" b="1" spc="-8" dirty="0">
                <a:solidFill>
                  <a:srgbClr val="79B800"/>
                </a:solidFill>
                <a:latin typeface="Arial"/>
                <a:cs typeface="Arial"/>
              </a:rPr>
              <a:t>PLUS</a:t>
            </a:r>
            <a:r>
              <a:rPr sz="788" b="1" spc="-38" dirty="0">
                <a:solidFill>
                  <a:srgbClr val="79B800"/>
                </a:solidFill>
                <a:latin typeface="Arial"/>
                <a:cs typeface="Arial"/>
              </a:rPr>
              <a:t> </a:t>
            </a:r>
            <a:r>
              <a:rPr sz="788" b="1" spc="-23" dirty="0">
                <a:solidFill>
                  <a:srgbClr val="79B800"/>
                </a:solidFill>
                <a:latin typeface="Arial"/>
                <a:cs typeface="Arial"/>
              </a:rPr>
              <a:t>BOND</a:t>
            </a:r>
            <a:r>
              <a:rPr sz="788" b="1" spc="-71" dirty="0">
                <a:solidFill>
                  <a:srgbClr val="79B800"/>
                </a:solidFill>
                <a:latin typeface="Arial"/>
                <a:cs typeface="Arial"/>
              </a:rPr>
              <a:t> </a:t>
            </a:r>
            <a:r>
              <a:rPr sz="788" b="1" spc="-19" dirty="0">
                <a:solidFill>
                  <a:srgbClr val="79B800"/>
                </a:solidFill>
                <a:latin typeface="Arial"/>
                <a:cs typeface="Arial"/>
              </a:rPr>
              <a:t>FUND</a:t>
            </a:r>
            <a:endParaRPr sz="788">
              <a:solidFill>
                <a:prstClr val="black"/>
              </a:solidFill>
              <a:latin typeface="Arial"/>
              <a:cs typeface="Arial"/>
            </a:endParaRPr>
          </a:p>
        </p:txBody>
      </p:sp>
      <p:sp>
        <p:nvSpPr>
          <p:cNvPr id="22" name="object 22"/>
          <p:cNvSpPr txBox="1"/>
          <p:nvPr/>
        </p:nvSpPr>
        <p:spPr>
          <a:xfrm>
            <a:off x="4750594" y="2918889"/>
            <a:ext cx="1576388" cy="129908"/>
          </a:xfrm>
          <a:prstGeom prst="rect">
            <a:avLst/>
          </a:prstGeom>
        </p:spPr>
        <p:txBody>
          <a:bodyPr vert="horz" wrap="square" lIns="0" tIns="8573" rIns="0" bIns="0" rtlCol="0">
            <a:spAutoFit/>
          </a:bodyPr>
          <a:lstStyle/>
          <a:p>
            <a:pPr marL="9525" defTabSz="685800">
              <a:spcBef>
                <a:spcPts val="68"/>
              </a:spcBef>
            </a:pPr>
            <a:r>
              <a:rPr sz="788" b="1" spc="-11" dirty="0">
                <a:solidFill>
                  <a:srgbClr val="79B800"/>
                </a:solidFill>
                <a:latin typeface="Arial"/>
                <a:cs typeface="Arial"/>
              </a:rPr>
              <a:t>FRS </a:t>
            </a:r>
            <a:r>
              <a:rPr sz="788" b="1" spc="-8" dirty="0">
                <a:solidFill>
                  <a:srgbClr val="79B800"/>
                </a:solidFill>
                <a:latin typeface="Arial"/>
                <a:cs typeface="Arial"/>
              </a:rPr>
              <a:t>INFLATION </a:t>
            </a:r>
            <a:r>
              <a:rPr sz="788" b="1" spc="-23" dirty="0">
                <a:solidFill>
                  <a:srgbClr val="79B800"/>
                </a:solidFill>
                <a:latin typeface="Arial"/>
                <a:cs typeface="Arial"/>
              </a:rPr>
              <a:t>SENSITIVE</a:t>
            </a:r>
            <a:r>
              <a:rPr sz="788" b="1" spc="-180" dirty="0">
                <a:solidFill>
                  <a:srgbClr val="79B800"/>
                </a:solidFill>
                <a:latin typeface="Arial"/>
                <a:cs typeface="Arial"/>
              </a:rPr>
              <a:t> </a:t>
            </a:r>
            <a:r>
              <a:rPr sz="788" b="1" spc="-19" dirty="0">
                <a:solidFill>
                  <a:srgbClr val="79B800"/>
                </a:solidFill>
                <a:latin typeface="Arial"/>
                <a:cs typeface="Arial"/>
              </a:rPr>
              <a:t>FUND</a:t>
            </a:r>
            <a:endParaRPr sz="788">
              <a:solidFill>
                <a:prstClr val="black"/>
              </a:solidFill>
              <a:latin typeface="Arial"/>
              <a:cs typeface="Arial"/>
            </a:endParaRPr>
          </a:p>
        </p:txBody>
      </p:sp>
      <p:sp>
        <p:nvSpPr>
          <p:cNvPr id="23" name="object 23"/>
          <p:cNvSpPr txBox="1"/>
          <p:nvPr/>
        </p:nvSpPr>
        <p:spPr>
          <a:xfrm>
            <a:off x="6083618" y="2441972"/>
            <a:ext cx="1310164" cy="129908"/>
          </a:xfrm>
          <a:prstGeom prst="rect">
            <a:avLst/>
          </a:prstGeom>
        </p:spPr>
        <p:txBody>
          <a:bodyPr vert="horz" wrap="square" lIns="0" tIns="8573" rIns="0" bIns="0" rtlCol="0">
            <a:spAutoFit/>
          </a:bodyPr>
          <a:lstStyle/>
          <a:p>
            <a:pPr marL="9525" defTabSz="685800">
              <a:spcBef>
                <a:spcPts val="68"/>
              </a:spcBef>
            </a:pPr>
            <a:r>
              <a:rPr sz="788" b="1" spc="-11" dirty="0">
                <a:solidFill>
                  <a:srgbClr val="79B800"/>
                </a:solidFill>
                <a:latin typeface="Arial"/>
                <a:cs typeface="Arial"/>
              </a:rPr>
              <a:t>FRS </a:t>
            </a:r>
            <a:r>
              <a:rPr sz="788" b="1" spc="-19" dirty="0">
                <a:solidFill>
                  <a:srgbClr val="79B800"/>
                </a:solidFill>
                <a:latin typeface="Arial"/>
                <a:cs typeface="Arial"/>
              </a:rPr>
              <a:t>GLOBAL </a:t>
            </a:r>
            <a:r>
              <a:rPr sz="788" b="1" spc="-11" dirty="0">
                <a:solidFill>
                  <a:srgbClr val="79B800"/>
                </a:solidFill>
                <a:latin typeface="Arial"/>
                <a:cs typeface="Arial"/>
              </a:rPr>
              <a:t>STOCK</a:t>
            </a:r>
            <a:r>
              <a:rPr sz="788" b="1" spc="-120" dirty="0">
                <a:solidFill>
                  <a:srgbClr val="79B800"/>
                </a:solidFill>
                <a:latin typeface="Arial"/>
                <a:cs typeface="Arial"/>
              </a:rPr>
              <a:t> </a:t>
            </a:r>
            <a:r>
              <a:rPr sz="788" b="1" spc="-19" dirty="0">
                <a:solidFill>
                  <a:srgbClr val="79B800"/>
                </a:solidFill>
                <a:latin typeface="Arial"/>
                <a:cs typeface="Arial"/>
              </a:rPr>
              <a:t>FUND</a:t>
            </a:r>
            <a:endParaRPr sz="788">
              <a:solidFill>
                <a:prstClr val="black"/>
              </a:solidFill>
              <a:latin typeface="Arial"/>
              <a:cs typeface="Arial"/>
            </a:endParaRPr>
          </a:p>
        </p:txBody>
      </p:sp>
      <p:sp>
        <p:nvSpPr>
          <p:cNvPr id="24" name="object 24"/>
          <p:cNvSpPr txBox="1"/>
          <p:nvPr/>
        </p:nvSpPr>
        <p:spPr>
          <a:xfrm>
            <a:off x="5273040" y="2080259"/>
            <a:ext cx="617220" cy="242855"/>
          </a:xfrm>
          <a:prstGeom prst="rect">
            <a:avLst/>
          </a:prstGeom>
          <a:solidFill>
            <a:srgbClr val="003E71"/>
          </a:solidFill>
        </p:spPr>
        <p:txBody>
          <a:bodyPr vert="horz" wrap="square" lIns="0" tIns="11906" rIns="0" bIns="0" rtlCol="0">
            <a:spAutoFit/>
          </a:bodyPr>
          <a:lstStyle/>
          <a:p>
            <a:pPr marL="160972" defTabSz="685800">
              <a:lnSpc>
                <a:spcPts val="923"/>
              </a:lnSpc>
              <a:spcBef>
                <a:spcPts val="94"/>
              </a:spcBef>
            </a:pPr>
            <a:r>
              <a:rPr sz="788" spc="-15" dirty="0">
                <a:solidFill>
                  <a:srgbClr val="FFFFFF"/>
                </a:solidFill>
                <a:latin typeface="Arial"/>
                <a:cs typeface="Arial"/>
              </a:rPr>
              <a:t>Global</a:t>
            </a:r>
            <a:endParaRPr sz="788">
              <a:solidFill>
                <a:prstClr val="black"/>
              </a:solidFill>
              <a:latin typeface="Arial"/>
              <a:cs typeface="Arial"/>
            </a:endParaRPr>
          </a:p>
          <a:p>
            <a:pPr marL="160972" defTabSz="685800">
              <a:lnSpc>
                <a:spcPts val="923"/>
              </a:lnSpc>
            </a:pPr>
            <a:r>
              <a:rPr sz="788" spc="-4" dirty="0">
                <a:solidFill>
                  <a:srgbClr val="FFFFFF"/>
                </a:solidFill>
                <a:latin typeface="Arial"/>
                <a:cs typeface="Arial"/>
              </a:rPr>
              <a:t>Equity</a:t>
            </a:r>
            <a:endParaRPr sz="788">
              <a:solidFill>
                <a:prstClr val="black"/>
              </a:solidFill>
              <a:latin typeface="Arial"/>
              <a:cs typeface="Arial"/>
            </a:endParaRPr>
          </a:p>
        </p:txBody>
      </p:sp>
      <p:sp>
        <p:nvSpPr>
          <p:cNvPr id="25" name="object 25"/>
          <p:cNvSpPr/>
          <p:nvPr/>
        </p:nvSpPr>
        <p:spPr>
          <a:xfrm>
            <a:off x="6309360" y="1985009"/>
            <a:ext cx="96203" cy="0"/>
          </a:xfrm>
          <a:custGeom>
            <a:avLst/>
            <a:gdLst/>
            <a:ahLst/>
            <a:cxnLst/>
            <a:rect l="l" t="t" r="r" b="b"/>
            <a:pathLst>
              <a:path w="128270">
                <a:moveTo>
                  <a:pt x="0" y="0"/>
                </a:moveTo>
                <a:lnTo>
                  <a:pt x="128016" y="0"/>
                </a:lnTo>
              </a:path>
            </a:pathLst>
          </a:custGeom>
          <a:ln w="10170">
            <a:solidFill>
              <a:srgbClr val="393A3D"/>
            </a:solidFill>
            <a:prstDash val="sysDash"/>
          </a:ln>
        </p:spPr>
        <p:txBody>
          <a:bodyPr wrap="square" lIns="0" tIns="0" rIns="0" bIns="0" rtlCol="0"/>
          <a:lstStyle/>
          <a:p>
            <a:pPr defTabSz="685800"/>
            <a:endParaRPr sz="1350">
              <a:solidFill>
                <a:prstClr val="black"/>
              </a:solidFill>
              <a:latin typeface="Calibri"/>
            </a:endParaRPr>
          </a:p>
        </p:txBody>
      </p:sp>
      <p:sp>
        <p:nvSpPr>
          <p:cNvPr id="26" name="object 26"/>
          <p:cNvSpPr/>
          <p:nvPr/>
        </p:nvSpPr>
        <p:spPr>
          <a:xfrm>
            <a:off x="5894070" y="2259330"/>
            <a:ext cx="350044" cy="170497"/>
          </a:xfrm>
          <a:custGeom>
            <a:avLst/>
            <a:gdLst/>
            <a:ahLst/>
            <a:cxnLst/>
            <a:rect l="l" t="t" r="r" b="b"/>
            <a:pathLst>
              <a:path w="466725" h="227330">
                <a:moveTo>
                  <a:pt x="466724" y="227075"/>
                </a:moveTo>
                <a:lnTo>
                  <a:pt x="0" y="0"/>
                </a:lnTo>
              </a:path>
            </a:pathLst>
          </a:custGeom>
          <a:ln w="10170">
            <a:solidFill>
              <a:srgbClr val="393A3D"/>
            </a:solidFill>
            <a:prstDash val="sysDash"/>
          </a:ln>
        </p:spPr>
        <p:txBody>
          <a:bodyPr wrap="square" lIns="0" tIns="0" rIns="0" bIns="0" rtlCol="0"/>
          <a:lstStyle/>
          <a:p>
            <a:pPr defTabSz="685800"/>
            <a:endParaRPr sz="1350">
              <a:solidFill>
                <a:prstClr val="black"/>
              </a:solidFill>
              <a:latin typeface="Calibri"/>
            </a:endParaRPr>
          </a:p>
        </p:txBody>
      </p:sp>
      <p:sp>
        <p:nvSpPr>
          <p:cNvPr id="27" name="object 27"/>
          <p:cNvSpPr/>
          <p:nvPr/>
        </p:nvSpPr>
        <p:spPr>
          <a:xfrm>
            <a:off x="4225290" y="1710690"/>
            <a:ext cx="1914525" cy="337185"/>
          </a:xfrm>
          <a:custGeom>
            <a:avLst/>
            <a:gdLst/>
            <a:ahLst/>
            <a:cxnLst/>
            <a:rect l="l" t="t" r="r" b="b"/>
            <a:pathLst>
              <a:path w="2552700" h="449580">
                <a:moveTo>
                  <a:pt x="0" y="449325"/>
                </a:moveTo>
                <a:lnTo>
                  <a:pt x="2552700" y="0"/>
                </a:lnTo>
              </a:path>
            </a:pathLst>
          </a:custGeom>
          <a:ln w="10170">
            <a:solidFill>
              <a:srgbClr val="393A3D"/>
            </a:solidFill>
            <a:prstDash val="sysDash"/>
          </a:ln>
        </p:spPr>
        <p:txBody>
          <a:bodyPr wrap="square" lIns="0" tIns="0" rIns="0" bIns="0" rtlCol="0"/>
          <a:lstStyle/>
          <a:p>
            <a:pPr defTabSz="685800"/>
            <a:endParaRPr sz="1350">
              <a:solidFill>
                <a:prstClr val="black"/>
              </a:solidFill>
              <a:latin typeface="Calibri"/>
            </a:endParaRPr>
          </a:p>
        </p:txBody>
      </p:sp>
      <p:sp>
        <p:nvSpPr>
          <p:cNvPr id="28" name="object 28"/>
          <p:cNvSpPr/>
          <p:nvPr/>
        </p:nvSpPr>
        <p:spPr>
          <a:xfrm>
            <a:off x="3958590" y="2045970"/>
            <a:ext cx="264319" cy="540544"/>
          </a:xfrm>
          <a:custGeom>
            <a:avLst/>
            <a:gdLst/>
            <a:ahLst/>
            <a:cxnLst/>
            <a:rect l="l" t="t" r="r" b="b"/>
            <a:pathLst>
              <a:path w="352425" h="720725">
                <a:moveTo>
                  <a:pt x="0" y="720216"/>
                </a:moveTo>
                <a:lnTo>
                  <a:pt x="352425" y="0"/>
                </a:lnTo>
              </a:path>
            </a:pathLst>
          </a:custGeom>
          <a:ln w="10170">
            <a:solidFill>
              <a:srgbClr val="393A3D"/>
            </a:solidFill>
            <a:prstDash val="sysDash"/>
          </a:ln>
        </p:spPr>
        <p:txBody>
          <a:bodyPr wrap="square" lIns="0" tIns="0" rIns="0" bIns="0" rtlCol="0"/>
          <a:lstStyle/>
          <a:p>
            <a:pPr defTabSz="685800"/>
            <a:endParaRPr sz="1350">
              <a:solidFill>
                <a:prstClr val="black"/>
              </a:solidFill>
              <a:latin typeface="Calibri"/>
            </a:endParaRPr>
          </a:p>
        </p:txBody>
      </p:sp>
      <p:sp>
        <p:nvSpPr>
          <p:cNvPr id="29" name="object 29"/>
          <p:cNvSpPr/>
          <p:nvPr/>
        </p:nvSpPr>
        <p:spPr>
          <a:xfrm>
            <a:off x="4225290" y="2045970"/>
            <a:ext cx="239554" cy="722471"/>
          </a:xfrm>
          <a:custGeom>
            <a:avLst/>
            <a:gdLst/>
            <a:ahLst/>
            <a:cxnLst/>
            <a:rect l="l" t="t" r="r" b="b"/>
            <a:pathLst>
              <a:path w="319404" h="963295">
                <a:moveTo>
                  <a:pt x="0" y="0"/>
                </a:moveTo>
                <a:lnTo>
                  <a:pt x="319150" y="963294"/>
                </a:lnTo>
              </a:path>
            </a:pathLst>
          </a:custGeom>
          <a:ln w="10170">
            <a:solidFill>
              <a:srgbClr val="393A3D"/>
            </a:solidFill>
            <a:prstDash val="sysDash"/>
          </a:ln>
        </p:spPr>
        <p:txBody>
          <a:bodyPr wrap="square" lIns="0" tIns="0" rIns="0" bIns="0" rtlCol="0"/>
          <a:lstStyle/>
          <a:p>
            <a:pPr defTabSz="685800"/>
            <a:endParaRPr sz="1350">
              <a:solidFill>
                <a:prstClr val="black"/>
              </a:solidFill>
              <a:latin typeface="Calibri"/>
            </a:endParaRPr>
          </a:p>
        </p:txBody>
      </p:sp>
      <p:sp>
        <p:nvSpPr>
          <p:cNvPr id="30" name="object 30"/>
          <p:cNvSpPr txBox="1"/>
          <p:nvPr/>
        </p:nvSpPr>
        <p:spPr>
          <a:xfrm>
            <a:off x="3931919" y="2857500"/>
            <a:ext cx="754380" cy="236123"/>
          </a:xfrm>
          <a:prstGeom prst="rect">
            <a:avLst/>
          </a:prstGeom>
          <a:solidFill>
            <a:srgbClr val="814F9B"/>
          </a:solidFill>
        </p:spPr>
        <p:txBody>
          <a:bodyPr vert="horz" wrap="square" lIns="0" tIns="5239" rIns="0" bIns="0" rtlCol="0">
            <a:spAutoFit/>
          </a:bodyPr>
          <a:lstStyle/>
          <a:p>
            <a:pPr marL="199549" defTabSz="685800">
              <a:lnSpc>
                <a:spcPts val="923"/>
              </a:lnSpc>
              <a:spcBef>
                <a:spcPts val="41"/>
              </a:spcBef>
            </a:pPr>
            <a:r>
              <a:rPr sz="788" spc="-15" dirty="0">
                <a:solidFill>
                  <a:srgbClr val="FFFFFF"/>
                </a:solidFill>
                <a:latin typeface="Arial"/>
                <a:cs typeface="Arial"/>
              </a:rPr>
              <a:t>Inflation</a:t>
            </a:r>
            <a:endParaRPr sz="788">
              <a:solidFill>
                <a:prstClr val="black"/>
              </a:solidFill>
              <a:latin typeface="Arial"/>
              <a:cs typeface="Arial"/>
            </a:endParaRPr>
          </a:p>
          <a:p>
            <a:pPr marL="169069" defTabSz="685800">
              <a:lnSpc>
                <a:spcPts val="923"/>
              </a:lnSpc>
            </a:pPr>
            <a:r>
              <a:rPr sz="788" spc="-11" dirty="0">
                <a:solidFill>
                  <a:srgbClr val="FFFFFF"/>
                </a:solidFill>
                <a:latin typeface="Arial"/>
                <a:cs typeface="Arial"/>
              </a:rPr>
              <a:t>Sensitive</a:t>
            </a:r>
            <a:endParaRPr sz="788">
              <a:solidFill>
                <a:prstClr val="black"/>
              </a:solidFill>
              <a:latin typeface="Arial"/>
              <a:cs typeface="Arial"/>
            </a:endParaRPr>
          </a:p>
        </p:txBody>
      </p:sp>
      <p:sp>
        <p:nvSpPr>
          <p:cNvPr id="31" name="object 31"/>
          <p:cNvSpPr/>
          <p:nvPr/>
        </p:nvSpPr>
        <p:spPr>
          <a:xfrm>
            <a:off x="4225290" y="2045971"/>
            <a:ext cx="623888" cy="474821"/>
          </a:xfrm>
          <a:custGeom>
            <a:avLst/>
            <a:gdLst/>
            <a:ahLst/>
            <a:cxnLst/>
            <a:rect l="l" t="t" r="r" b="b"/>
            <a:pathLst>
              <a:path w="831850" h="633095">
                <a:moveTo>
                  <a:pt x="0" y="0"/>
                </a:moveTo>
                <a:lnTo>
                  <a:pt x="831850" y="632587"/>
                </a:lnTo>
              </a:path>
            </a:pathLst>
          </a:custGeom>
          <a:ln w="10170">
            <a:solidFill>
              <a:srgbClr val="393A3D"/>
            </a:solidFill>
            <a:prstDash val="sysDash"/>
          </a:ln>
        </p:spPr>
        <p:txBody>
          <a:bodyPr wrap="square" lIns="0" tIns="0" rIns="0" bIns="0" rtlCol="0"/>
          <a:lstStyle/>
          <a:p>
            <a:pPr defTabSz="685800"/>
            <a:endParaRPr sz="1350">
              <a:solidFill>
                <a:prstClr val="black"/>
              </a:solidFill>
              <a:latin typeface="Calibri"/>
            </a:endParaRPr>
          </a:p>
        </p:txBody>
      </p:sp>
      <p:sp>
        <p:nvSpPr>
          <p:cNvPr id="32" name="object 32"/>
          <p:cNvSpPr txBox="1"/>
          <p:nvPr/>
        </p:nvSpPr>
        <p:spPr>
          <a:xfrm>
            <a:off x="6442233" y="2145459"/>
            <a:ext cx="1340644" cy="129908"/>
          </a:xfrm>
          <a:prstGeom prst="rect">
            <a:avLst/>
          </a:prstGeom>
        </p:spPr>
        <p:txBody>
          <a:bodyPr vert="horz" wrap="square" lIns="0" tIns="8573" rIns="0" bIns="0" rtlCol="0">
            <a:spAutoFit/>
          </a:bodyPr>
          <a:lstStyle/>
          <a:p>
            <a:pPr marL="9525" defTabSz="685800">
              <a:spcBef>
                <a:spcPts val="68"/>
              </a:spcBef>
            </a:pPr>
            <a:r>
              <a:rPr sz="788" b="1" spc="-11" dirty="0">
                <a:solidFill>
                  <a:srgbClr val="79B800"/>
                </a:solidFill>
                <a:latin typeface="Arial"/>
                <a:cs typeface="Arial"/>
              </a:rPr>
              <a:t>FRS </a:t>
            </a:r>
            <a:r>
              <a:rPr sz="788" b="1" spc="-15" dirty="0">
                <a:solidFill>
                  <a:srgbClr val="79B800"/>
                </a:solidFill>
                <a:latin typeface="Arial"/>
                <a:cs typeface="Arial"/>
              </a:rPr>
              <a:t>FOREIGN </a:t>
            </a:r>
            <a:r>
              <a:rPr sz="788" b="1" spc="-11" dirty="0">
                <a:solidFill>
                  <a:srgbClr val="79B800"/>
                </a:solidFill>
                <a:latin typeface="Arial"/>
                <a:cs typeface="Arial"/>
              </a:rPr>
              <a:t>STOCK</a:t>
            </a:r>
            <a:r>
              <a:rPr sz="788" b="1" spc="-158" dirty="0">
                <a:solidFill>
                  <a:srgbClr val="79B800"/>
                </a:solidFill>
                <a:latin typeface="Arial"/>
                <a:cs typeface="Arial"/>
              </a:rPr>
              <a:t> </a:t>
            </a:r>
            <a:r>
              <a:rPr sz="788" b="1" spc="-19" dirty="0">
                <a:solidFill>
                  <a:srgbClr val="79B800"/>
                </a:solidFill>
                <a:latin typeface="Arial"/>
                <a:cs typeface="Arial"/>
              </a:rPr>
              <a:t>FUND</a:t>
            </a:r>
            <a:endParaRPr sz="788">
              <a:solidFill>
                <a:prstClr val="black"/>
              </a:solidFill>
              <a:latin typeface="Arial"/>
              <a:cs typeface="Arial"/>
            </a:endParaRPr>
          </a:p>
        </p:txBody>
      </p:sp>
      <p:sp>
        <p:nvSpPr>
          <p:cNvPr id="33" name="object 33"/>
          <p:cNvSpPr/>
          <p:nvPr/>
        </p:nvSpPr>
        <p:spPr>
          <a:xfrm>
            <a:off x="6107430" y="2023109"/>
            <a:ext cx="275273" cy="200025"/>
          </a:xfrm>
          <a:custGeom>
            <a:avLst/>
            <a:gdLst/>
            <a:ahLst/>
            <a:cxnLst/>
            <a:rect l="l" t="t" r="r" b="b"/>
            <a:pathLst>
              <a:path w="367029" h="266700">
                <a:moveTo>
                  <a:pt x="366649" y="266192"/>
                </a:moveTo>
                <a:lnTo>
                  <a:pt x="0" y="0"/>
                </a:lnTo>
              </a:path>
            </a:pathLst>
          </a:custGeom>
          <a:ln w="10170">
            <a:solidFill>
              <a:srgbClr val="393A3D"/>
            </a:solidFill>
            <a:prstDash val="sysDash"/>
          </a:ln>
        </p:spPr>
        <p:txBody>
          <a:bodyPr wrap="square" lIns="0" tIns="0" rIns="0" bIns="0" rtlCol="0"/>
          <a:lstStyle/>
          <a:p>
            <a:pPr defTabSz="685800"/>
            <a:endParaRPr sz="1350">
              <a:solidFill>
                <a:prstClr val="black"/>
              </a:solidFill>
              <a:latin typeface="Calibri"/>
            </a:endParaRPr>
          </a:p>
        </p:txBody>
      </p:sp>
      <p:sp>
        <p:nvSpPr>
          <p:cNvPr id="34" name="object 34"/>
          <p:cNvSpPr txBox="1"/>
          <p:nvPr/>
        </p:nvSpPr>
        <p:spPr>
          <a:xfrm>
            <a:off x="6137910" y="3722370"/>
            <a:ext cx="1341120" cy="159178"/>
          </a:xfrm>
          <a:prstGeom prst="rect">
            <a:avLst/>
          </a:prstGeom>
          <a:ln w="10170">
            <a:solidFill>
              <a:srgbClr val="393A3D"/>
            </a:solidFill>
          </a:ln>
        </p:spPr>
        <p:txBody>
          <a:bodyPr vert="horz" wrap="square" lIns="0" tIns="20479" rIns="0" bIns="0" rtlCol="0">
            <a:spAutoFit/>
          </a:bodyPr>
          <a:lstStyle/>
          <a:p>
            <a:pPr marL="271463" defTabSz="685800">
              <a:spcBef>
                <a:spcPts val="161"/>
              </a:spcBef>
            </a:pPr>
            <a:r>
              <a:rPr sz="900" b="1" spc="-19" dirty="0">
                <a:solidFill>
                  <a:srgbClr val="79B800"/>
                </a:solidFill>
                <a:latin typeface="Arial"/>
                <a:cs typeface="Arial"/>
              </a:rPr>
              <a:t>Active</a:t>
            </a:r>
            <a:r>
              <a:rPr sz="900" b="1" spc="75" dirty="0">
                <a:solidFill>
                  <a:srgbClr val="79B800"/>
                </a:solidFill>
                <a:latin typeface="Arial"/>
                <a:cs typeface="Arial"/>
              </a:rPr>
              <a:t> </a:t>
            </a:r>
            <a:r>
              <a:rPr sz="900" b="1" spc="-4" dirty="0">
                <a:solidFill>
                  <a:srgbClr val="79B800"/>
                </a:solidFill>
                <a:latin typeface="Arial"/>
                <a:cs typeface="Arial"/>
              </a:rPr>
              <a:t>Options</a:t>
            </a:r>
            <a:endParaRPr sz="900">
              <a:solidFill>
                <a:prstClr val="black"/>
              </a:solidFill>
              <a:latin typeface="Arial"/>
              <a:cs typeface="Arial"/>
            </a:endParaRPr>
          </a:p>
        </p:txBody>
      </p:sp>
      <p:sp>
        <p:nvSpPr>
          <p:cNvPr id="35" name="object 35"/>
          <p:cNvSpPr txBox="1"/>
          <p:nvPr/>
        </p:nvSpPr>
        <p:spPr>
          <a:xfrm>
            <a:off x="6160769" y="4004310"/>
            <a:ext cx="1333500" cy="161101"/>
          </a:xfrm>
          <a:prstGeom prst="rect">
            <a:avLst/>
          </a:prstGeom>
          <a:ln w="10170">
            <a:solidFill>
              <a:srgbClr val="393A3D"/>
            </a:solidFill>
          </a:ln>
        </p:spPr>
        <p:txBody>
          <a:bodyPr vert="horz" wrap="square" lIns="0" tIns="22383" rIns="0" bIns="0" rtlCol="0">
            <a:spAutoFit/>
          </a:bodyPr>
          <a:lstStyle/>
          <a:p>
            <a:pPr marL="227171" defTabSz="685800">
              <a:spcBef>
                <a:spcPts val="176"/>
              </a:spcBef>
            </a:pPr>
            <a:r>
              <a:rPr sz="900" b="1" spc="-8" dirty="0">
                <a:solidFill>
                  <a:srgbClr val="7E7E7E"/>
                </a:solidFill>
                <a:latin typeface="Arial"/>
                <a:cs typeface="Arial"/>
              </a:rPr>
              <a:t>Passive</a:t>
            </a:r>
            <a:r>
              <a:rPr sz="900" b="1" spc="15" dirty="0">
                <a:solidFill>
                  <a:srgbClr val="7E7E7E"/>
                </a:solidFill>
                <a:latin typeface="Arial"/>
                <a:cs typeface="Arial"/>
              </a:rPr>
              <a:t> </a:t>
            </a:r>
            <a:r>
              <a:rPr sz="900" b="1" spc="-4" dirty="0">
                <a:solidFill>
                  <a:srgbClr val="7E7E7E"/>
                </a:solidFill>
                <a:latin typeface="Arial"/>
                <a:cs typeface="Arial"/>
              </a:rPr>
              <a:t>Options</a:t>
            </a:r>
            <a:endParaRPr sz="900">
              <a:solidFill>
                <a:prstClr val="black"/>
              </a:solidFill>
              <a:latin typeface="Arial"/>
              <a:cs typeface="Arial"/>
            </a:endParaRPr>
          </a:p>
        </p:txBody>
      </p:sp>
      <p:sp>
        <p:nvSpPr>
          <p:cNvPr id="36" name="object 36"/>
          <p:cNvSpPr/>
          <p:nvPr/>
        </p:nvSpPr>
        <p:spPr>
          <a:xfrm>
            <a:off x="5684520" y="1828800"/>
            <a:ext cx="624839" cy="251460"/>
          </a:xfrm>
          <a:custGeom>
            <a:avLst/>
            <a:gdLst/>
            <a:ahLst/>
            <a:cxnLst/>
            <a:rect l="l" t="t" r="r" b="b"/>
            <a:pathLst>
              <a:path w="833120" h="335280">
                <a:moveTo>
                  <a:pt x="0" y="335279"/>
                </a:moveTo>
                <a:lnTo>
                  <a:pt x="833119" y="335279"/>
                </a:lnTo>
                <a:lnTo>
                  <a:pt x="833119" y="0"/>
                </a:lnTo>
                <a:lnTo>
                  <a:pt x="0" y="0"/>
                </a:lnTo>
                <a:lnTo>
                  <a:pt x="0" y="335279"/>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37" name="object 37"/>
          <p:cNvSpPr txBox="1"/>
          <p:nvPr/>
        </p:nvSpPr>
        <p:spPr>
          <a:xfrm>
            <a:off x="5684520" y="1826133"/>
            <a:ext cx="624839" cy="248145"/>
          </a:xfrm>
          <a:prstGeom prst="rect">
            <a:avLst/>
          </a:prstGeom>
        </p:spPr>
        <p:txBody>
          <a:bodyPr vert="horz" wrap="square" lIns="0" tIns="17145" rIns="0" bIns="0" rtlCol="0">
            <a:spAutoFit/>
          </a:bodyPr>
          <a:lstStyle/>
          <a:p>
            <a:pPr marL="171926" marR="44291" indent="-130016" defTabSz="685800">
              <a:lnSpc>
                <a:spcPts val="900"/>
              </a:lnSpc>
              <a:spcBef>
                <a:spcPts val="135"/>
              </a:spcBef>
            </a:pPr>
            <a:r>
              <a:rPr sz="788" spc="-41" dirty="0">
                <a:solidFill>
                  <a:srgbClr val="FFFFFF"/>
                </a:solidFill>
                <a:latin typeface="Arial"/>
                <a:cs typeface="Arial"/>
              </a:rPr>
              <a:t>I</a:t>
            </a:r>
            <a:r>
              <a:rPr sz="788" spc="-23" dirty="0">
                <a:solidFill>
                  <a:srgbClr val="FFFFFF"/>
                </a:solidFill>
                <a:latin typeface="Arial"/>
                <a:cs typeface="Arial"/>
              </a:rPr>
              <a:t>n</a:t>
            </a:r>
            <a:r>
              <a:rPr sz="788" spc="19" dirty="0">
                <a:solidFill>
                  <a:srgbClr val="FFFFFF"/>
                </a:solidFill>
                <a:latin typeface="Arial"/>
                <a:cs typeface="Arial"/>
              </a:rPr>
              <a:t>t</a:t>
            </a:r>
            <a:r>
              <a:rPr sz="788" spc="-23" dirty="0">
                <a:solidFill>
                  <a:srgbClr val="FFFFFF"/>
                </a:solidFill>
                <a:latin typeface="Arial"/>
                <a:cs typeface="Arial"/>
              </a:rPr>
              <a:t>e</a:t>
            </a:r>
            <a:r>
              <a:rPr sz="788" spc="-26" dirty="0">
                <a:solidFill>
                  <a:srgbClr val="FFFFFF"/>
                </a:solidFill>
                <a:latin typeface="Arial"/>
                <a:cs typeface="Arial"/>
              </a:rPr>
              <a:t>r</a:t>
            </a:r>
            <a:r>
              <a:rPr sz="788" spc="-23" dirty="0">
                <a:solidFill>
                  <a:srgbClr val="FFFFFF"/>
                </a:solidFill>
                <a:latin typeface="Arial"/>
                <a:cs typeface="Arial"/>
              </a:rPr>
              <a:t>na</a:t>
            </a:r>
            <a:r>
              <a:rPr sz="788" spc="19" dirty="0">
                <a:solidFill>
                  <a:srgbClr val="FFFFFF"/>
                </a:solidFill>
                <a:latin typeface="Arial"/>
                <a:cs typeface="Arial"/>
              </a:rPr>
              <a:t>t</a:t>
            </a:r>
            <a:r>
              <a:rPr sz="788" dirty="0">
                <a:solidFill>
                  <a:srgbClr val="FFFFFF"/>
                </a:solidFill>
                <a:latin typeface="Arial"/>
                <a:cs typeface="Arial"/>
              </a:rPr>
              <a:t>i</a:t>
            </a:r>
            <a:r>
              <a:rPr sz="788" spc="-23" dirty="0">
                <a:solidFill>
                  <a:srgbClr val="FFFFFF"/>
                </a:solidFill>
                <a:latin typeface="Arial"/>
                <a:cs typeface="Arial"/>
              </a:rPr>
              <a:t>ona</a:t>
            </a:r>
            <a:r>
              <a:rPr sz="788" spc="-4" dirty="0">
                <a:solidFill>
                  <a:srgbClr val="FFFFFF"/>
                </a:solidFill>
                <a:latin typeface="Arial"/>
                <a:cs typeface="Arial"/>
              </a:rPr>
              <a:t>l  Equity</a:t>
            </a:r>
            <a:endParaRPr sz="788">
              <a:solidFill>
                <a:prstClr val="black"/>
              </a:solidFill>
              <a:latin typeface="Arial"/>
              <a:cs typeface="Arial"/>
            </a:endParaRPr>
          </a:p>
        </p:txBody>
      </p:sp>
      <p:sp>
        <p:nvSpPr>
          <p:cNvPr id="38" name="object 38"/>
          <p:cNvSpPr txBox="1"/>
          <p:nvPr/>
        </p:nvSpPr>
        <p:spPr>
          <a:xfrm>
            <a:off x="2922079" y="3731847"/>
            <a:ext cx="1914525" cy="129908"/>
          </a:xfrm>
          <a:prstGeom prst="rect">
            <a:avLst/>
          </a:prstGeom>
        </p:spPr>
        <p:txBody>
          <a:bodyPr vert="horz" wrap="square" lIns="0" tIns="8573" rIns="0" bIns="0" rtlCol="0">
            <a:spAutoFit/>
          </a:bodyPr>
          <a:lstStyle/>
          <a:p>
            <a:pPr marL="9525" defTabSz="685800">
              <a:spcBef>
                <a:spcPts val="68"/>
              </a:spcBef>
            </a:pPr>
            <a:r>
              <a:rPr sz="788" b="1" spc="-11" dirty="0">
                <a:solidFill>
                  <a:srgbClr val="7E7E7E"/>
                </a:solidFill>
                <a:latin typeface="Arial"/>
                <a:cs typeface="Arial"/>
              </a:rPr>
              <a:t>FRS </a:t>
            </a:r>
            <a:r>
              <a:rPr sz="788" b="1" dirty="0">
                <a:solidFill>
                  <a:srgbClr val="7E7E7E"/>
                </a:solidFill>
                <a:latin typeface="Arial"/>
                <a:cs typeface="Arial"/>
              </a:rPr>
              <a:t>U.S. </a:t>
            </a:r>
            <a:r>
              <a:rPr sz="788" b="1" spc="-23" dirty="0">
                <a:solidFill>
                  <a:srgbClr val="7E7E7E"/>
                </a:solidFill>
                <a:latin typeface="Arial"/>
                <a:cs typeface="Arial"/>
              </a:rPr>
              <a:t>BOND </a:t>
            </a:r>
            <a:r>
              <a:rPr sz="788" b="1" spc="-34" dirty="0">
                <a:solidFill>
                  <a:srgbClr val="7E7E7E"/>
                </a:solidFill>
                <a:latin typeface="Arial"/>
                <a:cs typeface="Arial"/>
              </a:rPr>
              <a:t>ENHANCED </a:t>
            </a:r>
            <a:r>
              <a:rPr sz="788" b="1" spc="-23" dirty="0">
                <a:solidFill>
                  <a:srgbClr val="7E7E7E"/>
                </a:solidFill>
                <a:latin typeface="Arial"/>
                <a:cs typeface="Arial"/>
              </a:rPr>
              <a:t>INDEX</a:t>
            </a:r>
            <a:r>
              <a:rPr sz="788" b="1" spc="-153" dirty="0">
                <a:solidFill>
                  <a:srgbClr val="7E7E7E"/>
                </a:solidFill>
                <a:latin typeface="Arial"/>
                <a:cs typeface="Arial"/>
              </a:rPr>
              <a:t> </a:t>
            </a:r>
            <a:r>
              <a:rPr sz="788" b="1" spc="-19" dirty="0">
                <a:solidFill>
                  <a:srgbClr val="7E7E7E"/>
                </a:solidFill>
                <a:latin typeface="Arial"/>
                <a:cs typeface="Arial"/>
              </a:rPr>
              <a:t>FUND</a:t>
            </a:r>
            <a:endParaRPr sz="788">
              <a:solidFill>
                <a:prstClr val="black"/>
              </a:solidFill>
              <a:latin typeface="Arial"/>
              <a:cs typeface="Arial"/>
            </a:endParaRPr>
          </a:p>
        </p:txBody>
      </p:sp>
      <p:sp>
        <p:nvSpPr>
          <p:cNvPr id="39" name="object 39"/>
          <p:cNvSpPr txBox="1">
            <a:spLocks noGrp="1"/>
          </p:cNvSpPr>
          <p:nvPr>
            <p:ph type="title"/>
          </p:nvPr>
        </p:nvSpPr>
        <p:spPr>
          <a:xfrm>
            <a:off x="1476851" y="374094"/>
            <a:ext cx="2529364" cy="240450"/>
          </a:xfrm>
          <a:prstGeom prst="rect">
            <a:avLst/>
          </a:prstGeom>
        </p:spPr>
        <p:txBody>
          <a:bodyPr vert="horz" wrap="square" lIns="0" tIns="9525" rIns="0" bIns="0" rtlCol="0">
            <a:spAutoFit/>
          </a:bodyPr>
          <a:lstStyle/>
          <a:p>
            <a:pPr marL="9525">
              <a:spcBef>
                <a:spcPts val="75"/>
              </a:spcBef>
            </a:pPr>
            <a:r>
              <a:rPr spc="4" dirty="0"/>
              <a:t>Risk/Return </a:t>
            </a:r>
            <a:r>
              <a:rPr spc="8" dirty="0"/>
              <a:t>Choice</a:t>
            </a:r>
            <a:r>
              <a:rPr spc="-214" dirty="0"/>
              <a:t> </a:t>
            </a:r>
            <a:r>
              <a:rPr spc="4" dirty="0"/>
              <a:t>Spectrum</a:t>
            </a:r>
          </a:p>
        </p:txBody>
      </p:sp>
      <p:sp>
        <p:nvSpPr>
          <p:cNvPr id="42" name="Slide Number Placeholder 41"/>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131</a:t>
            </a:fld>
            <a:endParaRPr lang="en-US" spc="-4" dirty="0"/>
          </a:p>
        </p:txBody>
      </p:sp>
    </p:spTree>
    <p:extLst>
      <p:ext uri="{BB962C8B-B14F-4D97-AF65-F5344CB8AC3E}">
        <p14:creationId xmlns:p14="http://schemas.microsoft.com/office/powerpoint/2010/main" val="120834112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374094"/>
            <a:ext cx="2556509" cy="240450"/>
          </a:xfrm>
          <a:prstGeom prst="rect">
            <a:avLst/>
          </a:prstGeom>
        </p:spPr>
        <p:txBody>
          <a:bodyPr vert="horz" wrap="square" lIns="0" tIns="9525" rIns="0" bIns="0" rtlCol="0">
            <a:spAutoFit/>
          </a:bodyPr>
          <a:lstStyle/>
          <a:p>
            <a:pPr marL="9525">
              <a:spcBef>
                <a:spcPts val="75"/>
              </a:spcBef>
            </a:pPr>
            <a:r>
              <a:rPr spc="4" dirty="0"/>
              <a:t>Benefits </a:t>
            </a:r>
            <a:r>
              <a:rPr dirty="0"/>
              <a:t>of </a:t>
            </a:r>
            <a:r>
              <a:rPr spc="30" dirty="0"/>
              <a:t>White</a:t>
            </a:r>
            <a:r>
              <a:rPr spc="-326" dirty="0"/>
              <a:t> </a:t>
            </a:r>
            <a:r>
              <a:rPr dirty="0"/>
              <a:t>Label </a:t>
            </a:r>
            <a:r>
              <a:rPr spc="-4" dirty="0"/>
              <a:t>Funds</a:t>
            </a:r>
          </a:p>
        </p:txBody>
      </p:sp>
      <p:graphicFrame>
        <p:nvGraphicFramePr>
          <p:cNvPr id="3" name="object 3"/>
          <p:cNvGraphicFramePr>
            <a:graphicFrameLocks noGrp="1"/>
          </p:cNvGraphicFramePr>
          <p:nvPr>
            <p:extLst>
              <p:ext uri="{D42A27DB-BD31-4B8C-83A1-F6EECF244321}">
                <p14:modId xmlns:p14="http://schemas.microsoft.com/office/powerpoint/2010/main" val="2705383633"/>
              </p:ext>
            </p:extLst>
          </p:nvPr>
        </p:nvGraphicFramePr>
        <p:xfrm>
          <a:off x="1506855" y="929285"/>
          <a:ext cx="6179819" cy="3448780"/>
        </p:xfrm>
        <a:graphic>
          <a:graphicData uri="http://schemas.openxmlformats.org/drawingml/2006/table">
            <a:tbl>
              <a:tblPr firstRow="1" bandRow="1">
                <a:tableStyleId>{2D5ABB26-0587-4C30-8999-92F81FD0307C}</a:tableStyleId>
              </a:tblPr>
              <a:tblGrid>
                <a:gridCol w="3581400">
                  <a:extLst>
                    <a:ext uri="{9D8B030D-6E8A-4147-A177-3AD203B41FA5}">
                      <a16:colId xmlns:a16="http://schemas.microsoft.com/office/drawing/2014/main" val="20000"/>
                    </a:ext>
                  </a:extLst>
                </a:gridCol>
                <a:gridCol w="2598419">
                  <a:extLst>
                    <a:ext uri="{9D8B030D-6E8A-4147-A177-3AD203B41FA5}">
                      <a16:colId xmlns:a16="http://schemas.microsoft.com/office/drawing/2014/main" val="20001"/>
                    </a:ext>
                  </a:extLst>
                </a:gridCol>
              </a:tblGrid>
              <a:tr h="344996">
                <a:tc>
                  <a:txBody>
                    <a:bodyPr/>
                    <a:lstStyle/>
                    <a:p>
                      <a:pPr marL="46355">
                        <a:lnSpc>
                          <a:spcPct val="100000"/>
                        </a:lnSpc>
                        <a:spcBef>
                          <a:spcPts val="1110"/>
                        </a:spcBef>
                      </a:pPr>
                      <a:r>
                        <a:rPr sz="900" b="1" spc="5" dirty="0">
                          <a:solidFill>
                            <a:srgbClr val="FFFFFF"/>
                          </a:solidFill>
                          <a:latin typeface="Arial"/>
                          <a:cs typeface="Arial"/>
                        </a:rPr>
                        <a:t>Features</a:t>
                      </a:r>
                      <a:endParaRPr sz="900">
                        <a:latin typeface="Arial"/>
                        <a:cs typeface="Arial"/>
                      </a:endParaRPr>
                    </a:p>
                  </a:txBody>
                  <a:tcPr marL="0" marR="0" marT="105728" marB="0">
                    <a:lnB w="12700">
                      <a:solidFill>
                        <a:srgbClr val="BEBEBE"/>
                      </a:solidFill>
                      <a:prstDash val="solid"/>
                    </a:lnB>
                    <a:solidFill>
                      <a:srgbClr val="003E71"/>
                    </a:solidFill>
                  </a:tcPr>
                </a:tc>
                <a:tc>
                  <a:txBody>
                    <a:bodyPr/>
                    <a:lstStyle/>
                    <a:p>
                      <a:pPr marL="102870">
                        <a:lnSpc>
                          <a:spcPct val="100000"/>
                        </a:lnSpc>
                        <a:spcBef>
                          <a:spcPts val="1110"/>
                        </a:spcBef>
                      </a:pPr>
                      <a:r>
                        <a:rPr sz="900" b="1" spc="10" dirty="0">
                          <a:solidFill>
                            <a:srgbClr val="FFFFFF"/>
                          </a:solidFill>
                          <a:latin typeface="Arial"/>
                          <a:cs typeface="Arial"/>
                        </a:rPr>
                        <a:t>Benefits</a:t>
                      </a:r>
                      <a:endParaRPr sz="900">
                        <a:latin typeface="Arial"/>
                        <a:cs typeface="Arial"/>
                      </a:endParaRPr>
                    </a:p>
                  </a:txBody>
                  <a:tcPr marL="0" marR="0" marT="105728" marB="0">
                    <a:lnB w="12700">
                      <a:solidFill>
                        <a:srgbClr val="BEBEBE"/>
                      </a:solidFill>
                      <a:prstDash val="solid"/>
                    </a:lnB>
                    <a:solidFill>
                      <a:srgbClr val="003E71"/>
                    </a:solidFill>
                  </a:tcPr>
                </a:tc>
                <a:extLst>
                  <a:ext uri="{0D108BD9-81ED-4DB2-BD59-A6C34878D82A}">
                    <a16:rowId xmlns:a16="http://schemas.microsoft.com/office/drawing/2014/main" val="10000"/>
                  </a:ext>
                </a:extLst>
              </a:tr>
              <a:tr h="632078">
                <a:tc>
                  <a:txBody>
                    <a:bodyPr/>
                    <a:lstStyle/>
                    <a:p>
                      <a:pPr>
                        <a:lnSpc>
                          <a:spcPct val="100000"/>
                        </a:lnSpc>
                        <a:spcBef>
                          <a:spcPts val="35"/>
                        </a:spcBef>
                      </a:pPr>
                      <a:endParaRPr sz="800">
                        <a:latin typeface="Times New Roman"/>
                        <a:cs typeface="Times New Roman"/>
                      </a:endParaRPr>
                    </a:p>
                    <a:p>
                      <a:pPr marL="46355">
                        <a:lnSpc>
                          <a:spcPct val="100000"/>
                        </a:lnSpc>
                      </a:pPr>
                      <a:r>
                        <a:rPr sz="900" b="1" spc="-10" dirty="0">
                          <a:latin typeface="Arial"/>
                          <a:cs typeface="Arial"/>
                        </a:rPr>
                        <a:t>Custom </a:t>
                      </a:r>
                      <a:r>
                        <a:rPr sz="900" b="1" spc="-20" dirty="0">
                          <a:latin typeface="Arial"/>
                          <a:cs typeface="Arial"/>
                        </a:rPr>
                        <a:t>Named</a:t>
                      </a:r>
                      <a:r>
                        <a:rPr sz="900" b="1" spc="90" dirty="0">
                          <a:latin typeface="Arial"/>
                          <a:cs typeface="Arial"/>
                        </a:rPr>
                        <a:t> </a:t>
                      </a:r>
                      <a:r>
                        <a:rPr sz="900" b="1" spc="-15" dirty="0">
                          <a:latin typeface="Arial"/>
                          <a:cs typeface="Arial"/>
                        </a:rPr>
                        <a:t>Funds</a:t>
                      </a:r>
                      <a:endParaRPr sz="900">
                        <a:latin typeface="Arial"/>
                        <a:cs typeface="Arial"/>
                      </a:endParaRPr>
                    </a:p>
                    <a:p>
                      <a:pPr marL="46355" marR="95250">
                        <a:lnSpc>
                          <a:spcPct val="100000"/>
                        </a:lnSpc>
                      </a:pPr>
                      <a:r>
                        <a:rPr sz="900" spc="-35" dirty="0">
                          <a:latin typeface="Arial"/>
                          <a:cs typeface="Arial"/>
                        </a:rPr>
                        <a:t>No </a:t>
                      </a:r>
                      <a:r>
                        <a:rPr sz="900" spc="-10" dirty="0">
                          <a:latin typeface="Arial"/>
                          <a:cs typeface="Arial"/>
                        </a:rPr>
                        <a:t>reference to </a:t>
                      </a:r>
                      <a:r>
                        <a:rPr sz="900" dirty="0">
                          <a:latin typeface="Arial"/>
                          <a:cs typeface="Arial"/>
                        </a:rPr>
                        <a:t>a </a:t>
                      </a:r>
                      <a:r>
                        <a:rPr sz="900" spc="-20" dirty="0">
                          <a:latin typeface="Arial"/>
                          <a:cs typeface="Arial"/>
                        </a:rPr>
                        <a:t>fund </a:t>
                      </a:r>
                      <a:r>
                        <a:rPr sz="900" spc="-10" dirty="0">
                          <a:latin typeface="Arial"/>
                          <a:cs typeface="Arial"/>
                        </a:rPr>
                        <a:t>company </a:t>
                      </a:r>
                      <a:r>
                        <a:rPr sz="900" spc="-20" dirty="0">
                          <a:latin typeface="Arial"/>
                          <a:cs typeface="Arial"/>
                        </a:rPr>
                        <a:t>and allows </a:t>
                      </a:r>
                      <a:r>
                        <a:rPr sz="900" spc="-15" dirty="0">
                          <a:latin typeface="Arial"/>
                          <a:cs typeface="Arial"/>
                        </a:rPr>
                        <a:t>for naming of </a:t>
                      </a:r>
                      <a:r>
                        <a:rPr sz="900" spc="-20" dirty="0">
                          <a:latin typeface="Arial"/>
                          <a:cs typeface="Arial"/>
                        </a:rPr>
                        <a:t>funds </a:t>
                      </a:r>
                      <a:r>
                        <a:rPr sz="900" spc="-10" dirty="0">
                          <a:latin typeface="Arial"/>
                          <a:cs typeface="Arial"/>
                        </a:rPr>
                        <a:t>to </a:t>
                      </a:r>
                      <a:r>
                        <a:rPr sz="900" spc="-15" dirty="0">
                          <a:latin typeface="Arial"/>
                          <a:cs typeface="Arial"/>
                        </a:rPr>
                        <a:t>be  </a:t>
                      </a:r>
                      <a:r>
                        <a:rPr sz="900" spc="-5" dirty="0">
                          <a:latin typeface="Arial"/>
                          <a:cs typeface="Arial"/>
                        </a:rPr>
                        <a:t>consistent </a:t>
                      </a:r>
                      <a:r>
                        <a:rPr sz="900" spc="-10" dirty="0">
                          <a:latin typeface="Arial"/>
                          <a:cs typeface="Arial"/>
                        </a:rPr>
                        <a:t>with </a:t>
                      </a:r>
                      <a:r>
                        <a:rPr sz="900" spc="-15" dirty="0">
                          <a:latin typeface="Arial"/>
                          <a:cs typeface="Arial"/>
                        </a:rPr>
                        <a:t>the investment </a:t>
                      </a:r>
                      <a:r>
                        <a:rPr sz="900" spc="-10" dirty="0">
                          <a:latin typeface="Arial"/>
                          <a:cs typeface="Arial"/>
                        </a:rPr>
                        <a:t>strategy </a:t>
                      </a:r>
                      <a:r>
                        <a:rPr sz="900" spc="-15" dirty="0">
                          <a:latin typeface="Arial"/>
                          <a:cs typeface="Arial"/>
                        </a:rPr>
                        <a:t>or</a:t>
                      </a:r>
                      <a:r>
                        <a:rPr sz="900" spc="-25" dirty="0">
                          <a:latin typeface="Arial"/>
                          <a:cs typeface="Arial"/>
                        </a:rPr>
                        <a:t> </a:t>
                      </a:r>
                      <a:r>
                        <a:rPr sz="900" spc="-20" dirty="0">
                          <a:latin typeface="Arial"/>
                          <a:cs typeface="Arial"/>
                        </a:rPr>
                        <a:t>objective</a:t>
                      </a:r>
                      <a:endParaRPr sz="900">
                        <a:latin typeface="Arial"/>
                        <a:cs typeface="Arial"/>
                      </a:endParaRPr>
                    </a:p>
                  </a:txBody>
                  <a:tcPr marL="0" marR="0" marT="3334" marB="0">
                    <a:lnT w="12700">
                      <a:solidFill>
                        <a:srgbClr val="BEBEBE"/>
                      </a:solidFill>
                      <a:prstDash val="solid"/>
                    </a:lnT>
                    <a:lnB w="12700">
                      <a:solidFill>
                        <a:srgbClr val="BEBEBE"/>
                      </a:solidFill>
                      <a:prstDash val="solid"/>
                    </a:lnB>
                  </a:tcPr>
                </a:tc>
                <a:tc>
                  <a:txBody>
                    <a:bodyPr/>
                    <a:lstStyle/>
                    <a:p>
                      <a:pPr>
                        <a:lnSpc>
                          <a:spcPct val="100000"/>
                        </a:lnSpc>
                        <a:spcBef>
                          <a:spcPts val="5"/>
                        </a:spcBef>
                      </a:pPr>
                      <a:endParaRPr sz="1200">
                        <a:latin typeface="Times New Roman"/>
                        <a:cs typeface="Times New Roman"/>
                      </a:endParaRPr>
                    </a:p>
                    <a:p>
                      <a:pPr marL="102870" marR="130810">
                        <a:lnSpc>
                          <a:spcPct val="100000"/>
                        </a:lnSpc>
                      </a:pPr>
                      <a:r>
                        <a:rPr sz="900" b="1" spc="5" dirty="0">
                          <a:solidFill>
                            <a:srgbClr val="003E71"/>
                          </a:solidFill>
                          <a:latin typeface="Arial"/>
                          <a:cs typeface="Arial"/>
                        </a:rPr>
                        <a:t>Reduces </a:t>
                      </a:r>
                      <a:r>
                        <a:rPr sz="900" b="1" spc="-15" dirty="0">
                          <a:solidFill>
                            <a:srgbClr val="003E71"/>
                          </a:solidFill>
                          <a:latin typeface="Arial"/>
                          <a:cs typeface="Arial"/>
                        </a:rPr>
                        <a:t>participant confusion and </a:t>
                      </a:r>
                      <a:r>
                        <a:rPr sz="900" b="1" spc="5" dirty="0">
                          <a:solidFill>
                            <a:srgbClr val="003E71"/>
                          </a:solidFill>
                          <a:latin typeface="Arial"/>
                          <a:cs typeface="Arial"/>
                        </a:rPr>
                        <a:t>reduces  </a:t>
                      </a:r>
                      <a:r>
                        <a:rPr sz="900" b="1" spc="-10" dirty="0">
                          <a:solidFill>
                            <a:srgbClr val="003E71"/>
                          </a:solidFill>
                          <a:latin typeface="Arial"/>
                          <a:cs typeface="Arial"/>
                        </a:rPr>
                        <a:t>disruption </a:t>
                      </a:r>
                      <a:r>
                        <a:rPr sz="900" b="1" spc="-5" dirty="0">
                          <a:solidFill>
                            <a:srgbClr val="003E71"/>
                          </a:solidFill>
                          <a:latin typeface="Arial"/>
                          <a:cs typeface="Arial"/>
                        </a:rPr>
                        <a:t>when </a:t>
                      </a:r>
                      <a:r>
                        <a:rPr sz="900" b="1" spc="-25" dirty="0">
                          <a:solidFill>
                            <a:srgbClr val="003E71"/>
                          </a:solidFill>
                          <a:latin typeface="Arial"/>
                          <a:cs typeface="Arial"/>
                        </a:rPr>
                        <a:t>swapping </a:t>
                      </a:r>
                      <a:r>
                        <a:rPr sz="900" b="1" spc="-10" dirty="0">
                          <a:solidFill>
                            <a:srgbClr val="003E71"/>
                          </a:solidFill>
                          <a:latin typeface="Arial"/>
                          <a:cs typeface="Arial"/>
                        </a:rPr>
                        <a:t>out</a:t>
                      </a:r>
                      <a:r>
                        <a:rPr sz="900" b="1" spc="-210" dirty="0">
                          <a:solidFill>
                            <a:srgbClr val="003E71"/>
                          </a:solidFill>
                          <a:latin typeface="Arial"/>
                          <a:cs typeface="Arial"/>
                        </a:rPr>
                        <a:t> </a:t>
                      </a:r>
                      <a:r>
                        <a:rPr sz="900" b="1" spc="-20" dirty="0">
                          <a:solidFill>
                            <a:srgbClr val="003E71"/>
                          </a:solidFill>
                          <a:latin typeface="Arial"/>
                          <a:cs typeface="Arial"/>
                        </a:rPr>
                        <a:t>managers</a:t>
                      </a:r>
                      <a:endParaRPr sz="900">
                        <a:latin typeface="Arial"/>
                        <a:cs typeface="Arial"/>
                      </a:endParaRPr>
                    </a:p>
                  </a:txBody>
                  <a:tcPr marL="0" marR="0" marT="476" marB="0">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1"/>
                  </a:ext>
                </a:extLst>
              </a:tr>
              <a:tr h="632079">
                <a:tc>
                  <a:txBody>
                    <a:bodyPr/>
                    <a:lstStyle/>
                    <a:p>
                      <a:pPr>
                        <a:lnSpc>
                          <a:spcPct val="100000"/>
                        </a:lnSpc>
                        <a:spcBef>
                          <a:spcPts val="40"/>
                        </a:spcBef>
                      </a:pPr>
                      <a:endParaRPr sz="800">
                        <a:latin typeface="Times New Roman"/>
                        <a:cs typeface="Times New Roman"/>
                      </a:endParaRPr>
                    </a:p>
                    <a:p>
                      <a:pPr marL="46355">
                        <a:lnSpc>
                          <a:spcPct val="100000"/>
                        </a:lnSpc>
                        <a:spcBef>
                          <a:spcPts val="5"/>
                        </a:spcBef>
                      </a:pPr>
                      <a:r>
                        <a:rPr sz="900" b="1" spc="5" dirty="0">
                          <a:latin typeface="Arial"/>
                          <a:cs typeface="Arial"/>
                        </a:rPr>
                        <a:t>Diversified</a:t>
                      </a:r>
                      <a:r>
                        <a:rPr sz="900" b="1" spc="-114" dirty="0">
                          <a:latin typeface="Arial"/>
                          <a:cs typeface="Arial"/>
                        </a:rPr>
                        <a:t> </a:t>
                      </a:r>
                      <a:r>
                        <a:rPr sz="900" b="1" spc="-10" dirty="0">
                          <a:latin typeface="Arial"/>
                          <a:cs typeface="Arial"/>
                        </a:rPr>
                        <a:t>Portfolio</a:t>
                      </a:r>
                      <a:endParaRPr sz="900">
                        <a:latin typeface="Arial"/>
                        <a:cs typeface="Arial"/>
                      </a:endParaRPr>
                    </a:p>
                    <a:p>
                      <a:pPr marL="46355" marR="391160">
                        <a:lnSpc>
                          <a:spcPct val="100000"/>
                        </a:lnSpc>
                      </a:pPr>
                      <a:r>
                        <a:rPr sz="900" spc="-40" dirty="0">
                          <a:latin typeface="Arial"/>
                          <a:cs typeface="Arial"/>
                        </a:rPr>
                        <a:t>Aon </a:t>
                      </a:r>
                      <a:r>
                        <a:rPr sz="900" spc="-30" dirty="0">
                          <a:latin typeface="Arial"/>
                          <a:cs typeface="Arial"/>
                        </a:rPr>
                        <a:t>believes </a:t>
                      </a:r>
                      <a:r>
                        <a:rPr sz="900" spc="-20" dirty="0">
                          <a:latin typeface="Arial"/>
                          <a:cs typeface="Arial"/>
                        </a:rPr>
                        <a:t>in the </a:t>
                      </a:r>
                      <a:r>
                        <a:rPr sz="900" spc="-15" dirty="0">
                          <a:latin typeface="Arial"/>
                          <a:cs typeface="Arial"/>
                        </a:rPr>
                        <a:t>inclusion of </a:t>
                      </a:r>
                      <a:r>
                        <a:rPr sz="900" spc="-25" dirty="0">
                          <a:latin typeface="Arial"/>
                          <a:cs typeface="Arial"/>
                        </a:rPr>
                        <a:t>diversifying </a:t>
                      </a:r>
                      <a:r>
                        <a:rPr sz="900" spc="-15" dirty="0">
                          <a:latin typeface="Arial"/>
                          <a:cs typeface="Arial"/>
                        </a:rPr>
                        <a:t>investment strategies  reduces correlation </a:t>
                      </a:r>
                      <a:r>
                        <a:rPr sz="900" spc="-10" dirty="0">
                          <a:latin typeface="Arial"/>
                          <a:cs typeface="Arial"/>
                        </a:rPr>
                        <a:t>with </a:t>
                      </a:r>
                      <a:r>
                        <a:rPr sz="900" spc="-25" dirty="0">
                          <a:latin typeface="Arial"/>
                          <a:cs typeface="Arial"/>
                        </a:rPr>
                        <a:t>equity</a:t>
                      </a:r>
                      <a:r>
                        <a:rPr sz="900" spc="-5" dirty="0">
                          <a:latin typeface="Arial"/>
                          <a:cs typeface="Arial"/>
                        </a:rPr>
                        <a:t> </a:t>
                      </a:r>
                      <a:r>
                        <a:rPr sz="900" spc="-15" dirty="0">
                          <a:latin typeface="Arial"/>
                          <a:cs typeface="Arial"/>
                        </a:rPr>
                        <a:t>markets</a:t>
                      </a:r>
                      <a:endParaRPr sz="900">
                        <a:latin typeface="Arial"/>
                        <a:cs typeface="Arial"/>
                      </a:endParaRPr>
                    </a:p>
                  </a:txBody>
                  <a:tcPr marL="0" marR="0" marT="3810" marB="0">
                    <a:lnT w="12700">
                      <a:solidFill>
                        <a:srgbClr val="BEBEBE"/>
                      </a:solidFill>
                      <a:prstDash val="solid"/>
                    </a:lnT>
                    <a:lnB w="12700">
                      <a:solidFill>
                        <a:srgbClr val="BEBEBE"/>
                      </a:solidFill>
                      <a:prstDash val="solid"/>
                    </a:lnB>
                  </a:tcPr>
                </a:tc>
                <a:tc>
                  <a:txBody>
                    <a:bodyPr/>
                    <a:lstStyle/>
                    <a:p>
                      <a:pPr>
                        <a:lnSpc>
                          <a:spcPct val="100000"/>
                        </a:lnSpc>
                        <a:spcBef>
                          <a:spcPts val="15"/>
                        </a:spcBef>
                      </a:pPr>
                      <a:endParaRPr sz="1200">
                        <a:latin typeface="Times New Roman"/>
                        <a:cs typeface="Times New Roman"/>
                      </a:endParaRPr>
                    </a:p>
                    <a:p>
                      <a:pPr marL="102870" marR="237490">
                        <a:lnSpc>
                          <a:spcPct val="100000"/>
                        </a:lnSpc>
                      </a:pPr>
                      <a:r>
                        <a:rPr sz="900" b="1" spc="-15" dirty="0">
                          <a:solidFill>
                            <a:srgbClr val="003E71"/>
                          </a:solidFill>
                          <a:latin typeface="Arial"/>
                          <a:cs typeface="Arial"/>
                        </a:rPr>
                        <a:t>Improve </a:t>
                      </a:r>
                      <a:r>
                        <a:rPr sz="900" b="1" spc="10" dirty="0">
                          <a:solidFill>
                            <a:srgbClr val="003E71"/>
                          </a:solidFill>
                          <a:latin typeface="Arial"/>
                          <a:cs typeface="Arial"/>
                        </a:rPr>
                        <a:t>expected return </a:t>
                      </a:r>
                      <a:r>
                        <a:rPr sz="900" b="1" spc="-10" dirty="0">
                          <a:solidFill>
                            <a:srgbClr val="003E71"/>
                          </a:solidFill>
                          <a:latin typeface="Arial"/>
                          <a:cs typeface="Arial"/>
                        </a:rPr>
                        <a:t>profile </a:t>
                      </a:r>
                      <a:r>
                        <a:rPr sz="900" b="1" spc="-20" dirty="0">
                          <a:solidFill>
                            <a:srgbClr val="003E71"/>
                          </a:solidFill>
                          <a:latin typeface="Arial"/>
                          <a:cs typeface="Arial"/>
                        </a:rPr>
                        <a:t>with </a:t>
                      </a:r>
                      <a:r>
                        <a:rPr sz="900" b="1" spc="-10" dirty="0">
                          <a:solidFill>
                            <a:srgbClr val="003E71"/>
                          </a:solidFill>
                          <a:latin typeface="Arial"/>
                          <a:cs typeface="Arial"/>
                        </a:rPr>
                        <a:t>lower  </a:t>
                      </a:r>
                      <a:r>
                        <a:rPr sz="900" b="1" spc="-5" dirty="0">
                          <a:solidFill>
                            <a:srgbClr val="003E71"/>
                          </a:solidFill>
                          <a:latin typeface="Arial"/>
                          <a:cs typeface="Arial"/>
                        </a:rPr>
                        <a:t>volatility</a:t>
                      </a:r>
                      <a:endParaRPr sz="900">
                        <a:latin typeface="Arial"/>
                        <a:cs typeface="Arial"/>
                      </a:endParaRPr>
                    </a:p>
                  </a:txBody>
                  <a:tcPr marL="0" marR="0" marT="1429" marB="0">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2"/>
                  </a:ext>
                </a:extLst>
              </a:tr>
              <a:tr h="632079">
                <a:tc>
                  <a:txBody>
                    <a:bodyPr/>
                    <a:lstStyle/>
                    <a:p>
                      <a:pPr>
                        <a:lnSpc>
                          <a:spcPct val="100000"/>
                        </a:lnSpc>
                        <a:spcBef>
                          <a:spcPts val="50"/>
                        </a:spcBef>
                      </a:pPr>
                      <a:endParaRPr sz="800">
                        <a:latin typeface="Times New Roman"/>
                        <a:cs typeface="Times New Roman"/>
                      </a:endParaRPr>
                    </a:p>
                    <a:p>
                      <a:pPr marL="46355">
                        <a:lnSpc>
                          <a:spcPct val="100000"/>
                        </a:lnSpc>
                      </a:pPr>
                      <a:r>
                        <a:rPr sz="900" b="1" spc="15" dirty="0">
                          <a:latin typeface="Arial"/>
                          <a:cs typeface="Arial"/>
                        </a:rPr>
                        <a:t>Open </a:t>
                      </a:r>
                      <a:r>
                        <a:rPr sz="900" b="1" spc="-15" dirty="0">
                          <a:latin typeface="Arial"/>
                          <a:cs typeface="Arial"/>
                        </a:rPr>
                        <a:t>Architecture </a:t>
                      </a:r>
                      <a:r>
                        <a:rPr sz="900" b="1" dirty="0">
                          <a:latin typeface="Arial"/>
                          <a:cs typeface="Arial"/>
                        </a:rPr>
                        <a:t>Manager Selection</a:t>
                      </a:r>
                      <a:endParaRPr sz="900">
                        <a:latin typeface="Arial"/>
                        <a:cs typeface="Arial"/>
                      </a:endParaRPr>
                    </a:p>
                    <a:p>
                      <a:pPr marL="46355" marR="123825">
                        <a:lnSpc>
                          <a:spcPct val="100000"/>
                        </a:lnSpc>
                        <a:spcBef>
                          <a:spcPts val="5"/>
                        </a:spcBef>
                      </a:pPr>
                      <a:r>
                        <a:rPr sz="900" spc="-10" dirty="0">
                          <a:latin typeface="Arial"/>
                          <a:cs typeface="Arial"/>
                        </a:rPr>
                        <a:t>Select </a:t>
                      </a:r>
                      <a:r>
                        <a:rPr sz="900" spc="-20" dirty="0">
                          <a:latin typeface="Arial"/>
                          <a:cs typeface="Arial"/>
                        </a:rPr>
                        <a:t>different </a:t>
                      </a:r>
                      <a:r>
                        <a:rPr sz="900" spc="-15" dirty="0">
                          <a:latin typeface="Arial"/>
                          <a:cs typeface="Arial"/>
                        </a:rPr>
                        <a:t>managers for </a:t>
                      </a:r>
                      <a:r>
                        <a:rPr sz="900" spc="-5" dirty="0">
                          <a:latin typeface="Arial"/>
                          <a:cs typeface="Arial"/>
                        </a:rPr>
                        <a:t>each </a:t>
                      </a:r>
                      <a:r>
                        <a:rPr sz="900" spc="-15" dirty="0">
                          <a:latin typeface="Arial"/>
                          <a:cs typeface="Arial"/>
                        </a:rPr>
                        <a:t>part of the </a:t>
                      </a:r>
                      <a:r>
                        <a:rPr sz="900" spc="-20" dirty="0">
                          <a:latin typeface="Arial"/>
                          <a:cs typeface="Arial"/>
                        </a:rPr>
                        <a:t>portfolio </a:t>
                      </a:r>
                      <a:r>
                        <a:rPr sz="900" spc="-10" dirty="0">
                          <a:latin typeface="Arial"/>
                          <a:cs typeface="Arial"/>
                        </a:rPr>
                        <a:t>based </a:t>
                      </a:r>
                      <a:r>
                        <a:rPr sz="900" spc="-15" dirty="0">
                          <a:latin typeface="Arial"/>
                          <a:cs typeface="Arial"/>
                        </a:rPr>
                        <a:t>on </a:t>
                      </a:r>
                      <a:r>
                        <a:rPr sz="900" spc="-25" dirty="0">
                          <a:latin typeface="Arial"/>
                          <a:cs typeface="Arial"/>
                        </a:rPr>
                        <a:t>their  </a:t>
                      </a:r>
                      <a:r>
                        <a:rPr sz="900" spc="-15" dirty="0">
                          <a:latin typeface="Arial"/>
                          <a:cs typeface="Arial"/>
                        </a:rPr>
                        <a:t>strengths</a:t>
                      </a:r>
                      <a:endParaRPr sz="900">
                        <a:latin typeface="Arial"/>
                        <a:cs typeface="Arial"/>
                      </a:endParaRPr>
                    </a:p>
                  </a:txBody>
                  <a:tcPr marL="0" marR="0" marT="4763" marB="0">
                    <a:lnT w="12700">
                      <a:solidFill>
                        <a:srgbClr val="BEBEBE"/>
                      </a:solidFill>
                      <a:prstDash val="solid"/>
                    </a:lnT>
                    <a:lnB w="12700">
                      <a:solidFill>
                        <a:srgbClr val="BEBEBE"/>
                      </a:solidFill>
                      <a:prstDash val="solid"/>
                    </a:lnB>
                  </a:tcPr>
                </a:tc>
                <a:tc>
                  <a:txBody>
                    <a:bodyPr/>
                    <a:lstStyle/>
                    <a:p>
                      <a:pPr>
                        <a:lnSpc>
                          <a:spcPct val="100000"/>
                        </a:lnSpc>
                        <a:spcBef>
                          <a:spcPts val="25"/>
                        </a:spcBef>
                      </a:pPr>
                      <a:endParaRPr sz="1200">
                        <a:latin typeface="Times New Roman"/>
                        <a:cs typeface="Times New Roman"/>
                      </a:endParaRPr>
                    </a:p>
                    <a:p>
                      <a:pPr marL="102870">
                        <a:lnSpc>
                          <a:spcPct val="100000"/>
                        </a:lnSpc>
                      </a:pPr>
                      <a:r>
                        <a:rPr sz="900" b="1" spc="15" dirty="0">
                          <a:solidFill>
                            <a:srgbClr val="003E71"/>
                          </a:solidFill>
                          <a:latin typeface="Arial"/>
                          <a:cs typeface="Arial"/>
                        </a:rPr>
                        <a:t>Better </a:t>
                      </a:r>
                      <a:r>
                        <a:rPr sz="900" b="1" spc="-15" dirty="0">
                          <a:solidFill>
                            <a:srgbClr val="003E71"/>
                          </a:solidFill>
                          <a:latin typeface="Arial"/>
                          <a:cs typeface="Arial"/>
                        </a:rPr>
                        <a:t>access </a:t>
                      </a:r>
                      <a:r>
                        <a:rPr sz="900" b="1" dirty="0">
                          <a:solidFill>
                            <a:srgbClr val="003E71"/>
                          </a:solidFill>
                          <a:latin typeface="Arial"/>
                          <a:cs typeface="Arial"/>
                        </a:rPr>
                        <a:t>to </a:t>
                      </a:r>
                      <a:r>
                        <a:rPr sz="900" b="1" spc="-20" dirty="0">
                          <a:solidFill>
                            <a:srgbClr val="003E71"/>
                          </a:solidFill>
                          <a:latin typeface="Arial"/>
                          <a:cs typeface="Arial"/>
                        </a:rPr>
                        <a:t>skill </a:t>
                      </a:r>
                      <a:r>
                        <a:rPr sz="900" b="1" spc="-5" dirty="0">
                          <a:solidFill>
                            <a:srgbClr val="003E71"/>
                          </a:solidFill>
                          <a:latin typeface="Arial"/>
                          <a:cs typeface="Arial"/>
                        </a:rPr>
                        <a:t>from </a:t>
                      </a:r>
                      <a:r>
                        <a:rPr sz="900" b="1" spc="-20" dirty="0">
                          <a:solidFill>
                            <a:srgbClr val="003E71"/>
                          </a:solidFill>
                          <a:latin typeface="Arial"/>
                          <a:cs typeface="Arial"/>
                        </a:rPr>
                        <a:t>across</a:t>
                      </a:r>
                      <a:r>
                        <a:rPr sz="900" b="1" spc="50" dirty="0">
                          <a:solidFill>
                            <a:srgbClr val="003E71"/>
                          </a:solidFill>
                          <a:latin typeface="Arial"/>
                          <a:cs typeface="Arial"/>
                        </a:rPr>
                        <a:t> </a:t>
                      </a:r>
                      <a:r>
                        <a:rPr sz="900" b="1" spc="-5" dirty="0">
                          <a:solidFill>
                            <a:srgbClr val="003E71"/>
                          </a:solidFill>
                          <a:latin typeface="Arial"/>
                          <a:cs typeface="Arial"/>
                        </a:rPr>
                        <a:t>the</a:t>
                      </a:r>
                      <a:endParaRPr sz="900">
                        <a:latin typeface="Arial"/>
                        <a:cs typeface="Arial"/>
                      </a:endParaRPr>
                    </a:p>
                    <a:p>
                      <a:pPr marL="102870">
                        <a:lnSpc>
                          <a:spcPct val="100000"/>
                        </a:lnSpc>
                      </a:pPr>
                      <a:r>
                        <a:rPr sz="900" b="1" spc="-5" dirty="0">
                          <a:solidFill>
                            <a:srgbClr val="003E71"/>
                          </a:solidFill>
                          <a:latin typeface="Arial"/>
                          <a:cs typeface="Arial"/>
                        </a:rPr>
                        <a:t>investment </a:t>
                      </a:r>
                      <a:r>
                        <a:rPr sz="900" b="1" spc="-25" dirty="0">
                          <a:solidFill>
                            <a:srgbClr val="003E71"/>
                          </a:solidFill>
                          <a:latin typeface="Arial"/>
                          <a:cs typeface="Arial"/>
                        </a:rPr>
                        <a:t>management</a:t>
                      </a:r>
                      <a:r>
                        <a:rPr sz="900" b="1" spc="220" dirty="0">
                          <a:solidFill>
                            <a:srgbClr val="003E71"/>
                          </a:solidFill>
                          <a:latin typeface="Arial"/>
                          <a:cs typeface="Arial"/>
                        </a:rPr>
                        <a:t> </a:t>
                      </a:r>
                      <a:r>
                        <a:rPr sz="900" b="1" spc="-15" dirty="0">
                          <a:solidFill>
                            <a:srgbClr val="003E71"/>
                          </a:solidFill>
                          <a:latin typeface="Arial"/>
                          <a:cs typeface="Arial"/>
                        </a:rPr>
                        <a:t>world</a:t>
                      </a:r>
                      <a:endParaRPr sz="900">
                        <a:latin typeface="Arial"/>
                        <a:cs typeface="Arial"/>
                      </a:endParaRPr>
                    </a:p>
                  </a:txBody>
                  <a:tcPr marL="0" marR="0" marT="2381" marB="0">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3"/>
                  </a:ext>
                </a:extLst>
              </a:tr>
              <a:tr h="632079">
                <a:tc>
                  <a:txBody>
                    <a:bodyPr/>
                    <a:lstStyle/>
                    <a:p>
                      <a:pPr>
                        <a:lnSpc>
                          <a:spcPct val="100000"/>
                        </a:lnSpc>
                      </a:pPr>
                      <a:endParaRPr sz="800" dirty="0">
                        <a:latin typeface="Times New Roman"/>
                        <a:cs typeface="Times New Roman"/>
                      </a:endParaRPr>
                    </a:p>
                    <a:p>
                      <a:pPr marL="46355">
                        <a:lnSpc>
                          <a:spcPct val="100000"/>
                        </a:lnSpc>
                      </a:pPr>
                      <a:r>
                        <a:rPr sz="900" b="1" spc="-15" dirty="0">
                          <a:latin typeface="Arial"/>
                          <a:cs typeface="Arial"/>
                        </a:rPr>
                        <a:t>Active/passive</a:t>
                      </a:r>
                      <a:r>
                        <a:rPr sz="900" b="1" spc="110" dirty="0">
                          <a:latin typeface="Arial"/>
                          <a:cs typeface="Arial"/>
                        </a:rPr>
                        <a:t> </a:t>
                      </a:r>
                      <a:r>
                        <a:rPr sz="900" b="1" dirty="0">
                          <a:latin typeface="Arial"/>
                          <a:cs typeface="Arial"/>
                        </a:rPr>
                        <a:t>blend</a:t>
                      </a:r>
                      <a:endParaRPr sz="900" dirty="0">
                        <a:latin typeface="Arial"/>
                        <a:cs typeface="Arial"/>
                      </a:endParaRPr>
                    </a:p>
                    <a:p>
                      <a:pPr marL="46355" marR="355600">
                        <a:lnSpc>
                          <a:spcPct val="100000"/>
                        </a:lnSpc>
                        <a:spcBef>
                          <a:spcPts val="5"/>
                        </a:spcBef>
                      </a:pPr>
                      <a:r>
                        <a:rPr sz="900" spc="-65" dirty="0">
                          <a:latin typeface="Arial"/>
                          <a:cs typeface="Arial"/>
                        </a:rPr>
                        <a:t>Take </a:t>
                      </a:r>
                      <a:r>
                        <a:rPr sz="900" spc="-15" dirty="0">
                          <a:latin typeface="Arial"/>
                          <a:cs typeface="Arial"/>
                        </a:rPr>
                        <a:t>active </a:t>
                      </a:r>
                      <a:r>
                        <a:rPr sz="900" dirty="0">
                          <a:latin typeface="Arial"/>
                          <a:cs typeface="Arial"/>
                        </a:rPr>
                        <a:t>risk </a:t>
                      </a:r>
                      <a:r>
                        <a:rPr sz="900" spc="-15" dirty="0">
                          <a:latin typeface="Arial"/>
                          <a:cs typeface="Arial"/>
                        </a:rPr>
                        <a:t>in </a:t>
                      </a:r>
                      <a:r>
                        <a:rPr sz="900" spc="-20" dirty="0">
                          <a:latin typeface="Arial"/>
                          <a:cs typeface="Arial"/>
                        </a:rPr>
                        <a:t>areas </a:t>
                      </a:r>
                      <a:r>
                        <a:rPr sz="900" spc="-10" dirty="0">
                          <a:latin typeface="Arial"/>
                          <a:cs typeface="Arial"/>
                        </a:rPr>
                        <a:t>where </a:t>
                      </a:r>
                      <a:r>
                        <a:rPr sz="900" spc="5" dirty="0">
                          <a:latin typeface="Arial"/>
                          <a:cs typeface="Arial"/>
                        </a:rPr>
                        <a:t>we </a:t>
                      </a:r>
                      <a:r>
                        <a:rPr sz="900" spc="-30" dirty="0">
                          <a:latin typeface="Arial"/>
                          <a:cs typeface="Arial"/>
                        </a:rPr>
                        <a:t>believe </a:t>
                      </a:r>
                      <a:r>
                        <a:rPr sz="900" spc="-15" dirty="0">
                          <a:latin typeface="Arial"/>
                          <a:cs typeface="Arial"/>
                        </a:rPr>
                        <a:t>there is the </a:t>
                      </a:r>
                      <a:r>
                        <a:rPr sz="900" spc="-10" dirty="0">
                          <a:latin typeface="Arial"/>
                          <a:cs typeface="Arial"/>
                        </a:rPr>
                        <a:t>best </a:t>
                      </a:r>
                      <a:r>
                        <a:rPr sz="900" spc="-30" dirty="0">
                          <a:latin typeface="Arial"/>
                          <a:cs typeface="Arial"/>
                        </a:rPr>
                        <a:t>value,  </a:t>
                      </a:r>
                      <a:r>
                        <a:rPr sz="900" spc="-10" dirty="0">
                          <a:latin typeface="Arial"/>
                          <a:cs typeface="Arial"/>
                        </a:rPr>
                        <a:t>using passive </a:t>
                      </a:r>
                      <a:r>
                        <a:rPr sz="900" spc="-15" dirty="0">
                          <a:latin typeface="Arial"/>
                          <a:cs typeface="Arial"/>
                        </a:rPr>
                        <a:t>in </a:t>
                      </a:r>
                      <a:r>
                        <a:rPr sz="900" spc="-10" dirty="0">
                          <a:latin typeface="Arial"/>
                          <a:cs typeface="Arial"/>
                        </a:rPr>
                        <a:t>where </a:t>
                      </a:r>
                      <a:r>
                        <a:rPr sz="900" spc="-15" dirty="0">
                          <a:latin typeface="Arial"/>
                          <a:cs typeface="Arial"/>
                        </a:rPr>
                        <a:t>it is particularly </a:t>
                      </a:r>
                      <a:r>
                        <a:rPr sz="900" spc="-20" dirty="0">
                          <a:latin typeface="Arial"/>
                          <a:cs typeface="Arial"/>
                        </a:rPr>
                        <a:t>difficult </a:t>
                      </a:r>
                      <a:r>
                        <a:rPr sz="900" spc="-10" dirty="0">
                          <a:latin typeface="Arial"/>
                          <a:cs typeface="Arial"/>
                        </a:rPr>
                        <a:t>to </a:t>
                      </a:r>
                      <a:r>
                        <a:rPr sz="900" spc="-20" dirty="0">
                          <a:latin typeface="Arial"/>
                          <a:cs typeface="Arial"/>
                        </a:rPr>
                        <a:t>generate</a:t>
                      </a:r>
                      <a:r>
                        <a:rPr sz="900" spc="-15" dirty="0">
                          <a:latin typeface="Arial"/>
                          <a:cs typeface="Arial"/>
                        </a:rPr>
                        <a:t> </a:t>
                      </a:r>
                      <a:r>
                        <a:rPr sz="900" spc="-25" dirty="0">
                          <a:latin typeface="Arial"/>
                          <a:cs typeface="Arial"/>
                        </a:rPr>
                        <a:t>alpha</a:t>
                      </a:r>
                      <a:endParaRPr sz="900" dirty="0">
                        <a:latin typeface="Arial"/>
                        <a:cs typeface="Arial"/>
                      </a:endParaRPr>
                    </a:p>
                  </a:txBody>
                  <a:tcPr marL="0" marR="0" marT="0" marB="0">
                    <a:lnT w="12700">
                      <a:solidFill>
                        <a:srgbClr val="BEBEBE"/>
                      </a:solidFill>
                      <a:prstDash val="solid"/>
                    </a:lnT>
                    <a:lnB w="12700">
                      <a:solidFill>
                        <a:srgbClr val="BEBEBE"/>
                      </a:solidFill>
                      <a:prstDash val="solid"/>
                    </a:lnB>
                  </a:tcPr>
                </a:tc>
                <a:tc>
                  <a:txBody>
                    <a:bodyPr/>
                    <a:lstStyle/>
                    <a:p>
                      <a:pPr>
                        <a:lnSpc>
                          <a:spcPct val="100000"/>
                        </a:lnSpc>
                      </a:pPr>
                      <a:endParaRPr sz="800">
                        <a:latin typeface="Times New Roman"/>
                        <a:cs typeface="Times New Roman"/>
                      </a:endParaRPr>
                    </a:p>
                    <a:p>
                      <a:pPr marL="102870" marR="355600">
                        <a:lnSpc>
                          <a:spcPct val="100000"/>
                        </a:lnSpc>
                      </a:pPr>
                      <a:r>
                        <a:rPr sz="900" b="1" spc="20" dirty="0">
                          <a:solidFill>
                            <a:srgbClr val="003E71"/>
                          </a:solidFill>
                          <a:latin typeface="Arial"/>
                          <a:cs typeface="Arial"/>
                        </a:rPr>
                        <a:t>Fees </a:t>
                      </a:r>
                      <a:r>
                        <a:rPr sz="900" b="1" spc="-10" dirty="0">
                          <a:solidFill>
                            <a:srgbClr val="003E71"/>
                          </a:solidFill>
                          <a:latin typeface="Arial"/>
                          <a:cs typeface="Arial"/>
                        </a:rPr>
                        <a:t>are </a:t>
                      </a:r>
                      <a:r>
                        <a:rPr sz="900" b="1" spc="-5" dirty="0">
                          <a:solidFill>
                            <a:srgbClr val="003E71"/>
                          </a:solidFill>
                          <a:latin typeface="Arial"/>
                          <a:cs typeface="Arial"/>
                        </a:rPr>
                        <a:t>controlled </a:t>
                      </a:r>
                      <a:r>
                        <a:rPr sz="900" b="1" dirty="0">
                          <a:solidFill>
                            <a:srgbClr val="003E71"/>
                          </a:solidFill>
                          <a:latin typeface="Arial"/>
                          <a:cs typeface="Arial"/>
                        </a:rPr>
                        <a:t>to </a:t>
                      </a:r>
                      <a:r>
                        <a:rPr sz="900" b="1" spc="-10" dirty="0">
                          <a:solidFill>
                            <a:srgbClr val="003E71"/>
                          </a:solidFill>
                          <a:latin typeface="Arial"/>
                          <a:cs typeface="Arial"/>
                        </a:rPr>
                        <a:t>be </a:t>
                      </a:r>
                      <a:r>
                        <a:rPr sz="900" b="1" spc="-5" dirty="0">
                          <a:solidFill>
                            <a:srgbClr val="003E71"/>
                          </a:solidFill>
                          <a:latin typeface="Arial"/>
                          <a:cs typeface="Arial"/>
                        </a:rPr>
                        <a:t>attractive </a:t>
                      </a:r>
                      <a:r>
                        <a:rPr sz="900" b="1" spc="-10" dirty="0">
                          <a:solidFill>
                            <a:srgbClr val="003E71"/>
                          </a:solidFill>
                          <a:latin typeface="Arial"/>
                          <a:cs typeface="Arial"/>
                        </a:rPr>
                        <a:t>on </a:t>
                      </a:r>
                      <a:r>
                        <a:rPr sz="900" b="1" spc="-15" dirty="0">
                          <a:solidFill>
                            <a:srgbClr val="003E71"/>
                          </a:solidFill>
                          <a:latin typeface="Arial"/>
                          <a:cs typeface="Arial"/>
                        </a:rPr>
                        <a:t>an  absolute </a:t>
                      </a:r>
                      <a:r>
                        <a:rPr sz="900" b="1" spc="25" dirty="0">
                          <a:solidFill>
                            <a:srgbClr val="003E71"/>
                          </a:solidFill>
                          <a:latin typeface="Arial"/>
                          <a:cs typeface="Arial"/>
                        </a:rPr>
                        <a:t>level </a:t>
                      </a:r>
                      <a:r>
                        <a:rPr sz="900" b="1" spc="-15" dirty="0">
                          <a:solidFill>
                            <a:srgbClr val="003E71"/>
                          </a:solidFill>
                          <a:latin typeface="Arial"/>
                          <a:cs typeface="Arial"/>
                        </a:rPr>
                        <a:t>as </a:t>
                      </a:r>
                      <a:r>
                        <a:rPr sz="900" b="1" spc="-5" dirty="0">
                          <a:solidFill>
                            <a:srgbClr val="003E71"/>
                          </a:solidFill>
                          <a:latin typeface="Arial"/>
                          <a:cs typeface="Arial"/>
                        </a:rPr>
                        <a:t>well </a:t>
                      </a:r>
                      <a:r>
                        <a:rPr sz="900" b="1" spc="-15" dirty="0">
                          <a:solidFill>
                            <a:srgbClr val="003E71"/>
                          </a:solidFill>
                          <a:latin typeface="Arial"/>
                          <a:cs typeface="Arial"/>
                        </a:rPr>
                        <a:t>as </a:t>
                      </a:r>
                      <a:r>
                        <a:rPr sz="900" b="1" spc="5" dirty="0">
                          <a:solidFill>
                            <a:srgbClr val="003E71"/>
                          </a:solidFill>
                          <a:latin typeface="Arial"/>
                          <a:cs typeface="Arial"/>
                        </a:rPr>
                        <a:t>relative </a:t>
                      </a:r>
                      <a:r>
                        <a:rPr sz="900" b="1" dirty="0">
                          <a:solidFill>
                            <a:srgbClr val="003E71"/>
                          </a:solidFill>
                          <a:latin typeface="Arial"/>
                          <a:cs typeface="Arial"/>
                        </a:rPr>
                        <a:t>to </a:t>
                      </a:r>
                      <a:r>
                        <a:rPr sz="900" b="1" spc="-5" dirty="0">
                          <a:solidFill>
                            <a:srgbClr val="003E71"/>
                          </a:solidFill>
                          <a:latin typeface="Arial"/>
                          <a:cs typeface="Arial"/>
                        </a:rPr>
                        <a:t>the  potential</a:t>
                      </a:r>
                      <a:r>
                        <a:rPr sz="900" b="1" spc="50" dirty="0">
                          <a:solidFill>
                            <a:srgbClr val="003E71"/>
                          </a:solidFill>
                          <a:latin typeface="Arial"/>
                          <a:cs typeface="Arial"/>
                        </a:rPr>
                        <a:t> </a:t>
                      </a:r>
                      <a:r>
                        <a:rPr sz="900" b="1" spc="5" dirty="0">
                          <a:solidFill>
                            <a:srgbClr val="003E71"/>
                          </a:solidFill>
                          <a:latin typeface="Arial"/>
                          <a:cs typeface="Arial"/>
                        </a:rPr>
                        <a:t>returns</a:t>
                      </a:r>
                      <a:endParaRPr sz="900">
                        <a:latin typeface="Arial"/>
                        <a:cs typeface="Arial"/>
                      </a:endParaRPr>
                    </a:p>
                  </a:txBody>
                  <a:tcPr marL="0" marR="0" marT="0" marB="0">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4"/>
                  </a:ext>
                </a:extLst>
              </a:tr>
              <a:tr h="529621">
                <a:tc>
                  <a:txBody>
                    <a:bodyPr/>
                    <a:lstStyle/>
                    <a:p>
                      <a:pPr>
                        <a:lnSpc>
                          <a:spcPct val="100000"/>
                        </a:lnSpc>
                        <a:spcBef>
                          <a:spcPts val="15"/>
                        </a:spcBef>
                      </a:pPr>
                      <a:endParaRPr sz="800">
                        <a:latin typeface="Times New Roman"/>
                        <a:cs typeface="Times New Roman"/>
                      </a:endParaRPr>
                    </a:p>
                    <a:p>
                      <a:pPr marL="46355">
                        <a:lnSpc>
                          <a:spcPct val="100000"/>
                        </a:lnSpc>
                      </a:pPr>
                      <a:r>
                        <a:rPr sz="900" b="1" spc="-45" dirty="0">
                          <a:latin typeface="Arial"/>
                          <a:cs typeface="Arial"/>
                        </a:rPr>
                        <a:t>Value </a:t>
                      </a:r>
                      <a:r>
                        <a:rPr sz="900" b="1" spc="-5" dirty="0">
                          <a:latin typeface="Arial"/>
                          <a:cs typeface="Arial"/>
                        </a:rPr>
                        <a:t>for </a:t>
                      </a:r>
                      <a:r>
                        <a:rPr sz="900" b="1" spc="20" dirty="0">
                          <a:latin typeface="Arial"/>
                          <a:cs typeface="Arial"/>
                        </a:rPr>
                        <a:t>Fees</a:t>
                      </a:r>
                      <a:r>
                        <a:rPr sz="900" b="1" spc="-180" dirty="0">
                          <a:latin typeface="Arial"/>
                          <a:cs typeface="Arial"/>
                        </a:rPr>
                        <a:t> </a:t>
                      </a:r>
                      <a:r>
                        <a:rPr sz="900" b="1" spc="-15" dirty="0">
                          <a:latin typeface="Arial"/>
                          <a:cs typeface="Arial"/>
                        </a:rPr>
                        <a:t>Paid</a:t>
                      </a:r>
                      <a:endParaRPr sz="900">
                        <a:latin typeface="Arial"/>
                        <a:cs typeface="Arial"/>
                      </a:endParaRPr>
                    </a:p>
                    <a:p>
                      <a:pPr marL="46355">
                        <a:lnSpc>
                          <a:spcPct val="100000"/>
                        </a:lnSpc>
                      </a:pPr>
                      <a:r>
                        <a:rPr sz="900" spc="-25" dirty="0">
                          <a:latin typeface="Arial"/>
                          <a:cs typeface="Arial"/>
                        </a:rPr>
                        <a:t>Leverage </a:t>
                      </a:r>
                      <a:r>
                        <a:rPr sz="900" dirty="0">
                          <a:latin typeface="Arial"/>
                          <a:cs typeface="Arial"/>
                        </a:rPr>
                        <a:t>scale </a:t>
                      </a:r>
                      <a:r>
                        <a:rPr sz="900" spc="-20" dirty="0">
                          <a:latin typeface="Arial"/>
                          <a:cs typeface="Arial"/>
                        </a:rPr>
                        <a:t>by </a:t>
                      </a:r>
                      <a:r>
                        <a:rPr sz="900" spc="-15" dirty="0">
                          <a:latin typeface="Arial"/>
                          <a:cs typeface="Arial"/>
                        </a:rPr>
                        <a:t>using managers </a:t>
                      </a:r>
                      <a:r>
                        <a:rPr sz="900" spc="-20" dirty="0">
                          <a:latin typeface="Arial"/>
                          <a:cs typeface="Arial"/>
                        </a:rPr>
                        <a:t>in multiple </a:t>
                      </a:r>
                      <a:r>
                        <a:rPr sz="900" spc="-25" dirty="0">
                          <a:latin typeface="Arial"/>
                          <a:cs typeface="Arial"/>
                        </a:rPr>
                        <a:t>portfolios</a:t>
                      </a:r>
                      <a:r>
                        <a:rPr sz="900" spc="-10" dirty="0">
                          <a:latin typeface="Arial"/>
                          <a:cs typeface="Arial"/>
                        </a:rPr>
                        <a:t> </a:t>
                      </a:r>
                      <a:r>
                        <a:rPr sz="900" spc="-15" dirty="0">
                          <a:latin typeface="Arial"/>
                          <a:cs typeface="Arial"/>
                        </a:rPr>
                        <a:t>where</a:t>
                      </a:r>
                      <a:endParaRPr sz="900">
                        <a:latin typeface="Arial"/>
                        <a:cs typeface="Arial"/>
                      </a:endParaRPr>
                    </a:p>
                    <a:p>
                      <a:pPr marL="46355">
                        <a:lnSpc>
                          <a:spcPts val="1355"/>
                        </a:lnSpc>
                      </a:pPr>
                      <a:r>
                        <a:rPr sz="900" spc="-20" dirty="0">
                          <a:latin typeface="Arial"/>
                          <a:cs typeface="Arial"/>
                        </a:rPr>
                        <a:t>appropriate </a:t>
                      </a:r>
                      <a:r>
                        <a:rPr sz="900" spc="-15" dirty="0">
                          <a:latin typeface="Arial"/>
                          <a:cs typeface="Arial"/>
                        </a:rPr>
                        <a:t>for </a:t>
                      </a:r>
                      <a:r>
                        <a:rPr sz="900" spc="5" dirty="0">
                          <a:latin typeface="Arial"/>
                          <a:cs typeface="Arial"/>
                        </a:rPr>
                        <a:t>access </a:t>
                      </a:r>
                      <a:r>
                        <a:rPr sz="900" spc="-15" dirty="0">
                          <a:latin typeface="Arial"/>
                          <a:cs typeface="Arial"/>
                        </a:rPr>
                        <a:t>at preferred</a:t>
                      </a:r>
                      <a:r>
                        <a:rPr sz="900" spc="5" dirty="0">
                          <a:latin typeface="Arial"/>
                          <a:cs typeface="Arial"/>
                        </a:rPr>
                        <a:t> </a:t>
                      </a:r>
                      <a:r>
                        <a:rPr sz="900" spc="-15" dirty="0">
                          <a:latin typeface="Arial"/>
                          <a:cs typeface="Arial"/>
                        </a:rPr>
                        <a:t>rates</a:t>
                      </a:r>
                      <a:endParaRPr sz="900">
                        <a:latin typeface="Arial"/>
                        <a:cs typeface="Arial"/>
                      </a:endParaRPr>
                    </a:p>
                  </a:txBody>
                  <a:tcPr marL="0" marR="0" marT="1429" marB="0">
                    <a:lnT w="12700">
                      <a:solidFill>
                        <a:srgbClr val="BEBEBE"/>
                      </a:solidFill>
                      <a:prstDash val="solid"/>
                    </a:lnT>
                  </a:tcPr>
                </a:tc>
                <a:tc>
                  <a:txBody>
                    <a:bodyPr/>
                    <a:lstStyle/>
                    <a:p>
                      <a:pPr>
                        <a:lnSpc>
                          <a:spcPct val="100000"/>
                        </a:lnSpc>
                        <a:spcBef>
                          <a:spcPts val="45"/>
                        </a:spcBef>
                      </a:pPr>
                      <a:endParaRPr sz="1200" dirty="0">
                        <a:latin typeface="Times New Roman"/>
                        <a:cs typeface="Times New Roman"/>
                      </a:endParaRPr>
                    </a:p>
                    <a:p>
                      <a:pPr marL="102870" marR="59690">
                        <a:lnSpc>
                          <a:spcPct val="100000"/>
                        </a:lnSpc>
                      </a:pPr>
                      <a:r>
                        <a:rPr sz="900" b="1" spc="5" dirty="0">
                          <a:solidFill>
                            <a:srgbClr val="003E71"/>
                          </a:solidFill>
                          <a:latin typeface="Arial"/>
                          <a:cs typeface="Arial"/>
                        </a:rPr>
                        <a:t>Negotiated </a:t>
                      </a:r>
                      <a:r>
                        <a:rPr sz="900" b="1" spc="-15" dirty="0">
                          <a:solidFill>
                            <a:srgbClr val="003E71"/>
                          </a:solidFill>
                          <a:latin typeface="Arial"/>
                          <a:cs typeface="Arial"/>
                        </a:rPr>
                        <a:t>discounts </a:t>
                      </a:r>
                      <a:r>
                        <a:rPr sz="900" b="1" dirty="0">
                          <a:solidFill>
                            <a:srgbClr val="003E71"/>
                          </a:solidFill>
                          <a:latin typeface="Arial"/>
                          <a:cs typeface="Arial"/>
                        </a:rPr>
                        <a:t>from </a:t>
                      </a:r>
                      <a:r>
                        <a:rPr sz="900" b="1" spc="-5" dirty="0">
                          <a:solidFill>
                            <a:srgbClr val="003E71"/>
                          </a:solidFill>
                          <a:latin typeface="Arial"/>
                          <a:cs typeface="Arial"/>
                        </a:rPr>
                        <a:t>investment  </a:t>
                      </a:r>
                      <a:r>
                        <a:rPr sz="900" b="1" spc="-20" dirty="0">
                          <a:solidFill>
                            <a:srgbClr val="003E71"/>
                          </a:solidFill>
                          <a:latin typeface="Arial"/>
                          <a:cs typeface="Arial"/>
                        </a:rPr>
                        <a:t>managers </a:t>
                      </a:r>
                      <a:r>
                        <a:rPr sz="900" b="1" spc="-10" dirty="0">
                          <a:solidFill>
                            <a:srgbClr val="003E71"/>
                          </a:solidFill>
                          <a:latin typeface="Arial"/>
                          <a:cs typeface="Arial"/>
                        </a:rPr>
                        <a:t>are passed </a:t>
                      </a:r>
                      <a:r>
                        <a:rPr sz="900" b="1" spc="-5" dirty="0">
                          <a:solidFill>
                            <a:srgbClr val="003E71"/>
                          </a:solidFill>
                          <a:latin typeface="Arial"/>
                          <a:cs typeface="Arial"/>
                        </a:rPr>
                        <a:t>through </a:t>
                      </a:r>
                      <a:r>
                        <a:rPr sz="900" b="1" dirty="0">
                          <a:solidFill>
                            <a:srgbClr val="003E71"/>
                          </a:solidFill>
                          <a:latin typeface="Arial"/>
                          <a:cs typeface="Arial"/>
                        </a:rPr>
                        <a:t>to</a:t>
                      </a:r>
                      <a:r>
                        <a:rPr sz="900" b="1" spc="-20" dirty="0">
                          <a:solidFill>
                            <a:srgbClr val="003E71"/>
                          </a:solidFill>
                          <a:latin typeface="Arial"/>
                          <a:cs typeface="Arial"/>
                        </a:rPr>
                        <a:t> </a:t>
                      </a:r>
                      <a:r>
                        <a:rPr sz="900" b="1" spc="-15" dirty="0">
                          <a:solidFill>
                            <a:srgbClr val="003E71"/>
                          </a:solidFill>
                          <a:latin typeface="Arial"/>
                          <a:cs typeface="Arial"/>
                        </a:rPr>
                        <a:t>participants</a:t>
                      </a:r>
                      <a:endParaRPr sz="900" dirty="0">
                        <a:latin typeface="Arial"/>
                        <a:cs typeface="Arial"/>
                      </a:endParaRPr>
                    </a:p>
                  </a:txBody>
                  <a:tcPr marL="0" marR="0" marT="4286" marB="0">
                    <a:lnT w="12700">
                      <a:solidFill>
                        <a:srgbClr val="BEBEBE"/>
                      </a:solidFill>
                      <a:prstDash val="solid"/>
                    </a:lnT>
                  </a:tcPr>
                </a:tc>
                <a:extLst>
                  <a:ext uri="{0D108BD9-81ED-4DB2-BD59-A6C34878D82A}">
                    <a16:rowId xmlns:a16="http://schemas.microsoft.com/office/drawing/2014/main" val="10005"/>
                  </a:ext>
                </a:extLst>
              </a:tr>
            </a:tbl>
          </a:graphicData>
        </a:graphic>
      </p:graphicFrame>
      <p:sp>
        <p:nvSpPr>
          <p:cNvPr id="4" name="object 4"/>
          <p:cNvSpPr txBox="1"/>
          <p:nvPr/>
        </p:nvSpPr>
        <p:spPr>
          <a:xfrm>
            <a:off x="1506855" y="765333"/>
            <a:ext cx="5755005" cy="176075"/>
          </a:xfrm>
          <a:prstGeom prst="rect">
            <a:avLst/>
          </a:prstGeom>
        </p:spPr>
        <p:txBody>
          <a:bodyPr vert="horz" wrap="square" lIns="0" tIns="8573" rIns="0" bIns="0" rtlCol="0">
            <a:spAutoFit/>
          </a:bodyPr>
          <a:lstStyle/>
          <a:p>
            <a:pPr marL="222885" indent="-213836" defTabSz="685800">
              <a:spcBef>
                <a:spcPts val="68"/>
              </a:spcBef>
              <a:buFont typeface="Wingdings"/>
              <a:buChar char=""/>
              <a:tabLst>
                <a:tab pos="222885" algn="l"/>
                <a:tab pos="223361" algn="l"/>
              </a:tabLst>
            </a:pPr>
            <a:r>
              <a:rPr sz="1088" spc="-8" dirty="0">
                <a:solidFill>
                  <a:prstClr val="black"/>
                </a:solidFill>
                <a:latin typeface="Arial"/>
                <a:cs typeface="Arial"/>
              </a:rPr>
              <a:t>FRS</a:t>
            </a:r>
            <a:r>
              <a:rPr sz="1088" spc="-60" dirty="0">
                <a:solidFill>
                  <a:prstClr val="black"/>
                </a:solidFill>
                <a:latin typeface="Arial"/>
                <a:cs typeface="Arial"/>
              </a:rPr>
              <a:t> </a:t>
            </a:r>
            <a:r>
              <a:rPr sz="1088" spc="-19" dirty="0">
                <a:solidFill>
                  <a:prstClr val="black"/>
                </a:solidFill>
                <a:latin typeface="Arial"/>
                <a:cs typeface="Arial"/>
              </a:rPr>
              <a:t>Investment</a:t>
            </a:r>
            <a:r>
              <a:rPr sz="1088" spc="-56" dirty="0">
                <a:solidFill>
                  <a:prstClr val="black"/>
                </a:solidFill>
                <a:latin typeface="Arial"/>
                <a:cs typeface="Arial"/>
              </a:rPr>
              <a:t> </a:t>
            </a:r>
            <a:r>
              <a:rPr sz="1088" spc="-8" dirty="0">
                <a:solidFill>
                  <a:prstClr val="black"/>
                </a:solidFill>
                <a:latin typeface="Arial"/>
                <a:cs typeface="Arial"/>
              </a:rPr>
              <a:t>Plan</a:t>
            </a:r>
            <a:r>
              <a:rPr sz="1088" spc="-56" dirty="0">
                <a:solidFill>
                  <a:prstClr val="black"/>
                </a:solidFill>
                <a:latin typeface="Arial"/>
                <a:cs typeface="Arial"/>
              </a:rPr>
              <a:t> </a:t>
            </a:r>
            <a:r>
              <a:rPr sz="1088" spc="-8" dirty="0">
                <a:solidFill>
                  <a:prstClr val="black"/>
                </a:solidFill>
                <a:latin typeface="Arial"/>
                <a:cs typeface="Arial"/>
              </a:rPr>
              <a:t>uses</a:t>
            </a:r>
            <a:r>
              <a:rPr sz="1088" spc="-60" dirty="0">
                <a:solidFill>
                  <a:prstClr val="black"/>
                </a:solidFill>
                <a:latin typeface="Arial"/>
                <a:cs typeface="Arial"/>
              </a:rPr>
              <a:t> </a:t>
            </a:r>
            <a:r>
              <a:rPr sz="1088" spc="-8" dirty="0">
                <a:solidFill>
                  <a:prstClr val="black"/>
                </a:solidFill>
                <a:latin typeface="Arial"/>
                <a:cs typeface="Arial"/>
              </a:rPr>
              <a:t>a</a:t>
            </a:r>
            <a:r>
              <a:rPr sz="1088" spc="-56" dirty="0">
                <a:solidFill>
                  <a:prstClr val="black"/>
                </a:solidFill>
                <a:latin typeface="Arial"/>
                <a:cs typeface="Arial"/>
              </a:rPr>
              <a:t> </a:t>
            </a:r>
            <a:r>
              <a:rPr sz="1088" spc="-4" dirty="0">
                <a:solidFill>
                  <a:prstClr val="black"/>
                </a:solidFill>
                <a:latin typeface="Arial"/>
                <a:cs typeface="Arial"/>
              </a:rPr>
              <a:t>fully</a:t>
            </a:r>
            <a:r>
              <a:rPr sz="1088" spc="-56" dirty="0">
                <a:solidFill>
                  <a:prstClr val="black"/>
                </a:solidFill>
                <a:latin typeface="Arial"/>
                <a:cs typeface="Arial"/>
              </a:rPr>
              <a:t> </a:t>
            </a:r>
            <a:r>
              <a:rPr sz="1088" spc="-8" dirty="0">
                <a:solidFill>
                  <a:prstClr val="black"/>
                </a:solidFill>
                <a:latin typeface="Arial"/>
                <a:cs typeface="Arial"/>
              </a:rPr>
              <a:t>White</a:t>
            </a:r>
            <a:r>
              <a:rPr sz="1088" spc="-60" dirty="0">
                <a:solidFill>
                  <a:prstClr val="black"/>
                </a:solidFill>
                <a:latin typeface="Arial"/>
                <a:cs typeface="Arial"/>
              </a:rPr>
              <a:t> </a:t>
            </a:r>
            <a:r>
              <a:rPr sz="1088" spc="-8" dirty="0">
                <a:solidFill>
                  <a:prstClr val="black"/>
                </a:solidFill>
                <a:latin typeface="Arial"/>
                <a:cs typeface="Arial"/>
              </a:rPr>
              <a:t>Label</a:t>
            </a:r>
            <a:r>
              <a:rPr sz="1088" spc="-120" dirty="0">
                <a:solidFill>
                  <a:prstClr val="black"/>
                </a:solidFill>
                <a:latin typeface="Arial"/>
                <a:cs typeface="Arial"/>
              </a:rPr>
              <a:t> </a:t>
            </a:r>
            <a:r>
              <a:rPr sz="1088" spc="-15" dirty="0">
                <a:solidFill>
                  <a:prstClr val="black"/>
                </a:solidFill>
                <a:latin typeface="Arial"/>
                <a:cs typeface="Arial"/>
              </a:rPr>
              <a:t>Approach</a:t>
            </a:r>
            <a:r>
              <a:rPr sz="1088" spc="-124" dirty="0">
                <a:solidFill>
                  <a:prstClr val="black"/>
                </a:solidFill>
                <a:latin typeface="Arial"/>
                <a:cs typeface="Arial"/>
              </a:rPr>
              <a:t> </a:t>
            </a:r>
            <a:r>
              <a:rPr sz="1088" spc="-4" dirty="0">
                <a:solidFill>
                  <a:prstClr val="black"/>
                </a:solidFill>
                <a:latin typeface="Arial"/>
                <a:cs typeface="Arial"/>
              </a:rPr>
              <a:t>with</a:t>
            </a:r>
            <a:r>
              <a:rPr sz="1088" spc="-60" dirty="0">
                <a:solidFill>
                  <a:prstClr val="black"/>
                </a:solidFill>
                <a:latin typeface="Arial"/>
                <a:cs typeface="Arial"/>
              </a:rPr>
              <a:t> </a:t>
            </a:r>
            <a:r>
              <a:rPr sz="1088" spc="-4" dirty="0">
                <a:solidFill>
                  <a:prstClr val="black"/>
                </a:solidFill>
                <a:latin typeface="Arial"/>
                <a:cs typeface="Arial"/>
              </a:rPr>
              <a:t>several</a:t>
            </a:r>
            <a:r>
              <a:rPr sz="1088" spc="-116" dirty="0">
                <a:solidFill>
                  <a:prstClr val="black"/>
                </a:solidFill>
                <a:latin typeface="Arial"/>
                <a:cs typeface="Arial"/>
              </a:rPr>
              <a:t> </a:t>
            </a:r>
            <a:r>
              <a:rPr sz="1088" spc="-11" dirty="0">
                <a:solidFill>
                  <a:prstClr val="black"/>
                </a:solidFill>
                <a:latin typeface="Arial"/>
                <a:cs typeface="Arial"/>
              </a:rPr>
              <a:t>multi-manager</a:t>
            </a:r>
            <a:r>
              <a:rPr sz="1088" spc="-124" dirty="0">
                <a:solidFill>
                  <a:prstClr val="black"/>
                </a:solidFill>
                <a:latin typeface="Arial"/>
                <a:cs typeface="Arial"/>
              </a:rPr>
              <a:t> </a:t>
            </a:r>
            <a:r>
              <a:rPr sz="1088" spc="-4" dirty="0">
                <a:solidFill>
                  <a:prstClr val="black"/>
                </a:solidFill>
                <a:latin typeface="Arial"/>
                <a:cs typeface="Arial"/>
              </a:rPr>
              <a:t>portfolios</a:t>
            </a:r>
            <a:endParaRPr sz="1088">
              <a:solidFill>
                <a:prstClr val="black"/>
              </a:solidFill>
              <a:latin typeface="Arial"/>
              <a:cs typeface="Arial"/>
            </a:endParaRPr>
          </a:p>
        </p:txBody>
      </p:sp>
      <p:sp>
        <p:nvSpPr>
          <p:cNvPr id="7" name="Slide Number Placeholder 6"/>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132</a:t>
            </a:fld>
            <a:endParaRPr lang="en-US" spc="-4" dirty="0"/>
          </a:p>
        </p:txBody>
      </p:sp>
    </p:spTree>
    <p:extLst>
      <p:ext uri="{BB962C8B-B14F-4D97-AF65-F5344CB8AC3E}">
        <p14:creationId xmlns:p14="http://schemas.microsoft.com/office/powerpoint/2010/main" val="7095134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89710" y="689610"/>
            <a:ext cx="6172200" cy="7620"/>
          </a:xfrm>
          <a:custGeom>
            <a:avLst/>
            <a:gdLst/>
            <a:ahLst/>
            <a:cxnLst/>
            <a:rect l="l" t="t" r="r" b="b"/>
            <a:pathLst>
              <a:path w="8229600" h="10159">
                <a:moveTo>
                  <a:pt x="0" y="0"/>
                </a:moveTo>
                <a:lnTo>
                  <a:pt x="8229600" y="10160"/>
                </a:lnTo>
              </a:path>
            </a:pathLst>
          </a:custGeom>
          <a:ln w="10170">
            <a:solidFill>
              <a:srgbClr val="4D4F52"/>
            </a:solidFill>
          </a:ln>
        </p:spPr>
        <p:txBody>
          <a:bodyPr wrap="square" lIns="0" tIns="0" rIns="0" bIns="0" rtlCol="0"/>
          <a:lstStyle/>
          <a:p>
            <a:pPr defTabSz="685800"/>
            <a:endParaRPr sz="1350">
              <a:solidFill>
                <a:prstClr val="black"/>
              </a:solidFill>
              <a:latin typeface="Calibri"/>
            </a:endParaRPr>
          </a:p>
        </p:txBody>
      </p:sp>
      <p:sp>
        <p:nvSpPr>
          <p:cNvPr id="3" name="object 3"/>
          <p:cNvSpPr/>
          <p:nvPr/>
        </p:nvSpPr>
        <p:spPr>
          <a:xfrm>
            <a:off x="6972152" y="4556758"/>
            <a:ext cx="685800" cy="291941"/>
          </a:xfrm>
          <a:custGeom>
            <a:avLst/>
            <a:gdLst/>
            <a:ahLst/>
            <a:cxnLst/>
            <a:rect l="l" t="t" r="r" b="b"/>
            <a:pathLst>
              <a:path w="914400" h="389254">
                <a:moveTo>
                  <a:pt x="479862" y="82089"/>
                </a:moveTo>
                <a:lnTo>
                  <a:pt x="439953" y="91731"/>
                </a:lnTo>
                <a:lnTo>
                  <a:pt x="403565" y="112413"/>
                </a:lnTo>
                <a:lnTo>
                  <a:pt x="373712" y="141869"/>
                </a:lnTo>
                <a:lnTo>
                  <a:pt x="353409" y="177834"/>
                </a:lnTo>
                <a:lnTo>
                  <a:pt x="375101" y="330510"/>
                </a:lnTo>
                <a:lnTo>
                  <a:pt x="396076" y="353355"/>
                </a:lnTo>
                <a:lnTo>
                  <a:pt x="423679" y="371723"/>
                </a:lnTo>
                <a:lnTo>
                  <a:pt x="454589" y="384059"/>
                </a:lnTo>
                <a:lnTo>
                  <a:pt x="485482" y="388810"/>
                </a:lnTo>
                <a:lnTo>
                  <a:pt x="524987" y="384086"/>
                </a:lnTo>
                <a:lnTo>
                  <a:pt x="560880" y="369309"/>
                </a:lnTo>
                <a:lnTo>
                  <a:pt x="591655" y="345320"/>
                </a:lnTo>
                <a:lnTo>
                  <a:pt x="615804" y="312959"/>
                </a:lnTo>
                <a:lnTo>
                  <a:pt x="701985" y="312959"/>
                </a:lnTo>
                <a:lnTo>
                  <a:pt x="702674" y="308859"/>
                </a:lnTo>
                <a:lnTo>
                  <a:pt x="487862" y="308859"/>
                </a:lnTo>
                <a:lnTo>
                  <a:pt x="475097" y="307743"/>
                </a:lnTo>
                <a:lnTo>
                  <a:pt x="436787" y="282730"/>
                </a:lnTo>
                <a:lnTo>
                  <a:pt x="423447" y="235160"/>
                </a:lnTo>
                <a:lnTo>
                  <a:pt x="423435" y="233600"/>
                </a:lnTo>
                <a:lnTo>
                  <a:pt x="427772" y="208836"/>
                </a:lnTo>
                <a:lnTo>
                  <a:pt x="456256" y="169733"/>
                </a:lnTo>
                <a:lnTo>
                  <a:pt x="488709" y="159523"/>
                </a:lnTo>
                <a:lnTo>
                  <a:pt x="620317" y="159523"/>
                </a:lnTo>
                <a:lnTo>
                  <a:pt x="613869" y="148582"/>
                </a:lnTo>
                <a:lnTo>
                  <a:pt x="587184" y="118342"/>
                </a:lnTo>
                <a:lnTo>
                  <a:pt x="555507" y="96911"/>
                </a:lnTo>
                <a:lnTo>
                  <a:pt x="519509" y="84692"/>
                </a:lnTo>
                <a:lnTo>
                  <a:pt x="479862" y="82089"/>
                </a:lnTo>
                <a:close/>
              </a:path>
              <a:path w="914400" h="389254">
                <a:moveTo>
                  <a:pt x="147562" y="305746"/>
                </a:moveTo>
                <a:lnTo>
                  <a:pt x="51510" y="305746"/>
                </a:lnTo>
                <a:lnTo>
                  <a:pt x="14910" y="380426"/>
                </a:lnTo>
                <a:lnTo>
                  <a:pt x="108250" y="380426"/>
                </a:lnTo>
                <a:lnTo>
                  <a:pt x="147562" y="305746"/>
                </a:lnTo>
                <a:close/>
              </a:path>
              <a:path w="914400" h="389254">
                <a:moveTo>
                  <a:pt x="331889" y="114072"/>
                </a:moveTo>
                <a:lnTo>
                  <a:pt x="247290" y="114072"/>
                </a:lnTo>
                <a:lnTo>
                  <a:pt x="248067" y="114658"/>
                </a:lnTo>
                <a:lnTo>
                  <a:pt x="285242" y="380426"/>
                </a:lnTo>
                <a:lnTo>
                  <a:pt x="368899" y="380426"/>
                </a:lnTo>
                <a:lnTo>
                  <a:pt x="331889" y="114072"/>
                </a:lnTo>
                <a:close/>
              </a:path>
              <a:path w="914400" h="389254">
                <a:moveTo>
                  <a:pt x="701985" y="312959"/>
                </a:moveTo>
                <a:lnTo>
                  <a:pt x="615804" y="312959"/>
                </a:lnTo>
                <a:lnTo>
                  <a:pt x="613937" y="329642"/>
                </a:lnTo>
                <a:lnTo>
                  <a:pt x="611471" y="346544"/>
                </a:lnTo>
                <a:lnTo>
                  <a:pt x="608751" y="363521"/>
                </a:lnTo>
                <a:lnTo>
                  <a:pt x="606124" y="380426"/>
                </a:lnTo>
                <a:lnTo>
                  <a:pt x="690552" y="380426"/>
                </a:lnTo>
                <a:lnTo>
                  <a:pt x="696811" y="343744"/>
                </a:lnTo>
                <a:lnTo>
                  <a:pt x="701985" y="312959"/>
                </a:lnTo>
                <a:close/>
              </a:path>
              <a:path w="914400" h="389254">
                <a:moveTo>
                  <a:pt x="801845" y="233600"/>
                </a:moveTo>
                <a:lnTo>
                  <a:pt x="716309" y="233600"/>
                </a:lnTo>
                <a:lnTo>
                  <a:pt x="779437" y="380426"/>
                </a:lnTo>
                <a:lnTo>
                  <a:pt x="863094" y="380426"/>
                </a:lnTo>
                <a:lnTo>
                  <a:pt x="888175" y="235936"/>
                </a:lnTo>
                <a:lnTo>
                  <a:pt x="802868" y="235936"/>
                </a:lnTo>
                <a:lnTo>
                  <a:pt x="801845" y="233600"/>
                </a:lnTo>
                <a:close/>
              </a:path>
              <a:path w="914400" h="389254">
                <a:moveTo>
                  <a:pt x="620317" y="159523"/>
                </a:moveTo>
                <a:lnTo>
                  <a:pt x="488709" y="159523"/>
                </a:lnTo>
                <a:lnTo>
                  <a:pt x="506634" y="161622"/>
                </a:lnTo>
                <a:lnTo>
                  <a:pt x="523180" y="169097"/>
                </a:lnTo>
                <a:lnTo>
                  <a:pt x="537186" y="181927"/>
                </a:lnTo>
                <a:lnTo>
                  <a:pt x="548539" y="201127"/>
                </a:lnTo>
                <a:lnTo>
                  <a:pt x="552649" y="223800"/>
                </a:lnTo>
                <a:lnTo>
                  <a:pt x="550770" y="247132"/>
                </a:lnTo>
                <a:lnTo>
                  <a:pt x="526266" y="292119"/>
                </a:lnTo>
                <a:lnTo>
                  <a:pt x="487862" y="308859"/>
                </a:lnTo>
                <a:lnTo>
                  <a:pt x="702674" y="308859"/>
                </a:lnTo>
                <a:lnTo>
                  <a:pt x="709400" y="270167"/>
                </a:lnTo>
                <a:lnTo>
                  <a:pt x="716309" y="233600"/>
                </a:lnTo>
                <a:lnTo>
                  <a:pt x="801845" y="233600"/>
                </a:lnTo>
                <a:lnTo>
                  <a:pt x="788875" y="203960"/>
                </a:lnTo>
                <a:lnTo>
                  <a:pt x="635554" y="203960"/>
                </a:lnTo>
                <a:lnTo>
                  <a:pt x="632058" y="189356"/>
                </a:lnTo>
                <a:lnTo>
                  <a:pt x="627471" y="175173"/>
                </a:lnTo>
                <a:lnTo>
                  <a:pt x="621505" y="161539"/>
                </a:lnTo>
                <a:lnTo>
                  <a:pt x="620317" y="159523"/>
                </a:lnTo>
                <a:close/>
              </a:path>
              <a:path w="914400" h="389254">
                <a:moveTo>
                  <a:pt x="251551" y="235160"/>
                </a:moveTo>
                <a:lnTo>
                  <a:pt x="36018" y="235160"/>
                </a:lnTo>
                <a:lnTo>
                  <a:pt x="0" y="305746"/>
                </a:lnTo>
                <a:lnTo>
                  <a:pt x="262204" y="305746"/>
                </a:lnTo>
                <a:lnTo>
                  <a:pt x="251551" y="235160"/>
                </a:lnTo>
                <a:close/>
              </a:path>
              <a:path w="914400" h="389254">
                <a:moveTo>
                  <a:pt x="913830" y="88137"/>
                </a:moveTo>
                <a:lnTo>
                  <a:pt x="828625" y="88137"/>
                </a:lnTo>
                <a:lnTo>
                  <a:pt x="822530" y="125243"/>
                </a:lnTo>
                <a:lnTo>
                  <a:pt x="816083" y="162817"/>
                </a:lnTo>
                <a:lnTo>
                  <a:pt x="809616" y="199160"/>
                </a:lnTo>
                <a:lnTo>
                  <a:pt x="802868" y="235936"/>
                </a:lnTo>
                <a:lnTo>
                  <a:pt x="888175" y="235936"/>
                </a:lnTo>
                <a:lnTo>
                  <a:pt x="913830" y="88137"/>
                </a:lnTo>
                <a:close/>
              </a:path>
              <a:path w="914400" h="389254">
                <a:moveTo>
                  <a:pt x="316038" y="0"/>
                </a:moveTo>
                <a:lnTo>
                  <a:pt x="212043" y="0"/>
                </a:lnTo>
                <a:lnTo>
                  <a:pt x="88688" y="235160"/>
                </a:lnTo>
                <a:lnTo>
                  <a:pt x="183965" y="235160"/>
                </a:lnTo>
                <a:lnTo>
                  <a:pt x="247290" y="114072"/>
                </a:lnTo>
                <a:lnTo>
                  <a:pt x="331889" y="114072"/>
                </a:lnTo>
                <a:lnTo>
                  <a:pt x="316038" y="0"/>
                </a:lnTo>
                <a:close/>
              </a:path>
              <a:path w="914400" h="389254">
                <a:moveTo>
                  <a:pt x="738191" y="88137"/>
                </a:moveTo>
                <a:lnTo>
                  <a:pt x="656083" y="88137"/>
                </a:lnTo>
                <a:lnTo>
                  <a:pt x="635554" y="203960"/>
                </a:lnTo>
                <a:lnTo>
                  <a:pt x="788875" y="203960"/>
                </a:lnTo>
                <a:lnTo>
                  <a:pt x="738191" y="88137"/>
                </a:lnTo>
                <a:close/>
              </a:path>
            </a:pathLst>
          </a:custGeom>
          <a:solidFill>
            <a:srgbClr val="E01B21"/>
          </a:solidFill>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6983337" y="4910810"/>
            <a:ext cx="674336" cy="79848"/>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5" name="object 5"/>
          <p:cNvSpPr txBox="1"/>
          <p:nvPr/>
        </p:nvSpPr>
        <p:spPr>
          <a:xfrm>
            <a:off x="1476850" y="374094"/>
            <a:ext cx="6210776" cy="1410964"/>
          </a:xfrm>
          <a:prstGeom prst="rect">
            <a:avLst/>
          </a:prstGeom>
        </p:spPr>
        <p:txBody>
          <a:bodyPr vert="horz" wrap="square" lIns="0" tIns="9525" rIns="0" bIns="0" rtlCol="0">
            <a:spAutoFit/>
          </a:bodyPr>
          <a:lstStyle/>
          <a:p>
            <a:pPr marL="9525" defTabSz="685800">
              <a:spcBef>
                <a:spcPts val="75"/>
              </a:spcBef>
            </a:pPr>
            <a:r>
              <a:rPr sz="1500" dirty="0">
                <a:solidFill>
                  <a:srgbClr val="E01B21"/>
                </a:solidFill>
                <a:latin typeface="Arial"/>
                <a:cs typeface="Arial"/>
              </a:rPr>
              <a:t>Hot </a:t>
            </a:r>
            <a:r>
              <a:rPr sz="1500" spc="-8" dirty="0">
                <a:solidFill>
                  <a:srgbClr val="E01B21"/>
                </a:solidFill>
                <a:latin typeface="Arial"/>
                <a:cs typeface="Arial"/>
              </a:rPr>
              <a:t>Topic: </a:t>
            </a:r>
            <a:r>
              <a:rPr sz="1500" spc="-11" dirty="0">
                <a:solidFill>
                  <a:srgbClr val="E01B21"/>
                </a:solidFill>
                <a:latin typeface="Arial"/>
                <a:cs typeface="Arial"/>
              </a:rPr>
              <a:t>Private </a:t>
            </a:r>
            <a:r>
              <a:rPr sz="1500" spc="8" dirty="0">
                <a:solidFill>
                  <a:srgbClr val="E01B21"/>
                </a:solidFill>
                <a:latin typeface="Arial"/>
                <a:cs typeface="Arial"/>
              </a:rPr>
              <a:t>Equity </a:t>
            </a:r>
            <a:r>
              <a:rPr sz="1500" spc="11" dirty="0">
                <a:solidFill>
                  <a:srgbClr val="E01B21"/>
                </a:solidFill>
                <a:latin typeface="Arial"/>
                <a:cs typeface="Arial"/>
              </a:rPr>
              <a:t>in </a:t>
            </a:r>
            <a:r>
              <a:rPr sz="1500" spc="4" dirty="0">
                <a:solidFill>
                  <a:srgbClr val="E01B21"/>
                </a:solidFill>
                <a:latin typeface="Arial"/>
                <a:cs typeface="Arial"/>
              </a:rPr>
              <a:t>Defined </a:t>
            </a:r>
            <a:r>
              <a:rPr sz="1500" dirty="0">
                <a:solidFill>
                  <a:srgbClr val="E01B21"/>
                </a:solidFill>
                <a:latin typeface="Arial"/>
                <a:cs typeface="Arial"/>
              </a:rPr>
              <a:t>Contribution</a:t>
            </a:r>
            <a:r>
              <a:rPr sz="1500" spc="-191" dirty="0">
                <a:solidFill>
                  <a:srgbClr val="E01B21"/>
                </a:solidFill>
                <a:latin typeface="Arial"/>
                <a:cs typeface="Arial"/>
              </a:rPr>
              <a:t> </a:t>
            </a:r>
            <a:r>
              <a:rPr sz="1500" spc="8" dirty="0">
                <a:solidFill>
                  <a:srgbClr val="E01B21"/>
                </a:solidFill>
                <a:latin typeface="Arial"/>
                <a:cs typeface="Arial"/>
              </a:rPr>
              <a:t>Plans</a:t>
            </a:r>
            <a:endParaRPr sz="1500">
              <a:solidFill>
                <a:prstClr val="black"/>
              </a:solidFill>
              <a:latin typeface="Arial"/>
              <a:cs typeface="Arial"/>
            </a:endParaRPr>
          </a:p>
          <a:p>
            <a:pPr marL="184784" indent="-175259" defTabSz="685800">
              <a:spcBef>
                <a:spcPts val="1414"/>
              </a:spcBef>
              <a:buFont typeface="Wingdings"/>
              <a:buChar char=""/>
              <a:tabLst>
                <a:tab pos="184309" algn="l"/>
                <a:tab pos="184784" algn="l"/>
              </a:tabLst>
            </a:pPr>
            <a:r>
              <a:rPr sz="1088" spc="-4" dirty="0">
                <a:solidFill>
                  <a:prstClr val="black"/>
                </a:solidFill>
                <a:latin typeface="Arial"/>
                <a:cs typeface="Arial"/>
              </a:rPr>
              <a:t>Recent</a:t>
            </a:r>
            <a:r>
              <a:rPr sz="1088" spc="-120" dirty="0">
                <a:solidFill>
                  <a:prstClr val="black"/>
                </a:solidFill>
                <a:latin typeface="Arial"/>
                <a:cs typeface="Arial"/>
              </a:rPr>
              <a:t> </a:t>
            </a:r>
            <a:r>
              <a:rPr sz="1088" spc="-8" dirty="0">
                <a:solidFill>
                  <a:prstClr val="black"/>
                </a:solidFill>
                <a:latin typeface="Arial"/>
                <a:cs typeface="Arial"/>
              </a:rPr>
              <a:t>DOL</a:t>
            </a:r>
            <a:r>
              <a:rPr sz="1088" spc="-56" dirty="0">
                <a:solidFill>
                  <a:prstClr val="black"/>
                </a:solidFill>
                <a:latin typeface="Arial"/>
                <a:cs typeface="Arial"/>
              </a:rPr>
              <a:t> </a:t>
            </a:r>
            <a:r>
              <a:rPr sz="1088" spc="-4" dirty="0">
                <a:solidFill>
                  <a:prstClr val="black"/>
                </a:solidFill>
                <a:latin typeface="Arial"/>
                <a:cs typeface="Arial"/>
              </a:rPr>
              <a:t>letter</a:t>
            </a:r>
            <a:r>
              <a:rPr sz="1088" spc="-60" dirty="0">
                <a:solidFill>
                  <a:prstClr val="black"/>
                </a:solidFill>
                <a:latin typeface="Arial"/>
                <a:cs typeface="Arial"/>
              </a:rPr>
              <a:t> </a:t>
            </a:r>
            <a:r>
              <a:rPr sz="1088" spc="-4" dirty="0">
                <a:solidFill>
                  <a:prstClr val="black"/>
                </a:solidFill>
                <a:latin typeface="Arial"/>
                <a:cs typeface="Arial"/>
              </a:rPr>
              <a:t>sparked</a:t>
            </a:r>
            <a:r>
              <a:rPr sz="1088" spc="-120" dirty="0">
                <a:solidFill>
                  <a:prstClr val="black"/>
                </a:solidFill>
                <a:latin typeface="Arial"/>
                <a:cs typeface="Arial"/>
              </a:rPr>
              <a:t> </a:t>
            </a:r>
            <a:r>
              <a:rPr sz="1088" spc="-19" dirty="0">
                <a:solidFill>
                  <a:prstClr val="black"/>
                </a:solidFill>
                <a:latin typeface="Arial"/>
                <a:cs typeface="Arial"/>
              </a:rPr>
              <a:t>more</a:t>
            </a:r>
            <a:r>
              <a:rPr sz="1088" spc="-60" dirty="0">
                <a:solidFill>
                  <a:prstClr val="black"/>
                </a:solidFill>
                <a:latin typeface="Arial"/>
                <a:cs typeface="Arial"/>
              </a:rPr>
              <a:t> </a:t>
            </a:r>
            <a:r>
              <a:rPr sz="1088" spc="-4" dirty="0">
                <a:solidFill>
                  <a:prstClr val="black"/>
                </a:solidFill>
                <a:latin typeface="Arial"/>
                <a:cs typeface="Arial"/>
              </a:rPr>
              <a:t>conversations</a:t>
            </a:r>
            <a:r>
              <a:rPr sz="1088" spc="-120" dirty="0">
                <a:solidFill>
                  <a:prstClr val="black"/>
                </a:solidFill>
                <a:latin typeface="Arial"/>
                <a:cs typeface="Arial"/>
              </a:rPr>
              <a:t> </a:t>
            </a:r>
            <a:r>
              <a:rPr sz="1088" spc="-4" dirty="0">
                <a:solidFill>
                  <a:prstClr val="black"/>
                </a:solidFill>
                <a:latin typeface="Arial"/>
                <a:cs typeface="Arial"/>
              </a:rPr>
              <a:t>around</a:t>
            </a:r>
            <a:r>
              <a:rPr sz="1088" spc="-124" dirty="0">
                <a:solidFill>
                  <a:prstClr val="black"/>
                </a:solidFill>
                <a:latin typeface="Arial"/>
                <a:cs typeface="Arial"/>
              </a:rPr>
              <a:t> </a:t>
            </a:r>
            <a:r>
              <a:rPr sz="1088" spc="-4" dirty="0">
                <a:solidFill>
                  <a:prstClr val="black"/>
                </a:solidFill>
                <a:latin typeface="Arial"/>
                <a:cs typeface="Arial"/>
              </a:rPr>
              <a:t>private</a:t>
            </a:r>
            <a:r>
              <a:rPr sz="1088" spc="-116" dirty="0">
                <a:solidFill>
                  <a:prstClr val="black"/>
                </a:solidFill>
                <a:latin typeface="Arial"/>
                <a:cs typeface="Arial"/>
              </a:rPr>
              <a:t> </a:t>
            </a:r>
            <a:r>
              <a:rPr sz="1088" spc="-4" dirty="0">
                <a:solidFill>
                  <a:prstClr val="black"/>
                </a:solidFill>
                <a:latin typeface="Arial"/>
                <a:cs typeface="Arial"/>
              </a:rPr>
              <a:t>equity</a:t>
            </a:r>
            <a:r>
              <a:rPr sz="1088" spc="-124" dirty="0">
                <a:solidFill>
                  <a:prstClr val="black"/>
                </a:solidFill>
                <a:latin typeface="Arial"/>
                <a:cs typeface="Arial"/>
              </a:rPr>
              <a:t> </a:t>
            </a:r>
            <a:r>
              <a:rPr sz="1088" spc="-4" dirty="0">
                <a:solidFill>
                  <a:prstClr val="black"/>
                </a:solidFill>
                <a:latin typeface="Arial"/>
                <a:cs typeface="Arial"/>
              </a:rPr>
              <a:t>within</a:t>
            </a:r>
            <a:r>
              <a:rPr sz="1088" spc="-116" dirty="0">
                <a:solidFill>
                  <a:prstClr val="black"/>
                </a:solidFill>
                <a:latin typeface="Arial"/>
                <a:cs typeface="Arial"/>
              </a:rPr>
              <a:t> </a:t>
            </a:r>
            <a:r>
              <a:rPr sz="1088" spc="-4" dirty="0">
                <a:solidFill>
                  <a:prstClr val="black"/>
                </a:solidFill>
                <a:latin typeface="Arial"/>
                <a:cs typeface="Arial"/>
              </a:rPr>
              <a:t>defined</a:t>
            </a:r>
            <a:r>
              <a:rPr sz="1088" spc="-124" dirty="0">
                <a:solidFill>
                  <a:prstClr val="black"/>
                </a:solidFill>
                <a:latin typeface="Arial"/>
                <a:cs typeface="Arial"/>
              </a:rPr>
              <a:t> </a:t>
            </a:r>
            <a:r>
              <a:rPr sz="1088" spc="-4" dirty="0">
                <a:solidFill>
                  <a:prstClr val="black"/>
                </a:solidFill>
                <a:latin typeface="Arial"/>
                <a:cs typeface="Arial"/>
              </a:rPr>
              <a:t>contribution</a:t>
            </a:r>
            <a:r>
              <a:rPr sz="1088" spc="-116" dirty="0">
                <a:solidFill>
                  <a:prstClr val="black"/>
                </a:solidFill>
                <a:latin typeface="Arial"/>
                <a:cs typeface="Arial"/>
              </a:rPr>
              <a:t> </a:t>
            </a:r>
            <a:r>
              <a:rPr sz="1088" spc="-4" dirty="0">
                <a:solidFill>
                  <a:prstClr val="black"/>
                </a:solidFill>
                <a:latin typeface="Arial"/>
                <a:cs typeface="Arial"/>
              </a:rPr>
              <a:t>plans</a:t>
            </a:r>
            <a:endParaRPr sz="1088">
              <a:solidFill>
                <a:prstClr val="black"/>
              </a:solidFill>
              <a:latin typeface="Arial"/>
              <a:cs typeface="Arial"/>
            </a:endParaRPr>
          </a:p>
          <a:p>
            <a:pPr marL="184784" indent="-175259" defTabSz="685800">
              <a:spcBef>
                <a:spcPts val="259"/>
              </a:spcBef>
              <a:buFont typeface="Wingdings"/>
              <a:buChar char=""/>
              <a:tabLst>
                <a:tab pos="184309" algn="l"/>
                <a:tab pos="184784" algn="l"/>
              </a:tabLst>
            </a:pPr>
            <a:r>
              <a:rPr sz="1088" spc="-19" dirty="0">
                <a:solidFill>
                  <a:prstClr val="black"/>
                </a:solidFill>
                <a:latin typeface="Arial"/>
                <a:cs typeface="Arial"/>
              </a:rPr>
              <a:t>Aon’s</a:t>
            </a:r>
            <a:r>
              <a:rPr sz="1088" dirty="0">
                <a:solidFill>
                  <a:prstClr val="black"/>
                </a:solidFill>
                <a:latin typeface="Arial"/>
                <a:cs typeface="Arial"/>
              </a:rPr>
              <a:t> </a:t>
            </a:r>
            <a:r>
              <a:rPr sz="1088" spc="-8" dirty="0">
                <a:solidFill>
                  <a:prstClr val="black"/>
                </a:solidFill>
                <a:latin typeface="Arial"/>
                <a:cs typeface="Arial"/>
              </a:rPr>
              <a:t>perspective:</a:t>
            </a:r>
            <a:r>
              <a:rPr sz="1088" spc="-124" dirty="0">
                <a:solidFill>
                  <a:prstClr val="black"/>
                </a:solidFill>
                <a:latin typeface="Arial"/>
                <a:cs typeface="Arial"/>
              </a:rPr>
              <a:t> </a:t>
            </a:r>
            <a:r>
              <a:rPr sz="1088" spc="-11" dirty="0">
                <a:solidFill>
                  <a:prstClr val="black"/>
                </a:solidFill>
                <a:latin typeface="Arial"/>
                <a:cs typeface="Arial"/>
              </a:rPr>
              <a:t>Interesting,</a:t>
            </a:r>
            <a:r>
              <a:rPr sz="1088" spc="-120" dirty="0">
                <a:solidFill>
                  <a:prstClr val="black"/>
                </a:solidFill>
                <a:latin typeface="Arial"/>
                <a:cs typeface="Arial"/>
              </a:rPr>
              <a:t> </a:t>
            </a:r>
            <a:r>
              <a:rPr sz="1088" spc="-8" dirty="0">
                <a:solidFill>
                  <a:prstClr val="black"/>
                </a:solidFill>
                <a:latin typeface="Arial"/>
                <a:cs typeface="Arial"/>
              </a:rPr>
              <a:t>but</a:t>
            </a:r>
            <a:r>
              <a:rPr sz="1088" spc="-120" dirty="0">
                <a:solidFill>
                  <a:prstClr val="black"/>
                </a:solidFill>
                <a:latin typeface="Arial"/>
                <a:cs typeface="Arial"/>
              </a:rPr>
              <a:t> </a:t>
            </a:r>
            <a:r>
              <a:rPr sz="1088" spc="-8" dirty="0">
                <a:solidFill>
                  <a:prstClr val="black"/>
                </a:solidFill>
                <a:latin typeface="Arial"/>
                <a:cs typeface="Arial"/>
              </a:rPr>
              <a:t>not</a:t>
            </a:r>
            <a:r>
              <a:rPr sz="1088" spc="-60" dirty="0">
                <a:solidFill>
                  <a:prstClr val="black"/>
                </a:solidFill>
                <a:latin typeface="Arial"/>
                <a:cs typeface="Arial"/>
              </a:rPr>
              <a:t> </a:t>
            </a:r>
            <a:r>
              <a:rPr sz="1088" spc="-8" dirty="0">
                <a:solidFill>
                  <a:prstClr val="black"/>
                </a:solidFill>
                <a:latin typeface="Arial"/>
                <a:cs typeface="Arial"/>
              </a:rPr>
              <a:t>ready</a:t>
            </a:r>
            <a:r>
              <a:rPr sz="1088" spc="-120" dirty="0">
                <a:solidFill>
                  <a:prstClr val="black"/>
                </a:solidFill>
                <a:latin typeface="Arial"/>
                <a:cs typeface="Arial"/>
              </a:rPr>
              <a:t> </a:t>
            </a:r>
            <a:r>
              <a:rPr sz="1088" spc="-4" dirty="0">
                <a:solidFill>
                  <a:prstClr val="black"/>
                </a:solidFill>
                <a:latin typeface="Arial"/>
                <a:cs typeface="Arial"/>
              </a:rPr>
              <a:t>for</a:t>
            </a:r>
            <a:r>
              <a:rPr sz="1088" spc="-56" dirty="0">
                <a:solidFill>
                  <a:prstClr val="black"/>
                </a:solidFill>
                <a:latin typeface="Arial"/>
                <a:cs typeface="Arial"/>
              </a:rPr>
              <a:t> </a:t>
            </a:r>
            <a:r>
              <a:rPr sz="1088" spc="-19" dirty="0">
                <a:solidFill>
                  <a:prstClr val="black"/>
                </a:solidFill>
                <a:latin typeface="Arial"/>
                <a:cs typeface="Arial"/>
              </a:rPr>
              <a:t>primetime</a:t>
            </a:r>
            <a:endParaRPr sz="1088">
              <a:solidFill>
                <a:prstClr val="black"/>
              </a:solidFill>
              <a:latin typeface="Arial"/>
              <a:cs typeface="Arial"/>
            </a:endParaRPr>
          </a:p>
          <a:p>
            <a:pPr marL="436721" lvl="1" indent="-168116" defTabSz="685800">
              <a:spcBef>
                <a:spcPts val="255"/>
              </a:spcBef>
              <a:buFontTx/>
              <a:buChar char="–"/>
              <a:tabLst>
                <a:tab pos="436721" algn="l"/>
              </a:tabLst>
            </a:pPr>
            <a:r>
              <a:rPr sz="1088" spc="-8" dirty="0">
                <a:solidFill>
                  <a:prstClr val="black"/>
                </a:solidFill>
                <a:latin typeface="Arial"/>
                <a:cs typeface="Arial"/>
              </a:rPr>
              <a:t>We</a:t>
            </a:r>
            <a:r>
              <a:rPr sz="1088" spc="-68" dirty="0">
                <a:solidFill>
                  <a:prstClr val="black"/>
                </a:solidFill>
                <a:latin typeface="Arial"/>
                <a:cs typeface="Arial"/>
              </a:rPr>
              <a:t> </a:t>
            </a:r>
            <a:r>
              <a:rPr sz="1088" spc="-4" dirty="0">
                <a:solidFill>
                  <a:prstClr val="black"/>
                </a:solidFill>
                <a:latin typeface="Arial"/>
                <a:cs typeface="Arial"/>
              </a:rPr>
              <a:t>believe</a:t>
            </a:r>
            <a:r>
              <a:rPr sz="1088" spc="-127" dirty="0">
                <a:solidFill>
                  <a:prstClr val="black"/>
                </a:solidFill>
                <a:latin typeface="Arial"/>
                <a:cs typeface="Arial"/>
              </a:rPr>
              <a:t> </a:t>
            </a:r>
            <a:r>
              <a:rPr sz="1088" spc="-4" dirty="0">
                <a:solidFill>
                  <a:prstClr val="black"/>
                </a:solidFill>
                <a:latin typeface="Arial"/>
                <a:cs typeface="Arial"/>
              </a:rPr>
              <a:t>private</a:t>
            </a:r>
            <a:r>
              <a:rPr sz="1088" spc="-127" dirty="0">
                <a:solidFill>
                  <a:prstClr val="black"/>
                </a:solidFill>
                <a:latin typeface="Arial"/>
                <a:cs typeface="Arial"/>
              </a:rPr>
              <a:t> </a:t>
            </a:r>
            <a:r>
              <a:rPr sz="1088" spc="-8" dirty="0">
                <a:solidFill>
                  <a:prstClr val="black"/>
                </a:solidFill>
                <a:latin typeface="Arial"/>
                <a:cs typeface="Arial"/>
              </a:rPr>
              <a:t>equity</a:t>
            </a:r>
            <a:r>
              <a:rPr sz="1088" spc="-64" dirty="0">
                <a:solidFill>
                  <a:prstClr val="black"/>
                </a:solidFill>
                <a:latin typeface="Arial"/>
                <a:cs typeface="Arial"/>
              </a:rPr>
              <a:t> </a:t>
            </a:r>
            <a:r>
              <a:rPr sz="1088" spc="-4" dirty="0">
                <a:solidFill>
                  <a:prstClr val="black"/>
                </a:solidFill>
                <a:latin typeface="Arial"/>
                <a:cs typeface="Arial"/>
              </a:rPr>
              <a:t>can</a:t>
            </a:r>
            <a:r>
              <a:rPr sz="1088" spc="-68" dirty="0">
                <a:solidFill>
                  <a:prstClr val="black"/>
                </a:solidFill>
                <a:latin typeface="Arial"/>
                <a:cs typeface="Arial"/>
              </a:rPr>
              <a:t> </a:t>
            </a:r>
            <a:r>
              <a:rPr sz="1088" spc="-15" dirty="0">
                <a:solidFill>
                  <a:prstClr val="black"/>
                </a:solidFill>
                <a:latin typeface="Arial"/>
                <a:cs typeface="Arial"/>
              </a:rPr>
              <a:t>improve</a:t>
            </a:r>
            <a:r>
              <a:rPr sz="1088" spc="-68" dirty="0">
                <a:solidFill>
                  <a:prstClr val="black"/>
                </a:solidFill>
                <a:latin typeface="Arial"/>
                <a:cs typeface="Arial"/>
              </a:rPr>
              <a:t> </a:t>
            </a:r>
            <a:r>
              <a:rPr sz="1088" spc="-4" dirty="0">
                <a:solidFill>
                  <a:prstClr val="black"/>
                </a:solidFill>
                <a:latin typeface="Arial"/>
                <a:cs typeface="Arial"/>
              </a:rPr>
              <a:t>participant</a:t>
            </a:r>
            <a:r>
              <a:rPr sz="1088" spc="-124" dirty="0">
                <a:solidFill>
                  <a:prstClr val="black"/>
                </a:solidFill>
                <a:latin typeface="Arial"/>
                <a:cs typeface="Arial"/>
              </a:rPr>
              <a:t> </a:t>
            </a:r>
            <a:r>
              <a:rPr sz="1088" spc="-15" dirty="0">
                <a:solidFill>
                  <a:prstClr val="black"/>
                </a:solidFill>
                <a:latin typeface="Arial"/>
                <a:cs typeface="Arial"/>
              </a:rPr>
              <a:t>outcomes</a:t>
            </a:r>
            <a:r>
              <a:rPr sz="1088" spc="-94" dirty="0">
                <a:solidFill>
                  <a:prstClr val="black"/>
                </a:solidFill>
                <a:latin typeface="Arial"/>
                <a:cs typeface="Arial"/>
              </a:rPr>
              <a:t> </a:t>
            </a:r>
            <a:r>
              <a:rPr sz="1088" i="1" spc="26" dirty="0">
                <a:solidFill>
                  <a:prstClr val="black"/>
                </a:solidFill>
                <a:latin typeface="Arial"/>
                <a:cs typeface="Arial"/>
              </a:rPr>
              <a:t>if</a:t>
            </a:r>
            <a:r>
              <a:rPr sz="1088" i="1" spc="-124" dirty="0">
                <a:solidFill>
                  <a:prstClr val="black"/>
                </a:solidFill>
                <a:latin typeface="Arial"/>
                <a:cs typeface="Arial"/>
              </a:rPr>
              <a:t> </a:t>
            </a:r>
            <a:r>
              <a:rPr sz="1088" i="1" spc="-4" dirty="0">
                <a:solidFill>
                  <a:prstClr val="black"/>
                </a:solidFill>
                <a:latin typeface="Arial"/>
                <a:cs typeface="Arial"/>
              </a:rPr>
              <a:t>structured</a:t>
            </a:r>
            <a:r>
              <a:rPr sz="1088" i="1" spc="-124" dirty="0">
                <a:solidFill>
                  <a:prstClr val="black"/>
                </a:solidFill>
                <a:latin typeface="Arial"/>
                <a:cs typeface="Arial"/>
              </a:rPr>
              <a:t> </a:t>
            </a:r>
            <a:r>
              <a:rPr sz="1088" i="1" spc="-11" dirty="0">
                <a:solidFill>
                  <a:prstClr val="black"/>
                </a:solidFill>
                <a:latin typeface="Arial"/>
                <a:cs typeface="Arial"/>
              </a:rPr>
              <a:t>appropriately</a:t>
            </a:r>
            <a:endParaRPr sz="1088">
              <a:solidFill>
                <a:prstClr val="black"/>
              </a:solidFill>
              <a:latin typeface="Arial"/>
              <a:cs typeface="Arial"/>
            </a:endParaRPr>
          </a:p>
          <a:p>
            <a:pPr marL="436721" lvl="1" indent="-168116" defTabSz="685800">
              <a:spcBef>
                <a:spcPts val="259"/>
              </a:spcBef>
              <a:buFontTx/>
              <a:buChar char="–"/>
              <a:tabLst>
                <a:tab pos="436721" algn="l"/>
              </a:tabLst>
            </a:pPr>
            <a:r>
              <a:rPr sz="1088" spc="-8" dirty="0">
                <a:solidFill>
                  <a:prstClr val="black"/>
                </a:solidFill>
                <a:latin typeface="Arial"/>
                <a:cs typeface="Arial"/>
              </a:rPr>
              <a:t>Most</a:t>
            </a:r>
            <a:r>
              <a:rPr sz="1088" spc="-60" dirty="0">
                <a:solidFill>
                  <a:prstClr val="black"/>
                </a:solidFill>
                <a:latin typeface="Arial"/>
                <a:cs typeface="Arial"/>
              </a:rPr>
              <a:t> </a:t>
            </a:r>
            <a:r>
              <a:rPr sz="1088" spc="-4" dirty="0">
                <a:solidFill>
                  <a:prstClr val="black"/>
                </a:solidFill>
                <a:latin typeface="Arial"/>
                <a:cs typeface="Arial"/>
              </a:rPr>
              <a:t>appropriate</a:t>
            </a:r>
            <a:r>
              <a:rPr sz="1088" spc="-127" dirty="0">
                <a:solidFill>
                  <a:prstClr val="black"/>
                </a:solidFill>
                <a:latin typeface="Arial"/>
                <a:cs typeface="Arial"/>
              </a:rPr>
              <a:t> </a:t>
            </a:r>
            <a:r>
              <a:rPr sz="1088" spc="-15" dirty="0">
                <a:solidFill>
                  <a:prstClr val="black"/>
                </a:solidFill>
                <a:latin typeface="Arial"/>
                <a:cs typeface="Arial"/>
              </a:rPr>
              <a:t>implementation</a:t>
            </a:r>
            <a:r>
              <a:rPr sz="1088" spc="-120" dirty="0">
                <a:solidFill>
                  <a:prstClr val="black"/>
                </a:solidFill>
                <a:latin typeface="Arial"/>
                <a:cs typeface="Arial"/>
              </a:rPr>
              <a:t> </a:t>
            </a:r>
            <a:r>
              <a:rPr sz="1088" spc="-8" dirty="0">
                <a:solidFill>
                  <a:prstClr val="black"/>
                </a:solidFill>
                <a:latin typeface="Arial"/>
                <a:cs typeface="Arial"/>
              </a:rPr>
              <a:t>would</a:t>
            </a:r>
            <a:r>
              <a:rPr sz="1088" spc="-120" dirty="0">
                <a:solidFill>
                  <a:prstClr val="black"/>
                </a:solidFill>
                <a:latin typeface="Arial"/>
                <a:cs typeface="Arial"/>
              </a:rPr>
              <a:t> </a:t>
            </a:r>
            <a:r>
              <a:rPr sz="1088" spc="-4" dirty="0">
                <a:solidFill>
                  <a:prstClr val="black"/>
                </a:solidFill>
                <a:latin typeface="Arial"/>
                <a:cs typeface="Arial"/>
              </a:rPr>
              <a:t>be</a:t>
            </a:r>
            <a:r>
              <a:rPr sz="1088" spc="-124" dirty="0">
                <a:solidFill>
                  <a:prstClr val="black"/>
                </a:solidFill>
                <a:latin typeface="Arial"/>
                <a:cs typeface="Arial"/>
              </a:rPr>
              <a:t> </a:t>
            </a:r>
            <a:r>
              <a:rPr sz="1088" spc="-4" dirty="0">
                <a:solidFill>
                  <a:prstClr val="black"/>
                </a:solidFill>
                <a:latin typeface="Arial"/>
                <a:cs typeface="Arial"/>
              </a:rPr>
              <a:t>within</a:t>
            </a:r>
            <a:r>
              <a:rPr sz="1088" spc="-64" dirty="0">
                <a:solidFill>
                  <a:prstClr val="black"/>
                </a:solidFill>
                <a:latin typeface="Arial"/>
                <a:cs typeface="Arial"/>
              </a:rPr>
              <a:t> </a:t>
            </a:r>
            <a:r>
              <a:rPr sz="1088" spc="-4" dirty="0">
                <a:solidFill>
                  <a:prstClr val="black"/>
                </a:solidFill>
                <a:latin typeface="Arial"/>
                <a:cs typeface="Arial"/>
              </a:rPr>
              <a:t>custom</a:t>
            </a:r>
            <a:r>
              <a:rPr sz="1088" spc="-124" dirty="0">
                <a:solidFill>
                  <a:prstClr val="black"/>
                </a:solidFill>
                <a:latin typeface="Arial"/>
                <a:cs typeface="Arial"/>
              </a:rPr>
              <a:t> </a:t>
            </a:r>
            <a:r>
              <a:rPr sz="1088" spc="-4" dirty="0">
                <a:solidFill>
                  <a:prstClr val="black"/>
                </a:solidFill>
                <a:latin typeface="Arial"/>
                <a:cs typeface="Arial"/>
              </a:rPr>
              <a:t>target</a:t>
            </a:r>
            <a:r>
              <a:rPr sz="1088" spc="-124" dirty="0">
                <a:solidFill>
                  <a:prstClr val="black"/>
                </a:solidFill>
                <a:latin typeface="Arial"/>
                <a:cs typeface="Arial"/>
              </a:rPr>
              <a:t> </a:t>
            </a:r>
            <a:r>
              <a:rPr sz="1088" spc="-8" dirty="0">
                <a:solidFill>
                  <a:prstClr val="black"/>
                </a:solidFill>
                <a:latin typeface="Arial"/>
                <a:cs typeface="Arial"/>
              </a:rPr>
              <a:t>date</a:t>
            </a:r>
            <a:r>
              <a:rPr sz="1088" spc="-64" dirty="0">
                <a:solidFill>
                  <a:prstClr val="black"/>
                </a:solidFill>
                <a:latin typeface="Arial"/>
                <a:cs typeface="Arial"/>
              </a:rPr>
              <a:t> </a:t>
            </a:r>
            <a:r>
              <a:rPr sz="1088" spc="-4" dirty="0">
                <a:solidFill>
                  <a:prstClr val="black"/>
                </a:solidFill>
                <a:latin typeface="Arial"/>
                <a:cs typeface="Arial"/>
              </a:rPr>
              <a:t>or</a:t>
            </a:r>
            <a:r>
              <a:rPr sz="1088" spc="-64" dirty="0">
                <a:solidFill>
                  <a:prstClr val="black"/>
                </a:solidFill>
                <a:latin typeface="Arial"/>
                <a:cs typeface="Arial"/>
              </a:rPr>
              <a:t> </a:t>
            </a:r>
            <a:r>
              <a:rPr sz="1088" spc="-4" dirty="0">
                <a:solidFill>
                  <a:prstClr val="black"/>
                </a:solidFill>
                <a:latin typeface="Arial"/>
                <a:cs typeface="Arial"/>
              </a:rPr>
              <a:t>custom</a:t>
            </a:r>
            <a:r>
              <a:rPr sz="1088" spc="-64" dirty="0">
                <a:solidFill>
                  <a:prstClr val="black"/>
                </a:solidFill>
                <a:latin typeface="Arial"/>
                <a:cs typeface="Arial"/>
              </a:rPr>
              <a:t> </a:t>
            </a:r>
            <a:r>
              <a:rPr sz="1088" spc="-4" dirty="0">
                <a:solidFill>
                  <a:prstClr val="black"/>
                </a:solidFill>
                <a:latin typeface="Arial"/>
                <a:cs typeface="Arial"/>
              </a:rPr>
              <a:t>white-label</a:t>
            </a:r>
            <a:r>
              <a:rPr sz="1088" spc="-120" dirty="0">
                <a:solidFill>
                  <a:prstClr val="black"/>
                </a:solidFill>
                <a:latin typeface="Arial"/>
                <a:cs typeface="Arial"/>
              </a:rPr>
              <a:t> </a:t>
            </a:r>
            <a:r>
              <a:rPr sz="1088" spc="-8" dirty="0">
                <a:solidFill>
                  <a:prstClr val="black"/>
                </a:solidFill>
                <a:latin typeface="Arial"/>
                <a:cs typeface="Arial"/>
              </a:rPr>
              <a:t>funds</a:t>
            </a:r>
            <a:endParaRPr sz="1088">
              <a:solidFill>
                <a:prstClr val="black"/>
              </a:solidFill>
              <a:latin typeface="Arial"/>
              <a:cs typeface="Arial"/>
            </a:endParaRPr>
          </a:p>
          <a:p>
            <a:pPr marL="436721" lvl="1" indent="-168116" defTabSz="685800">
              <a:spcBef>
                <a:spcPts val="255"/>
              </a:spcBef>
              <a:buFontTx/>
              <a:buChar char="–"/>
              <a:tabLst>
                <a:tab pos="436721" algn="l"/>
              </a:tabLst>
            </a:pPr>
            <a:r>
              <a:rPr sz="1088" spc="-4" dirty="0">
                <a:solidFill>
                  <a:prstClr val="black"/>
                </a:solidFill>
                <a:latin typeface="Arial"/>
                <a:cs typeface="Arial"/>
              </a:rPr>
              <a:t>Prefer</a:t>
            </a:r>
            <a:r>
              <a:rPr sz="1088" spc="-127" dirty="0">
                <a:solidFill>
                  <a:prstClr val="black"/>
                </a:solidFill>
                <a:latin typeface="Arial"/>
                <a:cs typeface="Arial"/>
              </a:rPr>
              <a:t> </a:t>
            </a:r>
            <a:r>
              <a:rPr sz="1088" spc="-4" dirty="0">
                <a:solidFill>
                  <a:prstClr val="black"/>
                </a:solidFill>
                <a:latin typeface="Arial"/>
                <a:cs typeface="Arial"/>
              </a:rPr>
              <a:t>to</a:t>
            </a:r>
            <a:r>
              <a:rPr sz="1088" spc="4" dirty="0">
                <a:solidFill>
                  <a:prstClr val="black"/>
                </a:solidFill>
                <a:latin typeface="Arial"/>
                <a:cs typeface="Arial"/>
              </a:rPr>
              <a:t> </a:t>
            </a:r>
            <a:r>
              <a:rPr sz="1088" spc="-8" dirty="0">
                <a:solidFill>
                  <a:prstClr val="black"/>
                </a:solidFill>
                <a:latin typeface="Arial"/>
                <a:cs typeface="Arial"/>
              </a:rPr>
              <a:t>see</a:t>
            </a:r>
            <a:r>
              <a:rPr sz="1088" spc="-64" dirty="0">
                <a:solidFill>
                  <a:prstClr val="black"/>
                </a:solidFill>
                <a:latin typeface="Arial"/>
                <a:cs typeface="Arial"/>
              </a:rPr>
              <a:t> </a:t>
            </a:r>
            <a:r>
              <a:rPr sz="1088" spc="-8" dirty="0">
                <a:solidFill>
                  <a:prstClr val="black"/>
                </a:solidFill>
                <a:latin typeface="Arial"/>
                <a:cs typeface="Arial"/>
              </a:rPr>
              <a:t>product</a:t>
            </a:r>
            <a:r>
              <a:rPr sz="1088" spc="-120" dirty="0">
                <a:solidFill>
                  <a:prstClr val="black"/>
                </a:solidFill>
                <a:latin typeface="Arial"/>
                <a:cs typeface="Arial"/>
              </a:rPr>
              <a:t> </a:t>
            </a:r>
            <a:r>
              <a:rPr sz="1088" spc="-4" dirty="0">
                <a:solidFill>
                  <a:prstClr val="black"/>
                </a:solidFill>
                <a:latin typeface="Arial"/>
                <a:cs typeface="Arial"/>
              </a:rPr>
              <a:t>and</a:t>
            </a:r>
            <a:r>
              <a:rPr sz="1088" spc="-64" dirty="0">
                <a:solidFill>
                  <a:prstClr val="black"/>
                </a:solidFill>
                <a:latin typeface="Arial"/>
                <a:cs typeface="Arial"/>
              </a:rPr>
              <a:t> </a:t>
            </a:r>
            <a:r>
              <a:rPr sz="1088" spc="-15" dirty="0">
                <a:solidFill>
                  <a:prstClr val="black"/>
                </a:solidFill>
                <a:latin typeface="Arial"/>
                <a:cs typeface="Arial"/>
              </a:rPr>
              <a:t>administrative/operational</a:t>
            </a:r>
            <a:r>
              <a:rPr sz="1088" spc="-120" dirty="0">
                <a:solidFill>
                  <a:prstClr val="black"/>
                </a:solidFill>
                <a:latin typeface="Arial"/>
                <a:cs typeface="Arial"/>
              </a:rPr>
              <a:t> </a:t>
            </a:r>
            <a:r>
              <a:rPr sz="1088" spc="-11" dirty="0">
                <a:solidFill>
                  <a:prstClr val="black"/>
                </a:solidFill>
                <a:latin typeface="Arial"/>
                <a:cs typeface="Arial"/>
              </a:rPr>
              <a:t>development</a:t>
            </a:r>
            <a:r>
              <a:rPr sz="1088" spc="-124" dirty="0">
                <a:solidFill>
                  <a:prstClr val="black"/>
                </a:solidFill>
                <a:latin typeface="Arial"/>
                <a:cs typeface="Arial"/>
              </a:rPr>
              <a:t> </a:t>
            </a:r>
            <a:r>
              <a:rPr sz="1088" spc="-4" dirty="0">
                <a:solidFill>
                  <a:prstClr val="black"/>
                </a:solidFill>
                <a:latin typeface="Arial"/>
                <a:cs typeface="Arial"/>
              </a:rPr>
              <a:t>and</a:t>
            </a:r>
            <a:r>
              <a:rPr sz="1088" spc="-124" dirty="0">
                <a:solidFill>
                  <a:prstClr val="black"/>
                </a:solidFill>
                <a:latin typeface="Arial"/>
                <a:cs typeface="Arial"/>
              </a:rPr>
              <a:t> </a:t>
            </a:r>
            <a:r>
              <a:rPr sz="1088" spc="-8" dirty="0">
                <a:solidFill>
                  <a:prstClr val="black"/>
                </a:solidFill>
                <a:latin typeface="Arial"/>
                <a:cs typeface="Arial"/>
              </a:rPr>
              <a:t>guidance</a:t>
            </a:r>
            <a:r>
              <a:rPr sz="1088" spc="-120" dirty="0">
                <a:solidFill>
                  <a:prstClr val="black"/>
                </a:solidFill>
                <a:latin typeface="Arial"/>
                <a:cs typeface="Arial"/>
              </a:rPr>
              <a:t> </a:t>
            </a:r>
            <a:r>
              <a:rPr sz="1088" spc="-4" dirty="0">
                <a:solidFill>
                  <a:prstClr val="black"/>
                </a:solidFill>
                <a:latin typeface="Arial"/>
                <a:cs typeface="Arial"/>
              </a:rPr>
              <a:t>on</a:t>
            </a:r>
            <a:r>
              <a:rPr sz="1088" spc="-64" dirty="0">
                <a:solidFill>
                  <a:prstClr val="black"/>
                </a:solidFill>
                <a:latin typeface="Arial"/>
                <a:cs typeface="Arial"/>
              </a:rPr>
              <a:t> </a:t>
            </a:r>
            <a:r>
              <a:rPr sz="1088" spc="-8" dirty="0">
                <a:solidFill>
                  <a:prstClr val="black"/>
                </a:solidFill>
                <a:latin typeface="Arial"/>
                <a:cs typeface="Arial"/>
              </a:rPr>
              <a:t>governance</a:t>
            </a:r>
            <a:endParaRPr sz="1088">
              <a:solidFill>
                <a:prstClr val="black"/>
              </a:solidFill>
              <a:latin typeface="Arial"/>
              <a:cs typeface="Arial"/>
            </a:endParaRPr>
          </a:p>
        </p:txBody>
      </p:sp>
      <p:sp>
        <p:nvSpPr>
          <p:cNvPr id="6" name="object 6"/>
          <p:cNvSpPr/>
          <p:nvPr/>
        </p:nvSpPr>
        <p:spPr>
          <a:xfrm>
            <a:off x="2907029" y="2007870"/>
            <a:ext cx="4709160" cy="845820"/>
          </a:xfrm>
          <a:custGeom>
            <a:avLst/>
            <a:gdLst/>
            <a:ahLst/>
            <a:cxnLst/>
            <a:rect l="l" t="t" r="r" b="b"/>
            <a:pathLst>
              <a:path w="6278880" h="1127760">
                <a:moveTo>
                  <a:pt x="6090920" y="0"/>
                </a:moveTo>
                <a:lnTo>
                  <a:pt x="0" y="0"/>
                </a:lnTo>
                <a:lnTo>
                  <a:pt x="0" y="1127759"/>
                </a:lnTo>
                <a:lnTo>
                  <a:pt x="6090920" y="1127759"/>
                </a:lnTo>
                <a:lnTo>
                  <a:pt x="6140870" y="1121042"/>
                </a:lnTo>
                <a:lnTo>
                  <a:pt x="6185765" y="1102087"/>
                </a:lnTo>
                <a:lnTo>
                  <a:pt x="6223809" y="1072689"/>
                </a:lnTo>
                <a:lnTo>
                  <a:pt x="6253207" y="1034645"/>
                </a:lnTo>
                <a:lnTo>
                  <a:pt x="6272162" y="989750"/>
                </a:lnTo>
                <a:lnTo>
                  <a:pt x="6278880" y="939800"/>
                </a:lnTo>
                <a:lnTo>
                  <a:pt x="6278880" y="187960"/>
                </a:lnTo>
                <a:lnTo>
                  <a:pt x="6272162" y="138009"/>
                </a:lnTo>
                <a:lnTo>
                  <a:pt x="6253207" y="93114"/>
                </a:lnTo>
                <a:lnTo>
                  <a:pt x="6223809" y="55070"/>
                </a:lnTo>
                <a:lnTo>
                  <a:pt x="6185765" y="25672"/>
                </a:lnTo>
                <a:lnTo>
                  <a:pt x="6140870" y="6717"/>
                </a:lnTo>
                <a:lnTo>
                  <a:pt x="6090920" y="0"/>
                </a:lnTo>
                <a:close/>
              </a:path>
            </a:pathLst>
          </a:custGeom>
          <a:solidFill>
            <a:srgbClr val="D2E4F5">
              <a:alpha val="90194"/>
            </a:srgbClr>
          </a:solidFill>
        </p:spPr>
        <p:txBody>
          <a:bodyPr wrap="square" lIns="0" tIns="0" rIns="0" bIns="0" rtlCol="0"/>
          <a:lstStyle/>
          <a:p>
            <a:pPr defTabSz="685800"/>
            <a:endParaRPr sz="1350">
              <a:solidFill>
                <a:prstClr val="black"/>
              </a:solidFill>
              <a:latin typeface="Calibri"/>
            </a:endParaRPr>
          </a:p>
        </p:txBody>
      </p:sp>
      <p:sp>
        <p:nvSpPr>
          <p:cNvPr id="7" name="object 7"/>
          <p:cNvSpPr/>
          <p:nvPr/>
        </p:nvSpPr>
        <p:spPr>
          <a:xfrm>
            <a:off x="2907029" y="2007870"/>
            <a:ext cx="4709160" cy="845820"/>
          </a:xfrm>
          <a:custGeom>
            <a:avLst/>
            <a:gdLst/>
            <a:ahLst/>
            <a:cxnLst/>
            <a:rect l="l" t="t" r="r" b="b"/>
            <a:pathLst>
              <a:path w="6278880" h="1127760">
                <a:moveTo>
                  <a:pt x="6278880" y="187960"/>
                </a:moveTo>
                <a:lnTo>
                  <a:pt x="6278880" y="939800"/>
                </a:lnTo>
                <a:lnTo>
                  <a:pt x="6272162" y="989750"/>
                </a:lnTo>
                <a:lnTo>
                  <a:pt x="6253207" y="1034645"/>
                </a:lnTo>
                <a:lnTo>
                  <a:pt x="6223809" y="1072689"/>
                </a:lnTo>
                <a:lnTo>
                  <a:pt x="6185765" y="1102087"/>
                </a:lnTo>
                <a:lnTo>
                  <a:pt x="6140870" y="1121042"/>
                </a:lnTo>
                <a:lnTo>
                  <a:pt x="6090920" y="1127759"/>
                </a:lnTo>
                <a:lnTo>
                  <a:pt x="0" y="1127759"/>
                </a:lnTo>
                <a:lnTo>
                  <a:pt x="0" y="0"/>
                </a:lnTo>
                <a:lnTo>
                  <a:pt x="6090920" y="0"/>
                </a:lnTo>
                <a:lnTo>
                  <a:pt x="6140870" y="6717"/>
                </a:lnTo>
                <a:lnTo>
                  <a:pt x="6185765" y="25672"/>
                </a:lnTo>
                <a:lnTo>
                  <a:pt x="6223809" y="55070"/>
                </a:lnTo>
                <a:lnTo>
                  <a:pt x="6253207" y="93114"/>
                </a:lnTo>
                <a:lnTo>
                  <a:pt x="6272162" y="138009"/>
                </a:lnTo>
                <a:lnTo>
                  <a:pt x="6278880" y="187960"/>
                </a:lnTo>
                <a:close/>
              </a:path>
            </a:pathLst>
          </a:custGeom>
          <a:ln w="30480">
            <a:solidFill>
              <a:srgbClr val="D2E4F5"/>
            </a:solidFill>
          </a:ln>
        </p:spPr>
        <p:txBody>
          <a:bodyPr wrap="square" lIns="0" tIns="0" rIns="0" bIns="0" rtlCol="0"/>
          <a:lstStyle/>
          <a:p>
            <a:pPr defTabSz="685800"/>
            <a:endParaRPr sz="1350">
              <a:solidFill>
                <a:prstClr val="black"/>
              </a:solidFill>
              <a:latin typeface="Calibri"/>
            </a:endParaRPr>
          </a:p>
        </p:txBody>
      </p:sp>
      <p:sp>
        <p:nvSpPr>
          <p:cNvPr id="8" name="object 8"/>
          <p:cNvSpPr txBox="1"/>
          <p:nvPr/>
        </p:nvSpPr>
        <p:spPr>
          <a:xfrm>
            <a:off x="3080575" y="2079069"/>
            <a:ext cx="3660934" cy="505620"/>
          </a:xfrm>
          <a:prstGeom prst="rect">
            <a:avLst/>
          </a:prstGeom>
        </p:spPr>
        <p:txBody>
          <a:bodyPr vert="horz" wrap="square" lIns="0" tIns="33814" rIns="0" bIns="0" rtlCol="0">
            <a:spAutoFit/>
          </a:bodyPr>
          <a:lstStyle/>
          <a:p>
            <a:pPr marL="93345" indent="-84296" defTabSz="685800">
              <a:spcBef>
                <a:spcPts val="266"/>
              </a:spcBef>
              <a:buFont typeface="Arial"/>
              <a:buChar char="•"/>
              <a:tabLst>
                <a:tab pos="93821" algn="l"/>
              </a:tabLst>
            </a:pPr>
            <a:r>
              <a:rPr sz="938" b="1" spc="19" dirty="0">
                <a:solidFill>
                  <a:prstClr val="black"/>
                </a:solidFill>
                <a:latin typeface="Arial"/>
                <a:cs typeface="Arial"/>
              </a:rPr>
              <a:t>Enhanced </a:t>
            </a:r>
            <a:r>
              <a:rPr sz="938" b="1" spc="4" dirty="0">
                <a:solidFill>
                  <a:prstClr val="black"/>
                </a:solidFill>
                <a:latin typeface="Arial"/>
                <a:cs typeface="Arial"/>
              </a:rPr>
              <a:t>return </a:t>
            </a:r>
            <a:r>
              <a:rPr sz="938" dirty="0">
                <a:solidFill>
                  <a:prstClr val="black"/>
                </a:solidFill>
                <a:latin typeface="Arial"/>
                <a:cs typeface="Arial"/>
              </a:rPr>
              <a:t>above public</a:t>
            </a:r>
            <a:r>
              <a:rPr sz="938" spc="-38" dirty="0">
                <a:solidFill>
                  <a:prstClr val="black"/>
                </a:solidFill>
                <a:latin typeface="Arial"/>
                <a:cs typeface="Arial"/>
              </a:rPr>
              <a:t> </a:t>
            </a:r>
            <a:r>
              <a:rPr sz="938" dirty="0">
                <a:solidFill>
                  <a:prstClr val="black"/>
                </a:solidFill>
                <a:latin typeface="Arial"/>
                <a:cs typeface="Arial"/>
              </a:rPr>
              <a:t>equity</a:t>
            </a:r>
            <a:endParaRPr sz="938">
              <a:solidFill>
                <a:prstClr val="black"/>
              </a:solidFill>
              <a:latin typeface="Arial"/>
              <a:cs typeface="Arial"/>
            </a:endParaRPr>
          </a:p>
          <a:p>
            <a:pPr marL="93345" indent="-84296" defTabSz="685800">
              <a:spcBef>
                <a:spcPts val="195"/>
              </a:spcBef>
              <a:buFont typeface="Arial"/>
              <a:buChar char="•"/>
              <a:tabLst>
                <a:tab pos="93821" algn="l"/>
              </a:tabLst>
            </a:pPr>
            <a:r>
              <a:rPr sz="938" b="1" spc="4" dirty="0">
                <a:solidFill>
                  <a:prstClr val="black"/>
                </a:solidFill>
                <a:latin typeface="Arial"/>
                <a:cs typeface="Arial"/>
              </a:rPr>
              <a:t>Skill-based return </a:t>
            </a:r>
            <a:r>
              <a:rPr sz="938" spc="-4" dirty="0">
                <a:solidFill>
                  <a:prstClr val="black"/>
                </a:solidFill>
                <a:latin typeface="Arial"/>
                <a:cs typeface="Arial"/>
              </a:rPr>
              <a:t>offers </a:t>
            </a:r>
            <a:r>
              <a:rPr sz="938" spc="4" dirty="0">
                <a:solidFill>
                  <a:prstClr val="black"/>
                </a:solidFill>
                <a:latin typeface="Arial"/>
                <a:cs typeface="Arial"/>
              </a:rPr>
              <a:t>diversified </a:t>
            </a:r>
            <a:r>
              <a:rPr sz="938" dirty="0">
                <a:solidFill>
                  <a:prstClr val="black"/>
                </a:solidFill>
                <a:latin typeface="Arial"/>
                <a:cs typeface="Arial"/>
              </a:rPr>
              <a:t>sources </a:t>
            </a:r>
            <a:r>
              <a:rPr sz="938" spc="11" dirty="0">
                <a:solidFill>
                  <a:prstClr val="black"/>
                </a:solidFill>
                <a:latin typeface="Arial"/>
                <a:cs typeface="Arial"/>
              </a:rPr>
              <a:t>of </a:t>
            </a:r>
            <a:r>
              <a:rPr sz="938" spc="-11" dirty="0">
                <a:solidFill>
                  <a:prstClr val="black"/>
                </a:solidFill>
                <a:latin typeface="Arial"/>
                <a:cs typeface="Arial"/>
              </a:rPr>
              <a:t>return </a:t>
            </a:r>
            <a:r>
              <a:rPr sz="938" spc="-8" dirty="0">
                <a:solidFill>
                  <a:prstClr val="black"/>
                </a:solidFill>
                <a:latin typeface="Arial"/>
                <a:cs typeface="Arial"/>
              </a:rPr>
              <a:t>and</a:t>
            </a:r>
            <a:r>
              <a:rPr sz="938" spc="233" dirty="0">
                <a:solidFill>
                  <a:prstClr val="black"/>
                </a:solidFill>
                <a:latin typeface="Arial"/>
                <a:cs typeface="Arial"/>
              </a:rPr>
              <a:t> </a:t>
            </a:r>
            <a:r>
              <a:rPr sz="938" spc="-8" dirty="0">
                <a:solidFill>
                  <a:prstClr val="black"/>
                </a:solidFill>
                <a:latin typeface="Arial"/>
                <a:cs typeface="Arial"/>
              </a:rPr>
              <a:t>alpha</a:t>
            </a:r>
            <a:endParaRPr sz="938">
              <a:solidFill>
                <a:prstClr val="black"/>
              </a:solidFill>
              <a:latin typeface="Arial"/>
              <a:cs typeface="Arial"/>
            </a:endParaRPr>
          </a:p>
          <a:p>
            <a:pPr marL="93345" indent="-84296" defTabSz="685800">
              <a:spcBef>
                <a:spcPts val="139"/>
              </a:spcBef>
              <a:buFont typeface="Arial"/>
              <a:buChar char="•"/>
              <a:tabLst>
                <a:tab pos="93821" algn="l"/>
              </a:tabLst>
            </a:pPr>
            <a:r>
              <a:rPr sz="938" b="1" spc="11" dirty="0">
                <a:solidFill>
                  <a:prstClr val="black"/>
                </a:solidFill>
                <a:latin typeface="Arial"/>
                <a:cs typeface="Arial"/>
              </a:rPr>
              <a:t>Long-term </a:t>
            </a:r>
            <a:r>
              <a:rPr sz="938" b="1" spc="-8" dirty="0">
                <a:solidFill>
                  <a:prstClr val="black"/>
                </a:solidFill>
                <a:latin typeface="Arial"/>
                <a:cs typeface="Arial"/>
              </a:rPr>
              <a:t>time </a:t>
            </a:r>
            <a:r>
              <a:rPr sz="938" b="1" spc="19" dirty="0">
                <a:solidFill>
                  <a:prstClr val="black"/>
                </a:solidFill>
                <a:latin typeface="Arial"/>
                <a:cs typeface="Arial"/>
              </a:rPr>
              <a:t>horizon </a:t>
            </a:r>
            <a:r>
              <a:rPr sz="938" spc="-4" dirty="0">
                <a:solidFill>
                  <a:prstClr val="black"/>
                </a:solidFill>
                <a:latin typeface="Arial"/>
                <a:cs typeface="Arial"/>
              </a:rPr>
              <a:t>aligns with </a:t>
            </a:r>
            <a:r>
              <a:rPr sz="938" spc="8" dirty="0">
                <a:solidFill>
                  <a:prstClr val="black"/>
                </a:solidFill>
                <a:latin typeface="Arial"/>
                <a:cs typeface="Arial"/>
              </a:rPr>
              <a:t>most </a:t>
            </a:r>
            <a:r>
              <a:rPr sz="938" dirty="0">
                <a:solidFill>
                  <a:prstClr val="black"/>
                </a:solidFill>
                <a:latin typeface="Arial"/>
                <a:cs typeface="Arial"/>
              </a:rPr>
              <a:t>participants’</a:t>
            </a:r>
            <a:r>
              <a:rPr sz="938" spc="-8" dirty="0">
                <a:solidFill>
                  <a:prstClr val="black"/>
                </a:solidFill>
                <a:latin typeface="Arial"/>
                <a:cs typeface="Arial"/>
              </a:rPr>
              <a:t> </a:t>
            </a:r>
            <a:r>
              <a:rPr sz="938" dirty="0">
                <a:solidFill>
                  <a:prstClr val="black"/>
                </a:solidFill>
                <a:latin typeface="Arial"/>
                <a:cs typeface="Arial"/>
              </a:rPr>
              <a:t>objectives</a:t>
            </a:r>
            <a:endParaRPr sz="938">
              <a:solidFill>
                <a:prstClr val="black"/>
              </a:solidFill>
              <a:latin typeface="Arial"/>
              <a:cs typeface="Arial"/>
            </a:endParaRPr>
          </a:p>
        </p:txBody>
      </p:sp>
      <p:sp>
        <p:nvSpPr>
          <p:cNvPr id="9" name="object 9"/>
          <p:cNvSpPr/>
          <p:nvPr/>
        </p:nvSpPr>
        <p:spPr>
          <a:xfrm>
            <a:off x="1489710" y="1901190"/>
            <a:ext cx="1417320" cy="1059180"/>
          </a:xfrm>
          <a:custGeom>
            <a:avLst/>
            <a:gdLst/>
            <a:ahLst/>
            <a:cxnLst/>
            <a:rect l="l" t="t" r="r" b="b"/>
            <a:pathLst>
              <a:path w="1889760" h="1412239">
                <a:moveTo>
                  <a:pt x="1654428" y="0"/>
                </a:moveTo>
                <a:lnTo>
                  <a:pt x="235381" y="0"/>
                </a:lnTo>
                <a:lnTo>
                  <a:pt x="187944" y="4783"/>
                </a:lnTo>
                <a:lnTo>
                  <a:pt x="143760" y="18500"/>
                </a:lnTo>
                <a:lnTo>
                  <a:pt x="103777" y="40203"/>
                </a:lnTo>
                <a:lnTo>
                  <a:pt x="68941" y="68945"/>
                </a:lnTo>
                <a:lnTo>
                  <a:pt x="40199" y="103776"/>
                </a:lnTo>
                <a:lnTo>
                  <a:pt x="18497" y="143750"/>
                </a:lnTo>
                <a:lnTo>
                  <a:pt x="4782" y="187917"/>
                </a:lnTo>
                <a:lnTo>
                  <a:pt x="0" y="235330"/>
                </a:lnTo>
                <a:lnTo>
                  <a:pt x="0" y="1176908"/>
                </a:lnTo>
                <a:lnTo>
                  <a:pt x="4782" y="1224322"/>
                </a:lnTo>
                <a:lnTo>
                  <a:pt x="18497" y="1268489"/>
                </a:lnTo>
                <a:lnTo>
                  <a:pt x="40199" y="1308463"/>
                </a:lnTo>
                <a:lnTo>
                  <a:pt x="68941" y="1343294"/>
                </a:lnTo>
                <a:lnTo>
                  <a:pt x="103777" y="1372036"/>
                </a:lnTo>
                <a:lnTo>
                  <a:pt x="143760" y="1393739"/>
                </a:lnTo>
                <a:lnTo>
                  <a:pt x="187944" y="1407456"/>
                </a:lnTo>
                <a:lnTo>
                  <a:pt x="235381" y="1412239"/>
                </a:lnTo>
                <a:lnTo>
                  <a:pt x="1654428" y="1412239"/>
                </a:lnTo>
                <a:lnTo>
                  <a:pt x="1701842" y="1407456"/>
                </a:lnTo>
                <a:lnTo>
                  <a:pt x="1746009" y="1393739"/>
                </a:lnTo>
                <a:lnTo>
                  <a:pt x="1785983" y="1372036"/>
                </a:lnTo>
                <a:lnTo>
                  <a:pt x="1820814" y="1343294"/>
                </a:lnTo>
                <a:lnTo>
                  <a:pt x="1849556" y="1308463"/>
                </a:lnTo>
                <a:lnTo>
                  <a:pt x="1871259" y="1268489"/>
                </a:lnTo>
                <a:lnTo>
                  <a:pt x="1884976" y="1224322"/>
                </a:lnTo>
                <a:lnTo>
                  <a:pt x="1889759" y="1176908"/>
                </a:lnTo>
                <a:lnTo>
                  <a:pt x="1889759" y="235330"/>
                </a:lnTo>
                <a:lnTo>
                  <a:pt x="1884976" y="187917"/>
                </a:lnTo>
                <a:lnTo>
                  <a:pt x="1871259" y="143750"/>
                </a:lnTo>
                <a:lnTo>
                  <a:pt x="1849556" y="103776"/>
                </a:lnTo>
                <a:lnTo>
                  <a:pt x="1820814" y="68945"/>
                </a:lnTo>
                <a:lnTo>
                  <a:pt x="1785983" y="40203"/>
                </a:lnTo>
                <a:lnTo>
                  <a:pt x="1746009" y="18500"/>
                </a:lnTo>
                <a:lnTo>
                  <a:pt x="1701842" y="4783"/>
                </a:lnTo>
                <a:lnTo>
                  <a:pt x="1654428" y="0"/>
                </a:lnTo>
                <a:close/>
              </a:path>
            </a:pathLst>
          </a:custGeom>
          <a:solidFill>
            <a:srgbClr val="5EB6E3"/>
          </a:solidFill>
        </p:spPr>
        <p:txBody>
          <a:bodyPr wrap="square" lIns="0" tIns="0" rIns="0" bIns="0" rtlCol="0"/>
          <a:lstStyle/>
          <a:p>
            <a:pPr defTabSz="685800"/>
            <a:endParaRPr sz="1350">
              <a:solidFill>
                <a:prstClr val="black"/>
              </a:solidFill>
              <a:latin typeface="Calibri"/>
            </a:endParaRPr>
          </a:p>
        </p:txBody>
      </p:sp>
      <p:sp>
        <p:nvSpPr>
          <p:cNvPr id="10" name="object 10"/>
          <p:cNvSpPr/>
          <p:nvPr/>
        </p:nvSpPr>
        <p:spPr>
          <a:xfrm>
            <a:off x="1489710" y="1901190"/>
            <a:ext cx="1417320" cy="1059180"/>
          </a:xfrm>
          <a:custGeom>
            <a:avLst/>
            <a:gdLst/>
            <a:ahLst/>
            <a:cxnLst/>
            <a:rect l="l" t="t" r="r" b="b"/>
            <a:pathLst>
              <a:path w="1889760" h="1412239">
                <a:moveTo>
                  <a:pt x="0" y="235330"/>
                </a:moveTo>
                <a:lnTo>
                  <a:pt x="4782" y="187917"/>
                </a:lnTo>
                <a:lnTo>
                  <a:pt x="18497" y="143750"/>
                </a:lnTo>
                <a:lnTo>
                  <a:pt x="40199" y="103776"/>
                </a:lnTo>
                <a:lnTo>
                  <a:pt x="68941" y="68945"/>
                </a:lnTo>
                <a:lnTo>
                  <a:pt x="103777" y="40203"/>
                </a:lnTo>
                <a:lnTo>
                  <a:pt x="143760" y="18500"/>
                </a:lnTo>
                <a:lnTo>
                  <a:pt x="187944" y="4783"/>
                </a:lnTo>
                <a:lnTo>
                  <a:pt x="235381" y="0"/>
                </a:lnTo>
                <a:lnTo>
                  <a:pt x="1654428" y="0"/>
                </a:lnTo>
                <a:lnTo>
                  <a:pt x="1701842" y="4783"/>
                </a:lnTo>
                <a:lnTo>
                  <a:pt x="1746009" y="18500"/>
                </a:lnTo>
                <a:lnTo>
                  <a:pt x="1785983" y="40203"/>
                </a:lnTo>
                <a:lnTo>
                  <a:pt x="1820814" y="68945"/>
                </a:lnTo>
                <a:lnTo>
                  <a:pt x="1849556" y="103776"/>
                </a:lnTo>
                <a:lnTo>
                  <a:pt x="1871259" y="143750"/>
                </a:lnTo>
                <a:lnTo>
                  <a:pt x="1884976" y="187917"/>
                </a:lnTo>
                <a:lnTo>
                  <a:pt x="1889759" y="235330"/>
                </a:lnTo>
                <a:lnTo>
                  <a:pt x="1889759" y="1176908"/>
                </a:lnTo>
                <a:lnTo>
                  <a:pt x="1884976" y="1224322"/>
                </a:lnTo>
                <a:lnTo>
                  <a:pt x="1871259" y="1268489"/>
                </a:lnTo>
                <a:lnTo>
                  <a:pt x="1849556" y="1308463"/>
                </a:lnTo>
                <a:lnTo>
                  <a:pt x="1820814" y="1343294"/>
                </a:lnTo>
                <a:lnTo>
                  <a:pt x="1785983" y="1372036"/>
                </a:lnTo>
                <a:lnTo>
                  <a:pt x="1746009" y="1393739"/>
                </a:lnTo>
                <a:lnTo>
                  <a:pt x="1701842" y="1407456"/>
                </a:lnTo>
                <a:lnTo>
                  <a:pt x="1654428" y="1412239"/>
                </a:lnTo>
                <a:lnTo>
                  <a:pt x="235381" y="1412239"/>
                </a:lnTo>
                <a:lnTo>
                  <a:pt x="187944" y="1407456"/>
                </a:lnTo>
                <a:lnTo>
                  <a:pt x="143760" y="1393739"/>
                </a:lnTo>
                <a:lnTo>
                  <a:pt x="103777" y="1372036"/>
                </a:lnTo>
                <a:lnTo>
                  <a:pt x="68941" y="1343294"/>
                </a:lnTo>
                <a:lnTo>
                  <a:pt x="40199" y="1308463"/>
                </a:lnTo>
                <a:lnTo>
                  <a:pt x="18497" y="1268489"/>
                </a:lnTo>
                <a:lnTo>
                  <a:pt x="4782" y="1224322"/>
                </a:lnTo>
                <a:lnTo>
                  <a:pt x="0" y="1176908"/>
                </a:lnTo>
                <a:lnTo>
                  <a:pt x="0" y="235330"/>
                </a:lnTo>
                <a:close/>
              </a:path>
            </a:pathLst>
          </a:custGeom>
          <a:ln w="30480">
            <a:solidFill>
              <a:srgbClr val="4D4F52"/>
            </a:solidFill>
          </a:ln>
        </p:spPr>
        <p:txBody>
          <a:bodyPr wrap="square" lIns="0" tIns="0" rIns="0" bIns="0" rtlCol="0"/>
          <a:lstStyle/>
          <a:p>
            <a:pPr defTabSz="685800"/>
            <a:endParaRPr sz="1350">
              <a:solidFill>
                <a:prstClr val="black"/>
              </a:solidFill>
              <a:latin typeface="Calibri"/>
            </a:endParaRPr>
          </a:p>
        </p:txBody>
      </p:sp>
      <p:sp>
        <p:nvSpPr>
          <p:cNvPr id="11" name="object 11"/>
          <p:cNvSpPr txBox="1"/>
          <p:nvPr/>
        </p:nvSpPr>
        <p:spPr>
          <a:xfrm>
            <a:off x="1773317" y="2261759"/>
            <a:ext cx="834390" cy="286617"/>
          </a:xfrm>
          <a:prstGeom prst="rect">
            <a:avLst/>
          </a:prstGeom>
        </p:spPr>
        <p:txBody>
          <a:bodyPr vert="horz" wrap="square" lIns="0" tIns="9525" rIns="0" bIns="0" rtlCol="0">
            <a:spAutoFit/>
          </a:bodyPr>
          <a:lstStyle/>
          <a:p>
            <a:pPr marL="9525" defTabSz="685800">
              <a:spcBef>
                <a:spcPts val="75"/>
              </a:spcBef>
            </a:pPr>
            <a:r>
              <a:rPr spc="-15" dirty="0">
                <a:solidFill>
                  <a:srgbClr val="FFFFFF"/>
                </a:solidFill>
                <a:latin typeface="Arial"/>
                <a:cs typeface="Arial"/>
              </a:rPr>
              <a:t>Benefits</a:t>
            </a:r>
            <a:endParaRPr>
              <a:solidFill>
                <a:prstClr val="black"/>
              </a:solidFill>
              <a:latin typeface="Arial"/>
              <a:cs typeface="Arial"/>
            </a:endParaRPr>
          </a:p>
        </p:txBody>
      </p:sp>
      <p:sp>
        <p:nvSpPr>
          <p:cNvPr id="12" name="object 12"/>
          <p:cNvSpPr/>
          <p:nvPr/>
        </p:nvSpPr>
        <p:spPr>
          <a:xfrm>
            <a:off x="2937509" y="3181350"/>
            <a:ext cx="4724400" cy="1341120"/>
          </a:xfrm>
          <a:custGeom>
            <a:avLst/>
            <a:gdLst/>
            <a:ahLst/>
            <a:cxnLst/>
            <a:rect l="l" t="t" r="r" b="b"/>
            <a:pathLst>
              <a:path w="6299200" h="1788160">
                <a:moveTo>
                  <a:pt x="6001131" y="0"/>
                </a:moveTo>
                <a:lnTo>
                  <a:pt x="0" y="0"/>
                </a:lnTo>
                <a:lnTo>
                  <a:pt x="0" y="1788160"/>
                </a:lnTo>
                <a:lnTo>
                  <a:pt x="6001131" y="1788160"/>
                </a:lnTo>
                <a:lnTo>
                  <a:pt x="6049472" y="1784259"/>
                </a:lnTo>
                <a:lnTo>
                  <a:pt x="6095333" y="1772965"/>
                </a:lnTo>
                <a:lnTo>
                  <a:pt x="6138098" y="1754893"/>
                </a:lnTo>
                <a:lnTo>
                  <a:pt x="6177155" y="1730655"/>
                </a:lnTo>
                <a:lnTo>
                  <a:pt x="6211887" y="1700866"/>
                </a:lnTo>
                <a:lnTo>
                  <a:pt x="6241682" y="1666139"/>
                </a:lnTo>
                <a:lnTo>
                  <a:pt x="6265924" y="1627088"/>
                </a:lnTo>
                <a:lnTo>
                  <a:pt x="6284001" y="1584327"/>
                </a:lnTo>
                <a:lnTo>
                  <a:pt x="6295298" y="1538469"/>
                </a:lnTo>
                <a:lnTo>
                  <a:pt x="6299200" y="1490129"/>
                </a:lnTo>
                <a:lnTo>
                  <a:pt x="6299200" y="298069"/>
                </a:lnTo>
                <a:lnTo>
                  <a:pt x="6295298" y="249727"/>
                </a:lnTo>
                <a:lnTo>
                  <a:pt x="6284001" y="203866"/>
                </a:lnTo>
                <a:lnTo>
                  <a:pt x="6265924" y="161101"/>
                </a:lnTo>
                <a:lnTo>
                  <a:pt x="6241682" y="122044"/>
                </a:lnTo>
                <a:lnTo>
                  <a:pt x="6211887" y="87312"/>
                </a:lnTo>
                <a:lnTo>
                  <a:pt x="6177155" y="57517"/>
                </a:lnTo>
                <a:lnTo>
                  <a:pt x="6138098" y="33275"/>
                </a:lnTo>
                <a:lnTo>
                  <a:pt x="6095333" y="15198"/>
                </a:lnTo>
                <a:lnTo>
                  <a:pt x="6049472" y="3901"/>
                </a:lnTo>
                <a:lnTo>
                  <a:pt x="6001131" y="0"/>
                </a:lnTo>
                <a:close/>
              </a:path>
            </a:pathLst>
          </a:custGeom>
          <a:solidFill>
            <a:srgbClr val="D2E4F5">
              <a:alpha val="90194"/>
            </a:srgbClr>
          </a:solidFill>
        </p:spPr>
        <p:txBody>
          <a:bodyPr wrap="square" lIns="0" tIns="0" rIns="0" bIns="0" rtlCol="0"/>
          <a:lstStyle/>
          <a:p>
            <a:pPr defTabSz="685800"/>
            <a:endParaRPr sz="1350">
              <a:solidFill>
                <a:prstClr val="black"/>
              </a:solidFill>
              <a:latin typeface="Calibri"/>
            </a:endParaRPr>
          </a:p>
        </p:txBody>
      </p:sp>
      <p:sp>
        <p:nvSpPr>
          <p:cNvPr id="13" name="object 13"/>
          <p:cNvSpPr/>
          <p:nvPr/>
        </p:nvSpPr>
        <p:spPr>
          <a:xfrm>
            <a:off x="2937509" y="3181350"/>
            <a:ext cx="4724400" cy="1341120"/>
          </a:xfrm>
          <a:custGeom>
            <a:avLst/>
            <a:gdLst/>
            <a:ahLst/>
            <a:cxnLst/>
            <a:rect l="l" t="t" r="r" b="b"/>
            <a:pathLst>
              <a:path w="6299200" h="1788160">
                <a:moveTo>
                  <a:pt x="6299200" y="298069"/>
                </a:moveTo>
                <a:lnTo>
                  <a:pt x="6299200" y="1490129"/>
                </a:lnTo>
                <a:lnTo>
                  <a:pt x="6295298" y="1538469"/>
                </a:lnTo>
                <a:lnTo>
                  <a:pt x="6284001" y="1584327"/>
                </a:lnTo>
                <a:lnTo>
                  <a:pt x="6265924" y="1627088"/>
                </a:lnTo>
                <a:lnTo>
                  <a:pt x="6241682" y="1666139"/>
                </a:lnTo>
                <a:lnTo>
                  <a:pt x="6211887" y="1700866"/>
                </a:lnTo>
                <a:lnTo>
                  <a:pt x="6177155" y="1730655"/>
                </a:lnTo>
                <a:lnTo>
                  <a:pt x="6138098" y="1754893"/>
                </a:lnTo>
                <a:lnTo>
                  <a:pt x="6095333" y="1772965"/>
                </a:lnTo>
                <a:lnTo>
                  <a:pt x="6049472" y="1784259"/>
                </a:lnTo>
                <a:lnTo>
                  <a:pt x="6001131" y="1788160"/>
                </a:lnTo>
                <a:lnTo>
                  <a:pt x="0" y="1788160"/>
                </a:lnTo>
                <a:lnTo>
                  <a:pt x="0" y="0"/>
                </a:lnTo>
                <a:lnTo>
                  <a:pt x="6001131" y="0"/>
                </a:lnTo>
                <a:lnTo>
                  <a:pt x="6049472" y="3901"/>
                </a:lnTo>
                <a:lnTo>
                  <a:pt x="6095333" y="15198"/>
                </a:lnTo>
                <a:lnTo>
                  <a:pt x="6138098" y="33275"/>
                </a:lnTo>
                <a:lnTo>
                  <a:pt x="6177155" y="57517"/>
                </a:lnTo>
                <a:lnTo>
                  <a:pt x="6211887" y="87312"/>
                </a:lnTo>
                <a:lnTo>
                  <a:pt x="6241682" y="122044"/>
                </a:lnTo>
                <a:lnTo>
                  <a:pt x="6265924" y="161101"/>
                </a:lnTo>
                <a:lnTo>
                  <a:pt x="6284001" y="203866"/>
                </a:lnTo>
                <a:lnTo>
                  <a:pt x="6295298" y="249727"/>
                </a:lnTo>
                <a:lnTo>
                  <a:pt x="6299200" y="298069"/>
                </a:lnTo>
                <a:close/>
              </a:path>
            </a:pathLst>
          </a:custGeom>
          <a:ln w="30479">
            <a:solidFill>
              <a:srgbClr val="D2E4F5"/>
            </a:solidFill>
          </a:ln>
        </p:spPr>
        <p:txBody>
          <a:bodyPr wrap="square" lIns="0" tIns="0" rIns="0" bIns="0" rtlCol="0"/>
          <a:lstStyle/>
          <a:p>
            <a:pPr defTabSz="685800"/>
            <a:endParaRPr sz="1350">
              <a:solidFill>
                <a:prstClr val="black"/>
              </a:solidFill>
              <a:latin typeface="Calibri"/>
            </a:endParaRPr>
          </a:p>
        </p:txBody>
      </p:sp>
      <p:sp>
        <p:nvSpPr>
          <p:cNvPr id="14" name="object 14"/>
          <p:cNvSpPr txBox="1"/>
          <p:nvPr/>
        </p:nvSpPr>
        <p:spPr>
          <a:xfrm>
            <a:off x="3111151" y="3253264"/>
            <a:ext cx="4286726" cy="1179747"/>
          </a:xfrm>
          <a:prstGeom prst="rect">
            <a:avLst/>
          </a:prstGeom>
        </p:spPr>
        <p:txBody>
          <a:bodyPr vert="horz" wrap="square" lIns="0" tIns="12383" rIns="0" bIns="0" rtlCol="0">
            <a:spAutoFit/>
          </a:bodyPr>
          <a:lstStyle/>
          <a:p>
            <a:pPr marL="93345" indent="-83820" defTabSz="685800">
              <a:lnSpc>
                <a:spcPts val="1073"/>
              </a:lnSpc>
              <a:spcBef>
                <a:spcPts val="98"/>
              </a:spcBef>
              <a:buFont typeface="Arial"/>
              <a:buChar char="•"/>
              <a:tabLst>
                <a:tab pos="93345" algn="l"/>
              </a:tabLst>
            </a:pPr>
            <a:r>
              <a:rPr sz="938" b="1" spc="15" dirty="0">
                <a:solidFill>
                  <a:prstClr val="black"/>
                </a:solidFill>
                <a:latin typeface="Arial"/>
                <a:cs typeface="Arial"/>
              </a:rPr>
              <a:t>Fee </a:t>
            </a:r>
            <a:r>
              <a:rPr sz="938" b="1" dirty="0">
                <a:solidFill>
                  <a:prstClr val="black"/>
                </a:solidFill>
                <a:latin typeface="Arial"/>
                <a:cs typeface="Arial"/>
              </a:rPr>
              <a:t>sensitivity </a:t>
            </a:r>
            <a:r>
              <a:rPr sz="938" spc="11" dirty="0">
                <a:solidFill>
                  <a:prstClr val="black"/>
                </a:solidFill>
                <a:latin typeface="Arial"/>
                <a:cs typeface="Arial"/>
              </a:rPr>
              <a:t>– </a:t>
            </a:r>
            <a:r>
              <a:rPr sz="938" spc="-4" dirty="0">
                <a:solidFill>
                  <a:prstClr val="black"/>
                </a:solidFill>
                <a:latin typeface="Arial"/>
                <a:cs typeface="Arial"/>
              </a:rPr>
              <a:t>higher </a:t>
            </a:r>
            <a:r>
              <a:rPr sz="938" spc="-8" dirty="0">
                <a:solidFill>
                  <a:prstClr val="black"/>
                </a:solidFill>
                <a:latin typeface="Arial"/>
                <a:cs typeface="Arial"/>
              </a:rPr>
              <a:t>and </a:t>
            </a:r>
            <a:r>
              <a:rPr sz="938" spc="4" dirty="0">
                <a:solidFill>
                  <a:prstClr val="black"/>
                </a:solidFill>
                <a:latin typeface="Arial"/>
                <a:cs typeface="Arial"/>
              </a:rPr>
              <a:t>performance-based fees are </a:t>
            </a:r>
            <a:r>
              <a:rPr sz="938" spc="-4" dirty="0">
                <a:solidFill>
                  <a:prstClr val="black"/>
                </a:solidFill>
                <a:latin typeface="Arial"/>
                <a:cs typeface="Arial"/>
              </a:rPr>
              <a:t>often </a:t>
            </a:r>
            <a:r>
              <a:rPr sz="938" spc="-8" dirty="0">
                <a:solidFill>
                  <a:prstClr val="black"/>
                </a:solidFill>
                <a:latin typeface="Arial"/>
                <a:cs typeface="Arial"/>
              </a:rPr>
              <a:t>unfamiliar</a:t>
            </a:r>
            <a:r>
              <a:rPr sz="938" spc="-19" dirty="0">
                <a:solidFill>
                  <a:prstClr val="black"/>
                </a:solidFill>
                <a:latin typeface="Arial"/>
                <a:cs typeface="Arial"/>
              </a:rPr>
              <a:t> </a:t>
            </a:r>
            <a:r>
              <a:rPr sz="938" spc="-8" dirty="0">
                <a:solidFill>
                  <a:prstClr val="black"/>
                </a:solidFill>
                <a:latin typeface="Arial"/>
                <a:cs typeface="Arial"/>
              </a:rPr>
              <a:t>to</a:t>
            </a:r>
            <a:endParaRPr sz="938">
              <a:solidFill>
                <a:prstClr val="black"/>
              </a:solidFill>
              <a:latin typeface="Arial"/>
              <a:cs typeface="Arial"/>
            </a:endParaRPr>
          </a:p>
          <a:p>
            <a:pPr marL="93345" defTabSz="685800">
              <a:lnSpc>
                <a:spcPts val="1073"/>
              </a:lnSpc>
            </a:pPr>
            <a:r>
              <a:rPr sz="938" spc="4" dirty="0">
                <a:solidFill>
                  <a:prstClr val="black"/>
                </a:solidFill>
                <a:latin typeface="Arial"/>
                <a:cs typeface="Arial"/>
              </a:rPr>
              <a:t>participants</a:t>
            </a:r>
            <a:endParaRPr sz="938">
              <a:solidFill>
                <a:prstClr val="black"/>
              </a:solidFill>
              <a:latin typeface="Arial"/>
              <a:cs typeface="Arial"/>
            </a:endParaRPr>
          </a:p>
          <a:p>
            <a:pPr marL="93345" marR="43814" indent="-83820" defTabSz="685800">
              <a:lnSpc>
                <a:spcPts val="1020"/>
              </a:lnSpc>
              <a:spcBef>
                <a:spcPts val="199"/>
              </a:spcBef>
              <a:buFont typeface="Arial"/>
              <a:buChar char="•"/>
              <a:tabLst>
                <a:tab pos="93345" algn="l"/>
              </a:tabLst>
            </a:pPr>
            <a:r>
              <a:rPr sz="938" b="1" spc="4" dirty="0">
                <a:solidFill>
                  <a:prstClr val="black"/>
                </a:solidFill>
                <a:latin typeface="Arial"/>
                <a:cs typeface="Arial"/>
              </a:rPr>
              <a:t>Liquidity </a:t>
            </a:r>
            <a:r>
              <a:rPr sz="938" b="1" spc="19" dirty="0">
                <a:solidFill>
                  <a:prstClr val="black"/>
                </a:solidFill>
                <a:latin typeface="Arial"/>
                <a:cs typeface="Arial"/>
              </a:rPr>
              <a:t>and </a:t>
            </a:r>
            <a:r>
              <a:rPr sz="938" b="1" spc="4" dirty="0">
                <a:solidFill>
                  <a:prstClr val="black"/>
                </a:solidFill>
                <a:latin typeface="Arial"/>
                <a:cs typeface="Arial"/>
              </a:rPr>
              <a:t>vehicle structure </a:t>
            </a:r>
            <a:r>
              <a:rPr sz="938" spc="4" dirty="0">
                <a:solidFill>
                  <a:prstClr val="black"/>
                </a:solidFill>
                <a:latin typeface="Arial"/>
                <a:cs typeface="Arial"/>
              </a:rPr>
              <a:t>are </a:t>
            </a:r>
            <a:r>
              <a:rPr sz="938" spc="-8" dirty="0">
                <a:solidFill>
                  <a:prstClr val="black"/>
                </a:solidFill>
                <a:latin typeface="Arial"/>
                <a:cs typeface="Arial"/>
              </a:rPr>
              <a:t>not conducive to </a:t>
            </a:r>
            <a:r>
              <a:rPr sz="938" spc="-19" dirty="0">
                <a:solidFill>
                  <a:prstClr val="black"/>
                </a:solidFill>
                <a:latin typeface="Arial"/>
                <a:cs typeface="Arial"/>
              </a:rPr>
              <a:t>the </a:t>
            </a:r>
            <a:r>
              <a:rPr sz="938" dirty="0">
                <a:solidFill>
                  <a:prstClr val="black"/>
                </a:solidFill>
                <a:latin typeface="Arial"/>
                <a:cs typeface="Arial"/>
              </a:rPr>
              <a:t>typical </a:t>
            </a:r>
            <a:r>
              <a:rPr sz="938" spc="8" dirty="0">
                <a:solidFill>
                  <a:prstClr val="black"/>
                </a:solidFill>
                <a:latin typeface="Arial"/>
                <a:cs typeface="Arial"/>
              </a:rPr>
              <a:t>daily </a:t>
            </a:r>
            <a:r>
              <a:rPr sz="938" dirty="0">
                <a:solidFill>
                  <a:prstClr val="black"/>
                </a:solidFill>
                <a:latin typeface="Arial"/>
                <a:cs typeface="Arial"/>
              </a:rPr>
              <a:t>liquid  options offered </a:t>
            </a:r>
            <a:r>
              <a:rPr sz="938" spc="19" dirty="0">
                <a:solidFill>
                  <a:prstClr val="black"/>
                </a:solidFill>
                <a:latin typeface="Arial"/>
                <a:cs typeface="Arial"/>
              </a:rPr>
              <a:t>in </a:t>
            </a:r>
            <a:r>
              <a:rPr sz="938" spc="26" dirty="0">
                <a:solidFill>
                  <a:prstClr val="black"/>
                </a:solidFill>
                <a:latin typeface="Arial"/>
                <a:cs typeface="Arial"/>
              </a:rPr>
              <a:t>DC</a:t>
            </a:r>
            <a:r>
              <a:rPr sz="938" spc="-101" dirty="0">
                <a:solidFill>
                  <a:prstClr val="black"/>
                </a:solidFill>
                <a:latin typeface="Arial"/>
                <a:cs typeface="Arial"/>
              </a:rPr>
              <a:t> </a:t>
            </a:r>
            <a:r>
              <a:rPr sz="938" spc="-8" dirty="0">
                <a:solidFill>
                  <a:prstClr val="black"/>
                </a:solidFill>
                <a:latin typeface="Arial"/>
                <a:cs typeface="Arial"/>
              </a:rPr>
              <a:t>plans</a:t>
            </a:r>
            <a:endParaRPr sz="938">
              <a:solidFill>
                <a:prstClr val="black"/>
              </a:solidFill>
              <a:latin typeface="Arial"/>
              <a:cs typeface="Arial"/>
            </a:endParaRPr>
          </a:p>
          <a:p>
            <a:pPr marL="93345" indent="-83820" defTabSz="685800">
              <a:buFontTx/>
              <a:buChar char="•"/>
              <a:tabLst>
                <a:tab pos="93345" algn="l"/>
              </a:tabLst>
            </a:pPr>
            <a:r>
              <a:rPr sz="938" spc="23" dirty="0">
                <a:solidFill>
                  <a:prstClr val="black"/>
                </a:solidFill>
                <a:latin typeface="Arial"/>
                <a:cs typeface="Arial"/>
              </a:rPr>
              <a:t>PE </a:t>
            </a:r>
            <a:r>
              <a:rPr sz="938" b="1" spc="15" dirty="0">
                <a:solidFill>
                  <a:prstClr val="black"/>
                </a:solidFill>
                <a:latin typeface="Arial"/>
                <a:cs typeface="Arial"/>
              </a:rPr>
              <a:t>cash </a:t>
            </a:r>
            <a:r>
              <a:rPr sz="938" b="1" dirty="0">
                <a:solidFill>
                  <a:prstClr val="black"/>
                </a:solidFill>
                <a:latin typeface="Arial"/>
                <a:cs typeface="Arial"/>
              </a:rPr>
              <a:t>flow </a:t>
            </a:r>
            <a:r>
              <a:rPr sz="938" b="1" spc="15" dirty="0">
                <a:solidFill>
                  <a:prstClr val="black"/>
                </a:solidFill>
                <a:latin typeface="Arial"/>
                <a:cs typeface="Arial"/>
              </a:rPr>
              <a:t>management </a:t>
            </a:r>
            <a:r>
              <a:rPr sz="938" spc="11" dirty="0">
                <a:solidFill>
                  <a:prstClr val="black"/>
                </a:solidFill>
                <a:latin typeface="Arial"/>
                <a:cs typeface="Arial"/>
              </a:rPr>
              <a:t>can </a:t>
            </a:r>
            <a:r>
              <a:rPr sz="938" spc="15" dirty="0">
                <a:solidFill>
                  <a:prstClr val="black"/>
                </a:solidFill>
                <a:latin typeface="Arial"/>
                <a:cs typeface="Arial"/>
              </a:rPr>
              <a:t>be </a:t>
            </a:r>
            <a:r>
              <a:rPr sz="938" spc="-4" dirty="0">
                <a:solidFill>
                  <a:prstClr val="black"/>
                </a:solidFill>
                <a:latin typeface="Arial"/>
                <a:cs typeface="Arial"/>
              </a:rPr>
              <a:t>difficult </a:t>
            </a:r>
            <a:r>
              <a:rPr sz="938" spc="4" dirty="0">
                <a:solidFill>
                  <a:prstClr val="black"/>
                </a:solidFill>
                <a:latin typeface="Arial"/>
                <a:cs typeface="Arial"/>
              </a:rPr>
              <a:t>given </a:t>
            </a:r>
            <a:r>
              <a:rPr sz="938" spc="-19" dirty="0">
                <a:solidFill>
                  <a:prstClr val="black"/>
                </a:solidFill>
                <a:latin typeface="Arial"/>
                <a:cs typeface="Arial"/>
              </a:rPr>
              <a:t>the </a:t>
            </a:r>
            <a:r>
              <a:rPr sz="938" spc="-15" dirty="0">
                <a:solidFill>
                  <a:prstClr val="black"/>
                </a:solidFill>
                <a:latin typeface="Arial"/>
                <a:cs typeface="Arial"/>
              </a:rPr>
              <a:t>nature </a:t>
            </a:r>
            <a:r>
              <a:rPr sz="938" spc="11" dirty="0">
                <a:solidFill>
                  <a:prstClr val="black"/>
                </a:solidFill>
                <a:latin typeface="Arial"/>
                <a:cs typeface="Arial"/>
              </a:rPr>
              <a:t>of </a:t>
            </a:r>
            <a:r>
              <a:rPr sz="938" spc="23" dirty="0">
                <a:solidFill>
                  <a:prstClr val="black"/>
                </a:solidFill>
                <a:latin typeface="Arial"/>
                <a:cs typeface="Arial"/>
              </a:rPr>
              <a:t>PE</a:t>
            </a:r>
            <a:r>
              <a:rPr sz="938" spc="8" dirty="0">
                <a:solidFill>
                  <a:prstClr val="black"/>
                </a:solidFill>
                <a:latin typeface="Arial"/>
                <a:cs typeface="Arial"/>
              </a:rPr>
              <a:t> </a:t>
            </a:r>
            <a:r>
              <a:rPr sz="938" spc="-8" dirty="0">
                <a:solidFill>
                  <a:prstClr val="black"/>
                </a:solidFill>
                <a:latin typeface="Arial"/>
                <a:cs typeface="Arial"/>
              </a:rPr>
              <a:t>investing</a:t>
            </a:r>
            <a:endParaRPr sz="938">
              <a:solidFill>
                <a:prstClr val="black"/>
              </a:solidFill>
              <a:latin typeface="Arial"/>
              <a:cs typeface="Arial"/>
            </a:endParaRPr>
          </a:p>
          <a:p>
            <a:pPr marL="93345" indent="-83820" defTabSz="685800">
              <a:spcBef>
                <a:spcPts val="79"/>
              </a:spcBef>
              <a:buFont typeface="Arial"/>
              <a:buChar char="•"/>
              <a:tabLst>
                <a:tab pos="93345" algn="l"/>
              </a:tabLst>
            </a:pPr>
            <a:r>
              <a:rPr sz="938" b="1" spc="-4" dirty="0">
                <a:solidFill>
                  <a:prstClr val="black"/>
                </a:solidFill>
                <a:latin typeface="Arial"/>
                <a:cs typeface="Arial"/>
              </a:rPr>
              <a:t>Inability </a:t>
            </a:r>
            <a:r>
              <a:rPr sz="938" b="1" dirty="0">
                <a:solidFill>
                  <a:prstClr val="black"/>
                </a:solidFill>
                <a:latin typeface="Arial"/>
                <a:cs typeface="Arial"/>
              </a:rPr>
              <a:t>to </a:t>
            </a:r>
            <a:r>
              <a:rPr sz="938" b="1" spc="11" dirty="0">
                <a:solidFill>
                  <a:prstClr val="black"/>
                </a:solidFill>
                <a:latin typeface="Arial"/>
                <a:cs typeface="Arial"/>
              </a:rPr>
              <a:t>rebalance </a:t>
            </a:r>
            <a:r>
              <a:rPr sz="938" spc="-4" dirty="0">
                <a:solidFill>
                  <a:prstClr val="black"/>
                </a:solidFill>
                <a:latin typeface="Arial"/>
                <a:cs typeface="Arial"/>
              </a:rPr>
              <a:t>multi-asset </a:t>
            </a:r>
            <a:r>
              <a:rPr sz="938" dirty="0">
                <a:solidFill>
                  <a:prstClr val="black"/>
                </a:solidFill>
                <a:latin typeface="Arial"/>
                <a:cs typeface="Arial"/>
              </a:rPr>
              <a:t>portfolios </a:t>
            </a:r>
            <a:r>
              <a:rPr sz="938" spc="-8" dirty="0">
                <a:solidFill>
                  <a:prstClr val="black"/>
                </a:solidFill>
                <a:latin typeface="Arial"/>
                <a:cs typeface="Arial"/>
              </a:rPr>
              <a:t>due to </a:t>
            </a:r>
            <a:r>
              <a:rPr sz="938" dirty="0">
                <a:solidFill>
                  <a:prstClr val="black"/>
                </a:solidFill>
                <a:latin typeface="Arial"/>
                <a:cs typeface="Arial"/>
              </a:rPr>
              <a:t>illiquid</a:t>
            </a:r>
            <a:r>
              <a:rPr sz="938" spc="60" dirty="0">
                <a:solidFill>
                  <a:prstClr val="black"/>
                </a:solidFill>
                <a:latin typeface="Arial"/>
                <a:cs typeface="Arial"/>
              </a:rPr>
              <a:t> </a:t>
            </a:r>
            <a:r>
              <a:rPr sz="938" spc="-8" dirty="0">
                <a:solidFill>
                  <a:prstClr val="black"/>
                </a:solidFill>
                <a:latin typeface="Arial"/>
                <a:cs typeface="Arial"/>
              </a:rPr>
              <a:t>vehicles</a:t>
            </a:r>
            <a:endParaRPr sz="938">
              <a:solidFill>
                <a:prstClr val="black"/>
              </a:solidFill>
              <a:latin typeface="Arial"/>
              <a:cs typeface="Arial"/>
            </a:endParaRPr>
          </a:p>
          <a:p>
            <a:pPr marL="93345" indent="-83820" defTabSz="685800">
              <a:spcBef>
                <a:spcPts val="75"/>
              </a:spcBef>
              <a:buFont typeface="Arial"/>
              <a:buChar char="•"/>
              <a:tabLst>
                <a:tab pos="93345" algn="l"/>
              </a:tabLst>
            </a:pPr>
            <a:r>
              <a:rPr sz="938" b="1" spc="23" dirty="0">
                <a:solidFill>
                  <a:prstClr val="black"/>
                </a:solidFill>
                <a:latin typeface="Arial"/>
                <a:cs typeface="Arial"/>
              </a:rPr>
              <a:t>Size </a:t>
            </a:r>
            <a:r>
              <a:rPr sz="938" b="1" spc="19" dirty="0">
                <a:solidFill>
                  <a:prstClr val="black"/>
                </a:solidFill>
                <a:latin typeface="Arial"/>
                <a:cs typeface="Arial"/>
              </a:rPr>
              <a:t>and </a:t>
            </a:r>
            <a:r>
              <a:rPr sz="938" b="1" spc="15" dirty="0">
                <a:solidFill>
                  <a:prstClr val="black"/>
                </a:solidFill>
                <a:latin typeface="Arial"/>
                <a:cs typeface="Arial"/>
              </a:rPr>
              <a:t>access </a:t>
            </a:r>
            <a:r>
              <a:rPr sz="938" spc="8" dirty="0">
                <a:solidFill>
                  <a:prstClr val="black"/>
                </a:solidFill>
                <a:latin typeface="Arial"/>
                <a:cs typeface="Arial"/>
              </a:rPr>
              <a:t>may </a:t>
            </a:r>
            <a:r>
              <a:rPr sz="938" dirty="0">
                <a:solidFill>
                  <a:prstClr val="black"/>
                </a:solidFill>
                <a:latin typeface="Arial"/>
                <a:cs typeface="Arial"/>
              </a:rPr>
              <a:t>reduce potential benefits </a:t>
            </a:r>
            <a:r>
              <a:rPr sz="938" spc="11" dirty="0">
                <a:solidFill>
                  <a:prstClr val="black"/>
                </a:solidFill>
                <a:latin typeface="Arial"/>
                <a:cs typeface="Arial"/>
              </a:rPr>
              <a:t>of </a:t>
            </a:r>
            <a:r>
              <a:rPr sz="938" spc="-4" dirty="0">
                <a:solidFill>
                  <a:prstClr val="black"/>
                </a:solidFill>
                <a:latin typeface="Arial"/>
                <a:cs typeface="Arial"/>
              </a:rPr>
              <a:t>private </a:t>
            </a:r>
            <a:r>
              <a:rPr sz="938" dirty="0">
                <a:solidFill>
                  <a:prstClr val="black"/>
                </a:solidFill>
                <a:latin typeface="Arial"/>
                <a:cs typeface="Arial"/>
              </a:rPr>
              <a:t>equity</a:t>
            </a:r>
            <a:r>
              <a:rPr sz="938" spc="56" dirty="0">
                <a:solidFill>
                  <a:prstClr val="black"/>
                </a:solidFill>
                <a:latin typeface="Arial"/>
                <a:cs typeface="Arial"/>
              </a:rPr>
              <a:t> </a:t>
            </a:r>
            <a:r>
              <a:rPr sz="938" spc="-8" dirty="0">
                <a:solidFill>
                  <a:prstClr val="black"/>
                </a:solidFill>
                <a:latin typeface="Arial"/>
                <a:cs typeface="Arial"/>
              </a:rPr>
              <a:t>investing</a:t>
            </a:r>
            <a:endParaRPr sz="938">
              <a:solidFill>
                <a:prstClr val="black"/>
              </a:solidFill>
              <a:latin typeface="Arial"/>
              <a:cs typeface="Arial"/>
            </a:endParaRPr>
          </a:p>
          <a:p>
            <a:pPr marL="93345" indent="-83820" defTabSz="685800">
              <a:spcBef>
                <a:spcPts val="19"/>
              </a:spcBef>
              <a:buFont typeface="Arial"/>
              <a:buChar char="•"/>
              <a:tabLst>
                <a:tab pos="93345" algn="l"/>
              </a:tabLst>
            </a:pPr>
            <a:r>
              <a:rPr sz="938" b="1" spc="8" dirty="0">
                <a:solidFill>
                  <a:prstClr val="black"/>
                </a:solidFill>
                <a:latin typeface="Arial"/>
                <a:cs typeface="Arial"/>
              </a:rPr>
              <a:t>Performance </a:t>
            </a:r>
            <a:r>
              <a:rPr sz="938" b="1" spc="4" dirty="0">
                <a:solidFill>
                  <a:prstClr val="black"/>
                </a:solidFill>
                <a:latin typeface="Arial"/>
                <a:cs typeface="Arial"/>
              </a:rPr>
              <a:t>reporting </a:t>
            </a:r>
            <a:r>
              <a:rPr sz="938" spc="19" dirty="0">
                <a:solidFill>
                  <a:prstClr val="black"/>
                </a:solidFill>
                <a:latin typeface="Arial"/>
                <a:cs typeface="Arial"/>
              </a:rPr>
              <a:t>is </a:t>
            </a:r>
            <a:r>
              <a:rPr sz="938" spc="8" dirty="0">
                <a:solidFill>
                  <a:prstClr val="black"/>
                </a:solidFill>
                <a:latin typeface="Arial"/>
                <a:cs typeface="Arial"/>
              </a:rPr>
              <a:t>lagged </a:t>
            </a:r>
            <a:r>
              <a:rPr sz="938" spc="-8" dirty="0">
                <a:solidFill>
                  <a:prstClr val="black"/>
                </a:solidFill>
                <a:latin typeface="Arial"/>
                <a:cs typeface="Arial"/>
              </a:rPr>
              <a:t>and </a:t>
            </a:r>
            <a:r>
              <a:rPr sz="938" spc="-30" dirty="0">
                <a:solidFill>
                  <a:prstClr val="black"/>
                </a:solidFill>
                <a:latin typeface="Arial"/>
                <a:cs typeface="Arial"/>
              </a:rPr>
              <a:t>IRRs </a:t>
            </a:r>
            <a:r>
              <a:rPr sz="938" spc="4" dirty="0">
                <a:solidFill>
                  <a:prstClr val="black"/>
                </a:solidFill>
                <a:latin typeface="Arial"/>
                <a:cs typeface="Arial"/>
              </a:rPr>
              <a:t>are</a:t>
            </a:r>
            <a:r>
              <a:rPr sz="938" spc="64" dirty="0">
                <a:solidFill>
                  <a:prstClr val="black"/>
                </a:solidFill>
                <a:latin typeface="Arial"/>
                <a:cs typeface="Arial"/>
              </a:rPr>
              <a:t> </a:t>
            </a:r>
            <a:r>
              <a:rPr sz="938" dirty="0">
                <a:solidFill>
                  <a:prstClr val="black"/>
                </a:solidFill>
                <a:latin typeface="Arial"/>
                <a:cs typeface="Arial"/>
              </a:rPr>
              <a:t>preferred</a:t>
            </a:r>
            <a:endParaRPr sz="938">
              <a:solidFill>
                <a:prstClr val="black"/>
              </a:solidFill>
              <a:latin typeface="Arial"/>
              <a:cs typeface="Arial"/>
            </a:endParaRPr>
          </a:p>
        </p:txBody>
      </p:sp>
      <p:sp>
        <p:nvSpPr>
          <p:cNvPr id="15" name="object 15"/>
          <p:cNvSpPr/>
          <p:nvPr/>
        </p:nvSpPr>
        <p:spPr>
          <a:xfrm>
            <a:off x="1489710" y="3013709"/>
            <a:ext cx="1447800" cy="1676400"/>
          </a:xfrm>
          <a:custGeom>
            <a:avLst/>
            <a:gdLst/>
            <a:ahLst/>
            <a:cxnLst/>
            <a:rect l="l" t="t" r="r" b="b"/>
            <a:pathLst>
              <a:path w="1930400" h="2235200">
                <a:moveTo>
                  <a:pt x="1608708" y="0"/>
                </a:moveTo>
                <a:lnTo>
                  <a:pt x="321741" y="0"/>
                </a:lnTo>
                <a:lnTo>
                  <a:pt x="274195" y="3487"/>
                </a:lnTo>
                <a:lnTo>
                  <a:pt x="228816" y="13619"/>
                </a:lnTo>
                <a:lnTo>
                  <a:pt x="186101" y="29897"/>
                </a:lnTo>
                <a:lnTo>
                  <a:pt x="146547" y="51824"/>
                </a:lnTo>
                <a:lnTo>
                  <a:pt x="110653" y="78902"/>
                </a:lnTo>
                <a:lnTo>
                  <a:pt x="78916" y="110634"/>
                </a:lnTo>
                <a:lnTo>
                  <a:pt x="51833" y="146523"/>
                </a:lnTo>
                <a:lnTo>
                  <a:pt x="29902" y="186070"/>
                </a:lnTo>
                <a:lnTo>
                  <a:pt x="13621" y="228779"/>
                </a:lnTo>
                <a:lnTo>
                  <a:pt x="3488" y="274152"/>
                </a:lnTo>
                <a:lnTo>
                  <a:pt x="0" y="321691"/>
                </a:lnTo>
                <a:lnTo>
                  <a:pt x="0" y="1913458"/>
                </a:lnTo>
                <a:lnTo>
                  <a:pt x="3488" y="1961004"/>
                </a:lnTo>
                <a:lnTo>
                  <a:pt x="13621" y="2006383"/>
                </a:lnTo>
                <a:lnTo>
                  <a:pt x="29902" y="2049098"/>
                </a:lnTo>
                <a:lnTo>
                  <a:pt x="51833" y="2088652"/>
                </a:lnTo>
                <a:lnTo>
                  <a:pt x="78916" y="2124546"/>
                </a:lnTo>
                <a:lnTo>
                  <a:pt x="110653" y="2156283"/>
                </a:lnTo>
                <a:lnTo>
                  <a:pt x="146547" y="2183366"/>
                </a:lnTo>
                <a:lnTo>
                  <a:pt x="186101" y="2205297"/>
                </a:lnTo>
                <a:lnTo>
                  <a:pt x="228816" y="2221578"/>
                </a:lnTo>
                <a:lnTo>
                  <a:pt x="274195" y="2231711"/>
                </a:lnTo>
                <a:lnTo>
                  <a:pt x="321741" y="2235200"/>
                </a:lnTo>
                <a:lnTo>
                  <a:pt x="1608708" y="2235200"/>
                </a:lnTo>
                <a:lnTo>
                  <a:pt x="1656247" y="2231711"/>
                </a:lnTo>
                <a:lnTo>
                  <a:pt x="1701620" y="2221578"/>
                </a:lnTo>
                <a:lnTo>
                  <a:pt x="1744329" y="2205297"/>
                </a:lnTo>
                <a:lnTo>
                  <a:pt x="1783876" y="2183366"/>
                </a:lnTo>
                <a:lnTo>
                  <a:pt x="1819765" y="2156283"/>
                </a:lnTo>
                <a:lnTo>
                  <a:pt x="1851497" y="2124546"/>
                </a:lnTo>
                <a:lnTo>
                  <a:pt x="1878575" y="2088652"/>
                </a:lnTo>
                <a:lnTo>
                  <a:pt x="1900502" y="2049098"/>
                </a:lnTo>
                <a:lnTo>
                  <a:pt x="1916780" y="2006383"/>
                </a:lnTo>
                <a:lnTo>
                  <a:pt x="1926912" y="1961004"/>
                </a:lnTo>
                <a:lnTo>
                  <a:pt x="1930400" y="1913458"/>
                </a:lnTo>
                <a:lnTo>
                  <a:pt x="1930400" y="321691"/>
                </a:lnTo>
                <a:lnTo>
                  <a:pt x="1926912" y="274152"/>
                </a:lnTo>
                <a:lnTo>
                  <a:pt x="1916780" y="228779"/>
                </a:lnTo>
                <a:lnTo>
                  <a:pt x="1900502" y="186070"/>
                </a:lnTo>
                <a:lnTo>
                  <a:pt x="1878575" y="146523"/>
                </a:lnTo>
                <a:lnTo>
                  <a:pt x="1851497" y="110634"/>
                </a:lnTo>
                <a:lnTo>
                  <a:pt x="1819765" y="78902"/>
                </a:lnTo>
                <a:lnTo>
                  <a:pt x="1783876" y="51824"/>
                </a:lnTo>
                <a:lnTo>
                  <a:pt x="1744329" y="29897"/>
                </a:lnTo>
                <a:lnTo>
                  <a:pt x="1701620" y="13619"/>
                </a:lnTo>
                <a:lnTo>
                  <a:pt x="1656247" y="3487"/>
                </a:lnTo>
                <a:lnTo>
                  <a:pt x="1608708" y="0"/>
                </a:lnTo>
                <a:close/>
              </a:path>
            </a:pathLst>
          </a:custGeom>
          <a:solidFill>
            <a:srgbClr val="5EB6E3"/>
          </a:solidFill>
        </p:spPr>
        <p:txBody>
          <a:bodyPr wrap="square" lIns="0" tIns="0" rIns="0" bIns="0" rtlCol="0"/>
          <a:lstStyle/>
          <a:p>
            <a:pPr defTabSz="685800"/>
            <a:endParaRPr sz="1350">
              <a:solidFill>
                <a:prstClr val="black"/>
              </a:solidFill>
              <a:latin typeface="Calibri"/>
            </a:endParaRPr>
          </a:p>
        </p:txBody>
      </p:sp>
      <p:sp>
        <p:nvSpPr>
          <p:cNvPr id="16" name="object 16"/>
          <p:cNvSpPr/>
          <p:nvPr/>
        </p:nvSpPr>
        <p:spPr>
          <a:xfrm>
            <a:off x="1489710" y="3013709"/>
            <a:ext cx="1447800" cy="1676400"/>
          </a:xfrm>
          <a:custGeom>
            <a:avLst/>
            <a:gdLst/>
            <a:ahLst/>
            <a:cxnLst/>
            <a:rect l="l" t="t" r="r" b="b"/>
            <a:pathLst>
              <a:path w="1930400" h="2235200">
                <a:moveTo>
                  <a:pt x="0" y="321691"/>
                </a:moveTo>
                <a:lnTo>
                  <a:pt x="3488" y="274152"/>
                </a:lnTo>
                <a:lnTo>
                  <a:pt x="13621" y="228779"/>
                </a:lnTo>
                <a:lnTo>
                  <a:pt x="29902" y="186070"/>
                </a:lnTo>
                <a:lnTo>
                  <a:pt x="51833" y="146523"/>
                </a:lnTo>
                <a:lnTo>
                  <a:pt x="78916" y="110634"/>
                </a:lnTo>
                <a:lnTo>
                  <a:pt x="110653" y="78902"/>
                </a:lnTo>
                <a:lnTo>
                  <a:pt x="146547" y="51824"/>
                </a:lnTo>
                <a:lnTo>
                  <a:pt x="186101" y="29897"/>
                </a:lnTo>
                <a:lnTo>
                  <a:pt x="228816" y="13619"/>
                </a:lnTo>
                <a:lnTo>
                  <a:pt x="274195" y="3487"/>
                </a:lnTo>
                <a:lnTo>
                  <a:pt x="321741" y="0"/>
                </a:lnTo>
                <a:lnTo>
                  <a:pt x="1608708" y="0"/>
                </a:lnTo>
                <a:lnTo>
                  <a:pt x="1656247" y="3487"/>
                </a:lnTo>
                <a:lnTo>
                  <a:pt x="1701620" y="13619"/>
                </a:lnTo>
                <a:lnTo>
                  <a:pt x="1744329" y="29897"/>
                </a:lnTo>
                <a:lnTo>
                  <a:pt x="1783876" y="51824"/>
                </a:lnTo>
                <a:lnTo>
                  <a:pt x="1819765" y="78902"/>
                </a:lnTo>
                <a:lnTo>
                  <a:pt x="1851497" y="110634"/>
                </a:lnTo>
                <a:lnTo>
                  <a:pt x="1878575" y="146523"/>
                </a:lnTo>
                <a:lnTo>
                  <a:pt x="1900502" y="186070"/>
                </a:lnTo>
                <a:lnTo>
                  <a:pt x="1916780" y="228779"/>
                </a:lnTo>
                <a:lnTo>
                  <a:pt x="1926912" y="274152"/>
                </a:lnTo>
                <a:lnTo>
                  <a:pt x="1930400" y="321691"/>
                </a:lnTo>
                <a:lnTo>
                  <a:pt x="1930400" y="1913458"/>
                </a:lnTo>
                <a:lnTo>
                  <a:pt x="1926912" y="1961004"/>
                </a:lnTo>
                <a:lnTo>
                  <a:pt x="1916780" y="2006383"/>
                </a:lnTo>
                <a:lnTo>
                  <a:pt x="1900502" y="2049098"/>
                </a:lnTo>
                <a:lnTo>
                  <a:pt x="1878575" y="2088652"/>
                </a:lnTo>
                <a:lnTo>
                  <a:pt x="1851497" y="2124546"/>
                </a:lnTo>
                <a:lnTo>
                  <a:pt x="1819765" y="2156283"/>
                </a:lnTo>
                <a:lnTo>
                  <a:pt x="1783876" y="2183366"/>
                </a:lnTo>
                <a:lnTo>
                  <a:pt x="1744329" y="2205297"/>
                </a:lnTo>
                <a:lnTo>
                  <a:pt x="1701620" y="2221578"/>
                </a:lnTo>
                <a:lnTo>
                  <a:pt x="1656247" y="2231711"/>
                </a:lnTo>
                <a:lnTo>
                  <a:pt x="1608708" y="2235200"/>
                </a:lnTo>
                <a:lnTo>
                  <a:pt x="321741" y="2235200"/>
                </a:lnTo>
                <a:lnTo>
                  <a:pt x="274195" y="2231711"/>
                </a:lnTo>
                <a:lnTo>
                  <a:pt x="228816" y="2221578"/>
                </a:lnTo>
                <a:lnTo>
                  <a:pt x="186101" y="2205297"/>
                </a:lnTo>
                <a:lnTo>
                  <a:pt x="146547" y="2183366"/>
                </a:lnTo>
                <a:lnTo>
                  <a:pt x="110653" y="2156283"/>
                </a:lnTo>
                <a:lnTo>
                  <a:pt x="78916" y="2124546"/>
                </a:lnTo>
                <a:lnTo>
                  <a:pt x="51833" y="2088652"/>
                </a:lnTo>
                <a:lnTo>
                  <a:pt x="29902" y="2049098"/>
                </a:lnTo>
                <a:lnTo>
                  <a:pt x="13621" y="2006383"/>
                </a:lnTo>
                <a:lnTo>
                  <a:pt x="3488" y="1961004"/>
                </a:lnTo>
                <a:lnTo>
                  <a:pt x="0" y="1913458"/>
                </a:lnTo>
                <a:lnTo>
                  <a:pt x="0" y="321691"/>
                </a:lnTo>
                <a:close/>
              </a:path>
            </a:pathLst>
          </a:custGeom>
          <a:ln w="30480">
            <a:solidFill>
              <a:srgbClr val="4D4F52"/>
            </a:solidFill>
          </a:ln>
        </p:spPr>
        <p:txBody>
          <a:bodyPr wrap="square" lIns="0" tIns="0" rIns="0" bIns="0" rtlCol="0"/>
          <a:lstStyle/>
          <a:p>
            <a:pPr defTabSz="685800"/>
            <a:endParaRPr sz="1350">
              <a:solidFill>
                <a:prstClr val="black"/>
              </a:solidFill>
              <a:latin typeface="Calibri"/>
            </a:endParaRPr>
          </a:p>
        </p:txBody>
      </p:sp>
      <p:sp>
        <p:nvSpPr>
          <p:cNvPr id="17" name="object 17"/>
          <p:cNvSpPr txBox="1"/>
          <p:nvPr/>
        </p:nvSpPr>
        <p:spPr>
          <a:xfrm>
            <a:off x="1624488" y="3685889"/>
            <a:ext cx="1161098" cy="287098"/>
          </a:xfrm>
          <a:prstGeom prst="rect">
            <a:avLst/>
          </a:prstGeom>
        </p:spPr>
        <p:txBody>
          <a:bodyPr vert="horz" wrap="square" lIns="0" tIns="10001" rIns="0" bIns="0" rtlCol="0">
            <a:spAutoFit/>
          </a:bodyPr>
          <a:lstStyle/>
          <a:p>
            <a:pPr marL="9525" defTabSz="685800">
              <a:spcBef>
                <a:spcPts val="79"/>
              </a:spcBef>
            </a:pPr>
            <a:r>
              <a:rPr spc="-8" dirty="0">
                <a:solidFill>
                  <a:srgbClr val="FFFFFF"/>
                </a:solidFill>
                <a:latin typeface="Arial"/>
                <a:cs typeface="Arial"/>
              </a:rPr>
              <a:t>Challenges</a:t>
            </a:r>
            <a:endParaRPr>
              <a:solidFill>
                <a:prstClr val="black"/>
              </a:solidFill>
              <a:latin typeface="Arial"/>
              <a:cs typeface="Arial"/>
            </a:endParaRPr>
          </a:p>
        </p:txBody>
      </p:sp>
      <p:sp>
        <p:nvSpPr>
          <p:cNvPr id="20" name="Slide Number Placeholder 19"/>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133</a:t>
            </a:fld>
            <a:endParaRPr lang="en-US" spc="-4" dirty="0"/>
          </a:p>
        </p:txBody>
      </p:sp>
    </p:spTree>
    <p:extLst>
      <p:ext uri="{BB962C8B-B14F-4D97-AF65-F5344CB8AC3E}">
        <p14:creationId xmlns:p14="http://schemas.microsoft.com/office/powerpoint/2010/main" val="212899752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374094"/>
            <a:ext cx="2572226" cy="240450"/>
          </a:xfrm>
          <a:prstGeom prst="rect">
            <a:avLst/>
          </a:prstGeom>
        </p:spPr>
        <p:txBody>
          <a:bodyPr vert="horz" wrap="square" lIns="0" tIns="9525" rIns="0" bIns="0" rtlCol="0">
            <a:spAutoFit/>
          </a:bodyPr>
          <a:lstStyle/>
          <a:p>
            <a:pPr marL="9525">
              <a:spcBef>
                <a:spcPts val="75"/>
              </a:spcBef>
            </a:pPr>
            <a:r>
              <a:rPr spc="-15" dirty="0"/>
              <a:t>Total </a:t>
            </a:r>
            <a:r>
              <a:rPr spc="-8" dirty="0"/>
              <a:t>Investment </a:t>
            </a:r>
            <a:r>
              <a:rPr spc="8" dirty="0"/>
              <a:t>Plan</a:t>
            </a:r>
            <a:r>
              <a:rPr spc="-23" dirty="0"/>
              <a:t> </a:t>
            </a:r>
            <a:r>
              <a:rPr spc="-4" dirty="0"/>
              <a:t>Returns</a:t>
            </a:r>
          </a:p>
        </p:txBody>
      </p:sp>
      <p:sp>
        <p:nvSpPr>
          <p:cNvPr id="3" name="object 3"/>
          <p:cNvSpPr txBox="1"/>
          <p:nvPr/>
        </p:nvSpPr>
        <p:spPr>
          <a:xfrm>
            <a:off x="1522571" y="4660107"/>
            <a:ext cx="4357211" cy="208840"/>
          </a:xfrm>
          <a:prstGeom prst="rect">
            <a:avLst/>
          </a:prstGeom>
        </p:spPr>
        <p:txBody>
          <a:bodyPr vert="horz" wrap="square" lIns="0" tIns="12383" rIns="0" bIns="0" rtlCol="0">
            <a:spAutoFit/>
          </a:bodyPr>
          <a:lstStyle/>
          <a:p>
            <a:pPr marL="9525" defTabSz="685800">
              <a:spcBef>
                <a:spcPts val="98"/>
              </a:spcBef>
            </a:pPr>
            <a:r>
              <a:rPr sz="638" dirty="0">
                <a:solidFill>
                  <a:prstClr val="black"/>
                </a:solidFill>
                <a:latin typeface="Arial"/>
                <a:cs typeface="Arial"/>
              </a:rPr>
              <a:t>*Returns </a:t>
            </a:r>
            <a:r>
              <a:rPr sz="638" spc="15" dirty="0">
                <a:solidFill>
                  <a:prstClr val="black"/>
                </a:solidFill>
                <a:latin typeface="Arial"/>
                <a:cs typeface="Arial"/>
              </a:rPr>
              <a:t>show </a:t>
            </a:r>
            <a:r>
              <a:rPr sz="638" spc="11" dirty="0">
                <a:solidFill>
                  <a:prstClr val="black"/>
                </a:solidFill>
                <a:latin typeface="Arial"/>
                <a:cs typeface="Arial"/>
              </a:rPr>
              <a:t>n are </a:t>
            </a:r>
            <a:r>
              <a:rPr sz="638" spc="4" dirty="0">
                <a:solidFill>
                  <a:prstClr val="black"/>
                </a:solidFill>
                <a:latin typeface="Arial"/>
                <a:cs typeface="Arial"/>
              </a:rPr>
              <a:t>net of </a:t>
            </a:r>
            <a:r>
              <a:rPr sz="638" spc="23" dirty="0">
                <a:solidFill>
                  <a:prstClr val="black"/>
                </a:solidFill>
                <a:latin typeface="Arial"/>
                <a:cs typeface="Arial"/>
              </a:rPr>
              <a:t>fees. </a:t>
            </a:r>
            <a:r>
              <a:rPr sz="638" spc="11" dirty="0">
                <a:solidFill>
                  <a:prstClr val="black"/>
                </a:solidFill>
                <a:latin typeface="Arial"/>
                <a:cs typeface="Arial"/>
              </a:rPr>
              <a:t>Aggregate </a:t>
            </a:r>
            <a:r>
              <a:rPr sz="638" spc="4" dirty="0">
                <a:solidFill>
                  <a:prstClr val="black"/>
                </a:solidFill>
                <a:latin typeface="Arial"/>
                <a:cs typeface="Arial"/>
              </a:rPr>
              <a:t>benchmark </a:t>
            </a:r>
            <a:r>
              <a:rPr sz="638" spc="11" dirty="0">
                <a:solidFill>
                  <a:prstClr val="black"/>
                </a:solidFill>
                <a:latin typeface="Arial"/>
                <a:cs typeface="Arial"/>
              </a:rPr>
              <a:t>returns are </a:t>
            </a:r>
            <a:r>
              <a:rPr sz="638" spc="8" dirty="0">
                <a:solidFill>
                  <a:prstClr val="black"/>
                </a:solidFill>
                <a:latin typeface="Arial"/>
                <a:cs typeface="Arial"/>
              </a:rPr>
              <a:t>an </a:t>
            </a:r>
            <a:r>
              <a:rPr sz="638" spc="11" dirty="0">
                <a:solidFill>
                  <a:prstClr val="black"/>
                </a:solidFill>
                <a:latin typeface="Arial"/>
                <a:cs typeface="Arial"/>
              </a:rPr>
              <a:t>average </a:t>
            </a:r>
            <a:r>
              <a:rPr sz="638" spc="4" dirty="0">
                <a:solidFill>
                  <a:prstClr val="black"/>
                </a:solidFill>
                <a:latin typeface="Arial"/>
                <a:cs typeface="Arial"/>
              </a:rPr>
              <a:t>of the </a:t>
            </a:r>
            <a:r>
              <a:rPr sz="638" spc="-4" dirty="0">
                <a:solidFill>
                  <a:prstClr val="black"/>
                </a:solidFill>
                <a:latin typeface="Arial"/>
                <a:cs typeface="Arial"/>
              </a:rPr>
              <a:t>individual </a:t>
            </a:r>
            <a:r>
              <a:rPr sz="638" spc="4" dirty="0">
                <a:solidFill>
                  <a:prstClr val="black"/>
                </a:solidFill>
                <a:latin typeface="Arial"/>
                <a:cs typeface="Arial"/>
              </a:rPr>
              <a:t>portfolio</a:t>
            </a:r>
            <a:r>
              <a:rPr sz="638" spc="94" dirty="0">
                <a:solidFill>
                  <a:prstClr val="black"/>
                </a:solidFill>
                <a:latin typeface="Arial"/>
                <a:cs typeface="Arial"/>
              </a:rPr>
              <a:t> </a:t>
            </a:r>
            <a:r>
              <a:rPr sz="638" spc="4" dirty="0">
                <a:solidFill>
                  <a:prstClr val="black"/>
                </a:solidFill>
                <a:latin typeface="Arial"/>
                <a:cs typeface="Arial"/>
              </a:rPr>
              <a:t>benchmark</a:t>
            </a:r>
            <a:endParaRPr sz="638">
              <a:solidFill>
                <a:prstClr val="black"/>
              </a:solidFill>
              <a:latin typeface="Arial"/>
              <a:cs typeface="Arial"/>
            </a:endParaRPr>
          </a:p>
          <a:p>
            <a:pPr marL="9525" defTabSz="685800">
              <a:spcBef>
                <a:spcPts val="15"/>
              </a:spcBef>
            </a:pPr>
            <a:r>
              <a:rPr sz="638" spc="11" dirty="0">
                <a:solidFill>
                  <a:prstClr val="black"/>
                </a:solidFill>
                <a:latin typeface="Arial"/>
                <a:cs typeface="Arial"/>
              </a:rPr>
              <a:t>returns </a:t>
            </a:r>
            <a:r>
              <a:rPr sz="638" spc="4" dirty="0">
                <a:solidFill>
                  <a:prstClr val="black"/>
                </a:solidFill>
                <a:latin typeface="Arial"/>
                <a:cs typeface="Arial"/>
              </a:rPr>
              <a:t>at </a:t>
            </a:r>
            <a:r>
              <a:rPr sz="638" spc="-4" dirty="0">
                <a:solidFill>
                  <a:prstClr val="black"/>
                </a:solidFill>
                <a:latin typeface="Arial"/>
                <a:cs typeface="Arial"/>
              </a:rPr>
              <a:t>their </a:t>
            </a:r>
            <a:r>
              <a:rPr sz="638" spc="8" dirty="0">
                <a:solidFill>
                  <a:prstClr val="black"/>
                </a:solidFill>
                <a:latin typeface="Arial"/>
                <a:cs typeface="Arial"/>
              </a:rPr>
              <a:t>actual </a:t>
            </a:r>
            <a:r>
              <a:rPr sz="638" spc="15" dirty="0">
                <a:solidFill>
                  <a:prstClr val="black"/>
                </a:solidFill>
                <a:latin typeface="Arial"/>
                <a:cs typeface="Arial"/>
              </a:rPr>
              <a:t>w</a:t>
            </a:r>
            <a:r>
              <a:rPr sz="638" spc="-53" dirty="0">
                <a:solidFill>
                  <a:prstClr val="black"/>
                </a:solidFill>
                <a:latin typeface="Arial"/>
                <a:cs typeface="Arial"/>
              </a:rPr>
              <a:t> </a:t>
            </a:r>
            <a:r>
              <a:rPr sz="638" dirty="0">
                <a:solidFill>
                  <a:prstClr val="black"/>
                </a:solidFill>
                <a:latin typeface="Arial"/>
                <a:cs typeface="Arial"/>
              </a:rPr>
              <a:t>eights</a:t>
            </a:r>
            <a:endParaRPr sz="638">
              <a:solidFill>
                <a:prstClr val="black"/>
              </a:solidFill>
              <a:latin typeface="Arial"/>
              <a:cs typeface="Arial"/>
            </a:endParaRPr>
          </a:p>
        </p:txBody>
      </p:sp>
      <p:sp>
        <p:nvSpPr>
          <p:cNvPr id="4" name="object 4"/>
          <p:cNvSpPr txBox="1"/>
          <p:nvPr/>
        </p:nvSpPr>
        <p:spPr>
          <a:xfrm>
            <a:off x="1579959" y="742283"/>
            <a:ext cx="1695450" cy="176075"/>
          </a:xfrm>
          <a:prstGeom prst="rect">
            <a:avLst/>
          </a:prstGeom>
        </p:spPr>
        <p:txBody>
          <a:bodyPr vert="horz" wrap="square" lIns="0" tIns="8573" rIns="0" bIns="0" rtlCol="0">
            <a:spAutoFit/>
          </a:bodyPr>
          <a:lstStyle/>
          <a:p>
            <a:pPr marL="9525" defTabSz="685800">
              <a:spcBef>
                <a:spcPts val="68"/>
              </a:spcBef>
            </a:pPr>
            <a:r>
              <a:rPr sz="1088" b="1" spc="4" dirty="0">
                <a:solidFill>
                  <a:prstClr val="black"/>
                </a:solidFill>
                <a:latin typeface="Arial"/>
                <a:cs typeface="Arial"/>
              </a:rPr>
              <a:t>Periods</a:t>
            </a:r>
            <a:r>
              <a:rPr sz="1088" b="1" spc="-143" dirty="0">
                <a:solidFill>
                  <a:prstClr val="black"/>
                </a:solidFill>
                <a:latin typeface="Arial"/>
                <a:cs typeface="Arial"/>
              </a:rPr>
              <a:t> </a:t>
            </a:r>
            <a:r>
              <a:rPr sz="1088" b="1" spc="-8" dirty="0">
                <a:solidFill>
                  <a:prstClr val="black"/>
                </a:solidFill>
                <a:latin typeface="Arial"/>
                <a:cs typeface="Arial"/>
              </a:rPr>
              <a:t>Ending</a:t>
            </a:r>
            <a:r>
              <a:rPr sz="1088" b="1" spc="-143" dirty="0">
                <a:solidFill>
                  <a:prstClr val="black"/>
                </a:solidFill>
                <a:latin typeface="Arial"/>
                <a:cs typeface="Arial"/>
              </a:rPr>
              <a:t> </a:t>
            </a:r>
            <a:r>
              <a:rPr sz="1088" b="1" spc="-11" dirty="0">
                <a:solidFill>
                  <a:prstClr val="black"/>
                </a:solidFill>
                <a:latin typeface="Arial"/>
                <a:cs typeface="Arial"/>
              </a:rPr>
              <a:t>3/31/2021*</a:t>
            </a:r>
            <a:endParaRPr sz="1088">
              <a:solidFill>
                <a:prstClr val="black"/>
              </a:solidFill>
              <a:latin typeface="Arial"/>
              <a:cs typeface="Arial"/>
            </a:endParaRPr>
          </a:p>
        </p:txBody>
      </p:sp>
      <p:sp>
        <p:nvSpPr>
          <p:cNvPr id="5" name="object 5"/>
          <p:cNvSpPr/>
          <p:nvPr/>
        </p:nvSpPr>
        <p:spPr>
          <a:xfrm>
            <a:off x="2354579" y="1790700"/>
            <a:ext cx="281940" cy="1973580"/>
          </a:xfrm>
          <a:custGeom>
            <a:avLst/>
            <a:gdLst/>
            <a:ahLst/>
            <a:cxnLst/>
            <a:rect l="l" t="t" r="r" b="b"/>
            <a:pathLst>
              <a:path w="375919" h="2631440">
                <a:moveTo>
                  <a:pt x="375920" y="0"/>
                </a:moveTo>
                <a:lnTo>
                  <a:pt x="0" y="0"/>
                </a:lnTo>
                <a:lnTo>
                  <a:pt x="0" y="2631440"/>
                </a:lnTo>
                <a:lnTo>
                  <a:pt x="375920" y="2631440"/>
                </a:lnTo>
                <a:lnTo>
                  <a:pt x="375920"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3634740" y="3253740"/>
            <a:ext cx="281940" cy="510540"/>
          </a:xfrm>
          <a:custGeom>
            <a:avLst/>
            <a:gdLst/>
            <a:ahLst/>
            <a:cxnLst/>
            <a:rect l="l" t="t" r="r" b="b"/>
            <a:pathLst>
              <a:path w="375920" h="680720">
                <a:moveTo>
                  <a:pt x="375919" y="0"/>
                </a:moveTo>
                <a:lnTo>
                  <a:pt x="0" y="0"/>
                </a:lnTo>
                <a:lnTo>
                  <a:pt x="0" y="680719"/>
                </a:lnTo>
                <a:lnTo>
                  <a:pt x="375919" y="680719"/>
                </a:lnTo>
                <a:lnTo>
                  <a:pt x="375919"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7" name="object 7"/>
          <p:cNvSpPr/>
          <p:nvPr/>
        </p:nvSpPr>
        <p:spPr>
          <a:xfrm>
            <a:off x="4914900" y="3223259"/>
            <a:ext cx="281940" cy="541020"/>
          </a:xfrm>
          <a:custGeom>
            <a:avLst/>
            <a:gdLst/>
            <a:ahLst/>
            <a:cxnLst/>
            <a:rect l="l" t="t" r="r" b="b"/>
            <a:pathLst>
              <a:path w="375920" h="721360">
                <a:moveTo>
                  <a:pt x="375920" y="0"/>
                </a:moveTo>
                <a:lnTo>
                  <a:pt x="0" y="0"/>
                </a:lnTo>
                <a:lnTo>
                  <a:pt x="0" y="721360"/>
                </a:lnTo>
                <a:lnTo>
                  <a:pt x="375920" y="721360"/>
                </a:lnTo>
                <a:lnTo>
                  <a:pt x="375920"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8" name="object 8"/>
          <p:cNvSpPr/>
          <p:nvPr/>
        </p:nvSpPr>
        <p:spPr>
          <a:xfrm>
            <a:off x="6187439" y="3360419"/>
            <a:ext cx="289560" cy="403860"/>
          </a:xfrm>
          <a:custGeom>
            <a:avLst/>
            <a:gdLst/>
            <a:ahLst/>
            <a:cxnLst/>
            <a:rect l="l" t="t" r="r" b="b"/>
            <a:pathLst>
              <a:path w="386079" h="538479">
                <a:moveTo>
                  <a:pt x="386079" y="0"/>
                </a:moveTo>
                <a:lnTo>
                  <a:pt x="0" y="0"/>
                </a:lnTo>
                <a:lnTo>
                  <a:pt x="0" y="538479"/>
                </a:lnTo>
                <a:lnTo>
                  <a:pt x="386079" y="538479"/>
                </a:lnTo>
                <a:lnTo>
                  <a:pt x="386079" y="0"/>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2636520" y="1889759"/>
            <a:ext cx="281940" cy="1874520"/>
          </a:xfrm>
          <a:custGeom>
            <a:avLst/>
            <a:gdLst/>
            <a:ahLst/>
            <a:cxnLst/>
            <a:rect l="l" t="t" r="r" b="b"/>
            <a:pathLst>
              <a:path w="375919" h="2499360">
                <a:moveTo>
                  <a:pt x="375919" y="0"/>
                </a:moveTo>
                <a:lnTo>
                  <a:pt x="0" y="0"/>
                </a:lnTo>
                <a:lnTo>
                  <a:pt x="0" y="2499360"/>
                </a:lnTo>
                <a:lnTo>
                  <a:pt x="375919" y="2499360"/>
                </a:lnTo>
                <a:lnTo>
                  <a:pt x="375919" y="0"/>
                </a:lnTo>
                <a:close/>
              </a:path>
            </a:pathLst>
          </a:custGeom>
          <a:solidFill>
            <a:srgbClr val="A7A9AC"/>
          </a:solidFill>
        </p:spPr>
        <p:txBody>
          <a:bodyPr wrap="square" lIns="0" tIns="0" rIns="0" bIns="0" rtlCol="0"/>
          <a:lstStyle/>
          <a:p>
            <a:pPr defTabSz="685800"/>
            <a:endParaRPr sz="1350">
              <a:solidFill>
                <a:prstClr val="black"/>
              </a:solidFill>
              <a:latin typeface="Calibri"/>
            </a:endParaRPr>
          </a:p>
        </p:txBody>
      </p:sp>
      <p:sp>
        <p:nvSpPr>
          <p:cNvPr id="10" name="object 10"/>
          <p:cNvSpPr/>
          <p:nvPr/>
        </p:nvSpPr>
        <p:spPr>
          <a:xfrm>
            <a:off x="3916680" y="3276600"/>
            <a:ext cx="281940" cy="487680"/>
          </a:xfrm>
          <a:custGeom>
            <a:avLst/>
            <a:gdLst/>
            <a:ahLst/>
            <a:cxnLst/>
            <a:rect l="l" t="t" r="r" b="b"/>
            <a:pathLst>
              <a:path w="375920" h="650239">
                <a:moveTo>
                  <a:pt x="375920" y="0"/>
                </a:moveTo>
                <a:lnTo>
                  <a:pt x="0" y="0"/>
                </a:lnTo>
                <a:lnTo>
                  <a:pt x="0" y="650239"/>
                </a:lnTo>
                <a:lnTo>
                  <a:pt x="375920" y="650239"/>
                </a:lnTo>
                <a:lnTo>
                  <a:pt x="375920" y="0"/>
                </a:lnTo>
                <a:close/>
              </a:path>
            </a:pathLst>
          </a:custGeom>
          <a:solidFill>
            <a:srgbClr val="A7A9AC"/>
          </a:solidFill>
        </p:spPr>
        <p:txBody>
          <a:bodyPr wrap="square" lIns="0" tIns="0" rIns="0" bIns="0" rtlCol="0"/>
          <a:lstStyle/>
          <a:p>
            <a:pPr defTabSz="685800"/>
            <a:endParaRPr sz="1350">
              <a:solidFill>
                <a:prstClr val="black"/>
              </a:solidFill>
              <a:latin typeface="Calibri"/>
            </a:endParaRPr>
          </a:p>
        </p:txBody>
      </p:sp>
      <p:sp>
        <p:nvSpPr>
          <p:cNvPr id="11" name="object 11"/>
          <p:cNvSpPr/>
          <p:nvPr/>
        </p:nvSpPr>
        <p:spPr>
          <a:xfrm>
            <a:off x="5196840" y="3246119"/>
            <a:ext cx="281940" cy="518160"/>
          </a:xfrm>
          <a:custGeom>
            <a:avLst/>
            <a:gdLst/>
            <a:ahLst/>
            <a:cxnLst/>
            <a:rect l="l" t="t" r="r" b="b"/>
            <a:pathLst>
              <a:path w="375920" h="690879">
                <a:moveTo>
                  <a:pt x="375919" y="0"/>
                </a:moveTo>
                <a:lnTo>
                  <a:pt x="0" y="0"/>
                </a:lnTo>
                <a:lnTo>
                  <a:pt x="0" y="690879"/>
                </a:lnTo>
                <a:lnTo>
                  <a:pt x="375919" y="690879"/>
                </a:lnTo>
                <a:lnTo>
                  <a:pt x="375919" y="0"/>
                </a:lnTo>
                <a:close/>
              </a:path>
            </a:pathLst>
          </a:custGeom>
          <a:solidFill>
            <a:srgbClr val="A7A9AC"/>
          </a:solidFill>
        </p:spPr>
        <p:txBody>
          <a:bodyPr wrap="square" lIns="0" tIns="0" rIns="0" bIns="0" rtlCol="0"/>
          <a:lstStyle/>
          <a:p>
            <a:pPr defTabSz="685800"/>
            <a:endParaRPr sz="1350">
              <a:solidFill>
                <a:prstClr val="black"/>
              </a:solidFill>
              <a:latin typeface="Calibri"/>
            </a:endParaRPr>
          </a:p>
        </p:txBody>
      </p:sp>
      <p:sp>
        <p:nvSpPr>
          <p:cNvPr id="12" name="object 12"/>
          <p:cNvSpPr/>
          <p:nvPr/>
        </p:nvSpPr>
        <p:spPr>
          <a:xfrm>
            <a:off x="6477000" y="3375660"/>
            <a:ext cx="281940" cy="388619"/>
          </a:xfrm>
          <a:custGeom>
            <a:avLst/>
            <a:gdLst/>
            <a:ahLst/>
            <a:cxnLst/>
            <a:rect l="l" t="t" r="r" b="b"/>
            <a:pathLst>
              <a:path w="375920" h="518160">
                <a:moveTo>
                  <a:pt x="375920" y="0"/>
                </a:moveTo>
                <a:lnTo>
                  <a:pt x="0" y="0"/>
                </a:lnTo>
                <a:lnTo>
                  <a:pt x="0" y="518160"/>
                </a:lnTo>
                <a:lnTo>
                  <a:pt x="375920" y="518160"/>
                </a:lnTo>
                <a:lnTo>
                  <a:pt x="375920" y="0"/>
                </a:lnTo>
                <a:close/>
              </a:path>
            </a:pathLst>
          </a:custGeom>
          <a:solidFill>
            <a:srgbClr val="A7A9AC"/>
          </a:solidFill>
        </p:spPr>
        <p:txBody>
          <a:bodyPr wrap="square" lIns="0" tIns="0" rIns="0" bIns="0" rtlCol="0"/>
          <a:lstStyle/>
          <a:p>
            <a:pPr defTabSz="685800"/>
            <a:endParaRPr sz="1350">
              <a:solidFill>
                <a:prstClr val="black"/>
              </a:solidFill>
              <a:latin typeface="Calibri"/>
            </a:endParaRPr>
          </a:p>
        </p:txBody>
      </p:sp>
      <p:sp>
        <p:nvSpPr>
          <p:cNvPr id="13" name="object 13"/>
          <p:cNvSpPr/>
          <p:nvPr/>
        </p:nvSpPr>
        <p:spPr>
          <a:xfrm>
            <a:off x="2918459" y="3657600"/>
            <a:ext cx="289560" cy="106680"/>
          </a:xfrm>
          <a:custGeom>
            <a:avLst/>
            <a:gdLst/>
            <a:ahLst/>
            <a:cxnLst/>
            <a:rect l="l" t="t" r="r" b="b"/>
            <a:pathLst>
              <a:path w="386080" h="142239">
                <a:moveTo>
                  <a:pt x="386080" y="0"/>
                </a:moveTo>
                <a:lnTo>
                  <a:pt x="0" y="0"/>
                </a:lnTo>
                <a:lnTo>
                  <a:pt x="0" y="142239"/>
                </a:lnTo>
                <a:lnTo>
                  <a:pt x="386080" y="142239"/>
                </a:lnTo>
                <a:lnTo>
                  <a:pt x="386080" y="0"/>
                </a:lnTo>
                <a:close/>
              </a:path>
            </a:pathLst>
          </a:custGeom>
          <a:solidFill>
            <a:srgbClr val="79B800"/>
          </a:solidFill>
        </p:spPr>
        <p:txBody>
          <a:bodyPr wrap="square" lIns="0" tIns="0" rIns="0" bIns="0" rtlCol="0"/>
          <a:lstStyle/>
          <a:p>
            <a:pPr defTabSz="685800"/>
            <a:endParaRPr sz="1350">
              <a:solidFill>
                <a:prstClr val="black"/>
              </a:solidFill>
              <a:latin typeface="Calibri"/>
            </a:endParaRPr>
          </a:p>
        </p:txBody>
      </p:sp>
      <p:sp>
        <p:nvSpPr>
          <p:cNvPr id="14" name="object 14"/>
          <p:cNvSpPr/>
          <p:nvPr/>
        </p:nvSpPr>
        <p:spPr>
          <a:xfrm>
            <a:off x="4198619" y="3752850"/>
            <a:ext cx="289560" cy="0"/>
          </a:xfrm>
          <a:custGeom>
            <a:avLst/>
            <a:gdLst/>
            <a:ahLst/>
            <a:cxnLst/>
            <a:rect l="l" t="t" r="r" b="b"/>
            <a:pathLst>
              <a:path w="386079">
                <a:moveTo>
                  <a:pt x="0" y="0"/>
                </a:moveTo>
                <a:lnTo>
                  <a:pt x="386079" y="0"/>
                </a:lnTo>
              </a:path>
            </a:pathLst>
          </a:custGeom>
          <a:ln w="30479">
            <a:solidFill>
              <a:srgbClr val="79B800"/>
            </a:solidFill>
          </a:ln>
        </p:spPr>
        <p:txBody>
          <a:bodyPr wrap="square" lIns="0" tIns="0" rIns="0" bIns="0" rtlCol="0"/>
          <a:lstStyle/>
          <a:p>
            <a:pPr defTabSz="685800"/>
            <a:endParaRPr sz="1350">
              <a:solidFill>
                <a:prstClr val="black"/>
              </a:solidFill>
              <a:latin typeface="Calibri"/>
            </a:endParaRPr>
          </a:p>
        </p:txBody>
      </p:sp>
      <p:sp>
        <p:nvSpPr>
          <p:cNvPr id="15" name="object 15"/>
          <p:cNvSpPr/>
          <p:nvPr/>
        </p:nvSpPr>
        <p:spPr>
          <a:xfrm>
            <a:off x="5478780" y="3749040"/>
            <a:ext cx="289560" cy="0"/>
          </a:xfrm>
          <a:custGeom>
            <a:avLst/>
            <a:gdLst/>
            <a:ahLst/>
            <a:cxnLst/>
            <a:rect l="l" t="t" r="r" b="b"/>
            <a:pathLst>
              <a:path w="386079">
                <a:moveTo>
                  <a:pt x="0" y="0"/>
                </a:moveTo>
                <a:lnTo>
                  <a:pt x="386080" y="0"/>
                </a:lnTo>
              </a:path>
            </a:pathLst>
          </a:custGeom>
          <a:ln w="40639">
            <a:solidFill>
              <a:srgbClr val="79B800"/>
            </a:solidFill>
          </a:ln>
        </p:spPr>
        <p:txBody>
          <a:bodyPr wrap="square" lIns="0" tIns="0" rIns="0" bIns="0" rtlCol="0"/>
          <a:lstStyle/>
          <a:p>
            <a:pPr defTabSz="685800"/>
            <a:endParaRPr sz="1350">
              <a:solidFill>
                <a:prstClr val="black"/>
              </a:solidFill>
              <a:latin typeface="Calibri"/>
            </a:endParaRPr>
          </a:p>
        </p:txBody>
      </p:sp>
      <p:sp>
        <p:nvSpPr>
          <p:cNvPr id="16" name="object 16"/>
          <p:cNvSpPr/>
          <p:nvPr/>
        </p:nvSpPr>
        <p:spPr>
          <a:xfrm>
            <a:off x="6758939" y="3756659"/>
            <a:ext cx="281940" cy="0"/>
          </a:xfrm>
          <a:custGeom>
            <a:avLst/>
            <a:gdLst/>
            <a:ahLst/>
            <a:cxnLst/>
            <a:rect l="l" t="t" r="r" b="b"/>
            <a:pathLst>
              <a:path w="375920">
                <a:moveTo>
                  <a:pt x="0" y="0"/>
                </a:moveTo>
                <a:lnTo>
                  <a:pt x="375920" y="0"/>
                </a:lnTo>
              </a:path>
            </a:pathLst>
          </a:custGeom>
          <a:ln w="20319">
            <a:solidFill>
              <a:srgbClr val="79B800"/>
            </a:solidFill>
          </a:ln>
        </p:spPr>
        <p:txBody>
          <a:bodyPr wrap="square" lIns="0" tIns="0" rIns="0" bIns="0" rtlCol="0"/>
          <a:lstStyle/>
          <a:p>
            <a:pPr defTabSz="685800"/>
            <a:endParaRPr sz="1350">
              <a:solidFill>
                <a:prstClr val="black"/>
              </a:solidFill>
              <a:latin typeface="Calibri"/>
            </a:endParaRPr>
          </a:p>
        </p:txBody>
      </p:sp>
      <p:sp>
        <p:nvSpPr>
          <p:cNvPr id="17" name="object 17"/>
          <p:cNvSpPr/>
          <p:nvPr/>
        </p:nvSpPr>
        <p:spPr>
          <a:xfrm>
            <a:off x="2137410" y="1474470"/>
            <a:ext cx="0" cy="2286000"/>
          </a:xfrm>
          <a:custGeom>
            <a:avLst/>
            <a:gdLst/>
            <a:ahLst/>
            <a:cxnLst/>
            <a:rect l="l" t="t" r="r" b="b"/>
            <a:pathLst>
              <a:path h="3048000">
                <a:moveTo>
                  <a:pt x="0" y="3048000"/>
                </a:moveTo>
                <a:lnTo>
                  <a:pt x="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18" name="object 18"/>
          <p:cNvSpPr/>
          <p:nvPr/>
        </p:nvSpPr>
        <p:spPr>
          <a:xfrm>
            <a:off x="2106929" y="3760469"/>
            <a:ext cx="30480" cy="0"/>
          </a:xfrm>
          <a:custGeom>
            <a:avLst/>
            <a:gdLst/>
            <a:ahLst/>
            <a:cxnLst/>
            <a:rect l="l" t="t" r="r" b="b"/>
            <a:pathLst>
              <a:path w="40640">
                <a:moveTo>
                  <a:pt x="0" y="0"/>
                </a:moveTo>
                <a:lnTo>
                  <a:pt x="4064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19" name="object 19"/>
          <p:cNvSpPr/>
          <p:nvPr/>
        </p:nvSpPr>
        <p:spPr>
          <a:xfrm>
            <a:off x="2106929" y="3509009"/>
            <a:ext cx="30480" cy="0"/>
          </a:xfrm>
          <a:custGeom>
            <a:avLst/>
            <a:gdLst/>
            <a:ahLst/>
            <a:cxnLst/>
            <a:rect l="l" t="t" r="r" b="b"/>
            <a:pathLst>
              <a:path w="40640">
                <a:moveTo>
                  <a:pt x="0" y="0"/>
                </a:moveTo>
                <a:lnTo>
                  <a:pt x="4064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20" name="object 20"/>
          <p:cNvSpPr/>
          <p:nvPr/>
        </p:nvSpPr>
        <p:spPr>
          <a:xfrm>
            <a:off x="2106929" y="3249930"/>
            <a:ext cx="30480" cy="0"/>
          </a:xfrm>
          <a:custGeom>
            <a:avLst/>
            <a:gdLst/>
            <a:ahLst/>
            <a:cxnLst/>
            <a:rect l="l" t="t" r="r" b="b"/>
            <a:pathLst>
              <a:path w="40640">
                <a:moveTo>
                  <a:pt x="0" y="0"/>
                </a:moveTo>
                <a:lnTo>
                  <a:pt x="4064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21" name="object 21"/>
          <p:cNvSpPr/>
          <p:nvPr/>
        </p:nvSpPr>
        <p:spPr>
          <a:xfrm>
            <a:off x="2106929" y="2998469"/>
            <a:ext cx="30480" cy="0"/>
          </a:xfrm>
          <a:custGeom>
            <a:avLst/>
            <a:gdLst/>
            <a:ahLst/>
            <a:cxnLst/>
            <a:rect l="l" t="t" r="r" b="b"/>
            <a:pathLst>
              <a:path w="40640">
                <a:moveTo>
                  <a:pt x="0" y="0"/>
                </a:moveTo>
                <a:lnTo>
                  <a:pt x="4064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22" name="object 22"/>
          <p:cNvSpPr/>
          <p:nvPr/>
        </p:nvSpPr>
        <p:spPr>
          <a:xfrm>
            <a:off x="2106929" y="2747009"/>
            <a:ext cx="30480" cy="0"/>
          </a:xfrm>
          <a:custGeom>
            <a:avLst/>
            <a:gdLst/>
            <a:ahLst/>
            <a:cxnLst/>
            <a:rect l="l" t="t" r="r" b="b"/>
            <a:pathLst>
              <a:path w="40640">
                <a:moveTo>
                  <a:pt x="0" y="0"/>
                </a:moveTo>
                <a:lnTo>
                  <a:pt x="4064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23" name="object 23"/>
          <p:cNvSpPr/>
          <p:nvPr/>
        </p:nvSpPr>
        <p:spPr>
          <a:xfrm>
            <a:off x="2106929" y="2487930"/>
            <a:ext cx="30480" cy="0"/>
          </a:xfrm>
          <a:custGeom>
            <a:avLst/>
            <a:gdLst/>
            <a:ahLst/>
            <a:cxnLst/>
            <a:rect l="l" t="t" r="r" b="b"/>
            <a:pathLst>
              <a:path w="40640">
                <a:moveTo>
                  <a:pt x="0" y="0"/>
                </a:moveTo>
                <a:lnTo>
                  <a:pt x="4064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24" name="object 24"/>
          <p:cNvSpPr/>
          <p:nvPr/>
        </p:nvSpPr>
        <p:spPr>
          <a:xfrm>
            <a:off x="2106929" y="2236470"/>
            <a:ext cx="30480" cy="0"/>
          </a:xfrm>
          <a:custGeom>
            <a:avLst/>
            <a:gdLst/>
            <a:ahLst/>
            <a:cxnLst/>
            <a:rect l="l" t="t" r="r" b="b"/>
            <a:pathLst>
              <a:path w="40640">
                <a:moveTo>
                  <a:pt x="0" y="0"/>
                </a:moveTo>
                <a:lnTo>
                  <a:pt x="4064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25" name="object 25"/>
          <p:cNvSpPr/>
          <p:nvPr/>
        </p:nvSpPr>
        <p:spPr>
          <a:xfrm>
            <a:off x="2106929" y="1985009"/>
            <a:ext cx="30480" cy="0"/>
          </a:xfrm>
          <a:custGeom>
            <a:avLst/>
            <a:gdLst/>
            <a:ahLst/>
            <a:cxnLst/>
            <a:rect l="l" t="t" r="r" b="b"/>
            <a:pathLst>
              <a:path w="40640">
                <a:moveTo>
                  <a:pt x="0" y="0"/>
                </a:moveTo>
                <a:lnTo>
                  <a:pt x="4064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26" name="object 26"/>
          <p:cNvSpPr/>
          <p:nvPr/>
        </p:nvSpPr>
        <p:spPr>
          <a:xfrm>
            <a:off x="2106929" y="1725929"/>
            <a:ext cx="30480" cy="0"/>
          </a:xfrm>
          <a:custGeom>
            <a:avLst/>
            <a:gdLst/>
            <a:ahLst/>
            <a:cxnLst/>
            <a:rect l="l" t="t" r="r" b="b"/>
            <a:pathLst>
              <a:path w="40640">
                <a:moveTo>
                  <a:pt x="0" y="0"/>
                </a:moveTo>
                <a:lnTo>
                  <a:pt x="4064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27" name="object 27"/>
          <p:cNvSpPr/>
          <p:nvPr/>
        </p:nvSpPr>
        <p:spPr>
          <a:xfrm>
            <a:off x="2106929" y="1474470"/>
            <a:ext cx="30480" cy="0"/>
          </a:xfrm>
          <a:custGeom>
            <a:avLst/>
            <a:gdLst/>
            <a:ahLst/>
            <a:cxnLst/>
            <a:rect l="l" t="t" r="r" b="b"/>
            <a:pathLst>
              <a:path w="40640">
                <a:moveTo>
                  <a:pt x="0" y="0"/>
                </a:moveTo>
                <a:lnTo>
                  <a:pt x="4064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28" name="object 28"/>
          <p:cNvSpPr/>
          <p:nvPr/>
        </p:nvSpPr>
        <p:spPr>
          <a:xfrm>
            <a:off x="2137410" y="3760469"/>
            <a:ext cx="5120640" cy="0"/>
          </a:xfrm>
          <a:custGeom>
            <a:avLst/>
            <a:gdLst/>
            <a:ahLst/>
            <a:cxnLst/>
            <a:rect l="l" t="t" r="r" b="b"/>
            <a:pathLst>
              <a:path w="6827520">
                <a:moveTo>
                  <a:pt x="0" y="0"/>
                </a:moveTo>
                <a:lnTo>
                  <a:pt x="6827520" y="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29" name="object 29"/>
          <p:cNvSpPr/>
          <p:nvPr/>
        </p:nvSpPr>
        <p:spPr>
          <a:xfrm>
            <a:off x="2137410" y="3760469"/>
            <a:ext cx="0" cy="38100"/>
          </a:xfrm>
          <a:custGeom>
            <a:avLst/>
            <a:gdLst/>
            <a:ahLst/>
            <a:cxnLst/>
            <a:rect l="l" t="t" r="r" b="b"/>
            <a:pathLst>
              <a:path h="50800">
                <a:moveTo>
                  <a:pt x="0" y="0"/>
                </a:moveTo>
                <a:lnTo>
                  <a:pt x="0" y="5080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30" name="object 30"/>
          <p:cNvSpPr/>
          <p:nvPr/>
        </p:nvSpPr>
        <p:spPr>
          <a:xfrm>
            <a:off x="3417570" y="3760469"/>
            <a:ext cx="0" cy="38100"/>
          </a:xfrm>
          <a:custGeom>
            <a:avLst/>
            <a:gdLst/>
            <a:ahLst/>
            <a:cxnLst/>
            <a:rect l="l" t="t" r="r" b="b"/>
            <a:pathLst>
              <a:path h="50800">
                <a:moveTo>
                  <a:pt x="0" y="0"/>
                </a:moveTo>
                <a:lnTo>
                  <a:pt x="0" y="5080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31" name="object 31"/>
          <p:cNvSpPr/>
          <p:nvPr/>
        </p:nvSpPr>
        <p:spPr>
          <a:xfrm>
            <a:off x="4697730" y="3760469"/>
            <a:ext cx="0" cy="38100"/>
          </a:xfrm>
          <a:custGeom>
            <a:avLst/>
            <a:gdLst/>
            <a:ahLst/>
            <a:cxnLst/>
            <a:rect l="l" t="t" r="r" b="b"/>
            <a:pathLst>
              <a:path h="50800">
                <a:moveTo>
                  <a:pt x="0" y="0"/>
                </a:moveTo>
                <a:lnTo>
                  <a:pt x="0" y="5080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32" name="object 32"/>
          <p:cNvSpPr/>
          <p:nvPr/>
        </p:nvSpPr>
        <p:spPr>
          <a:xfrm>
            <a:off x="5977890" y="3760469"/>
            <a:ext cx="0" cy="38100"/>
          </a:xfrm>
          <a:custGeom>
            <a:avLst/>
            <a:gdLst/>
            <a:ahLst/>
            <a:cxnLst/>
            <a:rect l="l" t="t" r="r" b="b"/>
            <a:pathLst>
              <a:path h="50800">
                <a:moveTo>
                  <a:pt x="0" y="0"/>
                </a:moveTo>
                <a:lnTo>
                  <a:pt x="0" y="5080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33" name="object 33"/>
          <p:cNvSpPr/>
          <p:nvPr/>
        </p:nvSpPr>
        <p:spPr>
          <a:xfrm>
            <a:off x="7258050" y="3760469"/>
            <a:ext cx="0" cy="38100"/>
          </a:xfrm>
          <a:custGeom>
            <a:avLst/>
            <a:gdLst/>
            <a:ahLst/>
            <a:cxnLst/>
            <a:rect l="l" t="t" r="r" b="b"/>
            <a:pathLst>
              <a:path h="50800">
                <a:moveTo>
                  <a:pt x="0" y="0"/>
                </a:moveTo>
                <a:lnTo>
                  <a:pt x="0" y="50800"/>
                </a:lnTo>
              </a:path>
            </a:pathLst>
          </a:custGeom>
          <a:ln w="10170">
            <a:solidFill>
              <a:srgbClr val="858585"/>
            </a:solidFill>
          </a:ln>
        </p:spPr>
        <p:txBody>
          <a:bodyPr wrap="square" lIns="0" tIns="0" rIns="0" bIns="0" rtlCol="0"/>
          <a:lstStyle/>
          <a:p>
            <a:pPr defTabSz="685800"/>
            <a:endParaRPr sz="1350">
              <a:solidFill>
                <a:prstClr val="black"/>
              </a:solidFill>
              <a:latin typeface="Calibri"/>
            </a:endParaRPr>
          </a:p>
        </p:txBody>
      </p:sp>
      <p:sp>
        <p:nvSpPr>
          <p:cNvPr id="34" name="object 34"/>
          <p:cNvSpPr txBox="1"/>
          <p:nvPr/>
        </p:nvSpPr>
        <p:spPr>
          <a:xfrm>
            <a:off x="2326196" y="1601390"/>
            <a:ext cx="705802" cy="240450"/>
          </a:xfrm>
          <a:prstGeom prst="rect">
            <a:avLst/>
          </a:prstGeom>
        </p:spPr>
        <p:txBody>
          <a:bodyPr vert="horz" wrap="square" lIns="0" tIns="9525" rIns="0" bIns="0" rtlCol="0">
            <a:spAutoFit/>
          </a:bodyPr>
          <a:lstStyle/>
          <a:p>
            <a:pPr marL="9525" defTabSz="685800">
              <a:lnSpc>
                <a:spcPts val="941"/>
              </a:lnSpc>
              <a:spcBef>
                <a:spcPts val="75"/>
              </a:spcBef>
            </a:pPr>
            <a:r>
              <a:rPr sz="900" spc="-15" dirty="0">
                <a:solidFill>
                  <a:prstClr val="black"/>
                </a:solidFill>
                <a:latin typeface="Arial"/>
                <a:cs typeface="Arial"/>
              </a:rPr>
              <a:t>38.8%</a:t>
            </a:r>
            <a:endParaRPr sz="900">
              <a:solidFill>
                <a:prstClr val="black"/>
              </a:solidFill>
              <a:latin typeface="Arial"/>
              <a:cs typeface="Arial"/>
            </a:endParaRPr>
          </a:p>
          <a:p>
            <a:pPr marL="381000" defTabSz="685800">
              <a:lnSpc>
                <a:spcPts val="941"/>
              </a:lnSpc>
            </a:pPr>
            <a:r>
              <a:rPr sz="900" spc="-23" dirty="0">
                <a:solidFill>
                  <a:prstClr val="black"/>
                </a:solidFill>
                <a:latin typeface="Arial"/>
                <a:cs typeface="Arial"/>
              </a:rPr>
              <a:t>36</a:t>
            </a:r>
            <a:r>
              <a:rPr sz="900" spc="-11" dirty="0">
                <a:solidFill>
                  <a:prstClr val="black"/>
                </a:solidFill>
                <a:latin typeface="Arial"/>
                <a:cs typeface="Arial"/>
              </a:rPr>
              <a:t>.</a:t>
            </a:r>
            <a:r>
              <a:rPr sz="900" spc="-23" dirty="0">
                <a:solidFill>
                  <a:prstClr val="black"/>
                </a:solidFill>
                <a:latin typeface="Arial"/>
                <a:cs typeface="Arial"/>
              </a:rPr>
              <a:t>8</a:t>
            </a:r>
            <a:r>
              <a:rPr sz="900" dirty="0">
                <a:solidFill>
                  <a:prstClr val="black"/>
                </a:solidFill>
                <a:latin typeface="Arial"/>
                <a:cs typeface="Arial"/>
              </a:rPr>
              <a:t>%</a:t>
            </a:r>
            <a:endParaRPr sz="900">
              <a:solidFill>
                <a:prstClr val="black"/>
              </a:solidFill>
              <a:latin typeface="Arial"/>
              <a:cs typeface="Arial"/>
            </a:endParaRPr>
          </a:p>
        </p:txBody>
      </p:sp>
      <p:sp>
        <p:nvSpPr>
          <p:cNvPr id="35" name="object 35"/>
          <p:cNvSpPr txBox="1"/>
          <p:nvPr/>
        </p:nvSpPr>
        <p:spPr>
          <a:xfrm>
            <a:off x="3587782" y="3066336"/>
            <a:ext cx="647224" cy="148117"/>
          </a:xfrm>
          <a:prstGeom prst="rect">
            <a:avLst/>
          </a:prstGeom>
        </p:spPr>
        <p:txBody>
          <a:bodyPr vert="horz" wrap="square" lIns="0" tIns="9525" rIns="0" bIns="0" rtlCol="0">
            <a:spAutoFit/>
          </a:bodyPr>
          <a:lstStyle/>
          <a:p>
            <a:pPr marL="28575" defTabSz="685800">
              <a:spcBef>
                <a:spcPts val="75"/>
              </a:spcBef>
            </a:pPr>
            <a:r>
              <a:rPr sz="900" spc="-15" dirty="0">
                <a:solidFill>
                  <a:prstClr val="black"/>
                </a:solidFill>
                <a:latin typeface="Arial"/>
                <a:cs typeface="Arial"/>
              </a:rPr>
              <a:t>10.0%</a:t>
            </a:r>
            <a:r>
              <a:rPr sz="900" spc="-116" dirty="0">
                <a:solidFill>
                  <a:prstClr val="black"/>
                </a:solidFill>
                <a:latin typeface="Arial"/>
                <a:cs typeface="Arial"/>
              </a:rPr>
              <a:t> </a:t>
            </a:r>
            <a:r>
              <a:rPr sz="1350" spc="-23" baseline="-9259" dirty="0">
                <a:solidFill>
                  <a:prstClr val="black"/>
                </a:solidFill>
                <a:latin typeface="Arial"/>
                <a:cs typeface="Arial"/>
              </a:rPr>
              <a:t>9.6%</a:t>
            </a:r>
            <a:endParaRPr sz="1350" baseline="-9259">
              <a:solidFill>
                <a:prstClr val="black"/>
              </a:solidFill>
              <a:latin typeface="Arial"/>
              <a:cs typeface="Arial"/>
            </a:endParaRPr>
          </a:p>
        </p:txBody>
      </p:sp>
      <p:sp>
        <p:nvSpPr>
          <p:cNvPr id="36" name="object 36"/>
          <p:cNvSpPr txBox="1"/>
          <p:nvPr/>
        </p:nvSpPr>
        <p:spPr>
          <a:xfrm>
            <a:off x="4868513" y="3035856"/>
            <a:ext cx="709613" cy="148117"/>
          </a:xfrm>
          <a:prstGeom prst="rect">
            <a:avLst/>
          </a:prstGeom>
        </p:spPr>
        <p:txBody>
          <a:bodyPr vert="horz" wrap="square" lIns="0" tIns="9525" rIns="0" bIns="0" rtlCol="0">
            <a:spAutoFit/>
          </a:bodyPr>
          <a:lstStyle/>
          <a:p>
            <a:pPr marL="28575" defTabSz="685800">
              <a:spcBef>
                <a:spcPts val="75"/>
              </a:spcBef>
            </a:pPr>
            <a:r>
              <a:rPr sz="900" spc="-15" dirty="0">
                <a:solidFill>
                  <a:prstClr val="black"/>
                </a:solidFill>
                <a:latin typeface="Arial"/>
                <a:cs typeface="Arial"/>
              </a:rPr>
              <a:t>10.6%</a:t>
            </a:r>
            <a:r>
              <a:rPr sz="900" spc="-113" dirty="0">
                <a:solidFill>
                  <a:prstClr val="black"/>
                </a:solidFill>
                <a:latin typeface="Arial"/>
                <a:cs typeface="Arial"/>
              </a:rPr>
              <a:t> </a:t>
            </a:r>
            <a:r>
              <a:rPr sz="1350" spc="-23" baseline="-11574" dirty="0">
                <a:solidFill>
                  <a:prstClr val="black"/>
                </a:solidFill>
                <a:latin typeface="Arial"/>
                <a:cs typeface="Arial"/>
              </a:rPr>
              <a:t>10.1%</a:t>
            </a:r>
            <a:endParaRPr sz="1350" baseline="-11574">
              <a:solidFill>
                <a:prstClr val="black"/>
              </a:solidFill>
              <a:latin typeface="Arial"/>
              <a:cs typeface="Arial"/>
            </a:endParaRPr>
          </a:p>
        </p:txBody>
      </p:sp>
      <p:sp>
        <p:nvSpPr>
          <p:cNvPr id="37" name="object 37"/>
          <p:cNvSpPr txBox="1"/>
          <p:nvPr/>
        </p:nvSpPr>
        <p:spPr>
          <a:xfrm>
            <a:off x="6179630" y="3173302"/>
            <a:ext cx="596265" cy="148117"/>
          </a:xfrm>
          <a:prstGeom prst="rect">
            <a:avLst/>
          </a:prstGeom>
        </p:spPr>
        <p:txBody>
          <a:bodyPr vert="horz" wrap="square" lIns="0" tIns="9525" rIns="0" bIns="0" rtlCol="0">
            <a:spAutoFit/>
          </a:bodyPr>
          <a:lstStyle/>
          <a:p>
            <a:pPr marL="28575" defTabSz="685800">
              <a:spcBef>
                <a:spcPts val="75"/>
              </a:spcBef>
            </a:pPr>
            <a:r>
              <a:rPr sz="900" spc="-15" dirty="0">
                <a:solidFill>
                  <a:prstClr val="black"/>
                </a:solidFill>
                <a:latin typeface="Arial"/>
                <a:cs typeface="Arial"/>
              </a:rPr>
              <a:t>7.9%</a:t>
            </a:r>
            <a:r>
              <a:rPr sz="900" spc="-45" dirty="0">
                <a:solidFill>
                  <a:prstClr val="black"/>
                </a:solidFill>
                <a:latin typeface="Arial"/>
                <a:cs typeface="Arial"/>
              </a:rPr>
              <a:t> </a:t>
            </a:r>
            <a:r>
              <a:rPr sz="1350" spc="-23" baseline="-6944" dirty="0">
                <a:solidFill>
                  <a:prstClr val="black"/>
                </a:solidFill>
                <a:latin typeface="Arial"/>
                <a:cs typeface="Arial"/>
              </a:rPr>
              <a:t>7.6%</a:t>
            </a:r>
            <a:endParaRPr sz="1350" baseline="-6944">
              <a:solidFill>
                <a:prstClr val="black"/>
              </a:solidFill>
              <a:latin typeface="Arial"/>
              <a:cs typeface="Arial"/>
            </a:endParaRPr>
          </a:p>
        </p:txBody>
      </p:sp>
      <p:sp>
        <p:nvSpPr>
          <p:cNvPr id="38" name="object 38"/>
          <p:cNvSpPr txBox="1"/>
          <p:nvPr/>
        </p:nvSpPr>
        <p:spPr>
          <a:xfrm>
            <a:off x="2925793" y="3473339"/>
            <a:ext cx="273368" cy="148117"/>
          </a:xfrm>
          <a:prstGeom prst="rect">
            <a:avLst/>
          </a:prstGeom>
        </p:spPr>
        <p:txBody>
          <a:bodyPr vert="horz" wrap="square" lIns="0" tIns="9525" rIns="0" bIns="0" rtlCol="0">
            <a:spAutoFit/>
          </a:bodyPr>
          <a:lstStyle/>
          <a:p>
            <a:pPr marL="9525" defTabSz="685800">
              <a:spcBef>
                <a:spcPts val="75"/>
              </a:spcBef>
            </a:pPr>
            <a:r>
              <a:rPr sz="900" spc="-23" dirty="0">
                <a:solidFill>
                  <a:prstClr val="black"/>
                </a:solidFill>
                <a:latin typeface="Arial"/>
                <a:cs typeface="Arial"/>
              </a:rPr>
              <a:t>2</a:t>
            </a:r>
            <a:r>
              <a:rPr sz="900" spc="-11" dirty="0">
                <a:solidFill>
                  <a:prstClr val="black"/>
                </a:solidFill>
                <a:latin typeface="Arial"/>
                <a:cs typeface="Arial"/>
              </a:rPr>
              <a:t>.</a:t>
            </a:r>
            <a:r>
              <a:rPr sz="900" spc="-23" dirty="0">
                <a:solidFill>
                  <a:prstClr val="black"/>
                </a:solidFill>
                <a:latin typeface="Arial"/>
                <a:cs typeface="Arial"/>
              </a:rPr>
              <a:t>0</a:t>
            </a:r>
            <a:r>
              <a:rPr sz="900" dirty="0">
                <a:solidFill>
                  <a:prstClr val="black"/>
                </a:solidFill>
                <a:latin typeface="Arial"/>
                <a:cs typeface="Arial"/>
              </a:rPr>
              <a:t>%</a:t>
            </a:r>
            <a:endParaRPr sz="900">
              <a:solidFill>
                <a:prstClr val="black"/>
              </a:solidFill>
              <a:latin typeface="Arial"/>
              <a:cs typeface="Arial"/>
            </a:endParaRPr>
          </a:p>
        </p:txBody>
      </p:sp>
      <p:sp>
        <p:nvSpPr>
          <p:cNvPr id="39" name="object 39"/>
          <p:cNvSpPr txBox="1"/>
          <p:nvPr/>
        </p:nvSpPr>
        <p:spPr>
          <a:xfrm>
            <a:off x="4206526" y="3554683"/>
            <a:ext cx="273368" cy="148117"/>
          </a:xfrm>
          <a:prstGeom prst="rect">
            <a:avLst/>
          </a:prstGeom>
        </p:spPr>
        <p:txBody>
          <a:bodyPr vert="horz" wrap="square" lIns="0" tIns="9525" rIns="0" bIns="0" rtlCol="0">
            <a:spAutoFit/>
          </a:bodyPr>
          <a:lstStyle/>
          <a:p>
            <a:pPr marL="9525" defTabSz="685800">
              <a:spcBef>
                <a:spcPts val="75"/>
              </a:spcBef>
            </a:pPr>
            <a:r>
              <a:rPr sz="900" spc="-23" dirty="0">
                <a:solidFill>
                  <a:prstClr val="black"/>
                </a:solidFill>
                <a:latin typeface="Arial"/>
                <a:cs typeface="Arial"/>
              </a:rPr>
              <a:t>0</a:t>
            </a:r>
            <a:r>
              <a:rPr sz="900" spc="-11" dirty="0">
                <a:solidFill>
                  <a:prstClr val="black"/>
                </a:solidFill>
                <a:latin typeface="Arial"/>
                <a:cs typeface="Arial"/>
              </a:rPr>
              <a:t>.</a:t>
            </a:r>
            <a:r>
              <a:rPr sz="900" spc="-23" dirty="0">
                <a:solidFill>
                  <a:prstClr val="black"/>
                </a:solidFill>
                <a:latin typeface="Arial"/>
                <a:cs typeface="Arial"/>
              </a:rPr>
              <a:t>4</a:t>
            </a:r>
            <a:r>
              <a:rPr sz="900" dirty="0">
                <a:solidFill>
                  <a:prstClr val="black"/>
                </a:solidFill>
                <a:latin typeface="Arial"/>
                <a:cs typeface="Arial"/>
              </a:rPr>
              <a:t>%</a:t>
            </a:r>
            <a:endParaRPr sz="900">
              <a:solidFill>
                <a:prstClr val="black"/>
              </a:solidFill>
              <a:latin typeface="Arial"/>
              <a:cs typeface="Arial"/>
            </a:endParaRPr>
          </a:p>
        </p:txBody>
      </p:sp>
      <p:sp>
        <p:nvSpPr>
          <p:cNvPr id="40" name="object 40"/>
          <p:cNvSpPr txBox="1"/>
          <p:nvPr/>
        </p:nvSpPr>
        <p:spPr>
          <a:xfrm>
            <a:off x="5487067" y="3549968"/>
            <a:ext cx="273368" cy="148117"/>
          </a:xfrm>
          <a:prstGeom prst="rect">
            <a:avLst/>
          </a:prstGeom>
        </p:spPr>
        <p:txBody>
          <a:bodyPr vert="horz" wrap="square" lIns="0" tIns="9525" rIns="0" bIns="0" rtlCol="0">
            <a:spAutoFit/>
          </a:bodyPr>
          <a:lstStyle/>
          <a:p>
            <a:pPr marL="9525" defTabSz="685800">
              <a:spcBef>
                <a:spcPts val="75"/>
              </a:spcBef>
            </a:pPr>
            <a:r>
              <a:rPr sz="900" spc="-26" dirty="0">
                <a:solidFill>
                  <a:prstClr val="black"/>
                </a:solidFill>
                <a:latin typeface="Arial"/>
                <a:cs typeface="Arial"/>
              </a:rPr>
              <a:t>0</a:t>
            </a:r>
            <a:r>
              <a:rPr sz="900" spc="-11" dirty="0">
                <a:solidFill>
                  <a:prstClr val="black"/>
                </a:solidFill>
                <a:latin typeface="Arial"/>
                <a:cs typeface="Arial"/>
              </a:rPr>
              <a:t>.</a:t>
            </a:r>
            <a:r>
              <a:rPr sz="900" spc="-26" dirty="0">
                <a:solidFill>
                  <a:prstClr val="black"/>
                </a:solidFill>
                <a:latin typeface="Arial"/>
                <a:cs typeface="Arial"/>
              </a:rPr>
              <a:t>5</a:t>
            </a:r>
            <a:r>
              <a:rPr sz="900" spc="-4" dirty="0">
                <a:solidFill>
                  <a:prstClr val="black"/>
                </a:solidFill>
                <a:latin typeface="Arial"/>
                <a:cs typeface="Arial"/>
              </a:rPr>
              <a:t>%</a:t>
            </a:r>
            <a:endParaRPr sz="900">
              <a:solidFill>
                <a:prstClr val="black"/>
              </a:solidFill>
              <a:latin typeface="Arial"/>
              <a:cs typeface="Arial"/>
            </a:endParaRPr>
          </a:p>
        </p:txBody>
      </p:sp>
      <p:sp>
        <p:nvSpPr>
          <p:cNvPr id="41" name="object 41"/>
          <p:cNvSpPr txBox="1"/>
          <p:nvPr/>
        </p:nvSpPr>
        <p:spPr>
          <a:xfrm>
            <a:off x="6767703" y="3559731"/>
            <a:ext cx="273368" cy="148117"/>
          </a:xfrm>
          <a:prstGeom prst="rect">
            <a:avLst/>
          </a:prstGeom>
        </p:spPr>
        <p:txBody>
          <a:bodyPr vert="horz" wrap="square" lIns="0" tIns="9525" rIns="0" bIns="0" rtlCol="0">
            <a:spAutoFit/>
          </a:bodyPr>
          <a:lstStyle/>
          <a:p>
            <a:pPr marL="9525" defTabSz="685800">
              <a:spcBef>
                <a:spcPts val="75"/>
              </a:spcBef>
            </a:pPr>
            <a:r>
              <a:rPr sz="900" spc="-23" dirty="0">
                <a:solidFill>
                  <a:prstClr val="black"/>
                </a:solidFill>
                <a:latin typeface="Arial"/>
                <a:cs typeface="Arial"/>
              </a:rPr>
              <a:t>0</a:t>
            </a:r>
            <a:r>
              <a:rPr sz="900" spc="-11" dirty="0">
                <a:solidFill>
                  <a:prstClr val="black"/>
                </a:solidFill>
                <a:latin typeface="Arial"/>
                <a:cs typeface="Arial"/>
              </a:rPr>
              <a:t>.</a:t>
            </a:r>
            <a:r>
              <a:rPr sz="900" spc="-23" dirty="0">
                <a:solidFill>
                  <a:prstClr val="black"/>
                </a:solidFill>
                <a:latin typeface="Arial"/>
                <a:cs typeface="Arial"/>
              </a:rPr>
              <a:t>3</a:t>
            </a:r>
            <a:r>
              <a:rPr sz="900" dirty="0">
                <a:solidFill>
                  <a:prstClr val="black"/>
                </a:solidFill>
                <a:latin typeface="Arial"/>
                <a:cs typeface="Arial"/>
              </a:rPr>
              <a:t>%</a:t>
            </a:r>
            <a:endParaRPr sz="900">
              <a:solidFill>
                <a:prstClr val="black"/>
              </a:solidFill>
              <a:latin typeface="Arial"/>
              <a:cs typeface="Arial"/>
            </a:endParaRPr>
          </a:p>
        </p:txBody>
      </p:sp>
      <p:sp>
        <p:nvSpPr>
          <p:cNvPr id="42" name="object 42"/>
          <p:cNvSpPr txBox="1"/>
          <p:nvPr/>
        </p:nvSpPr>
        <p:spPr>
          <a:xfrm>
            <a:off x="1772364" y="3682318"/>
            <a:ext cx="280988" cy="148117"/>
          </a:xfrm>
          <a:prstGeom prst="rect">
            <a:avLst/>
          </a:prstGeom>
        </p:spPr>
        <p:txBody>
          <a:bodyPr vert="horz" wrap="square" lIns="0" tIns="9525" rIns="0" bIns="0" rtlCol="0">
            <a:spAutoFit/>
          </a:bodyPr>
          <a:lstStyle/>
          <a:p>
            <a:pPr marL="9525" defTabSz="685800">
              <a:spcBef>
                <a:spcPts val="75"/>
              </a:spcBef>
            </a:pPr>
            <a:r>
              <a:rPr sz="900" spc="-23" dirty="0">
                <a:solidFill>
                  <a:prstClr val="black"/>
                </a:solidFill>
                <a:latin typeface="Arial"/>
                <a:cs typeface="Arial"/>
              </a:rPr>
              <a:t>0</a:t>
            </a:r>
            <a:r>
              <a:rPr sz="900" spc="45" dirty="0">
                <a:solidFill>
                  <a:prstClr val="black"/>
                </a:solidFill>
                <a:latin typeface="Arial"/>
                <a:cs typeface="Arial"/>
              </a:rPr>
              <a:t>.</a:t>
            </a:r>
            <a:r>
              <a:rPr sz="900" spc="-23" dirty="0">
                <a:solidFill>
                  <a:prstClr val="black"/>
                </a:solidFill>
                <a:latin typeface="Arial"/>
                <a:cs typeface="Arial"/>
              </a:rPr>
              <a:t>0</a:t>
            </a:r>
            <a:r>
              <a:rPr sz="900" dirty="0">
                <a:solidFill>
                  <a:prstClr val="black"/>
                </a:solidFill>
                <a:latin typeface="Arial"/>
                <a:cs typeface="Arial"/>
              </a:rPr>
              <a:t>%</a:t>
            </a:r>
            <a:endParaRPr sz="900">
              <a:solidFill>
                <a:prstClr val="black"/>
              </a:solidFill>
              <a:latin typeface="Arial"/>
              <a:cs typeface="Arial"/>
            </a:endParaRPr>
          </a:p>
        </p:txBody>
      </p:sp>
      <p:sp>
        <p:nvSpPr>
          <p:cNvPr id="43" name="object 43"/>
          <p:cNvSpPr txBox="1"/>
          <p:nvPr/>
        </p:nvSpPr>
        <p:spPr>
          <a:xfrm>
            <a:off x="1772364" y="3428000"/>
            <a:ext cx="280988" cy="148117"/>
          </a:xfrm>
          <a:prstGeom prst="rect">
            <a:avLst/>
          </a:prstGeom>
        </p:spPr>
        <p:txBody>
          <a:bodyPr vert="horz" wrap="square" lIns="0" tIns="9525" rIns="0" bIns="0" rtlCol="0">
            <a:spAutoFit/>
          </a:bodyPr>
          <a:lstStyle/>
          <a:p>
            <a:pPr marL="9525" defTabSz="685800">
              <a:spcBef>
                <a:spcPts val="75"/>
              </a:spcBef>
            </a:pPr>
            <a:r>
              <a:rPr sz="900" spc="-23" dirty="0">
                <a:solidFill>
                  <a:prstClr val="black"/>
                </a:solidFill>
                <a:latin typeface="Arial"/>
                <a:cs typeface="Arial"/>
              </a:rPr>
              <a:t>5</a:t>
            </a:r>
            <a:r>
              <a:rPr sz="900" spc="45" dirty="0">
                <a:solidFill>
                  <a:prstClr val="black"/>
                </a:solidFill>
                <a:latin typeface="Arial"/>
                <a:cs typeface="Arial"/>
              </a:rPr>
              <a:t>.</a:t>
            </a:r>
            <a:r>
              <a:rPr sz="900" spc="-23" dirty="0">
                <a:solidFill>
                  <a:prstClr val="black"/>
                </a:solidFill>
                <a:latin typeface="Arial"/>
                <a:cs typeface="Arial"/>
              </a:rPr>
              <a:t>0</a:t>
            </a:r>
            <a:r>
              <a:rPr sz="900" dirty="0">
                <a:solidFill>
                  <a:prstClr val="black"/>
                </a:solidFill>
                <a:latin typeface="Arial"/>
                <a:cs typeface="Arial"/>
              </a:rPr>
              <a:t>%</a:t>
            </a:r>
            <a:endParaRPr sz="900">
              <a:solidFill>
                <a:prstClr val="black"/>
              </a:solidFill>
              <a:latin typeface="Arial"/>
              <a:cs typeface="Arial"/>
            </a:endParaRPr>
          </a:p>
        </p:txBody>
      </p:sp>
      <p:sp>
        <p:nvSpPr>
          <p:cNvPr id="44" name="object 44"/>
          <p:cNvSpPr txBox="1"/>
          <p:nvPr/>
        </p:nvSpPr>
        <p:spPr>
          <a:xfrm>
            <a:off x="1708785" y="3174016"/>
            <a:ext cx="341948" cy="148117"/>
          </a:xfrm>
          <a:prstGeom prst="rect">
            <a:avLst/>
          </a:prstGeom>
        </p:spPr>
        <p:txBody>
          <a:bodyPr vert="horz" wrap="square" lIns="0" tIns="9525" rIns="0" bIns="0" rtlCol="0">
            <a:spAutoFit/>
          </a:bodyPr>
          <a:lstStyle/>
          <a:p>
            <a:pPr marL="9525" defTabSz="685800">
              <a:spcBef>
                <a:spcPts val="75"/>
              </a:spcBef>
            </a:pPr>
            <a:r>
              <a:rPr sz="900" spc="-26" dirty="0">
                <a:solidFill>
                  <a:prstClr val="black"/>
                </a:solidFill>
                <a:latin typeface="Arial"/>
                <a:cs typeface="Arial"/>
              </a:rPr>
              <a:t>1</a:t>
            </a:r>
            <a:r>
              <a:rPr sz="900" spc="34" dirty="0">
                <a:solidFill>
                  <a:prstClr val="black"/>
                </a:solidFill>
                <a:latin typeface="Arial"/>
                <a:cs typeface="Arial"/>
              </a:rPr>
              <a:t>0</a:t>
            </a:r>
            <a:r>
              <a:rPr sz="900" spc="-11" dirty="0">
                <a:solidFill>
                  <a:prstClr val="black"/>
                </a:solidFill>
                <a:latin typeface="Arial"/>
                <a:cs typeface="Arial"/>
              </a:rPr>
              <a:t>.</a:t>
            </a:r>
            <a:r>
              <a:rPr sz="900" spc="-26" dirty="0">
                <a:solidFill>
                  <a:prstClr val="black"/>
                </a:solidFill>
                <a:latin typeface="Arial"/>
                <a:cs typeface="Arial"/>
              </a:rPr>
              <a:t>0</a:t>
            </a:r>
            <a:r>
              <a:rPr sz="900" spc="-4" dirty="0">
                <a:solidFill>
                  <a:prstClr val="black"/>
                </a:solidFill>
                <a:latin typeface="Arial"/>
                <a:cs typeface="Arial"/>
              </a:rPr>
              <a:t>%</a:t>
            </a:r>
            <a:endParaRPr sz="900">
              <a:solidFill>
                <a:prstClr val="black"/>
              </a:solidFill>
              <a:latin typeface="Arial"/>
              <a:cs typeface="Arial"/>
            </a:endParaRPr>
          </a:p>
        </p:txBody>
      </p:sp>
      <p:sp>
        <p:nvSpPr>
          <p:cNvPr id="45" name="object 45"/>
          <p:cNvSpPr txBox="1"/>
          <p:nvPr/>
        </p:nvSpPr>
        <p:spPr>
          <a:xfrm>
            <a:off x="1708785" y="1901904"/>
            <a:ext cx="341948" cy="1187120"/>
          </a:xfrm>
          <a:prstGeom prst="rect">
            <a:avLst/>
          </a:prstGeom>
        </p:spPr>
        <p:txBody>
          <a:bodyPr vert="horz" wrap="square" lIns="0" tIns="9525" rIns="0" bIns="0" rtlCol="0">
            <a:spAutoFit/>
          </a:bodyPr>
          <a:lstStyle/>
          <a:p>
            <a:pPr marL="9525" defTabSz="685800">
              <a:spcBef>
                <a:spcPts val="75"/>
              </a:spcBef>
            </a:pPr>
            <a:r>
              <a:rPr sz="900" spc="-23" dirty="0">
                <a:solidFill>
                  <a:prstClr val="black"/>
                </a:solidFill>
                <a:latin typeface="Arial"/>
                <a:cs typeface="Arial"/>
              </a:rPr>
              <a:t>3</a:t>
            </a:r>
            <a:r>
              <a:rPr sz="900" spc="38" dirty="0">
                <a:solidFill>
                  <a:prstClr val="black"/>
                </a:solidFill>
                <a:latin typeface="Arial"/>
                <a:cs typeface="Arial"/>
              </a:rPr>
              <a:t>5</a:t>
            </a:r>
            <a:r>
              <a:rPr sz="900" spc="-11" dirty="0">
                <a:solidFill>
                  <a:prstClr val="black"/>
                </a:solidFill>
                <a:latin typeface="Arial"/>
                <a:cs typeface="Arial"/>
              </a:rPr>
              <a:t>.</a:t>
            </a:r>
            <a:r>
              <a:rPr sz="900" spc="-23" dirty="0">
                <a:solidFill>
                  <a:prstClr val="black"/>
                </a:solidFill>
                <a:latin typeface="Arial"/>
                <a:cs typeface="Arial"/>
              </a:rPr>
              <a:t>0</a:t>
            </a:r>
            <a:r>
              <a:rPr sz="900" dirty="0">
                <a:solidFill>
                  <a:prstClr val="black"/>
                </a:solidFill>
                <a:latin typeface="Arial"/>
                <a:cs typeface="Arial"/>
              </a:rPr>
              <a:t>%</a:t>
            </a:r>
          </a:p>
          <a:p>
            <a:pPr defTabSz="685800">
              <a:spcBef>
                <a:spcPts val="19"/>
              </a:spcBef>
            </a:pPr>
            <a:endParaRPr sz="788" dirty="0">
              <a:solidFill>
                <a:prstClr val="black"/>
              </a:solidFill>
              <a:latin typeface="Arial"/>
              <a:cs typeface="Arial"/>
            </a:endParaRPr>
          </a:p>
          <a:p>
            <a:pPr marL="9525" defTabSz="685800"/>
            <a:r>
              <a:rPr sz="900" spc="-26" dirty="0">
                <a:solidFill>
                  <a:prstClr val="black"/>
                </a:solidFill>
                <a:latin typeface="Arial"/>
                <a:cs typeface="Arial"/>
              </a:rPr>
              <a:t>3</a:t>
            </a:r>
            <a:r>
              <a:rPr sz="900" spc="34" dirty="0">
                <a:solidFill>
                  <a:prstClr val="black"/>
                </a:solidFill>
                <a:latin typeface="Arial"/>
                <a:cs typeface="Arial"/>
              </a:rPr>
              <a:t>0</a:t>
            </a:r>
            <a:r>
              <a:rPr sz="900" spc="-11" dirty="0">
                <a:solidFill>
                  <a:prstClr val="black"/>
                </a:solidFill>
                <a:latin typeface="Arial"/>
                <a:cs typeface="Arial"/>
              </a:rPr>
              <a:t>.</a:t>
            </a:r>
            <a:r>
              <a:rPr sz="900" spc="-26" dirty="0">
                <a:solidFill>
                  <a:prstClr val="black"/>
                </a:solidFill>
                <a:latin typeface="Arial"/>
                <a:cs typeface="Arial"/>
              </a:rPr>
              <a:t>0</a:t>
            </a:r>
            <a:r>
              <a:rPr sz="900" spc="-4" dirty="0">
                <a:solidFill>
                  <a:prstClr val="black"/>
                </a:solidFill>
                <a:latin typeface="Arial"/>
                <a:cs typeface="Arial"/>
              </a:rPr>
              <a:t>%</a:t>
            </a:r>
            <a:endParaRPr sz="900" dirty="0">
              <a:solidFill>
                <a:prstClr val="black"/>
              </a:solidFill>
              <a:latin typeface="Arial"/>
              <a:cs typeface="Arial"/>
            </a:endParaRPr>
          </a:p>
          <a:p>
            <a:pPr defTabSz="685800">
              <a:spcBef>
                <a:spcPts val="15"/>
              </a:spcBef>
            </a:pPr>
            <a:endParaRPr sz="788" dirty="0">
              <a:solidFill>
                <a:prstClr val="black"/>
              </a:solidFill>
              <a:latin typeface="Arial"/>
              <a:cs typeface="Arial"/>
            </a:endParaRPr>
          </a:p>
          <a:p>
            <a:pPr marL="9525" defTabSz="685800">
              <a:spcBef>
                <a:spcPts val="4"/>
              </a:spcBef>
            </a:pPr>
            <a:r>
              <a:rPr sz="900" spc="-26" dirty="0">
                <a:solidFill>
                  <a:prstClr val="black"/>
                </a:solidFill>
                <a:latin typeface="Arial"/>
                <a:cs typeface="Arial"/>
              </a:rPr>
              <a:t>2</a:t>
            </a:r>
            <a:r>
              <a:rPr sz="900" spc="34" dirty="0">
                <a:solidFill>
                  <a:prstClr val="black"/>
                </a:solidFill>
                <a:latin typeface="Arial"/>
                <a:cs typeface="Arial"/>
              </a:rPr>
              <a:t>5</a:t>
            </a:r>
            <a:r>
              <a:rPr sz="900" spc="-11" dirty="0">
                <a:solidFill>
                  <a:prstClr val="black"/>
                </a:solidFill>
                <a:latin typeface="Arial"/>
                <a:cs typeface="Arial"/>
              </a:rPr>
              <a:t>.</a:t>
            </a:r>
            <a:r>
              <a:rPr sz="900" spc="-26" dirty="0">
                <a:solidFill>
                  <a:prstClr val="black"/>
                </a:solidFill>
                <a:latin typeface="Arial"/>
                <a:cs typeface="Arial"/>
              </a:rPr>
              <a:t>0</a:t>
            </a:r>
            <a:r>
              <a:rPr sz="900" spc="-4" dirty="0">
                <a:solidFill>
                  <a:prstClr val="black"/>
                </a:solidFill>
                <a:latin typeface="Arial"/>
                <a:cs typeface="Arial"/>
              </a:rPr>
              <a:t>%</a:t>
            </a:r>
            <a:endParaRPr sz="900" dirty="0">
              <a:solidFill>
                <a:prstClr val="black"/>
              </a:solidFill>
              <a:latin typeface="Arial"/>
              <a:cs typeface="Arial"/>
            </a:endParaRPr>
          </a:p>
          <a:p>
            <a:pPr defTabSz="685800">
              <a:spcBef>
                <a:spcPts val="15"/>
              </a:spcBef>
            </a:pPr>
            <a:endParaRPr sz="788" dirty="0">
              <a:solidFill>
                <a:prstClr val="black"/>
              </a:solidFill>
              <a:latin typeface="Arial"/>
              <a:cs typeface="Arial"/>
            </a:endParaRPr>
          </a:p>
          <a:p>
            <a:pPr marL="9525" defTabSz="685800"/>
            <a:r>
              <a:rPr sz="900" spc="-26" dirty="0">
                <a:solidFill>
                  <a:prstClr val="black"/>
                </a:solidFill>
                <a:latin typeface="Arial"/>
                <a:cs typeface="Arial"/>
              </a:rPr>
              <a:t>2</a:t>
            </a:r>
            <a:r>
              <a:rPr sz="900" spc="34" dirty="0">
                <a:solidFill>
                  <a:prstClr val="black"/>
                </a:solidFill>
                <a:latin typeface="Arial"/>
                <a:cs typeface="Arial"/>
              </a:rPr>
              <a:t>0</a:t>
            </a:r>
            <a:r>
              <a:rPr sz="900" spc="-11" dirty="0">
                <a:solidFill>
                  <a:prstClr val="black"/>
                </a:solidFill>
                <a:latin typeface="Arial"/>
                <a:cs typeface="Arial"/>
              </a:rPr>
              <a:t>.</a:t>
            </a:r>
            <a:r>
              <a:rPr sz="900" spc="-26" dirty="0">
                <a:solidFill>
                  <a:prstClr val="black"/>
                </a:solidFill>
                <a:latin typeface="Arial"/>
                <a:cs typeface="Arial"/>
              </a:rPr>
              <a:t>0</a:t>
            </a:r>
            <a:r>
              <a:rPr sz="900" spc="-4" dirty="0">
                <a:solidFill>
                  <a:prstClr val="black"/>
                </a:solidFill>
                <a:latin typeface="Arial"/>
                <a:cs typeface="Arial"/>
              </a:rPr>
              <a:t>%</a:t>
            </a:r>
            <a:endParaRPr sz="900" dirty="0">
              <a:solidFill>
                <a:prstClr val="black"/>
              </a:solidFill>
              <a:latin typeface="Arial"/>
              <a:cs typeface="Arial"/>
            </a:endParaRPr>
          </a:p>
          <a:p>
            <a:pPr defTabSz="685800">
              <a:spcBef>
                <a:spcPts val="15"/>
              </a:spcBef>
            </a:pPr>
            <a:endParaRPr sz="788" dirty="0">
              <a:solidFill>
                <a:prstClr val="black"/>
              </a:solidFill>
              <a:latin typeface="Arial"/>
              <a:cs typeface="Arial"/>
            </a:endParaRPr>
          </a:p>
          <a:p>
            <a:pPr marL="9525" defTabSz="685800">
              <a:spcBef>
                <a:spcPts val="4"/>
              </a:spcBef>
            </a:pPr>
            <a:r>
              <a:rPr sz="900" spc="-26" dirty="0">
                <a:solidFill>
                  <a:prstClr val="black"/>
                </a:solidFill>
                <a:latin typeface="Arial"/>
                <a:cs typeface="Arial"/>
              </a:rPr>
              <a:t>1</a:t>
            </a:r>
            <a:r>
              <a:rPr sz="900" spc="34" dirty="0">
                <a:solidFill>
                  <a:prstClr val="black"/>
                </a:solidFill>
                <a:latin typeface="Arial"/>
                <a:cs typeface="Arial"/>
              </a:rPr>
              <a:t>5</a:t>
            </a:r>
            <a:r>
              <a:rPr sz="900" spc="-11" dirty="0">
                <a:solidFill>
                  <a:prstClr val="black"/>
                </a:solidFill>
                <a:latin typeface="Arial"/>
                <a:cs typeface="Arial"/>
              </a:rPr>
              <a:t>.</a:t>
            </a:r>
            <a:r>
              <a:rPr sz="900" spc="-26" dirty="0">
                <a:solidFill>
                  <a:prstClr val="black"/>
                </a:solidFill>
                <a:latin typeface="Arial"/>
                <a:cs typeface="Arial"/>
              </a:rPr>
              <a:t>0</a:t>
            </a:r>
            <a:r>
              <a:rPr sz="900" spc="-4" dirty="0">
                <a:solidFill>
                  <a:prstClr val="black"/>
                </a:solidFill>
                <a:latin typeface="Arial"/>
                <a:cs typeface="Arial"/>
              </a:rPr>
              <a:t>%</a:t>
            </a:r>
            <a:endParaRPr sz="900" dirty="0">
              <a:solidFill>
                <a:prstClr val="black"/>
              </a:solidFill>
              <a:latin typeface="Arial"/>
              <a:cs typeface="Arial"/>
            </a:endParaRPr>
          </a:p>
        </p:txBody>
      </p:sp>
      <p:sp>
        <p:nvSpPr>
          <p:cNvPr id="46" name="object 46"/>
          <p:cNvSpPr txBox="1"/>
          <p:nvPr/>
        </p:nvSpPr>
        <p:spPr>
          <a:xfrm>
            <a:off x="1708785" y="1647587"/>
            <a:ext cx="341948" cy="148117"/>
          </a:xfrm>
          <a:prstGeom prst="rect">
            <a:avLst/>
          </a:prstGeom>
        </p:spPr>
        <p:txBody>
          <a:bodyPr vert="horz" wrap="square" lIns="0" tIns="9525" rIns="0" bIns="0" rtlCol="0">
            <a:spAutoFit/>
          </a:bodyPr>
          <a:lstStyle/>
          <a:p>
            <a:pPr marL="9525" defTabSz="685800">
              <a:spcBef>
                <a:spcPts val="75"/>
              </a:spcBef>
            </a:pPr>
            <a:r>
              <a:rPr sz="900" spc="-23" dirty="0">
                <a:solidFill>
                  <a:prstClr val="black"/>
                </a:solidFill>
                <a:latin typeface="Arial"/>
                <a:cs typeface="Arial"/>
              </a:rPr>
              <a:t>4</a:t>
            </a:r>
            <a:r>
              <a:rPr sz="900" spc="38" dirty="0">
                <a:solidFill>
                  <a:prstClr val="black"/>
                </a:solidFill>
                <a:latin typeface="Arial"/>
                <a:cs typeface="Arial"/>
              </a:rPr>
              <a:t>0</a:t>
            </a:r>
            <a:r>
              <a:rPr sz="900" spc="-11" dirty="0">
                <a:solidFill>
                  <a:prstClr val="black"/>
                </a:solidFill>
                <a:latin typeface="Arial"/>
                <a:cs typeface="Arial"/>
              </a:rPr>
              <a:t>.</a:t>
            </a:r>
            <a:r>
              <a:rPr sz="900" spc="-23" dirty="0">
                <a:solidFill>
                  <a:prstClr val="black"/>
                </a:solidFill>
                <a:latin typeface="Arial"/>
                <a:cs typeface="Arial"/>
              </a:rPr>
              <a:t>0</a:t>
            </a:r>
            <a:r>
              <a:rPr sz="900" dirty="0">
                <a:solidFill>
                  <a:prstClr val="black"/>
                </a:solidFill>
                <a:latin typeface="Arial"/>
                <a:cs typeface="Arial"/>
              </a:rPr>
              <a:t>%</a:t>
            </a:r>
            <a:endParaRPr sz="900">
              <a:solidFill>
                <a:prstClr val="black"/>
              </a:solidFill>
              <a:latin typeface="Arial"/>
              <a:cs typeface="Arial"/>
            </a:endParaRPr>
          </a:p>
        </p:txBody>
      </p:sp>
      <p:sp>
        <p:nvSpPr>
          <p:cNvPr id="47" name="object 47"/>
          <p:cNvSpPr txBox="1"/>
          <p:nvPr/>
        </p:nvSpPr>
        <p:spPr>
          <a:xfrm>
            <a:off x="1708785" y="1393270"/>
            <a:ext cx="341948" cy="148117"/>
          </a:xfrm>
          <a:prstGeom prst="rect">
            <a:avLst/>
          </a:prstGeom>
        </p:spPr>
        <p:txBody>
          <a:bodyPr vert="horz" wrap="square" lIns="0" tIns="9525" rIns="0" bIns="0" rtlCol="0">
            <a:spAutoFit/>
          </a:bodyPr>
          <a:lstStyle/>
          <a:p>
            <a:pPr marL="9525" defTabSz="685800">
              <a:spcBef>
                <a:spcPts val="75"/>
              </a:spcBef>
            </a:pPr>
            <a:r>
              <a:rPr sz="900" spc="-23" dirty="0">
                <a:solidFill>
                  <a:prstClr val="black"/>
                </a:solidFill>
                <a:latin typeface="Arial"/>
                <a:cs typeface="Arial"/>
              </a:rPr>
              <a:t>4</a:t>
            </a:r>
            <a:r>
              <a:rPr sz="900" spc="38" dirty="0">
                <a:solidFill>
                  <a:prstClr val="black"/>
                </a:solidFill>
                <a:latin typeface="Arial"/>
                <a:cs typeface="Arial"/>
              </a:rPr>
              <a:t>5</a:t>
            </a:r>
            <a:r>
              <a:rPr sz="900" spc="-11" dirty="0">
                <a:solidFill>
                  <a:prstClr val="black"/>
                </a:solidFill>
                <a:latin typeface="Arial"/>
                <a:cs typeface="Arial"/>
              </a:rPr>
              <a:t>.</a:t>
            </a:r>
            <a:r>
              <a:rPr sz="900" spc="-23" dirty="0">
                <a:solidFill>
                  <a:prstClr val="black"/>
                </a:solidFill>
                <a:latin typeface="Arial"/>
                <a:cs typeface="Arial"/>
              </a:rPr>
              <a:t>0</a:t>
            </a:r>
            <a:r>
              <a:rPr sz="900" dirty="0">
                <a:solidFill>
                  <a:prstClr val="black"/>
                </a:solidFill>
                <a:latin typeface="Arial"/>
                <a:cs typeface="Arial"/>
              </a:rPr>
              <a:t>%</a:t>
            </a:r>
            <a:endParaRPr sz="900">
              <a:solidFill>
                <a:prstClr val="black"/>
              </a:solidFill>
              <a:latin typeface="Arial"/>
              <a:cs typeface="Arial"/>
            </a:endParaRPr>
          </a:p>
        </p:txBody>
      </p:sp>
      <p:sp>
        <p:nvSpPr>
          <p:cNvPr id="48" name="object 48"/>
          <p:cNvSpPr txBox="1"/>
          <p:nvPr/>
        </p:nvSpPr>
        <p:spPr>
          <a:xfrm>
            <a:off x="2603468" y="3819049"/>
            <a:ext cx="354330" cy="148117"/>
          </a:xfrm>
          <a:prstGeom prst="rect">
            <a:avLst/>
          </a:prstGeom>
        </p:spPr>
        <p:txBody>
          <a:bodyPr vert="horz" wrap="square" lIns="0" tIns="9525" rIns="0" bIns="0" rtlCol="0">
            <a:spAutoFit/>
          </a:bodyPr>
          <a:lstStyle/>
          <a:p>
            <a:pPr marL="9525" defTabSz="685800">
              <a:spcBef>
                <a:spcPts val="75"/>
              </a:spcBef>
            </a:pPr>
            <a:r>
              <a:rPr sz="900" spc="-4" dirty="0">
                <a:solidFill>
                  <a:prstClr val="black"/>
                </a:solidFill>
                <a:latin typeface="Arial"/>
                <a:cs typeface="Arial"/>
              </a:rPr>
              <a:t>1</a:t>
            </a:r>
            <a:r>
              <a:rPr sz="900" spc="-19" dirty="0">
                <a:solidFill>
                  <a:prstClr val="black"/>
                </a:solidFill>
                <a:latin typeface="Arial"/>
                <a:cs typeface="Arial"/>
              </a:rPr>
              <a:t> </a:t>
            </a:r>
            <a:r>
              <a:rPr sz="900" spc="-15" dirty="0">
                <a:solidFill>
                  <a:prstClr val="black"/>
                </a:solidFill>
                <a:latin typeface="Arial"/>
                <a:cs typeface="Arial"/>
              </a:rPr>
              <a:t>Year</a:t>
            </a:r>
            <a:endParaRPr sz="900">
              <a:solidFill>
                <a:prstClr val="black"/>
              </a:solidFill>
              <a:latin typeface="Arial"/>
              <a:cs typeface="Arial"/>
            </a:endParaRPr>
          </a:p>
        </p:txBody>
      </p:sp>
      <p:sp>
        <p:nvSpPr>
          <p:cNvPr id="49" name="object 49"/>
          <p:cNvSpPr txBox="1"/>
          <p:nvPr/>
        </p:nvSpPr>
        <p:spPr>
          <a:xfrm>
            <a:off x="3855434" y="3819049"/>
            <a:ext cx="411480" cy="148117"/>
          </a:xfrm>
          <a:prstGeom prst="rect">
            <a:avLst/>
          </a:prstGeom>
        </p:spPr>
        <p:txBody>
          <a:bodyPr vert="horz" wrap="square" lIns="0" tIns="9525" rIns="0" bIns="0" rtlCol="0">
            <a:spAutoFit/>
          </a:bodyPr>
          <a:lstStyle/>
          <a:p>
            <a:pPr marL="9525" defTabSz="685800">
              <a:spcBef>
                <a:spcPts val="75"/>
              </a:spcBef>
            </a:pPr>
            <a:r>
              <a:rPr sz="900" spc="-4" dirty="0">
                <a:solidFill>
                  <a:prstClr val="black"/>
                </a:solidFill>
                <a:latin typeface="Arial"/>
                <a:cs typeface="Arial"/>
              </a:rPr>
              <a:t>3</a:t>
            </a:r>
            <a:r>
              <a:rPr sz="900" spc="-23" dirty="0">
                <a:solidFill>
                  <a:prstClr val="black"/>
                </a:solidFill>
                <a:latin typeface="Arial"/>
                <a:cs typeface="Arial"/>
              </a:rPr>
              <a:t> </a:t>
            </a:r>
            <a:r>
              <a:rPr sz="900" spc="-11" dirty="0">
                <a:solidFill>
                  <a:prstClr val="black"/>
                </a:solidFill>
                <a:latin typeface="Arial"/>
                <a:cs typeface="Arial"/>
              </a:rPr>
              <a:t>Years</a:t>
            </a:r>
            <a:endParaRPr sz="900">
              <a:solidFill>
                <a:prstClr val="black"/>
              </a:solidFill>
              <a:latin typeface="Arial"/>
              <a:cs typeface="Arial"/>
            </a:endParaRPr>
          </a:p>
        </p:txBody>
      </p:sp>
      <p:sp>
        <p:nvSpPr>
          <p:cNvPr id="50" name="object 50"/>
          <p:cNvSpPr txBox="1"/>
          <p:nvPr/>
        </p:nvSpPr>
        <p:spPr>
          <a:xfrm>
            <a:off x="5136071" y="3819049"/>
            <a:ext cx="411480" cy="148117"/>
          </a:xfrm>
          <a:prstGeom prst="rect">
            <a:avLst/>
          </a:prstGeom>
        </p:spPr>
        <p:txBody>
          <a:bodyPr vert="horz" wrap="square" lIns="0" tIns="9525" rIns="0" bIns="0" rtlCol="0">
            <a:spAutoFit/>
          </a:bodyPr>
          <a:lstStyle/>
          <a:p>
            <a:pPr marL="9525" defTabSz="685800">
              <a:spcBef>
                <a:spcPts val="75"/>
              </a:spcBef>
            </a:pPr>
            <a:r>
              <a:rPr sz="900" spc="-4" dirty="0">
                <a:solidFill>
                  <a:prstClr val="black"/>
                </a:solidFill>
                <a:latin typeface="Arial"/>
                <a:cs typeface="Arial"/>
              </a:rPr>
              <a:t>5</a:t>
            </a:r>
            <a:r>
              <a:rPr sz="900" spc="-23" dirty="0">
                <a:solidFill>
                  <a:prstClr val="black"/>
                </a:solidFill>
                <a:latin typeface="Arial"/>
                <a:cs typeface="Arial"/>
              </a:rPr>
              <a:t> </a:t>
            </a:r>
            <a:r>
              <a:rPr sz="900" spc="-11" dirty="0">
                <a:solidFill>
                  <a:prstClr val="black"/>
                </a:solidFill>
                <a:latin typeface="Arial"/>
                <a:cs typeface="Arial"/>
              </a:rPr>
              <a:t>Years</a:t>
            </a:r>
            <a:endParaRPr sz="900">
              <a:solidFill>
                <a:prstClr val="black"/>
              </a:solidFill>
              <a:latin typeface="Arial"/>
              <a:cs typeface="Arial"/>
            </a:endParaRPr>
          </a:p>
        </p:txBody>
      </p:sp>
      <p:sp>
        <p:nvSpPr>
          <p:cNvPr id="51" name="object 51"/>
          <p:cNvSpPr txBox="1"/>
          <p:nvPr/>
        </p:nvSpPr>
        <p:spPr>
          <a:xfrm>
            <a:off x="6384893" y="3819049"/>
            <a:ext cx="480060" cy="148117"/>
          </a:xfrm>
          <a:prstGeom prst="rect">
            <a:avLst/>
          </a:prstGeom>
        </p:spPr>
        <p:txBody>
          <a:bodyPr vert="horz" wrap="square" lIns="0" tIns="9525" rIns="0" bIns="0" rtlCol="0">
            <a:spAutoFit/>
          </a:bodyPr>
          <a:lstStyle/>
          <a:p>
            <a:pPr marL="9525" defTabSz="685800">
              <a:spcBef>
                <a:spcPts val="75"/>
              </a:spcBef>
            </a:pPr>
            <a:r>
              <a:rPr sz="900" spc="-15" dirty="0">
                <a:solidFill>
                  <a:prstClr val="black"/>
                </a:solidFill>
                <a:latin typeface="Arial"/>
                <a:cs typeface="Arial"/>
              </a:rPr>
              <a:t>10 </a:t>
            </a:r>
            <a:r>
              <a:rPr sz="900" dirty="0">
                <a:solidFill>
                  <a:prstClr val="black"/>
                </a:solidFill>
                <a:latin typeface="Arial"/>
                <a:cs typeface="Arial"/>
              </a:rPr>
              <a:t>Years</a:t>
            </a:r>
            <a:endParaRPr sz="900">
              <a:solidFill>
                <a:prstClr val="black"/>
              </a:solidFill>
              <a:latin typeface="Arial"/>
              <a:cs typeface="Arial"/>
            </a:endParaRPr>
          </a:p>
        </p:txBody>
      </p:sp>
      <p:sp>
        <p:nvSpPr>
          <p:cNvPr id="52" name="object 52"/>
          <p:cNvSpPr/>
          <p:nvPr/>
        </p:nvSpPr>
        <p:spPr>
          <a:xfrm>
            <a:off x="2522220" y="1242059"/>
            <a:ext cx="60960" cy="60960"/>
          </a:xfrm>
          <a:custGeom>
            <a:avLst/>
            <a:gdLst/>
            <a:ahLst/>
            <a:cxnLst/>
            <a:rect l="l" t="t" r="r" b="b"/>
            <a:pathLst>
              <a:path w="81280" h="81280">
                <a:moveTo>
                  <a:pt x="0" y="81279"/>
                </a:moveTo>
                <a:lnTo>
                  <a:pt x="81280" y="81279"/>
                </a:lnTo>
                <a:lnTo>
                  <a:pt x="81280" y="0"/>
                </a:lnTo>
                <a:lnTo>
                  <a:pt x="0" y="0"/>
                </a:lnTo>
                <a:lnTo>
                  <a:pt x="0" y="81279"/>
                </a:lnTo>
                <a:close/>
              </a:path>
            </a:pathLst>
          </a:custGeom>
          <a:solidFill>
            <a:srgbClr val="003E71"/>
          </a:solidFill>
        </p:spPr>
        <p:txBody>
          <a:bodyPr wrap="square" lIns="0" tIns="0" rIns="0" bIns="0" rtlCol="0"/>
          <a:lstStyle/>
          <a:p>
            <a:pPr defTabSz="685800"/>
            <a:endParaRPr sz="1350">
              <a:solidFill>
                <a:prstClr val="black"/>
              </a:solidFill>
              <a:latin typeface="Calibri"/>
            </a:endParaRPr>
          </a:p>
        </p:txBody>
      </p:sp>
      <p:sp>
        <p:nvSpPr>
          <p:cNvPr id="53" name="object 53"/>
          <p:cNvSpPr txBox="1"/>
          <p:nvPr/>
        </p:nvSpPr>
        <p:spPr>
          <a:xfrm>
            <a:off x="2598421" y="1189625"/>
            <a:ext cx="564356" cy="148117"/>
          </a:xfrm>
          <a:prstGeom prst="rect">
            <a:avLst/>
          </a:prstGeom>
        </p:spPr>
        <p:txBody>
          <a:bodyPr vert="horz" wrap="square" lIns="0" tIns="9525" rIns="0" bIns="0" rtlCol="0">
            <a:spAutoFit/>
          </a:bodyPr>
          <a:lstStyle/>
          <a:p>
            <a:pPr marL="9525" defTabSz="685800">
              <a:spcBef>
                <a:spcPts val="75"/>
              </a:spcBef>
            </a:pPr>
            <a:r>
              <a:rPr sz="900" spc="-4" dirty="0">
                <a:solidFill>
                  <a:prstClr val="black"/>
                </a:solidFill>
                <a:latin typeface="Arial"/>
                <a:cs typeface="Arial"/>
              </a:rPr>
              <a:t>Total</a:t>
            </a:r>
            <a:r>
              <a:rPr sz="900" spc="-15" dirty="0">
                <a:solidFill>
                  <a:prstClr val="black"/>
                </a:solidFill>
                <a:latin typeface="Arial"/>
                <a:cs typeface="Arial"/>
              </a:rPr>
              <a:t> Fund</a:t>
            </a:r>
            <a:endParaRPr sz="900">
              <a:solidFill>
                <a:prstClr val="black"/>
              </a:solidFill>
              <a:latin typeface="Arial"/>
              <a:cs typeface="Arial"/>
            </a:endParaRPr>
          </a:p>
        </p:txBody>
      </p:sp>
      <p:sp>
        <p:nvSpPr>
          <p:cNvPr id="54" name="object 54"/>
          <p:cNvSpPr/>
          <p:nvPr/>
        </p:nvSpPr>
        <p:spPr>
          <a:xfrm>
            <a:off x="3368040" y="1242059"/>
            <a:ext cx="60960" cy="60960"/>
          </a:xfrm>
          <a:custGeom>
            <a:avLst/>
            <a:gdLst/>
            <a:ahLst/>
            <a:cxnLst/>
            <a:rect l="l" t="t" r="r" b="b"/>
            <a:pathLst>
              <a:path w="81280" h="81280">
                <a:moveTo>
                  <a:pt x="0" y="81279"/>
                </a:moveTo>
                <a:lnTo>
                  <a:pt x="81280" y="81279"/>
                </a:lnTo>
                <a:lnTo>
                  <a:pt x="81280" y="0"/>
                </a:lnTo>
                <a:lnTo>
                  <a:pt x="0" y="0"/>
                </a:lnTo>
                <a:lnTo>
                  <a:pt x="0" y="81279"/>
                </a:lnTo>
                <a:close/>
              </a:path>
            </a:pathLst>
          </a:custGeom>
          <a:solidFill>
            <a:srgbClr val="A7A9AC"/>
          </a:solidFill>
        </p:spPr>
        <p:txBody>
          <a:bodyPr wrap="square" lIns="0" tIns="0" rIns="0" bIns="0" rtlCol="0"/>
          <a:lstStyle/>
          <a:p>
            <a:pPr defTabSz="685800"/>
            <a:endParaRPr sz="1350">
              <a:solidFill>
                <a:prstClr val="black"/>
              </a:solidFill>
              <a:latin typeface="Calibri"/>
            </a:endParaRPr>
          </a:p>
        </p:txBody>
      </p:sp>
      <p:sp>
        <p:nvSpPr>
          <p:cNvPr id="55" name="object 55"/>
          <p:cNvSpPr txBox="1"/>
          <p:nvPr/>
        </p:nvSpPr>
        <p:spPr>
          <a:xfrm>
            <a:off x="3444526" y="1189625"/>
            <a:ext cx="1701165" cy="148117"/>
          </a:xfrm>
          <a:prstGeom prst="rect">
            <a:avLst/>
          </a:prstGeom>
        </p:spPr>
        <p:txBody>
          <a:bodyPr vert="horz" wrap="square" lIns="0" tIns="9525" rIns="0" bIns="0" rtlCol="0">
            <a:spAutoFit/>
          </a:bodyPr>
          <a:lstStyle/>
          <a:p>
            <a:pPr marL="9525" defTabSz="685800">
              <a:spcBef>
                <a:spcPts val="75"/>
              </a:spcBef>
            </a:pPr>
            <a:r>
              <a:rPr sz="900" spc="-4" dirty="0">
                <a:solidFill>
                  <a:prstClr val="black"/>
                </a:solidFill>
                <a:latin typeface="Arial"/>
                <a:cs typeface="Arial"/>
              </a:rPr>
              <a:t>Total </a:t>
            </a:r>
            <a:r>
              <a:rPr sz="900" spc="-11" dirty="0">
                <a:solidFill>
                  <a:prstClr val="black"/>
                </a:solidFill>
                <a:latin typeface="Arial"/>
                <a:cs typeface="Arial"/>
              </a:rPr>
              <a:t>Plan </a:t>
            </a:r>
            <a:r>
              <a:rPr sz="900" dirty="0">
                <a:solidFill>
                  <a:prstClr val="black"/>
                </a:solidFill>
                <a:latin typeface="Arial"/>
                <a:cs typeface="Arial"/>
              </a:rPr>
              <a:t>Aggregate</a:t>
            </a:r>
            <a:r>
              <a:rPr sz="900" spc="-8" dirty="0">
                <a:solidFill>
                  <a:prstClr val="black"/>
                </a:solidFill>
                <a:latin typeface="Arial"/>
                <a:cs typeface="Arial"/>
              </a:rPr>
              <a:t> </a:t>
            </a:r>
            <a:r>
              <a:rPr sz="900" spc="-4" dirty="0">
                <a:solidFill>
                  <a:prstClr val="black"/>
                </a:solidFill>
                <a:latin typeface="Arial"/>
                <a:cs typeface="Arial"/>
              </a:rPr>
              <a:t>Benchmark</a:t>
            </a:r>
            <a:endParaRPr sz="900">
              <a:solidFill>
                <a:prstClr val="black"/>
              </a:solidFill>
              <a:latin typeface="Arial"/>
              <a:cs typeface="Arial"/>
            </a:endParaRPr>
          </a:p>
        </p:txBody>
      </p:sp>
      <p:sp>
        <p:nvSpPr>
          <p:cNvPr id="56" name="object 56"/>
          <p:cNvSpPr/>
          <p:nvPr/>
        </p:nvSpPr>
        <p:spPr>
          <a:xfrm>
            <a:off x="5349240" y="1242059"/>
            <a:ext cx="60960" cy="60960"/>
          </a:xfrm>
          <a:custGeom>
            <a:avLst/>
            <a:gdLst/>
            <a:ahLst/>
            <a:cxnLst/>
            <a:rect l="l" t="t" r="r" b="b"/>
            <a:pathLst>
              <a:path w="81279" h="81280">
                <a:moveTo>
                  <a:pt x="0" y="81279"/>
                </a:moveTo>
                <a:lnTo>
                  <a:pt x="81279" y="81279"/>
                </a:lnTo>
                <a:lnTo>
                  <a:pt x="81279" y="0"/>
                </a:lnTo>
                <a:lnTo>
                  <a:pt x="0" y="0"/>
                </a:lnTo>
                <a:lnTo>
                  <a:pt x="0" y="81279"/>
                </a:lnTo>
                <a:close/>
              </a:path>
            </a:pathLst>
          </a:custGeom>
          <a:solidFill>
            <a:srgbClr val="79B800"/>
          </a:solidFill>
        </p:spPr>
        <p:txBody>
          <a:bodyPr wrap="square" lIns="0" tIns="0" rIns="0" bIns="0" rtlCol="0"/>
          <a:lstStyle/>
          <a:p>
            <a:pPr defTabSz="685800"/>
            <a:endParaRPr sz="1350">
              <a:solidFill>
                <a:prstClr val="black"/>
              </a:solidFill>
              <a:latin typeface="Calibri"/>
            </a:endParaRPr>
          </a:p>
        </p:txBody>
      </p:sp>
      <p:sp>
        <p:nvSpPr>
          <p:cNvPr id="57" name="object 57"/>
          <p:cNvSpPr txBox="1"/>
          <p:nvPr/>
        </p:nvSpPr>
        <p:spPr>
          <a:xfrm>
            <a:off x="5429251" y="1189625"/>
            <a:ext cx="1118711" cy="148117"/>
          </a:xfrm>
          <a:prstGeom prst="rect">
            <a:avLst/>
          </a:prstGeom>
        </p:spPr>
        <p:txBody>
          <a:bodyPr vert="horz" wrap="square" lIns="0" tIns="9525" rIns="0" bIns="0" rtlCol="0">
            <a:spAutoFit/>
          </a:bodyPr>
          <a:lstStyle/>
          <a:p>
            <a:pPr marL="9525" defTabSz="685800">
              <a:spcBef>
                <a:spcPts val="75"/>
              </a:spcBef>
            </a:pPr>
            <a:r>
              <a:rPr sz="900" spc="-4" dirty="0">
                <a:solidFill>
                  <a:prstClr val="black"/>
                </a:solidFill>
                <a:latin typeface="Arial"/>
                <a:cs typeface="Arial"/>
              </a:rPr>
              <a:t>Relative</a:t>
            </a:r>
            <a:r>
              <a:rPr sz="900" spc="-56" dirty="0">
                <a:solidFill>
                  <a:prstClr val="black"/>
                </a:solidFill>
                <a:latin typeface="Arial"/>
                <a:cs typeface="Arial"/>
              </a:rPr>
              <a:t> </a:t>
            </a:r>
            <a:r>
              <a:rPr sz="900" dirty="0">
                <a:solidFill>
                  <a:prstClr val="black"/>
                </a:solidFill>
                <a:latin typeface="Arial"/>
                <a:cs typeface="Arial"/>
              </a:rPr>
              <a:t>Performance</a:t>
            </a:r>
            <a:endParaRPr sz="900">
              <a:solidFill>
                <a:prstClr val="black"/>
              </a:solidFill>
              <a:latin typeface="Arial"/>
              <a:cs typeface="Arial"/>
            </a:endParaRPr>
          </a:p>
        </p:txBody>
      </p:sp>
      <p:sp>
        <p:nvSpPr>
          <p:cNvPr id="60" name="Slide Number Placeholder 59"/>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134</a:t>
            </a:fld>
            <a:endParaRPr lang="en-US" spc="-4" dirty="0"/>
          </a:p>
        </p:txBody>
      </p:sp>
    </p:spTree>
    <p:extLst>
      <p:ext uri="{BB962C8B-B14F-4D97-AF65-F5344CB8AC3E}">
        <p14:creationId xmlns:p14="http://schemas.microsoft.com/office/powerpoint/2010/main" val="257731585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90663" y="359521"/>
            <a:ext cx="3987641" cy="240450"/>
          </a:xfrm>
          <a:prstGeom prst="rect">
            <a:avLst/>
          </a:prstGeom>
        </p:spPr>
        <p:txBody>
          <a:bodyPr vert="horz" wrap="square" lIns="0" tIns="9525" rIns="0" bIns="0" rtlCol="0">
            <a:spAutoFit/>
          </a:bodyPr>
          <a:lstStyle/>
          <a:p>
            <a:pPr marL="9525">
              <a:spcBef>
                <a:spcPts val="75"/>
              </a:spcBef>
            </a:pPr>
            <a:r>
              <a:rPr spc="-8" dirty="0"/>
              <a:t>Investment </a:t>
            </a:r>
            <a:r>
              <a:rPr dirty="0"/>
              <a:t>Option </a:t>
            </a:r>
            <a:r>
              <a:rPr spc="-8" dirty="0"/>
              <a:t>Relative </a:t>
            </a:r>
            <a:r>
              <a:rPr spc="-4" dirty="0"/>
              <a:t>Returns </a:t>
            </a:r>
            <a:r>
              <a:rPr dirty="0"/>
              <a:t>and</a:t>
            </a:r>
            <a:r>
              <a:rPr spc="4" dirty="0"/>
              <a:t> Ranks</a:t>
            </a:r>
          </a:p>
        </p:txBody>
      </p:sp>
      <p:sp>
        <p:nvSpPr>
          <p:cNvPr id="3" name="object 3"/>
          <p:cNvSpPr txBox="1"/>
          <p:nvPr/>
        </p:nvSpPr>
        <p:spPr>
          <a:xfrm>
            <a:off x="1490662" y="4575809"/>
            <a:ext cx="5247323" cy="189154"/>
          </a:xfrm>
          <a:prstGeom prst="rect">
            <a:avLst/>
          </a:prstGeom>
        </p:spPr>
        <p:txBody>
          <a:bodyPr vert="horz" wrap="square" lIns="0" tIns="9525" rIns="0" bIns="0" rtlCol="0">
            <a:spAutoFit/>
          </a:bodyPr>
          <a:lstStyle/>
          <a:p>
            <a:pPr marL="9525" defTabSz="685800">
              <a:lnSpc>
                <a:spcPts val="689"/>
              </a:lnSpc>
              <a:spcBef>
                <a:spcPts val="75"/>
              </a:spcBef>
            </a:pPr>
            <a:r>
              <a:rPr sz="600" spc="8" dirty="0">
                <a:solidFill>
                  <a:prstClr val="black"/>
                </a:solidFill>
                <a:latin typeface="Arial"/>
                <a:cs typeface="Arial"/>
              </a:rPr>
              <a:t>Note:</a:t>
            </a:r>
            <a:r>
              <a:rPr sz="600" spc="-34" dirty="0">
                <a:solidFill>
                  <a:prstClr val="black"/>
                </a:solidFill>
                <a:latin typeface="Arial"/>
                <a:cs typeface="Arial"/>
              </a:rPr>
              <a:t> </a:t>
            </a:r>
            <a:r>
              <a:rPr sz="600" spc="15" dirty="0">
                <a:solidFill>
                  <a:prstClr val="black"/>
                </a:solidFill>
                <a:latin typeface="Arial"/>
                <a:cs typeface="Arial"/>
              </a:rPr>
              <a:t>Relative</a:t>
            </a:r>
            <a:r>
              <a:rPr sz="600" spc="-23" dirty="0">
                <a:solidFill>
                  <a:prstClr val="black"/>
                </a:solidFill>
                <a:latin typeface="Arial"/>
                <a:cs typeface="Arial"/>
              </a:rPr>
              <a:t> </a:t>
            </a:r>
            <a:r>
              <a:rPr sz="600" spc="4" dirty="0">
                <a:solidFill>
                  <a:prstClr val="black"/>
                </a:solidFill>
                <a:latin typeface="Arial"/>
                <a:cs typeface="Arial"/>
              </a:rPr>
              <a:t>returns</a:t>
            </a:r>
            <a:r>
              <a:rPr sz="600" spc="-105" dirty="0">
                <a:solidFill>
                  <a:prstClr val="black"/>
                </a:solidFill>
                <a:latin typeface="Arial"/>
                <a:cs typeface="Arial"/>
              </a:rPr>
              <a:t> </a:t>
            </a:r>
            <a:r>
              <a:rPr sz="600" spc="-8" dirty="0">
                <a:solidFill>
                  <a:prstClr val="black"/>
                </a:solidFill>
                <a:latin typeface="Arial"/>
                <a:cs typeface="Arial"/>
              </a:rPr>
              <a:t>shown</a:t>
            </a:r>
            <a:r>
              <a:rPr sz="600" spc="-19" dirty="0">
                <a:solidFill>
                  <a:prstClr val="black"/>
                </a:solidFill>
                <a:latin typeface="Arial"/>
                <a:cs typeface="Arial"/>
              </a:rPr>
              <a:t> </a:t>
            </a:r>
            <a:r>
              <a:rPr sz="600" spc="11" dirty="0">
                <a:solidFill>
                  <a:prstClr val="black"/>
                </a:solidFill>
                <a:latin typeface="Arial"/>
                <a:cs typeface="Arial"/>
              </a:rPr>
              <a:t>above</a:t>
            </a:r>
            <a:r>
              <a:rPr sz="600" spc="-19" dirty="0">
                <a:solidFill>
                  <a:prstClr val="black"/>
                </a:solidFill>
                <a:latin typeface="Arial"/>
                <a:cs typeface="Arial"/>
              </a:rPr>
              <a:t> </a:t>
            </a:r>
            <a:r>
              <a:rPr sz="600" dirty="0">
                <a:solidFill>
                  <a:prstClr val="black"/>
                </a:solidFill>
                <a:latin typeface="Arial"/>
                <a:cs typeface="Arial"/>
              </a:rPr>
              <a:t>are</a:t>
            </a:r>
            <a:r>
              <a:rPr sz="600" spc="-19" dirty="0">
                <a:solidFill>
                  <a:prstClr val="black"/>
                </a:solidFill>
                <a:latin typeface="Arial"/>
                <a:cs typeface="Arial"/>
              </a:rPr>
              <a:t> </a:t>
            </a:r>
            <a:r>
              <a:rPr sz="600" spc="15" dirty="0">
                <a:solidFill>
                  <a:prstClr val="black"/>
                </a:solidFill>
                <a:latin typeface="Arial"/>
                <a:cs typeface="Arial"/>
              </a:rPr>
              <a:t>net</a:t>
            </a:r>
            <a:r>
              <a:rPr sz="600" spc="-34" dirty="0">
                <a:solidFill>
                  <a:prstClr val="black"/>
                </a:solidFill>
                <a:latin typeface="Arial"/>
                <a:cs typeface="Arial"/>
              </a:rPr>
              <a:t> </a:t>
            </a:r>
            <a:r>
              <a:rPr sz="600" spc="11" dirty="0">
                <a:solidFill>
                  <a:prstClr val="black"/>
                </a:solidFill>
                <a:latin typeface="Arial"/>
                <a:cs typeface="Arial"/>
              </a:rPr>
              <a:t>of</a:t>
            </a:r>
            <a:r>
              <a:rPr sz="600" spc="-30" dirty="0">
                <a:solidFill>
                  <a:prstClr val="black"/>
                </a:solidFill>
                <a:latin typeface="Arial"/>
                <a:cs typeface="Arial"/>
              </a:rPr>
              <a:t> </a:t>
            </a:r>
            <a:r>
              <a:rPr sz="600" spc="-4" dirty="0">
                <a:solidFill>
                  <a:prstClr val="black"/>
                </a:solidFill>
                <a:latin typeface="Arial"/>
                <a:cs typeface="Arial"/>
              </a:rPr>
              <a:t>fees.</a:t>
            </a:r>
            <a:r>
              <a:rPr sz="600" spc="-34" dirty="0">
                <a:solidFill>
                  <a:prstClr val="black"/>
                </a:solidFill>
                <a:latin typeface="Arial"/>
                <a:cs typeface="Arial"/>
              </a:rPr>
              <a:t> </a:t>
            </a:r>
            <a:r>
              <a:rPr sz="600" spc="23" dirty="0">
                <a:solidFill>
                  <a:prstClr val="black"/>
                </a:solidFill>
                <a:latin typeface="Arial"/>
                <a:cs typeface="Arial"/>
              </a:rPr>
              <a:t>The</a:t>
            </a:r>
            <a:r>
              <a:rPr sz="600" spc="-19" dirty="0">
                <a:solidFill>
                  <a:prstClr val="black"/>
                </a:solidFill>
                <a:latin typeface="Arial"/>
                <a:cs typeface="Arial"/>
              </a:rPr>
              <a:t> </a:t>
            </a:r>
            <a:r>
              <a:rPr sz="600" spc="4" dirty="0">
                <a:solidFill>
                  <a:prstClr val="black"/>
                </a:solidFill>
                <a:latin typeface="Arial"/>
                <a:cs typeface="Arial"/>
              </a:rPr>
              <a:t>returns</a:t>
            </a:r>
            <a:r>
              <a:rPr sz="600" spc="-41" dirty="0">
                <a:solidFill>
                  <a:prstClr val="black"/>
                </a:solidFill>
                <a:latin typeface="Arial"/>
                <a:cs typeface="Arial"/>
              </a:rPr>
              <a:t> </a:t>
            </a:r>
            <a:r>
              <a:rPr sz="600" spc="11" dirty="0">
                <a:solidFill>
                  <a:prstClr val="black"/>
                </a:solidFill>
                <a:latin typeface="Arial"/>
                <a:cs typeface="Arial"/>
              </a:rPr>
              <a:t>for</a:t>
            </a:r>
            <a:r>
              <a:rPr sz="600" spc="-64" dirty="0">
                <a:solidFill>
                  <a:prstClr val="black"/>
                </a:solidFill>
                <a:latin typeface="Arial"/>
                <a:cs typeface="Arial"/>
              </a:rPr>
              <a:t> </a:t>
            </a:r>
            <a:r>
              <a:rPr sz="600" spc="11" dirty="0">
                <a:solidFill>
                  <a:prstClr val="black"/>
                </a:solidFill>
                <a:latin typeface="Arial"/>
                <a:cs typeface="Arial"/>
              </a:rPr>
              <a:t>the</a:t>
            </a:r>
            <a:r>
              <a:rPr sz="600" spc="-19" dirty="0">
                <a:solidFill>
                  <a:prstClr val="black"/>
                </a:solidFill>
                <a:latin typeface="Arial"/>
                <a:cs typeface="Arial"/>
              </a:rPr>
              <a:t> </a:t>
            </a:r>
            <a:r>
              <a:rPr sz="600" spc="15" dirty="0">
                <a:solidFill>
                  <a:prstClr val="black"/>
                </a:solidFill>
                <a:latin typeface="Arial"/>
                <a:cs typeface="Arial"/>
              </a:rPr>
              <a:t>Retirement</a:t>
            </a:r>
            <a:r>
              <a:rPr sz="600" spc="-34" dirty="0">
                <a:solidFill>
                  <a:prstClr val="black"/>
                </a:solidFill>
                <a:latin typeface="Arial"/>
                <a:cs typeface="Arial"/>
              </a:rPr>
              <a:t> </a:t>
            </a:r>
            <a:r>
              <a:rPr sz="600" spc="4" dirty="0">
                <a:solidFill>
                  <a:prstClr val="black"/>
                </a:solidFill>
                <a:latin typeface="Arial"/>
                <a:cs typeface="Arial"/>
              </a:rPr>
              <a:t>Date</a:t>
            </a:r>
            <a:r>
              <a:rPr sz="600" spc="-15" dirty="0">
                <a:solidFill>
                  <a:prstClr val="black"/>
                </a:solidFill>
                <a:latin typeface="Arial"/>
                <a:cs typeface="Arial"/>
              </a:rPr>
              <a:t> </a:t>
            </a:r>
            <a:r>
              <a:rPr sz="600" spc="-4" dirty="0">
                <a:solidFill>
                  <a:prstClr val="black"/>
                </a:solidFill>
                <a:latin typeface="Arial"/>
                <a:cs typeface="Arial"/>
              </a:rPr>
              <a:t>Funds,</a:t>
            </a:r>
            <a:r>
              <a:rPr sz="600" spc="-34" dirty="0">
                <a:solidFill>
                  <a:prstClr val="black"/>
                </a:solidFill>
                <a:latin typeface="Arial"/>
                <a:cs typeface="Arial"/>
              </a:rPr>
              <a:t> </a:t>
            </a:r>
            <a:r>
              <a:rPr sz="600" spc="8" dirty="0">
                <a:solidFill>
                  <a:prstClr val="black"/>
                </a:solidFill>
                <a:latin typeface="Arial"/>
                <a:cs typeface="Arial"/>
              </a:rPr>
              <a:t>Real</a:t>
            </a:r>
            <a:r>
              <a:rPr sz="600" spc="4" dirty="0">
                <a:solidFill>
                  <a:prstClr val="black"/>
                </a:solidFill>
                <a:latin typeface="Arial"/>
                <a:cs typeface="Arial"/>
              </a:rPr>
              <a:t> </a:t>
            </a:r>
            <a:r>
              <a:rPr sz="600" spc="-15" dirty="0">
                <a:solidFill>
                  <a:prstClr val="black"/>
                </a:solidFill>
                <a:latin typeface="Arial"/>
                <a:cs typeface="Arial"/>
              </a:rPr>
              <a:t>Assets</a:t>
            </a:r>
            <a:r>
              <a:rPr sz="600" spc="-45" dirty="0">
                <a:solidFill>
                  <a:prstClr val="black"/>
                </a:solidFill>
                <a:latin typeface="Arial"/>
                <a:cs typeface="Arial"/>
              </a:rPr>
              <a:t> </a:t>
            </a:r>
            <a:r>
              <a:rPr sz="600" spc="11" dirty="0">
                <a:solidFill>
                  <a:prstClr val="black"/>
                </a:solidFill>
                <a:latin typeface="Arial"/>
                <a:cs typeface="Arial"/>
              </a:rPr>
              <a:t>Fund,</a:t>
            </a:r>
            <a:r>
              <a:rPr sz="600" spc="-34" dirty="0">
                <a:solidFill>
                  <a:prstClr val="black"/>
                </a:solidFill>
                <a:latin typeface="Arial"/>
                <a:cs typeface="Arial"/>
              </a:rPr>
              <a:t> </a:t>
            </a:r>
            <a:r>
              <a:rPr sz="600" spc="15" dirty="0">
                <a:solidFill>
                  <a:prstClr val="black"/>
                </a:solidFill>
                <a:latin typeface="Arial"/>
                <a:cs typeface="Arial"/>
              </a:rPr>
              <a:t>and</a:t>
            </a:r>
            <a:r>
              <a:rPr sz="600" spc="-19" dirty="0">
                <a:solidFill>
                  <a:prstClr val="black"/>
                </a:solidFill>
                <a:latin typeface="Arial"/>
                <a:cs typeface="Arial"/>
              </a:rPr>
              <a:t> </a:t>
            </a:r>
            <a:r>
              <a:rPr sz="600" spc="-4" dirty="0">
                <a:solidFill>
                  <a:prstClr val="black"/>
                </a:solidFill>
                <a:latin typeface="Arial"/>
                <a:cs typeface="Arial"/>
              </a:rPr>
              <a:t>Core</a:t>
            </a:r>
            <a:r>
              <a:rPr sz="600" spc="-15" dirty="0">
                <a:solidFill>
                  <a:prstClr val="black"/>
                </a:solidFill>
                <a:latin typeface="Arial"/>
                <a:cs typeface="Arial"/>
              </a:rPr>
              <a:t> </a:t>
            </a:r>
            <a:r>
              <a:rPr sz="600" spc="19" dirty="0">
                <a:solidFill>
                  <a:prstClr val="black"/>
                </a:solidFill>
                <a:latin typeface="Arial"/>
                <a:cs typeface="Arial"/>
              </a:rPr>
              <a:t>Plu</a:t>
            </a:r>
            <a:r>
              <a:rPr sz="600" spc="-49" dirty="0">
                <a:solidFill>
                  <a:prstClr val="black"/>
                </a:solidFill>
                <a:latin typeface="Arial"/>
                <a:cs typeface="Arial"/>
              </a:rPr>
              <a:t> </a:t>
            </a:r>
            <a:r>
              <a:rPr sz="600" dirty="0">
                <a:solidFill>
                  <a:prstClr val="black"/>
                </a:solidFill>
                <a:latin typeface="Arial"/>
                <a:cs typeface="Arial"/>
              </a:rPr>
              <a:t>s</a:t>
            </a:r>
            <a:r>
              <a:rPr sz="600" spc="-105" dirty="0">
                <a:solidFill>
                  <a:prstClr val="black"/>
                </a:solidFill>
                <a:latin typeface="Arial"/>
                <a:cs typeface="Arial"/>
              </a:rPr>
              <a:t> </a:t>
            </a:r>
            <a:r>
              <a:rPr sz="600" spc="11" dirty="0">
                <a:solidFill>
                  <a:prstClr val="black"/>
                </a:solidFill>
                <a:latin typeface="Arial"/>
                <a:cs typeface="Arial"/>
              </a:rPr>
              <a:t>Fixed</a:t>
            </a:r>
            <a:r>
              <a:rPr sz="600" spc="-19" dirty="0">
                <a:solidFill>
                  <a:prstClr val="black"/>
                </a:solidFill>
                <a:latin typeface="Arial"/>
                <a:cs typeface="Arial"/>
              </a:rPr>
              <a:t> </a:t>
            </a:r>
            <a:r>
              <a:rPr sz="600" spc="15" dirty="0">
                <a:solidFill>
                  <a:prstClr val="black"/>
                </a:solidFill>
                <a:latin typeface="Arial"/>
                <a:cs typeface="Arial"/>
              </a:rPr>
              <a:t>Income</a:t>
            </a:r>
            <a:r>
              <a:rPr sz="600" spc="-15" dirty="0">
                <a:solidFill>
                  <a:prstClr val="black"/>
                </a:solidFill>
                <a:latin typeface="Arial"/>
                <a:cs typeface="Arial"/>
              </a:rPr>
              <a:t> </a:t>
            </a:r>
            <a:r>
              <a:rPr sz="600" spc="8" dirty="0">
                <a:solidFill>
                  <a:prstClr val="black"/>
                </a:solidFill>
                <a:latin typeface="Arial"/>
                <a:cs typeface="Arial"/>
              </a:rPr>
              <a:t>Fund</a:t>
            </a:r>
            <a:r>
              <a:rPr sz="600" spc="-19" dirty="0">
                <a:solidFill>
                  <a:prstClr val="black"/>
                </a:solidFill>
                <a:latin typeface="Arial"/>
                <a:cs typeface="Arial"/>
              </a:rPr>
              <a:t> </a:t>
            </a:r>
            <a:r>
              <a:rPr sz="600" spc="-15" dirty="0">
                <a:solidFill>
                  <a:prstClr val="black"/>
                </a:solidFill>
                <a:latin typeface="Arial"/>
                <a:cs typeface="Arial"/>
              </a:rPr>
              <a:t>use</a:t>
            </a:r>
            <a:endParaRPr sz="600">
              <a:solidFill>
                <a:prstClr val="black"/>
              </a:solidFill>
              <a:latin typeface="Arial"/>
              <a:cs typeface="Arial"/>
            </a:endParaRPr>
          </a:p>
          <a:p>
            <a:pPr marL="9525" defTabSz="685800">
              <a:lnSpc>
                <a:spcPts val="689"/>
              </a:lnSpc>
            </a:pPr>
            <a:r>
              <a:rPr sz="600" spc="8" dirty="0">
                <a:solidFill>
                  <a:prstClr val="black"/>
                </a:solidFill>
                <a:latin typeface="Arial"/>
                <a:cs typeface="Arial"/>
              </a:rPr>
              <a:t>prehire</a:t>
            </a:r>
            <a:r>
              <a:rPr sz="600" spc="-19" dirty="0">
                <a:solidFill>
                  <a:prstClr val="black"/>
                </a:solidFill>
                <a:latin typeface="Arial"/>
                <a:cs typeface="Arial"/>
              </a:rPr>
              <a:t> </a:t>
            </a:r>
            <a:r>
              <a:rPr sz="600" spc="11" dirty="0">
                <a:solidFill>
                  <a:prstClr val="black"/>
                </a:solidFill>
                <a:latin typeface="Arial"/>
                <a:cs typeface="Arial"/>
              </a:rPr>
              <a:t>data</a:t>
            </a:r>
            <a:r>
              <a:rPr sz="600" spc="-19" dirty="0">
                <a:solidFill>
                  <a:prstClr val="black"/>
                </a:solidFill>
                <a:latin typeface="Arial"/>
                <a:cs typeface="Arial"/>
              </a:rPr>
              <a:t> </a:t>
            </a:r>
            <a:r>
              <a:rPr sz="600" spc="11" dirty="0">
                <a:solidFill>
                  <a:prstClr val="black"/>
                </a:solidFill>
                <a:latin typeface="Arial"/>
                <a:cs typeface="Arial"/>
              </a:rPr>
              <a:t>for</a:t>
            </a:r>
            <a:r>
              <a:rPr sz="600" spc="-68" dirty="0">
                <a:solidFill>
                  <a:prstClr val="black"/>
                </a:solidFill>
                <a:latin typeface="Arial"/>
                <a:cs typeface="Arial"/>
              </a:rPr>
              <a:t> </a:t>
            </a:r>
            <a:r>
              <a:rPr sz="600" spc="19" dirty="0">
                <a:solidFill>
                  <a:prstClr val="black"/>
                </a:solidFill>
                <a:latin typeface="Arial"/>
                <a:cs typeface="Arial"/>
              </a:rPr>
              <a:t>all</a:t>
            </a:r>
            <a:r>
              <a:rPr sz="600" spc="4" dirty="0">
                <a:solidFill>
                  <a:prstClr val="black"/>
                </a:solidFill>
                <a:latin typeface="Arial"/>
                <a:cs typeface="Arial"/>
              </a:rPr>
              <a:t> </a:t>
            </a:r>
            <a:r>
              <a:rPr sz="600" spc="8" dirty="0">
                <a:solidFill>
                  <a:prstClr val="black"/>
                </a:solidFill>
                <a:latin typeface="Arial"/>
                <a:cs typeface="Arial"/>
              </a:rPr>
              <a:t>months</a:t>
            </a:r>
            <a:r>
              <a:rPr sz="600" spc="-109" dirty="0">
                <a:solidFill>
                  <a:prstClr val="black"/>
                </a:solidFill>
                <a:latin typeface="Arial"/>
                <a:cs typeface="Arial"/>
              </a:rPr>
              <a:t> </a:t>
            </a:r>
            <a:r>
              <a:rPr sz="600" spc="11" dirty="0">
                <a:solidFill>
                  <a:prstClr val="black"/>
                </a:solidFill>
                <a:latin typeface="Arial"/>
                <a:cs typeface="Arial"/>
              </a:rPr>
              <a:t>prior</a:t>
            </a:r>
            <a:r>
              <a:rPr sz="600" spc="-64" dirty="0">
                <a:solidFill>
                  <a:prstClr val="black"/>
                </a:solidFill>
                <a:latin typeface="Arial"/>
                <a:cs typeface="Arial"/>
              </a:rPr>
              <a:t> </a:t>
            </a:r>
            <a:r>
              <a:rPr sz="600" spc="4" dirty="0">
                <a:solidFill>
                  <a:prstClr val="black"/>
                </a:solidFill>
                <a:latin typeface="Arial"/>
                <a:cs typeface="Arial"/>
              </a:rPr>
              <a:t>to</a:t>
            </a:r>
            <a:r>
              <a:rPr sz="600" spc="-19" dirty="0">
                <a:solidFill>
                  <a:prstClr val="black"/>
                </a:solidFill>
                <a:latin typeface="Arial"/>
                <a:cs typeface="Arial"/>
              </a:rPr>
              <a:t> </a:t>
            </a:r>
            <a:r>
              <a:rPr sz="600" spc="11" dirty="0">
                <a:solidFill>
                  <a:prstClr val="black"/>
                </a:solidFill>
                <a:latin typeface="Arial"/>
                <a:cs typeface="Arial"/>
              </a:rPr>
              <a:t>7/1/2014,</a:t>
            </a:r>
            <a:r>
              <a:rPr sz="600" spc="-34" dirty="0">
                <a:solidFill>
                  <a:prstClr val="black"/>
                </a:solidFill>
                <a:latin typeface="Arial"/>
                <a:cs typeface="Arial"/>
              </a:rPr>
              <a:t> </a:t>
            </a:r>
            <a:r>
              <a:rPr sz="600" dirty="0">
                <a:solidFill>
                  <a:prstClr val="black"/>
                </a:solidFill>
                <a:latin typeface="Arial"/>
                <a:cs typeface="Arial"/>
              </a:rPr>
              <a:t>actual </a:t>
            </a:r>
            <a:r>
              <a:rPr sz="600" spc="4" dirty="0">
                <a:solidFill>
                  <a:prstClr val="black"/>
                </a:solidFill>
                <a:latin typeface="Arial"/>
                <a:cs typeface="Arial"/>
              </a:rPr>
              <a:t>live</a:t>
            </a:r>
            <a:r>
              <a:rPr sz="600" spc="-79" dirty="0">
                <a:solidFill>
                  <a:prstClr val="black"/>
                </a:solidFill>
                <a:latin typeface="Arial"/>
                <a:cs typeface="Arial"/>
              </a:rPr>
              <a:t> </a:t>
            </a:r>
            <a:r>
              <a:rPr sz="600" spc="11" dirty="0">
                <a:solidFill>
                  <a:prstClr val="black"/>
                </a:solidFill>
                <a:latin typeface="Arial"/>
                <a:cs typeface="Arial"/>
              </a:rPr>
              <a:t>data</a:t>
            </a:r>
            <a:r>
              <a:rPr sz="600" spc="-19" dirty="0">
                <a:solidFill>
                  <a:prstClr val="black"/>
                </a:solidFill>
                <a:latin typeface="Arial"/>
                <a:cs typeface="Arial"/>
              </a:rPr>
              <a:t> </a:t>
            </a:r>
            <a:r>
              <a:rPr sz="600" spc="19" dirty="0">
                <a:solidFill>
                  <a:prstClr val="black"/>
                </a:solidFill>
                <a:latin typeface="Arial"/>
                <a:cs typeface="Arial"/>
              </a:rPr>
              <a:t>is</a:t>
            </a:r>
            <a:r>
              <a:rPr sz="600" spc="-109" dirty="0">
                <a:solidFill>
                  <a:prstClr val="black"/>
                </a:solidFill>
                <a:latin typeface="Arial"/>
                <a:cs typeface="Arial"/>
              </a:rPr>
              <a:t> </a:t>
            </a:r>
            <a:r>
              <a:rPr sz="600" spc="-8" dirty="0">
                <a:solidFill>
                  <a:prstClr val="black"/>
                </a:solidFill>
                <a:latin typeface="Arial"/>
                <a:cs typeface="Arial"/>
              </a:rPr>
              <a:t>used</a:t>
            </a:r>
            <a:r>
              <a:rPr sz="600" spc="-19" dirty="0">
                <a:solidFill>
                  <a:prstClr val="black"/>
                </a:solidFill>
                <a:latin typeface="Arial"/>
                <a:cs typeface="Arial"/>
              </a:rPr>
              <a:t> </a:t>
            </a:r>
            <a:r>
              <a:rPr sz="600" spc="8" dirty="0">
                <a:solidFill>
                  <a:prstClr val="black"/>
                </a:solidFill>
                <a:latin typeface="Arial"/>
                <a:cs typeface="Arial"/>
              </a:rPr>
              <a:t>thereafter.</a:t>
            </a:r>
            <a:r>
              <a:rPr sz="600" spc="-34" dirty="0">
                <a:solidFill>
                  <a:prstClr val="black"/>
                </a:solidFill>
                <a:latin typeface="Arial"/>
                <a:cs typeface="Arial"/>
              </a:rPr>
              <a:t> </a:t>
            </a:r>
            <a:r>
              <a:rPr sz="600" spc="23" dirty="0">
                <a:solidFill>
                  <a:prstClr val="black"/>
                </a:solidFill>
                <a:latin typeface="Arial"/>
                <a:cs typeface="Arial"/>
              </a:rPr>
              <a:t>The</a:t>
            </a:r>
            <a:r>
              <a:rPr sz="600" spc="-19" dirty="0">
                <a:solidFill>
                  <a:prstClr val="black"/>
                </a:solidFill>
                <a:latin typeface="Arial"/>
                <a:cs typeface="Arial"/>
              </a:rPr>
              <a:t> </a:t>
            </a:r>
            <a:r>
              <a:rPr sz="600" spc="4" dirty="0">
                <a:solidFill>
                  <a:prstClr val="black"/>
                </a:solidFill>
                <a:latin typeface="Arial"/>
                <a:cs typeface="Arial"/>
              </a:rPr>
              <a:t>U.S.</a:t>
            </a:r>
            <a:r>
              <a:rPr sz="600" spc="-34" dirty="0">
                <a:solidFill>
                  <a:prstClr val="black"/>
                </a:solidFill>
                <a:latin typeface="Arial"/>
                <a:cs typeface="Arial"/>
              </a:rPr>
              <a:t> </a:t>
            </a:r>
            <a:r>
              <a:rPr sz="600" spc="8" dirty="0">
                <a:solidFill>
                  <a:prstClr val="black"/>
                </a:solidFill>
                <a:latin typeface="Arial"/>
                <a:cs typeface="Arial"/>
              </a:rPr>
              <a:t>Stock</a:t>
            </a:r>
            <a:r>
              <a:rPr sz="600" spc="-105" dirty="0">
                <a:solidFill>
                  <a:prstClr val="black"/>
                </a:solidFill>
                <a:latin typeface="Arial"/>
                <a:cs typeface="Arial"/>
              </a:rPr>
              <a:t> </a:t>
            </a:r>
            <a:r>
              <a:rPr sz="600" spc="8" dirty="0">
                <a:solidFill>
                  <a:prstClr val="black"/>
                </a:solidFill>
                <a:latin typeface="Arial"/>
                <a:cs typeface="Arial"/>
              </a:rPr>
              <a:t>Fund</a:t>
            </a:r>
            <a:r>
              <a:rPr sz="600" spc="-19" dirty="0">
                <a:solidFill>
                  <a:prstClr val="black"/>
                </a:solidFill>
                <a:latin typeface="Arial"/>
                <a:cs typeface="Arial"/>
              </a:rPr>
              <a:t> </a:t>
            </a:r>
            <a:r>
              <a:rPr sz="600" dirty="0">
                <a:solidFill>
                  <a:prstClr val="black"/>
                </a:solidFill>
                <a:latin typeface="Arial"/>
                <a:cs typeface="Arial"/>
              </a:rPr>
              <a:t>was</a:t>
            </a:r>
            <a:r>
              <a:rPr sz="600" spc="-109" dirty="0">
                <a:solidFill>
                  <a:prstClr val="black"/>
                </a:solidFill>
                <a:latin typeface="Arial"/>
                <a:cs typeface="Arial"/>
              </a:rPr>
              <a:t> </a:t>
            </a:r>
            <a:r>
              <a:rPr sz="600" spc="15" dirty="0">
                <a:solidFill>
                  <a:prstClr val="black"/>
                </a:solidFill>
                <a:latin typeface="Arial"/>
                <a:cs typeface="Arial"/>
              </a:rPr>
              <a:t>incepted</a:t>
            </a:r>
            <a:r>
              <a:rPr sz="600" spc="-19" dirty="0">
                <a:solidFill>
                  <a:prstClr val="black"/>
                </a:solidFill>
                <a:latin typeface="Arial"/>
                <a:cs typeface="Arial"/>
              </a:rPr>
              <a:t> </a:t>
            </a:r>
            <a:r>
              <a:rPr sz="600" spc="19" dirty="0">
                <a:solidFill>
                  <a:prstClr val="black"/>
                </a:solidFill>
                <a:latin typeface="Arial"/>
                <a:cs typeface="Arial"/>
              </a:rPr>
              <a:t>into</a:t>
            </a:r>
            <a:r>
              <a:rPr sz="600" spc="-79" dirty="0">
                <a:solidFill>
                  <a:prstClr val="black"/>
                </a:solidFill>
                <a:latin typeface="Arial"/>
                <a:cs typeface="Arial"/>
              </a:rPr>
              <a:t> </a:t>
            </a:r>
            <a:r>
              <a:rPr sz="600" spc="11" dirty="0">
                <a:solidFill>
                  <a:prstClr val="black"/>
                </a:solidFill>
                <a:latin typeface="Arial"/>
                <a:cs typeface="Arial"/>
              </a:rPr>
              <a:t>the</a:t>
            </a:r>
            <a:r>
              <a:rPr sz="600" spc="64" dirty="0">
                <a:solidFill>
                  <a:prstClr val="black"/>
                </a:solidFill>
                <a:latin typeface="Arial"/>
                <a:cs typeface="Arial"/>
              </a:rPr>
              <a:t> </a:t>
            </a:r>
            <a:r>
              <a:rPr sz="600" spc="4" dirty="0">
                <a:solidFill>
                  <a:prstClr val="black"/>
                </a:solidFill>
                <a:latin typeface="Arial"/>
                <a:cs typeface="Arial"/>
              </a:rPr>
              <a:t>Plan</a:t>
            </a:r>
            <a:r>
              <a:rPr sz="600" spc="-15" dirty="0">
                <a:solidFill>
                  <a:prstClr val="black"/>
                </a:solidFill>
                <a:latin typeface="Arial"/>
                <a:cs typeface="Arial"/>
              </a:rPr>
              <a:t> </a:t>
            </a:r>
            <a:r>
              <a:rPr sz="600" spc="19" dirty="0">
                <a:solidFill>
                  <a:prstClr val="black"/>
                </a:solidFill>
                <a:latin typeface="Arial"/>
                <a:cs typeface="Arial"/>
              </a:rPr>
              <a:t>in</a:t>
            </a:r>
            <a:r>
              <a:rPr sz="600" spc="-19" dirty="0">
                <a:solidFill>
                  <a:prstClr val="black"/>
                </a:solidFill>
                <a:latin typeface="Arial"/>
                <a:cs typeface="Arial"/>
              </a:rPr>
              <a:t> </a:t>
            </a:r>
            <a:r>
              <a:rPr sz="600" dirty="0">
                <a:solidFill>
                  <a:prstClr val="black"/>
                </a:solidFill>
                <a:latin typeface="Arial"/>
                <a:cs typeface="Arial"/>
              </a:rPr>
              <a:t>July</a:t>
            </a:r>
            <a:r>
              <a:rPr sz="600" spc="-45" dirty="0">
                <a:solidFill>
                  <a:prstClr val="black"/>
                </a:solidFill>
                <a:latin typeface="Arial"/>
                <a:cs typeface="Arial"/>
              </a:rPr>
              <a:t> </a:t>
            </a:r>
            <a:r>
              <a:rPr sz="600" spc="15" dirty="0">
                <a:solidFill>
                  <a:prstClr val="black"/>
                </a:solidFill>
                <a:latin typeface="Arial"/>
                <a:cs typeface="Arial"/>
              </a:rPr>
              <a:t>2020.</a:t>
            </a:r>
            <a:endParaRPr sz="600">
              <a:solidFill>
                <a:prstClr val="black"/>
              </a:solidFill>
              <a:latin typeface="Arial"/>
              <a:cs typeface="Arial"/>
            </a:endParaRPr>
          </a:p>
        </p:txBody>
      </p:sp>
      <p:graphicFrame>
        <p:nvGraphicFramePr>
          <p:cNvPr id="4" name="object 4"/>
          <p:cNvGraphicFramePr>
            <a:graphicFrameLocks noGrp="1"/>
          </p:cNvGraphicFramePr>
          <p:nvPr/>
        </p:nvGraphicFramePr>
        <p:xfrm>
          <a:off x="1501139" y="838076"/>
          <a:ext cx="6206966" cy="3901329"/>
        </p:xfrm>
        <a:graphic>
          <a:graphicData uri="http://schemas.openxmlformats.org/drawingml/2006/table">
            <a:tbl>
              <a:tblPr firstRow="1" bandRow="1">
                <a:tableStyleId>{2D5ABB26-0587-4C30-8999-92F81FD0307C}</a:tableStyleId>
              </a:tblPr>
              <a:tblGrid>
                <a:gridCol w="583883">
                  <a:extLst>
                    <a:ext uri="{9D8B030D-6E8A-4147-A177-3AD203B41FA5}">
                      <a16:colId xmlns:a16="http://schemas.microsoft.com/office/drawing/2014/main" val="20000"/>
                    </a:ext>
                  </a:extLst>
                </a:gridCol>
                <a:gridCol w="1751647">
                  <a:extLst>
                    <a:ext uri="{9D8B030D-6E8A-4147-A177-3AD203B41FA5}">
                      <a16:colId xmlns:a16="http://schemas.microsoft.com/office/drawing/2014/main" val="20001"/>
                    </a:ext>
                  </a:extLst>
                </a:gridCol>
                <a:gridCol w="598170">
                  <a:extLst>
                    <a:ext uri="{9D8B030D-6E8A-4147-A177-3AD203B41FA5}">
                      <a16:colId xmlns:a16="http://schemas.microsoft.com/office/drawing/2014/main" val="20002"/>
                    </a:ext>
                  </a:extLst>
                </a:gridCol>
                <a:gridCol w="370046">
                  <a:extLst>
                    <a:ext uri="{9D8B030D-6E8A-4147-A177-3AD203B41FA5}">
                      <a16:colId xmlns:a16="http://schemas.microsoft.com/office/drawing/2014/main" val="20003"/>
                    </a:ext>
                  </a:extLst>
                </a:gridCol>
                <a:gridCol w="597694">
                  <a:extLst>
                    <a:ext uri="{9D8B030D-6E8A-4147-A177-3AD203B41FA5}">
                      <a16:colId xmlns:a16="http://schemas.microsoft.com/office/drawing/2014/main" val="20004"/>
                    </a:ext>
                  </a:extLst>
                </a:gridCol>
                <a:gridCol w="370046">
                  <a:extLst>
                    <a:ext uri="{9D8B030D-6E8A-4147-A177-3AD203B41FA5}">
                      <a16:colId xmlns:a16="http://schemas.microsoft.com/office/drawing/2014/main" val="20005"/>
                    </a:ext>
                  </a:extLst>
                </a:gridCol>
                <a:gridCol w="597694">
                  <a:extLst>
                    <a:ext uri="{9D8B030D-6E8A-4147-A177-3AD203B41FA5}">
                      <a16:colId xmlns:a16="http://schemas.microsoft.com/office/drawing/2014/main" val="20006"/>
                    </a:ext>
                  </a:extLst>
                </a:gridCol>
                <a:gridCol w="370046">
                  <a:extLst>
                    <a:ext uri="{9D8B030D-6E8A-4147-A177-3AD203B41FA5}">
                      <a16:colId xmlns:a16="http://schemas.microsoft.com/office/drawing/2014/main" val="20007"/>
                    </a:ext>
                  </a:extLst>
                </a:gridCol>
                <a:gridCol w="597694">
                  <a:extLst>
                    <a:ext uri="{9D8B030D-6E8A-4147-A177-3AD203B41FA5}">
                      <a16:colId xmlns:a16="http://schemas.microsoft.com/office/drawing/2014/main" val="20008"/>
                    </a:ext>
                  </a:extLst>
                </a:gridCol>
                <a:gridCol w="370046">
                  <a:extLst>
                    <a:ext uri="{9D8B030D-6E8A-4147-A177-3AD203B41FA5}">
                      <a16:colId xmlns:a16="http://schemas.microsoft.com/office/drawing/2014/main" val="20009"/>
                    </a:ext>
                  </a:extLst>
                </a:gridCol>
              </a:tblGrid>
              <a:tr h="289565">
                <a:tc gridSpan="2">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13970" algn="ctr">
                        <a:lnSpc>
                          <a:spcPct val="100000"/>
                        </a:lnSpc>
                        <a:spcBef>
                          <a:spcPts val="45"/>
                        </a:spcBef>
                      </a:pPr>
                      <a:r>
                        <a:rPr sz="800" b="1" dirty="0">
                          <a:latin typeface="Calibri"/>
                          <a:cs typeface="Calibri"/>
                        </a:rPr>
                        <a:t>1</a:t>
                      </a:r>
                      <a:endParaRPr sz="800">
                        <a:latin typeface="Calibri"/>
                        <a:cs typeface="Calibri"/>
                      </a:endParaRPr>
                    </a:p>
                    <a:p>
                      <a:pPr marL="1905" algn="ctr">
                        <a:lnSpc>
                          <a:spcPct val="100000"/>
                        </a:lnSpc>
                        <a:spcBef>
                          <a:spcPts val="240"/>
                        </a:spcBef>
                      </a:pPr>
                      <a:r>
                        <a:rPr sz="800" b="1" spc="-45" dirty="0">
                          <a:latin typeface="Calibri"/>
                          <a:cs typeface="Calibri"/>
                        </a:rPr>
                        <a:t>Year</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13970" algn="ctr">
                        <a:lnSpc>
                          <a:spcPct val="100000"/>
                        </a:lnSpc>
                        <a:spcBef>
                          <a:spcPts val="45"/>
                        </a:spcBef>
                      </a:pPr>
                      <a:r>
                        <a:rPr sz="800" b="1" dirty="0">
                          <a:latin typeface="Calibri"/>
                          <a:cs typeface="Calibri"/>
                        </a:rPr>
                        <a:t>3</a:t>
                      </a:r>
                      <a:endParaRPr sz="800">
                        <a:latin typeface="Calibri"/>
                        <a:cs typeface="Calibri"/>
                      </a:endParaRPr>
                    </a:p>
                    <a:p>
                      <a:pPr algn="ctr">
                        <a:lnSpc>
                          <a:spcPct val="100000"/>
                        </a:lnSpc>
                        <a:spcBef>
                          <a:spcPts val="240"/>
                        </a:spcBef>
                      </a:pPr>
                      <a:r>
                        <a:rPr sz="800" b="1" spc="-45" dirty="0">
                          <a:latin typeface="Calibri"/>
                          <a:cs typeface="Calibri"/>
                        </a:rPr>
                        <a:t>Years</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13335" algn="ctr">
                        <a:lnSpc>
                          <a:spcPct val="100000"/>
                        </a:lnSpc>
                        <a:spcBef>
                          <a:spcPts val="45"/>
                        </a:spcBef>
                      </a:pPr>
                      <a:r>
                        <a:rPr sz="800" b="1" dirty="0">
                          <a:latin typeface="Calibri"/>
                          <a:cs typeface="Calibri"/>
                        </a:rPr>
                        <a:t>5</a:t>
                      </a:r>
                      <a:endParaRPr sz="800">
                        <a:latin typeface="Calibri"/>
                        <a:cs typeface="Calibri"/>
                      </a:endParaRPr>
                    </a:p>
                    <a:p>
                      <a:pPr algn="ctr">
                        <a:lnSpc>
                          <a:spcPct val="100000"/>
                        </a:lnSpc>
                        <a:spcBef>
                          <a:spcPts val="240"/>
                        </a:spcBef>
                      </a:pPr>
                      <a:r>
                        <a:rPr sz="800" b="1" spc="-45" dirty="0">
                          <a:latin typeface="Calibri"/>
                          <a:cs typeface="Calibri"/>
                        </a:rPr>
                        <a:t>Years</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algn="ctr">
                        <a:lnSpc>
                          <a:spcPct val="100000"/>
                        </a:lnSpc>
                        <a:spcBef>
                          <a:spcPts val="45"/>
                        </a:spcBef>
                      </a:pPr>
                      <a:r>
                        <a:rPr sz="800" b="1" spc="-90" dirty="0">
                          <a:latin typeface="Calibri"/>
                          <a:cs typeface="Calibri"/>
                        </a:rPr>
                        <a:t>10</a:t>
                      </a:r>
                      <a:endParaRPr sz="800">
                        <a:latin typeface="Calibri"/>
                        <a:cs typeface="Calibri"/>
                      </a:endParaRPr>
                    </a:p>
                    <a:p>
                      <a:pPr algn="ctr">
                        <a:lnSpc>
                          <a:spcPct val="100000"/>
                        </a:lnSpc>
                        <a:spcBef>
                          <a:spcPts val="240"/>
                        </a:spcBef>
                      </a:pPr>
                      <a:r>
                        <a:rPr sz="800" b="1" spc="-45" dirty="0">
                          <a:latin typeface="Calibri"/>
                          <a:cs typeface="Calibri"/>
                        </a:rPr>
                        <a:t>Years</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289330">
                <a:tc>
                  <a:txBody>
                    <a:bodyPr/>
                    <a:lstStyle/>
                    <a:p>
                      <a:pPr marR="91440" algn="r">
                        <a:lnSpc>
                          <a:spcPct val="100000"/>
                        </a:lnSpc>
                        <a:spcBef>
                          <a:spcPts val="785"/>
                        </a:spcBef>
                      </a:pPr>
                      <a:r>
                        <a:rPr sz="800" b="1" spc="-40" dirty="0">
                          <a:latin typeface="Calibri"/>
                          <a:cs typeface="Calibri"/>
                        </a:rPr>
                        <a:t>Asset</a:t>
                      </a:r>
                      <a:r>
                        <a:rPr sz="800" b="1" spc="-150" dirty="0">
                          <a:latin typeface="Calibri"/>
                          <a:cs typeface="Calibri"/>
                        </a:rPr>
                        <a:t> </a:t>
                      </a:r>
                      <a:r>
                        <a:rPr sz="800" b="1" spc="-40" dirty="0">
                          <a:latin typeface="Calibri"/>
                          <a:cs typeface="Calibri"/>
                        </a:rPr>
                        <a:t>Class</a:t>
                      </a:r>
                      <a:endParaRPr sz="800">
                        <a:latin typeface="Calibri"/>
                        <a:cs typeface="Calibri"/>
                      </a:endParaRPr>
                    </a:p>
                  </a:txBody>
                  <a:tcPr marL="0" marR="0" marT="74771"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620" algn="ctr">
                        <a:lnSpc>
                          <a:spcPct val="100000"/>
                        </a:lnSpc>
                        <a:spcBef>
                          <a:spcPts val="785"/>
                        </a:spcBef>
                      </a:pPr>
                      <a:r>
                        <a:rPr sz="800" b="1" spc="-50" dirty="0">
                          <a:latin typeface="Calibri"/>
                          <a:cs typeface="Calibri"/>
                        </a:rPr>
                        <a:t>Fund</a:t>
                      </a:r>
                      <a:r>
                        <a:rPr sz="800" b="1" spc="-60" dirty="0">
                          <a:latin typeface="Calibri"/>
                          <a:cs typeface="Calibri"/>
                        </a:rPr>
                        <a:t> </a:t>
                      </a:r>
                      <a:r>
                        <a:rPr sz="800" b="1" spc="-50" dirty="0">
                          <a:latin typeface="Calibri"/>
                          <a:cs typeface="Calibri"/>
                        </a:rPr>
                        <a:t>Option</a:t>
                      </a:r>
                      <a:endParaRPr sz="800">
                        <a:latin typeface="Calibri"/>
                        <a:cs typeface="Calibri"/>
                      </a:endParaRPr>
                    </a:p>
                  </a:txBody>
                  <a:tcPr marL="0" marR="0" marT="74771"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41275" algn="ctr">
                        <a:lnSpc>
                          <a:spcPct val="100000"/>
                        </a:lnSpc>
                        <a:spcBef>
                          <a:spcPts val="50"/>
                        </a:spcBef>
                      </a:pPr>
                      <a:r>
                        <a:rPr sz="800" b="1" spc="-45" dirty="0">
                          <a:latin typeface="Calibri"/>
                          <a:cs typeface="Calibri"/>
                        </a:rPr>
                        <a:t>Relative</a:t>
                      </a:r>
                      <a:endParaRPr sz="800">
                        <a:latin typeface="Calibri"/>
                        <a:cs typeface="Calibri"/>
                      </a:endParaRPr>
                    </a:p>
                    <a:p>
                      <a:pPr marR="49530" algn="ctr">
                        <a:lnSpc>
                          <a:spcPct val="100000"/>
                        </a:lnSpc>
                        <a:spcBef>
                          <a:spcPts val="234"/>
                        </a:spcBef>
                      </a:pPr>
                      <a:r>
                        <a:rPr sz="800" b="1" spc="-55" dirty="0">
                          <a:latin typeface="Calibri"/>
                          <a:cs typeface="Calibri"/>
                        </a:rPr>
                        <a:t>Performance</a:t>
                      </a:r>
                      <a:endParaRPr sz="800">
                        <a:latin typeface="Calibri"/>
                        <a:cs typeface="Calibri"/>
                      </a:endParaRPr>
                    </a:p>
                  </a:txBody>
                  <a:tcPr marL="0" marR="0" marT="4763"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52069" algn="ctr">
                        <a:lnSpc>
                          <a:spcPct val="100000"/>
                        </a:lnSpc>
                        <a:spcBef>
                          <a:spcPts val="785"/>
                        </a:spcBef>
                      </a:pPr>
                      <a:r>
                        <a:rPr sz="800" b="1" spc="-65" dirty="0">
                          <a:latin typeface="Calibri"/>
                          <a:cs typeface="Calibri"/>
                        </a:rPr>
                        <a:t>Rank</a:t>
                      </a:r>
                      <a:endParaRPr sz="800">
                        <a:latin typeface="Calibri"/>
                        <a:cs typeface="Calibri"/>
                      </a:endParaRPr>
                    </a:p>
                  </a:txBody>
                  <a:tcPr marL="0" marR="0" marT="74771"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41275" algn="ctr">
                        <a:lnSpc>
                          <a:spcPct val="100000"/>
                        </a:lnSpc>
                        <a:spcBef>
                          <a:spcPts val="50"/>
                        </a:spcBef>
                      </a:pPr>
                      <a:r>
                        <a:rPr sz="800" b="1" spc="-45" dirty="0">
                          <a:latin typeface="Calibri"/>
                          <a:cs typeface="Calibri"/>
                        </a:rPr>
                        <a:t>Relative</a:t>
                      </a:r>
                      <a:endParaRPr sz="800">
                        <a:latin typeface="Calibri"/>
                        <a:cs typeface="Calibri"/>
                      </a:endParaRPr>
                    </a:p>
                    <a:p>
                      <a:pPr marR="50165" algn="ctr">
                        <a:lnSpc>
                          <a:spcPct val="100000"/>
                        </a:lnSpc>
                        <a:spcBef>
                          <a:spcPts val="234"/>
                        </a:spcBef>
                      </a:pPr>
                      <a:r>
                        <a:rPr sz="800" b="1" spc="-55" dirty="0">
                          <a:latin typeface="Calibri"/>
                          <a:cs typeface="Calibri"/>
                        </a:rPr>
                        <a:t>Performance</a:t>
                      </a:r>
                      <a:endParaRPr sz="800">
                        <a:latin typeface="Calibri"/>
                        <a:cs typeface="Calibri"/>
                      </a:endParaRPr>
                    </a:p>
                  </a:txBody>
                  <a:tcPr marL="0" marR="0" marT="4763"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52069" algn="ctr">
                        <a:lnSpc>
                          <a:spcPct val="100000"/>
                        </a:lnSpc>
                        <a:spcBef>
                          <a:spcPts val="785"/>
                        </a:spcBef>
                      </a:pPr>
                      <a:r>
                        <a:rPr sz="800" b="1" spc="-65" dirty="0">
                          <a:latin typeface="Calibri"/>
                          <a:cs typeface="Calibri"/>
                        </a:rPr>
                        <a:t>Rank</a:t>
                      </a:r>
                      <a:endParaRPr sz="800">
                        <a:latin typeface="Calibri"/>
                        <a:cs typeface="Calibri"/>
                      </a:endParaRPr>
                    </a:p>
                  </a:txBody>
                  <a:tcPr marL="0" marR="0" marT="74771"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40640" algn="ctr">
                        <a:lnSpc>
                          <a:spcPct val="100000"/>
                        </a:lnSpc>
                        <a:spcBef>
                          <a:spcPts val="50"/>
                        </a:spcBef>
                      </a:pPr>
                      <a:r>
                        <a:rPr sz="800" b="1" spc="-45" dirty="0">
                          <a:latin typeface="Calibri"/>
                          <a:cs typeface="Calibri"/>
                        </a:rPr>
                        <a:t>Relative</a:t>
                      </a:r>
                      <a:endParaRPr sz="800">
                        <a:latin typeface="Calibri"/>
                        <a:cs typeface="Calibri"/>
                      </a:endParaRPr>
                    </a:p>
                    <a:p>
                      <a:pPr marR="50165" algn="ctr">
                        <a:lnSpc>
                          <a:spcPct val="100000"/>
                        </a:lnSpc>
                        <a:spcBef>
                          <a:spcPts val="234"/>
                        </a:spcBef>
                      </a:pPr>
                      <a:r>
                        <a:rPr sz="800" b="1" spc="-55" dirty="0">
                          <a:latin typeface="Calibri"/>
                          <a:cs typeface="Calibri"/>
                        </a:rPr>
                        <a:t>Performance</a:t>
                      </a:r>
                      <a:endParaRPr sz="800">
                        <a:latin typeface="Calibri"/>
                        <a:cs typeface="Calibri"/>
                      </a:endParaRPr>
                    </a:p>
                  </a:txBody>
                  <a:tcPr marL="0" marR="0" marT="4763"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52705" algn="ctr">
                        <a:lnSpc>
                          <a:spcPct val="100000"/>
                        </a:lnSpc>
                        <a:spcBef>
                          <a:spcPts val="785"/>
                        </a:spcBef>
                      </a:pPr>
                      <a:r>
                        <a:rPr sz="800" b="1" spc="-65" dirty="0">
                          <a:latin typeface="Calibri"/>
                          <a:cs typeface="Calibri"/>
                        </a:rPr>
                        <a:t>Rank</a:t>
                      </a:r>
                      <a:endParaRPr sz="800">
                        <a:latin typeface="Calibri"/>
                        <a:cs typeface="Calibri"/>
                      </a:endParaRPr>
                    </a:p>
                  </a:txBody>
                  <a:tcPr marL="0" marR="0" marT="74771"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41910" algn="ctr">
                        <a:lnSpc>
                          <a:spcPct val="100000"/>
                        </a:lnSpc>
                        <a:spcBef>
                          <a:spcPts val="50"/>
                        </a:spcBef>
                      </a:pPr>
                      <a:r>
                        <a:rPr sz="800" b="1" spc="-45" dirty="0">
                          <a:latin typeface="Calibri"/>
                          <a:cs typeface="Calibri"/>
                        </a:rPr>
                        <a:t>Relative</a:t>
                      </a:r>
                      <a:endParaRPr sz="800">
                        <a:latin typeface="Calibri"/>
                        <a:cs typeface="Calibri"/>
                      </a:endParaRPr>
                    </a:p>
                    <a:p>
                      <a:pPr marR="50165" algn="ctr">
                        <a:lnSpc>
                          <a:spcPct val="100000"/>
                        </a:lnSpc>
                        <a:spcBef>
                          <a:spcPts val="234"/>
                        </a:spcBef>
                      </a:pPr>
                      <a:r>
                        <a:rPr sz="800" b="1" spc="-55" dirty="0">
                          <a:latin typeface="Calibri"/>
                          <a:cs typeface="Calibri"/>
                        </a:rPr>
                        <a:t>Performance</a:t>
                      </a:r>
                      <a:endParaRPr sz="800">
                        <a:latin typeface="Calibri"/>
                        <a:cs typeface="Calibri"/>
                      </a:endParaRPr>
                    </a:p>
                  </a:txBody>
                  <a:tcPr marL="0" marR="0" marT="4763"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52705" algn="ctr">
                        <a:lnSpc>
                          <a:spcPct val="100000"/>
                        </a:lnSpc>
                        <a:spcBef>
                          <a:spcPts val="785"/>
                        </a:spcBef>
                      </a:pPr>
                      <a:r>
                        <a:rPr sz="800" b="1" spc="-65" dirty="0">
                          <a:latin typeface="Calibri"/>
                          <a:cs typeface="Calibri"/>
                        </a:rPr>
                        <a:t>Rank</a:t>
                      </a:r>
                      <a:endParaRPr sz="800">
                        <a:latin typeface="Calibri"/>
                        <a:cs typeface="Calibri"/>
                      </a:endParaRPr>
                    </a:p>
                  </a:txBody>
                  <a:tcPr marL="0" marR="0" marT="74771" marB="0">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153671">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marL="20955">
                        <a:lnSpc>
                          <a:spcPct val="100000"/>
                        </a:lnSpc>
                        <a:spcBef>
                          <a:spcPts val="50"/>
                        </a:spcBef>
                      </a:pPr>
                      <a:r>
                        <a:rPr sz="800" spc="-50" dirty="0">
                          <a:latin typeface="Calibri"/>
                          <a:cs typeface="Calibri"/>
                        </a:rPr>
                        <a:t>FRS </a:t>
                      </a:r>
                      <a:r>
                        <a:rPr sz="800" spc="-35" dirty="0">
                          <a:latin typeface="Calibri"/>
                          <a:cs typeface="Calibri"/>
                        </a:rPr>
                        <a:t>Retirement</a:t>
                      </a:r>
                      <a:r>
                        <a:rPr sz="800" spc="-50" dirty="0">
                          <a:latin typeface="Calibri"/>
                          <a:cs typeface="Calibri"/>
                        </a:rPr>
                        <a:t> </a:t>
                      </a:r>
                      <a:r>
                        <a:rPr sz="800" spc="-45" dirty="0">
                          <a:latin typeface="Calibri"/>
                          <a:cs typeface="Calibri"/>
                        </a:rPr>
                        <a:t>Fund</a:t>
                      </a:r>
                      <a:endParaRPr sz="800">
                        <a:latin typeface="Calibri"/>
                        <a:cs typeface="Calibri"/>
                      </a:endParaRPr>
                    </a:p>
                  </a:txBody>
                  <a:tcPr marL="0" marR="0" marT="4763"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marL="278130">
                        <a:lnSpc>
                          <a:spcPct val="100000"/>
                        </a:lnSpc>
                        <a:spcBef>
                          <a:spcPts val="50"/>
                        </a:spcBef>
                      </a:pPr>
                      <a:r>
                        <a:rPr sz="800" b="1" spc="-60" dirty="0">
                          <a:solidFill>
                            <a:srgbClr val="00AF50"/>
                          </a:solidFill>
                          <a:latin typeface="Calibri"/>
                          <a:cs typeface="Calibri"/>
                        </a:rPr>
                        <a:t>0.9</a:t>
                      </a:r>
                      <a:endParaRPr sz="800">
                        <a:latin typeface="Calibri"/>
                        <a:cs typeface="Calibri"/>
                      </a:endParaRPr>
                    </a:p>
                  </a:txBody>
                  <a:tcPr marL="0" marR="0" marT="4763" marB="0">
                    <a:lnL w="9525">
                      <a:solidFill>
                        <a:srgbClr val="000000"/>
                      </a:solidFill>
                      <a:prstDash val="solid"/>
                    </a:lnL>
                    <a:lnT w="9525">
                      <a:solidFill>
                        <a:srgbClr val="000000"/>
                      </a:solidFill>
                      <a:prstDash val="solid"/>
                    </a:lnT>
                  </a:tcPr>
                </a:tc>
                <a:tc>
                  <a:txBody>
                    <a:bodyPr/>
                    <a:lstStyle/>
                    <a:p>
                      <a:pPr marR="36830" algn="ctr">
                        <a:lnSpc>
                          <a:spcPct val="100000"/>
                        </a:lnSpc>
                        <a:spcBef>
                          <a:spcPts val="50"/>
                        </a:spcBef>
                      </a:pPr>
                      <a:r>
                        <a:rPr sz="800" spc="-90" dirty="0">
                          <a:latin typeface="Calibri"/>
                          <a:cs typeface="Calibri"/>
                        </a:rPr>
                        <a:t>45</a:t>
                      </a:r>
                      <a:endParaRPr sz="800">
                        <a:latin typeface="Calibri"/>
                        <a:cs typeface="Calibri"/>
                      </a:endParaRPr>
                    </a:p>
                  </a:txBody>
                  <a:tcPr marL="0" marR="0" marT="4763" marB="0">
                    <a:lnR w="9525">
                      <a:solidFill>
                        <a:srgbClr val="000000"/>
                      </a:solidFill>
                      <a:prstDash val="solid"/>
                    </a:lnR>
                    <a:lnT w="9525">
                      <a:solidFill>
                        <a:srgbClr val="000000"/>
                      </a:solidFill>
                      <a:prstDash val="solid"/>
                    </a:lnT>
                  </a:tcPr>
                </a:tc>
                <a:tc>
                  <a:txBody>
                    <a:bodyPr/>
                    <a:lstStyle/>
                    <a:p>
                      <a:pPr marL="278130">
                        <a:lnSpc>
                          <a:spcPct val="100000"/>
                        </a:lnSpc>
                        <a:spcBef>
                          <a:spcPts val="50"/>
                        </a:spcBef>
                      </a:pPr>
                      <a:r>
                        <a:rPr sz="800" b="1" spc="-60" dirty="0">
                          <a:solidFill>
                            <a:srgbClr val="00AF50"/>
                          </a:solidFill>
                          <a:latin typeface="Calibri"/>
                          <a:cs typeface="Calibri"/>
                        </a:rPr>
                        <a:t>0.2</a:t>
                      </a:r>
                      <a:endParaRPr sz="800">
                        <a:latin typeface="Calibri"/>
                        <a:cs typeface="Calibri"/>
                      </a:endParaRPr>
                    </a:p>
                  </a:txBody>
                  <a:tcPr marL="0" marR="0" marT="4763" marB="0">
                    <a:lnL w="9525">
                      <a:solidFill>
                        <a:srgbClr val="000000"/>
                      </a:solidFill>
                      <a:prstDash val="solid"/>
                    </a:lnL>
                    <a:lnT w="9525">
                      <a:solidFill>
                        <a:srgbClr val="000000"/>
                      </a:solidFill>
                      <a:prstDash val="solid"/>
                    </a:lnT>
                  </a:tcPr>
                </a:tc>
                <a:tc>
                  <a:txBody>
                    <a:bodyPr/>
                    <a:lstStyle/>
                    <a:p>
                      <a:pPr marR="36830" algn="ctr">
                        <a:lnSpc>
                          <a:spcPct val="100000"/>
                        </a:lnSpc>
                        <a:spcBef>
                          <a:spcPts val="50"/>
                        </a:spcBef>
                      </a:pPr>
                      <a:r>
                        <a:rPr sz="800" spc="-90" dirty="0">
                          <a:latin typeface="Calibri"/>
                          <a:cs typeface="Calibri"/>
                        </a:rPr>
                        <a:t>25</a:t>
                      </a:r>
                      <a:endParaRPr sz="800">
                        <a:latin typeface="Calibri"/>
                        <a:cs typeface="Calibri"/>
                      </a:endParaRPr>
                    </a:p>
                  </a:txBody>
                  <a:tcPr marL="0" marR="0" marT="4763" marB="0">
                    <a:lnR w="9525">
                      <a:solidFill>
                        <a:srgbClr val="000000"/>
                      </a:solidFill>
                      <a:prstDash val="solid"/>
                    </a:lnR>
                    <a:lnT w="9525">
                      <a:solidFill>
                        <a:srgbClr val="000000"/>
                      </a:solidFill>
                      <a:prstDash val="solid"/>
                    </a:lnT>
                  </a:tcPr>
                </a:tc>
                <a:tc>
                  <a:txBody>
                    <a:bodyPr/>
                    <a:lstStyle/>
                    <a:p>
                      <a:pPr marR="352425" algn="r">
                        <a:lnSpc>
                          <a:spcPct val="100000"/>
                        </a:lnSpc>
                        <a:spcBef>
                          <a:spcPts val="50"/>
                        </a:spcBef>
                      </a:pPr>
                      <a:r>
                        <a:rPr sz="800" b="1" spc="-45" dirty="0">
                          <a:solidFill>
                            <a:srgbClr val="00AF50"/>
                          </a:solidFill>
                          <a:latin typeface="Calibri"/>
                          <a:cs typeface="Calibri"/>
                        </a:rPr>
                        <a:t>0</a:t>
                      </a:r>
                      <a:r>
                        <a:rPr sz="800" b="1" spc="-5" dirty="0">
                          <a:solidFill>
                            <a:srgbClr val="00AF50"/>
                          </a:solidFill>
                          <a:latin typeface="Calibri"/>
                          <a:cs typeface="Calibri"/>
                        </a:rPr>
                        <a:t>.3</a:t>
                      </a:r>
                      <a:endParaRPr sz="800">
                        <a:latin typeface="Calibri"/>
                        <a:cs typeface="Calibri"/>
                      </a:endParaRPr>
                    </a:p>
                  </a:txBody>
                  <a:tcPr marL="0" marR="0" marT="4763" marB="0">
                    <a:lnL w="9525">
                      <a:solidFill>
                        <a:srgbClr val="000000"/>
                      </a:solidFill>
                      <a:prstDash val="solid"/>
                    </a:lnL>
                    <a:lnT w="9525">
                      <a:solidFill>
                        <a:srgbClr val="000000"/>
                      </a:solidFill>
                      <a:prstDash val="solid"/>
                    </a:lnT>
                  </a:tcPr>
                </a:tc>
                <a:tc>
                  <a:txBody>
                    <a:bodyPr/>
                    <a:lstStyle/>
                    <a:p>
                      <a:pPr marR="36830" algn="ctr">
                        <a:lnSpc>
                          <a:spcPct val="100000"/>
                        </a:lnSpc>
                        <a:spcBef>
                          <a:spcPts val="50"/>
                        </a:spcBef>
                      </a:pPr>
                      <a:r>
                        <a:rPr sz="800" spc="-90" dirty="0">
                          <a:latin typeface="Calibri"/>
                          <a:cs typeface="Calibri"/>
                        </a:rPr>
                        <a:t>43</a:t>
                      </a:r>
                      <a:endParaRPr sz="800">
                        <a:latin typeface="Calibri"/>
                        <a:cs typeface="Calibri"/>
                      </a:endParaRPr>
                    </a:p>
                  </a:txBody>
                  <a:tcPr marL="0" marR="0" marT="4763" marB="0">
                    <a:lnR w="9525">
                      <a:solidFill>
                        <a:srgbClr val="000000"/>
                      </a:solidFill>
                      <a:prstDash val="solid"/>
                    </a:lnR>
                    <a:lnT w="9525">
                      <a:solidFill>
                        <a:srgbClr val="000000"/>
                      </a:solidFill>
                      <a:prstDash val="solid"/>
                    </a:lnT>
                  </a:tcPr>
                </a:tc>
                <a:tc>
                  <a:txBody>
                    <a:bodyPr/>
                    <a:lstStyle/>
                    <a:p>
                      <a:pPr marR="352425" algn="r">
                        <a:lnSpc>
                          <a:spcPct val="100000"/>
                        </a:lnSpc>
                        <a:spcBef>
                          <a:spcPts val="50"/>
                        </a:spcBef>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4763" marB="0">
                    <a:lnL w="9525">
                      <a:solidFill>
                        <a:srgbClr val="000000"/>
                      </a:solidFill>
                      <a:prstDash val="solid"/>
                    </a:lnL>
                    <a:lnT w="9525">
                      <a:solidFill>
                        <a:srgbClr val="000000"/>
                      </a:solidFill>
                      <a:prstDash val="solid"/>
                    </a:lnT>
                  </a:tcPr>
                </a:tc>
                <a:tc>
                  <a:txBody>
                    <a:bodyPr/>
                    <a:lstStyle/>
                    <a:p>
                      <a:pPr marR="37465" algn="ctr">
                        <a:lnSpc>
                          <a:spcPct val="100000"/>
                        </a:lnSpc>
                        <a:spcBef>
                          <a:spcPts val="50"/>
                        </a:spcBef>
                      </a:pPr>
                      <a:r>
                        <a:rPr sz="800" spc="-90" dirty="0">
                          <a:latin typeface="Calibri"/>
                          <a:cs typeface="Calibri"/>
                        </a:rPr>
                        <a:t>63</a:t>
                      </a:r>
                      <a:endParaRPr sz="800">
                        <a:latin typeface="Calibri"/>
                        <a:cs typeface="Calibri"/>
                      </a:endParaRPr>
                    </a:p>
                  </a:txBody>
                  <a:tcPr marL="0" marR="0" marT="4763" marB="0">
                    <a:lnR w="9525">
                      <a:solidFill>
                        <a:srgbClr val="000000"/>
                      </a:solidFill>
                      <a:prstDash val="solid"/>
                    </a:lnR>
                    <a:lnT w="9525">
                      <a:solidFill>
                        <a:srgbClr val="000000"/>
                      </a:solidFill>
                      <a:prstDash val="solid"/>
                    </a:lnT>
                  </a:tcPr>
                </a:tc>
                <a:extLst>
                  <a:ext uri="{0D108BD9-81ED-4DB2-BD59-A6C34878D82A}">
                    <a16:rowId xmlns:a16="http://schemas.microsoft.com/office/drawing/2014/main" val="10002"/>
                  </a:ext>
                </a:extLst>
              </a:tr>
              <a:tr h="141236">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marL="20955">
                        <a:lnSpc>
                          <a:spcPts val="1240"/>
                        </a:lnSpc>
                      </a:pPr>
                      <a:r>
                        <a:rPr sz="800" spc="-50" dirty="0">
                          <a:latin typeface="Calibri"/>
                          <a:cs typeface="Calibri"/>
                        </a:rPr>
                        <a:t>FRS </a:t>
                      </a:r>
                      <a:r>
                        <a:rPr sz="800" spc="-80" dirty="0">
                          <a:latin typeface="Calibri"/>
                          <a:cs typeface="Calibri"/>
                        </a:rPr>
                        <a:t>2020 </a:t>
                      </a:r>
                      <a:r>
                        <a:rPr sz="800" spc="-35" dirty="0">
                          <a:latin typeface="Calibri"/>
                          <a:cs typeface="Calibri"/>
                        </a:rPr>
                        <a:t>Retirement </a:t>
                      </a:r>
                      <a:r>
                        <a:rPr sz="800" spc="-55" dirty="0">
                          <a:latin typeface="Calibri"/>
                          <a:cs typeface="Calibri"/>
                        </a:rPr>
                        <a:t>Date</a:t>
                      </a:r>
                      <a:r>
                        <a:rPr sz="800" spc="-40" dirty="0">
                          <a:latin typeface="Calibri"/>
                          <a:cs typeface="Calibri"/>
                        </a:rPr>
                        <a:t> </a:t>
                      </a:r>
                      <a:r>
                        <a:rPr sz="800" spc="-45" dirty="0">
                          <a:latin typeface="Calibri"/>
                          <a:cs typeface="Calibri"/>
                        </a:rPr>
                        <a:t>Fund</a:t>
                      </a:r>
                      <a:endParaRPr sz="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278130">
                        <a:lnSpc>
                          <a:spcPts val="1240"/>
                        </a:lnSpc>
                      </a:pPr>
                      <a:r>
                        <a:rPr sz="800" b="1" spc="-60" dirty="0">
                          <a:solidFill>
                            <a:srgbClr val="00AF50"/>
                          </a:solidFill>
                          <a:latin typeface="Calibri"/>
                          <a:cs typeface="Calibri"/>
                        </a:rPr>
                        <a:t>0.5</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59</a:t>
                      </a:r>
                      <a:endParaRPr sz="800">
                        <a:latin typeface="Calibri"/>
                        <a:cs typeface="Calibri"/>
                      </a:endParaRPr>
                    </a:p>
                  </a:txBody>
                  <a:tcPr marL="0" marR="0" marT="0" marB="0">
                    <a:lnR w="9525">
                      <a:solidFill>
                        <a:srgbClr val="000000"/>
                      </a:solidFill>
                      <a:prstDash val="solid"/>
                    </a:lnR>
                  </a:tcPr>
                </a:tc>
                <a:tc>
                  <a:txBody>
                    <a:bodyPr/>
                    <a:lstStyle/>
                    <a:p>
                      <a:pPr marL="278130">
                        <a:lnSpc>
                          <a:spcPts val="1240"/>
                        </a:lnSpc>
                      </a:pPr>
                      <a:r>
                        <a:rPr sz="800" b="1" spc="-60" dirty="0">
                          <a:solidFill>
                            <a:srgbClr val="00AF50"/>
                          </a:solidFill>
                          <a:latin typeface="Calibri"/>
                          <a:cs typeface="Calibri"/>
                        </a:rPr>
                        <a:t>0.1</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70</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.3</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66</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0" marB="0">
                    <a:lnL w="9525">
                      <a:solidFill>
                        <a:srgbClr val="000000"/>
                      </a:solidFill>
                      <a:prstDash val="solid"/>
                    </a:lnL>
                  </a:tcPr>
                </a:tc>
                <a:tc>
                  <a:txBody>
                    <a:bodyPr/>
                    <a:lstStyle/>
                    <a:p>
                      <a:pPr marR="37465" algn="ctr">
                        <a:lnSpc>
                          <a:spcPts val="1240"/>
                        </a:lnSpc>
                      </a:pPr>
                      <a:r>
                        <a:rPr sz="800" spc="-90" dirty="0">
                          <a:latin typeface="Calibri"/>
                          <a:cs typeface="Calibri"/>
                        </a:rPr>
                        <a:t>83</a:t>
                      </a:r>
                      <a:endParaRPr sz="800">
                        <a:latin typeface="Calibri"/>
                        <a:cs typeface="Calibri"/>
                      </a:endParaRPr>
                    </a:p>
                  </a:txBody>
                  <a:tcPr marL="0" marR="0" marT="0" marB="0">
                    <a:lnR w="9525">
                      <a:solidFill>
                        <a:srgbClr val="000000"/>
                      </a:solidFill>
                      <a:prstDash val="solid"/>
                    </a:lnR>
                  </a:tcPr>
                </a:tc>
                <a:extLst>
                  <a:ext uri="{0D108BD9-81ED-4DB2-BD59-A6C34878D82A}">
                    <a16:rowId xmlns:a16="http://schemas.microsoft.com/office/drawing/2014/main" val="10003"/>
                  </a:ext>
                </a:extLst>
              </a:tr>
              <a:tr h="141142">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marL="20955">
                        <a:lnSpc>
                          <a:spcPts val="1240"/>
                        </a:lnSpc>
                      </a:pPr>
                      <a:r>
                        <a:rPr sz="800" spc="-50" dirty="0">
                          <a:latin typeface="Calibri"/>
                          <a:cs typeface="Calibri"/>
                        </a:rPr>
                        <a:t>FRS </a:t>
                      </a:r>
                      <a:r>
                        <a:rPr sz="800" spc="-80" dirty="0">
                          <a:latin typeface="Calibri"/>
                          <a:cs typeface="Calibri"/>
                        </a:rPr>
                        <a:t>2025 </a:t>
                      </a:r>
                      <a:r>
                        <a:rPr sz="800" spc="-35" dirty="0">
                          <a:latin typeface="Calibri"/>
                          <a:cs typeface="Calibri"/>
                        </a:rPr>
                        <a:t>Retirement </a:t>
                      </a:r>
                      <a:r>
                        <a:rPr sz="800" spc="-55" dirty="0">
                          <a:latin typeface="Calibri"/>
                          <a:cs typeface="Calibri"/>
                        </a:rPr>
                        <a:t>Date</a:t>
                      </a:r>
                      <a:r>
                        <a:rPr sz="800" spc="-40" dirty="0">
                          <a:latin typeface="Calibri"/>
                          <a:cs typeface="Calibri"/>
                        </a:rPr>
                        <a:t> </a:t>
                      </a:r>
                      <a:r>
                        <a:rPr sz="800" spc="-45" dirty="0">
                          <a:latin typeface="Calibri"/>
                          <a:cs typeface="Calibri"/>
                        </a:rPr>
                        <a:t>Fund</a:t>
                      </a:r>
                      <a:endParaRPr sz="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278130">
                        <a:lnSpc>
                          <a:spcPts val="1240"/>
                        </a:lnSpc>
                      </a:pPr>
                      <a:r>
                        <a:rPr sz="800" b="1" spc="-60" dirty="0">
                          <a:solidFill>
                            <a:srgbClr val="00AF50"/>
                          </a:solidFill>
                          <a:latin typeface="Calibri"/>
                          <a:cs typeface="Calibri"/>
                        </a:rPr>
                        <a:t>0.2</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57</a:t>
                      </a:r>
                      <a:endParaRPr sz="800">
                        <a:latin typeface="Calibri"/>
                        <a:cs typeface="Calibri"/>
                      </a:endParaRPr>
                    </a:p>
                  </a:txBody>
                  <a:tcPr marL="0" marR="0" marT="0" marB="0">
                    <a:lnR w="9525">
                      <a:solidFill>
                        <a:srgbClr val="000000"/>
                      </a:solidFill>
                      <a:prstDash val="solid"/>
                    </a:lnR>
                  </a:tcPr>
                </a:tc>
                <a:tc>
                  <a:txBody>
                    <a:bodyPr/>
                    <a:lstStyle/>
                    <a:p>
                      <a:pPr marL="278130">
                        <a:lnSpc>
                          <a:spcPts val="1240"/>
                        </a:lnSpc>
                      </a:pPr>
                      <a:r>
                        <a:rPr sz="800" b="1" spc="-60" dirty="0">
                          <a:solidFill>
                            <a:srgbClr val="00AF50"/>
                          </a:solidFill>
                          <a:latin typeface="Calibri"/>
                          <a:cs typeface="Calibri"/>
                        </a:rPr>
                        <a:t>0.1</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64</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.3</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47</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0" marB="0">
                    <a:lnL w="9525">
                      <a:solidFill>
                        <a:srgbClr val="000000"/>
                      </a:solidFill>
                      <a:prstDash val="solid"/>
                    </a:lnL>
                  </a:tcPr>
                </a:tc>
                <a:tc>
                  <a:txBody>
                    <a:bodyPr/>
                    <a:lstStyle/>
                    <a:p>
                      <a:pPr marR="37465" algn="ctr">
                        <a:lnSpc>
                          <a:spcPts val="1240"/>
                        </a:lnSpc>
                      </a:pPr>
                      <a:r>
                        <a:rPr sz="800" spc="-90" dirty="0">
                          <a:latin typeface="Calibri"/>
                          <a:cs typeface="Calibri"/>
                        </a:rPr>
                        <a:t>78</a:t>
                      </a:r>
                      <a:endParaRPr sz="800">
                        <a:latin typeface="Calibri"/>
                        <a:cs typeface="Calibri"/>
                      </a:endParaRPr>
                    </a:p>
                  </a:txBody>
                  <a:tcPr marL="0" marR="0" marT="0" marB="0">
                    <a:lnR w="9525">
                      <a:solidFill>
                        <a:srgbClr val="000000"/>
                      </a:solidFill>
                      <a:prstDash val="solid"/>
                    </a:lnR>
                  </a:tcPr>
                </a:tc>
                <a:extLst>
                  <a:ext uri="{0D108BD9-81ED-4DB2-BD59-A6C34878D82A}">
                    <a16:rowId xmlns:a16="http://schemas.microsoft.com/office/drawing/2014/main" val="10004"/>
                  </a:ext>
                </a:extLst>
              </a:tr>
              <a:tr h="137620">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marL="20955">
                        <a:lnSpc>
                          <a:spcPts val="1240"/>
                        </a:lnSpc>
                      </a:pPr>
                      <a:r>
                        <a:rPr sz="800" spc="-50" dirty="0">
                          <a:latin typeface="Calibri"/>
                          <a:cs typeface="Calibri"/>
                        </a:rPr>
                        <a:t>FRS </a:t>
                      </a:r>
                      <a:r>
                        <a:rPr sz="800" spc="-80" dirty="0">
                          <a:latin typeface="Calibri"/>
                          <a:cs typeface="Calibri"/>
                        </a:rPr>
                        <a:t>2030 </a:t>
                      </a:r>
                      <a:r>
                        <a:rPr sz="800" spc="-35" dirty="0">
                          <a:latin typeface="Calibri"/>
                          <a:cs typeface="Calibri"/>
                        </a:rPr>
                        <a:t>Retirement </a:t>
                      </a:r>
                      <a:r>
                        <a:rPr sz="800" spc="-55" dirty="0">
                          <a:latin typeface="Calibri"/>
                          <a:cs typeface="Calibri"/>
                        </a:rPr>
                        <a:t>Date</a:t>
                      </a:r>
                      <a:r>
                        <a:rPr sz="800" spc="-40" dirty="0">
                          <a:latin typeface="Calibri"/>
                          <a:cs typeface="Calibri"/>
                        </a:rPr>
                        <a:t> </a:t>
                      </a:r>
                      <a:r>
                        <a:rPr sz="800" spc="-45" dirty="0">
                          <a:latin typeface="Calibri"/>
                          <a:cs typeface="Calibri"/>
                        </a:rPr>
                        <a:t>Fund</a:t>
                      </a:r>
                      <a:endParaRPr sz="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278130">
                        <a:lnSpc>
                          <a:spcPts val="1240"/>
                        </a:lnSpc>
                      </a:pPr>
                      <a:r>
                        <a:rPr sz="800" b="1" spc="-60" dirty="0">
                          <a:solidFill>
                            <a:srgbClr val="00AF50"/>
                          </a:solidFill>
                          <a:latin typeface="Calibri"/>
                          <a:cs typeface="Calibri"/>
                        </a:rPr>
                        <a:t>0.1</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62</a:t>
                      </a:r>
                      <a:endParaRPr sz="800">
                        <a:latin typeface="Calibri"/>
                        <a:cs typeface="Calibri"/>
                      </a:endParaRPr>
                    </a:p>
                  </a:txBody>
                  <a:tcPr marL="0" marR="0" marT="0" marB="0">
                    <a:lnR w="9525">
                      <a:solidFill>
                        <a:srgbClr val="000000"/>
                      </a:solidFill>
                      <a:prstDash val="solid"/>
                    </a:lnR>
                  </a:tcPr>
                </a:tc>
                <a:tc>
                  <a:txBody>
                    <a:bodyPr/>
                    <a:lstStyle/>
                    <a:p>
                      <a:pPr marL="278130">
                        <a:lnSpc>
                          <a:spcPts val="1240"/>
                        </a:lnSpc>
                      </a:pPr>
                      <a:r>
                        <a:rPr sz="800" b="1" spc="-60" dirty="0">
                          <a:solidFill>
                            <a:srgbClr val="00AF50"/>
                          </a:solidFill>
                          <a:latin typeface="Calibri"/>
                          <a:cs typeface="Calibri"/>
                        </a:rPr>
                        <a:t>0.0</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73</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57</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0" marB="0">
                    <a:lnL w="9525">
                      <a:solidFill>
                        <a:srgbClr val="000000"/>
                      </a:solidFill>
                      <a:prstDash val="solid"/>
                    </a:lnL>
                  </a:tcPr>
                </a:tc>
                <a:tc>
                  <a:txBody>
                    <a:bodyPr/>
                    <a:lstStyle/>
                    <a:p>
                      <a:pPr marR="37465" algn="ctr">
                        <a:lnSpc>
                          <a:spcPts val="1240"/>
                        </a:lnSpc>
                      </a:pPr>
                      <a:r>
                        <a:rPr sz="800" spc="-90" dirty="0">
                          <a:latin typeface="Calibri"/>
                          <a:cs typeface="Calibri"/>
                        </a:rPr>
                        <a:t>73</a:t>
                      </a:r>
                      <a:endParaRPr sz="800">
                        <a:latin typeface="Calibri"/>
                        <a:cs typeface="Calibri"/>
                      </a:endParaRPr>
                    </a:p>
                  </a:txBody>
                  <a:tcPr marL="0" marR="0" marT="0" marB="0">
                    <a:lnR w="9525">
                      <a:solidFill>
                        <a:srgbClr val="000000"/>
                      </a:solidFill>
                      <a:prstDash val="solid"/>
                    </a:lnR>
                  </a:tcPr>
                </a:tc>
                <a:extLst>
                  <a:ext uri="{0D108BD9-81ED-4DB2-BD59-A6C34878D82A}">
                    <a16:rowId xmlns:a16="http://schemas.microsoft.com/office/drawing/2014/main" val="10005"/>
                  </a:ext>
                </a:extLst>
              </a:tr>
              <a:tr h="144900">
                <a:tc>
                  <a:txBody>
                    <a:bodyPr/>
                    <a:lstStyle/>
                    <a:p>
                      <a:pPr marR="83185" algn="r">
                        <a:lnSpc>
                          <a:spcPts val="1200"/>
                        </a:lnSpc>
                      </a:pPr>
                      <a:r>
                        <a:rPr sz="800" spc="-15" dirty="0">
                          <a:latin typeface="Calibri"/>
                          <a:cs typeface="Calibri"/>
                        </a:rPr>
                        <a:t>R</a:t>
                      </a:r>
                      <a:r>
                        <a:rPr sz="800" spc="30" dirty="0">
                          <a:latin typeface="Calibri"/>
                          <a:cs typeface="Calibri"/>
                        </a:rPr>
                        <a:t>e</a:t>
                      </a:r>
                      <a:r>
                        <a:rPr sz="800" dirty="0">
                          <a:latin typeface="Calibri"/>
                          <a:cs typeface="Calibri"/>
                        </a:rPr>
                        <a:t>t</a:t>
                      </a:r>
                      <a:r>
                        <a:rPr sz="800" spc="30" dirty="0">
                          <a:latin typeface="Calibri"/>
                          <a:cs typeface="Calibri"/>
                        </a:rPr>
                        <a:t>i</a:t>
                      </a:r>
                      <a:r>
                        <a:rPr sz="800" spc="-20" dirty="0">
                          <a:latin typeface="Calibri"/>
                          <a:cs typeface="Calibri"/>
                        </a:rPr>
                        <a:t>r</a:t>
                      </a:r>
                      <a:r>
                        <a:rPr sz="800" spc="30" dirty="0">
                          <a:latin typeface="Calibri"/>
                          <a:cs typeface="Calibri"/>
                        </a:rPr>
                        <a:t>e</a:t>
                      </a:r>
                      <a:r>
                        <a:rPr sz="800" dirty="0">
                          <a:latin typeface="Calibri"/>
                          <a:cs typeface="Calibri"/>
                        </a:rPr>
                        <a:t>m</a:t>
                      </a:r>
                      <a:r>
                        <a:rPr sz="800" spc="30" dirty="0">
                          <a:latin typeface="Calibri"/>
                          <a:cs typeface="Calibri"/>
                        </a:rPr>
                        <a:t>e</a:t>
                      </a:r>
                      <a:r>
                        <a:rPr sz="800" spc="5" dirty="0">
                          <a:latin typeface="Calibri"/>
                          <a:cs typeface="Calibri"/>
                        </a:rPr>
                        <a:t>n</a:t>
                      </a:r>
                      <a:r>
                        <a:rPr sz="800" dirty="0">
                          <a:latin typeface="Calibri"/>
                          <a:cs typeface="Calibri"/>
                        </a:rPr>
                        <a:t>t</a:t>
                      </a:r>
                      <a:endParaRPr sz="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20955">
                        <a:lnSpc>
                          <a:spcPts val="1280"/>
                        </a:lnSpc>
                      </a:pPr>
                      <a:r>
                        <a:rPr sz="800" spc="-50" dirty="0">
                          <a:latin typeface="Calibri"/>
                          <a:cs typeface="Calibri"/>
                        </a:rPr>
                        <a:t>FRS </a:t>
                      </a:r>
                      <a:r>
                        <a:rPr sz="800" spc="-80" dirty="0">
                          <a:latin typeface="Calibri"/>
                          <a:cs typeface="Calibri"/>
                        </a:rPr>
                        <a:t>2035 </a:t>
                      </a:r>
                      <a:r>
                        <a:rPr sz="800" spc="-35" dirty="0">
                          <a:latin typeface="Calibri"/>
                          <a:cs typeface="Calibri"/>
                        </a:rPr>
                        <a:t>Retirement </a:t>
                      </a:r>
                      <a:r>
                        <a:rPr sz="800" spc="-55" dirty="0">
                          <a:latin typeface="Calibri"/>
                          <a:cs typeface="Calibri"/>
                        </a:rPr>
                        <a:t>Date</a:t>
                      </a:r>
                      <a:r>
                        <a:rPr sz="800" spc="-40" dirty="0">
                          <a:latin typeface="Calibri"/>
                          <a:cs typeface="Calibri"/>
                        </a:rPr>
                        <a:t> </a:t>
                      </a:r>
                      <a:r>
                        <a:rPr sz="800" spc="-45" dirty="0">
                          <a:latin typeface="Calibri"/>
                          <a:cs typeface="Calibri"/>
                        </a:rPr>
                        <a:t>Fund</a:t>
                      </a:r>
                      <a:endParaRPr sz="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252095">
                        <a:lnSpc>
                          <a:spcPts val="1280"/>
                        </a:lnSpc>
                      </a:pPr>
                      <a:r>
                        <a:rPr sz="800" b="1" spc="-50" dirty="0">
                          <a:solidFill>
                            <a:srgbClr val="FF0000"/>
                          </a:solidFill>
                          <a:latin typeface="Calibri"/>
                          <a:cs typeface="Calibri"/>
                        </a:rPr>
                        <a:t>(0.2)</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80"/>
                        </a:lnSpc>
                      </a:pPr>
                      <a:r>
                        <a:rPr sz="800" spc="-90" dirty="0">
                          <a:latin typeface="Calibri"/>
                          <a:cs typeface="Calibri"/>
                        </a:rPr>
                        <a:t>84</a:t>
                      </a:r>
                      <a:endParaRPr sz="800">
                        <a:latin typeface="Calibri"/>
                        <a:cs typeface="Calibri"/>
                      </a:endParaRPr>
                    </a:p>
                  </a:txBody>
                  <a:tcPr marL="0" marR="0" marT="0" marB="0">
                    <a:lnR w="9525">
                      <a:solidFill>
                        <a:srgbClr val="000000"/>
                      </a:solidFill>
                      <a:prstDash val="solid"/>
                    </a:lnR>
                  </a:tcPr>
                </a:tc>
                <a:tc>
                  <a:txBody>
                    <a:bodyPr/>
                    <a:lstStyle/>
                    <a:p>
                      <a:pPr marL="278130">
                        <a:lnSpc>
                          <a:spcPts val="1280"/>
                        </a:lnSpc>
                      </a:pPr>
                      <a:r>
                        <a:rPr sz="800" b="1" spc="-60" dirty="0">
                          <a:solidFill>
                            <a:srgbClr val="00AF50"/>
                          </a:solidFill>
                          <a:latin typeface="Calibri"/>
                          <a:cs typeface="Calibri"/>
                        </a:rPr>
                        <a:t>0.0</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80"/>
                        </a:lnSpc>
                      </a:pPr>
                      <a:r>
                        <a:rPr sz="800" spc="-90" dirty="0">
                          <a:latin typeface="Calibri"/>
                          <a:cs typeface="Calibri"/>
                        </a:rPr>
                        <a:t>92</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80"/>
                        </a:lnSpc>
                      </a:pPr>
                      <a:r>
                        <a:rPr sz="800" b="1" spc="-45" dirty="0">
                          <a:solidFill>
                            <a:srgbClr val="00AF50"/>
                          </a:solidFill>
                          <a:latin typeface="Calibri"/>
                          <a:cs typeface="Calibri"/>
                        </a:rPr>
                        <a:t>0</a:t>
                      </a:r>
                      <a:r>
                        <a:rPr sz="800" b="1" spc="-5" dirty="0">
                          <a:solidFill>
                            <a:srgbClr val="00AF50"/>
                          </a:solidFill>
                          <a:latin typeface="Calibri"/>
                          <a:cs typeface="Calibri"/>
                        </a:rPr>
                        <a:t>.3</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80"/>
                        </a:lnSpc>
                      </a:pPr>
                      <a:r>
                        <a:rPr sz="800" spc="-90" dirty="0">
                          <a:latin typeface="Calibri"/>
                          <a:cs typeface="Calibri"/>
                        </a:rPr>
                        <a:t>68</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80"/>
                        </a:lnSpc>
                      </a:pPr>
                      <a:r>
                        <a:rPr sz="800" b="1" spc="-45" dirty="0">
                          <a:solidFill>
                            <a:srgbClr val="00AF50"/>
                          </a:solidFill>
                          <a:latin typeface="Calibri"/>
                          <a:cs typeface="Calibri"/>
                        </a:rPr>
                        <a:t>0</a:t>
                      </a:r>
                      <a:r>
                        <a:rPr sz="800" b="1" spc="-5" dirty="0">
                          <a:solidFill>
                            <a:srgbClr val="00AF50"/>
                          </a:solidFill>
                          <a:latin typeface="Calibri"/>
                          <a:cs typeface="Calibri"/>
                        </a:rPr>
                        <a:t>.3</a:t>
                      </a:r>
                      <a:endParaRPr sz="800">
                        <a:latin typeface="Calibri"/>
                        <a:cs typeface="Calibri"/>
                      </a:endParaRPr>
                    </a:p>
                  </a:txBody>
                  <a:tcPr marL="0" marR="0" marT="0" marB="0">
                    <a:lnL w="9525">
                      <a:solidFill>
                        <a:srgbClr val="000000"/>
                      </a:solidFill>
                      <a:prstDash val="solid"/>
                    </a:lnL>
                  </a:tcPr>
                </a:tc>
                <a:tc>
                  <a:txBody>
                    <a:bodyPr/>
                    <a:lstStyle/>
                    <a:p>
                      <a:pPr marR="37465" algn="ctr">
                        <a:lnSpc>
                          <a:spcPts val="1280"/>
                        </a:lnSpc>
                      </a:pPr>
                      <a:r>
                        <a:rPr sz="800" spc="-90" dirty="0">
                          <a:latin typeface="Calibri"/>
                          <a:cs typeface="Calibri"/>
                        </a:rPr>
                        <a:t>71</a:t>
                      </a:r>
                      <a:endParaRPr sz="800">
                        <a:latin typeface="Calibri"/>
                        <a:cs typeface="Calibri"/>
                      </a:endParaRPr>
                    </a:p>
                  </a:txBody>
                  <a:tcPr marL="0" marR="0" marT="0" marB="0">
                    <a:lnR w="9525">
                      <a:solidFill>
                        <a:srgbClr val="000000"/>
                      </a:solidFill>
                      <a:prstDash val="solid"/>
                    </a:lnR>
                  </a:tcPr>
                </a:tc>
                <a:extLst>
                  <a:ext uri="{0D108BD9-81ED-4DB2-BD59-A6C34878D82A}">
                    <a16:rowId xmlns:a16="http://schemas.microsoft.com/office/drawing/2014/main" val="10006"/>
                  </a:ext>
                </a:extLst>
              </a:tr>
              <a:tr h="141142">
                <a:tc>
                  <a:txBody>
                    <a:bodyPr/>
                    <a:lstStyle/>
                    <a:p>
                      <a:pPr marR="92710" algn="r">
                        <a:lnSpc>
                          <a:spcPts val="1240"/>
                        </a:lnSpc>
                      </a:pPr>
                      <a:r>
                        <a:rPr sz="800" spc="-55" dirty="0">
                          <a:latin typeface="Calibri"/>
                          <a:cs typeface="Calibri"/>
                        </a:rPr>
                        <a:t>Date</a:t>
                      </a:r>
                      <a:r>
                        <a:rPr sz="800" spc="-95" dirty="0">
                          <a:latin typeface="Calibri"/>
                          <a:cs typeface="Calibri"/>
                        </a:rPr>
                        <a:t> </a:t>
                      </a:r>
                      <a:r>
                        <a:rPr sz="800" spc="-40" dirty="0">
                          <a:latin typeface="Calibri"/>
                          <a:cs typeface="Calibri"/>
                        </a:rPr>
                        <a:t>Funds</a:t>
                      </a:r>
                      <a:endParaRPr sz="800" dirty="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20955">
                        <a:lnSpc>
                          <a:spcPts val="1240"/>
                        </a:lnSpc>
                      </a:pPr>
                      <a:r>
                        <a:rPr sz="800" spc="-50" dirty="0">
                          <a:latin typeface="Calibri"/>
                          <a:cs typeface="Calibri"/>
                        </a:rPr>
                        <a:t>FRS </a:t>
                      </a:r>
                      <a:r>
                        <a:rPr sz="800" spc="-80" dirty="0">
                          <a:latin typeface="Calibri"/>
                          <a:cs typeface="Calibri"/>
                        </a:rPr>
                        <a:t>2040 </a:t>
                      </a:r>
                      <a:r>
                        <a:rPr sz="800" spc="-35" dirty="0">
                          <a:latin typeface="Calibri"/>
                          <a:cs typeface="Calibri"/>
                        </a:rPr>
                        <a:t>Retirement </a:t>
                      </a:r>
                      <a:r>
                        <a:rPr sz="800" spc="-55" dirty="0">
                          <a:latin typeface="Calibri"/>
                          <a:cs typeface="Calibri"/>
                        </a:rPr>
                        <a:t>Date</a:t>
                      </a:r>
                      <a:r>
                        <a:rPr sz="800" spc="-40" dirty="0">
                          <a:latin typeface="Calibri"/>
                          <a:cs typeface="Calibri"/>
                        </a:rPr>
                        <a:t> </a:t>
                      </a:r>
                      <a:r>
                        <a:rPr sz="800" spc="-45" dirty="0">
                          <a:latin typeface="Calibri"/>
                          <a:cs typeface="Calibri"/>
                        </a:rPr>
                        <a:t>Fund</a:t>
                      </a:r>
                      <a:endParaRPr sz="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252095">
                        <a:lnSpc>
                          <a:spcPts val="1240"/>
                        </a:lnSpc>
                      </a:pPr>
                      <a:r>
                        <a:rPr sz="800" b="1" spc="-50" dirty="0">
                          <a:solidFill>
                            <a:srgbClr val="FF0000"/>
                          </a:solidFill>
                          <a:latin typeface="Calibri"/>
                          <a:cs typeface="Calibri"/>
                        </a:rPr>
                        <a:t>(0.3)</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87</a:t>
                      </a:r>
                      <a:endParaRPr sz="800">
                        <a:latin typeface="Calibri"/>
                        <a:cs typeface="Calibri"/>
                      </a:endParaRPr>
                    </a:p>
                  </a:txBody>
                  <a:tcPr marL="0" marR="0" marT="0" marB="0">
                    <a:lnR w="9525">
                      <a:solidFill>
                        <a:srgbClr val="000000"/>
                      </a:solidFill>
                      <a:prstDash val="solid"/>
                    </a:lnR>
                  </a:tcPr>
                </a:tc>
                <a:tc>
                  <a:txBody>
                    <a:bodyPr/>
                    <a:lstStyle/>
                    <a:p>
                      <a:pPr marL="252095">
                        <a:lnSpc>
                          <a:spcPts val="1240"/>
                        </a:lnSpc>
                      </a:pPr>
                      <a:r>
                        <a:rPr sz="800" b="1" spc="-50" dirty="0">
                          <a:solidFill>
                            <a:srgbClr val="FF0000"/>
                          </a:solidFill>
                          <a:latin typeface="Calibri"/>
                          <a:cs typeface="Calibri"/>
                        </a:rPr>
                        <a:t>(0.1)</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90</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73</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0" marB="0">
                    <a:lnL w="9525">
                      <a:solidFill>
                        <a:srgbClr val="000000"/>
                      </a:solidFill>
                      <a:prstDash val="solid"/>
                    </a:lnL>
                  </a:tcPr>
                </a:tc>
                <a:tc>
                  <a:txBody>
                    <a:bodyPr/>
                    <a:lstStyle/>
                    <a:p>
                      <a:pPr marR="37465" algn="ctr">
                        <a:lnSpc>
                          <a:spcPts val="1240"/>
                        </a:lnSpc>
                      </a:pPr>
                      <a:r>
                        <a:rPr sz="800" spc="-90" dirty="0">
                          <a:latin typeface="Calibri"/>
                          <a:cs typeface="Calibri"/>
                        </a:rPr>
                        <a:t>77</a:t>
                      </a:r>
                      <a:endParaRPr sz="800">
                        <a:latin typeface="Calibri"/>
                        <a:cs typeface="Calibri"/>
                      </a:endParaRPr>
                    </a:p>
                  </a:txBody>
                  <a:tcPr marL="0" marR="0" marT="0" marB="0">
                    <a:lnR w="9525">
                      <a:solidFill>
                        <a:srgbClr val="000000"/>
                      </a:solidFill>
                      <a:prstDash val="solid"/>
                    </a:lnR>
                  </a:tcPr>
                </a:tc>
                <a:extLst>
                  <a:ext uri="{0D108BD9-81ED-4DB2-BD59-A6C34878D82A}">
                    <a16:rowId xmlns:a16="http://schemas.microsoft.com/office/drawing/2014/main" val="10007"/>
                  </a:ext>
                </a:extLst>
              </a:tr>
              <a:tr h="141142">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marL="20955">
                        <a:lnSpc>
                          <a:spcPts val="1240"/>
                        </a:lnSpc>
                      </a:pPr>
                      <a:r>
                        <a:rPr sz="800" spc="-50" dirty="0">
                          <a:latin typeface="Calibri"/>
                          <a:cs typeface="Calibri"/>
                        </a:rPr>
                        <a:t>FRS </a:t>
                      </a:r>
                      <a:r>
                        <a:rPr sz="800" spc="-80" dirty="0">
                          <a:latin typeface="Calibri"/>
                          <a:cs typeface="Calibri"/>
                        </a:rPr>
                        <a:t>2045 </a:t>
                      </a:r>
                      <a:r>
                        <a:rPr sz="800" spc="-35" dirty="0">
                          <a:latin typeface="Calibri"/>
                          <a:cs typeface="Calibri"/>
                        </a:rPr>
                        <a:t>Retirement </a:t>
                      </a:r>
                      <a:r>
                        <a:rPr sz="800" spc="-55" dirty="0">
                          <a:latin typeface="Calibri"/>
                          <a:cs typeface="Calibri"/>
                        </a:rPr>
                        <a:t>Date</a:t>
                      </a:r>
                      <a:r>
                        <a:rPr sz="800" spc="-40" dirty="0">
                          <a:latin typeface="Calibri"/>
                          <a:cs typeface="Calibri"/>
                        </a:rPr>
                        <a:t> </a:t>
                      </a:r>
                      <a:r>
                        <a:rPr sz="800" spc="-45" dirty="0">
                          <a:latin typeface="Calibri"/>
                          <a:cs typeface="Calibri"/>
                        </a:rPr>
                        <a:t>Fund</a:t>
                      </a:r>
                      <a:endParaRPr sz="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252095">
                        <a:lnSpc>
                          <a:spcPts val="1240"/>
                        </a:lnSpc>
                      </a:pPr>
                      <a:r>
                        <a:rPr sz="800" b="1" spc="-50" dirty="0">
                          <a:solidFill>
                            <a:srgbClr val="FF0000"/>
                          </a:solidFill>
                          <a:latin typeface="Calibri"/>
                          <a:cs typeface="Calibri"/>
                        </a:rPr>
                        <a:t>(0.3)</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87</a:t>
                      </a:r>
                      <a:endParaRPr sz="800">
                        <a:latin typeface="Calibri"/>
                        <a:cs typeface="Calibri"/>
                      </a:endParaRPr>
                    </a:p>
                  </a:txBody>
                  <a:tcPr marL="0" marR="0" marT="0" marB="0">
                    <a:lnR w="9525">
                      <a:solidFill>
                        <a:srgbClr val="000000"/>
                      </a:solidFill>
                      <a:prstDash val="solid"/>
                    </a:lnR>
                  </a:tcPr>
                </a:tc>
                <a:tc>
                  <a:txBody>
                    <a:bodyPr/>
                    <a:lstStyle/>
                    <a:p>
                      <a:pPr marL="252095">
                        <a:lnSpc>
                          <a:spcPts val="1240"/>
                        </a:lnSpc>
                      </a:pPr>
                      <a:r>
                        <a:rPr sz="800" b="1" spc="-50" dirty="0">
                          <a:solidFill>
                            <a:srgbClr val="FF0000"/>
                          </a:solidFill>
                          <a:latin typeface="Calibri"/>
                          <a:cs typeface="Calibri"/>
                        </a:rPr>
                        <a:t>(0.1)</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90</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.0</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79</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0" marB="0">
                    <a:lnL w="9525">
                      <a:solidFill>
                        <a:srgbClr val="000000"/>
                      </a:solidFill>
                      <a:prstDash val="solid"/>
                    </a:lnL>
                  </a:tcPr>
                </a:tc>
                <a:tc>
                  <a:txBody>
                    <a:bodyPr/>
                    <a:lstStyle/>
                    <a:p>
                      <a:pPr marR="37465" algn="ctr">
                        <a:lnSpc>
                          <a:spcPts val="1240"/>
                        </a:lnSpc>
                      </a:pPr>
                      <a:r>
                        <a:rPr sz="800" spc="-90" dirty="0">
                          <a:latin typeface="Calibri"/>
                          <a:cs typeface="Calibri"/>
                        </a:rPr>
                        <a:t>73</a:t>
                      </a:r>
                      <a:endParaRPr sz="800">
                        <a:latin typeface="Calibri"/>
                        <a:cs typeface="Calibri"/>
                      </a:endParaRPr>
                    </a:p>
                  </a:txBody>
                  <a:tcPr marL="0" marR="0" marT="0" marB="0">
                    <a:lnR w="9525">
                      <a:solidFill>
                        <a:srgbClr val="000000"/>
                      </a:solidFill>
                      <a:prstDash val="solid"/>
                    </a:lnR>
                  </a:tcPr>
                </a:tc>
                <a:extLst>
                  <a:ext uri="{0D108BD9-81ED-4DB2-BD59-A6C34878D82A}">
                    <a16:rowId xmlns:a16="http://schemas.microsoft.com/office/drawing/2014/main" val="10008"/>
                  </a:ext>
                </a:extLst>
              </a:tr>
              <a:tr h="141236">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marL="20955">
                        <a:lnSpc>
                          <a:spcPts val="1240"/>
                        </a:lnSpc>
                      </a:pPr>
                      <a:r>
                        <a:rPr sz="800" spc="-50" dirty="0">
                          <a:latin typeface="Calibri"/>
                          <a:cs typeface="Calibri"/>
                        </a:rPr>
                        <a:t>FRS </a:t>
                      </a:r>
                      <a:r>
                        <a:rPr sz="800" spc="-80" dirty="0">
                          <a:latin typeface="Calibri"/>
                          <a:cs typeface="Calibri"/>
                        </a:rPr>
                        <a:t>2050 </a:t>
                      </a:r>
                      <a:r>
                        <a:rPr sz="800" spc="-35" dirty="0">
                          <a:latin typeface="Calibri"/>
                          <a:cs typeface="Calibri"/>
                        </a:rPr>
                        <a:t>Retirement </a:t>
                      </a:r>
                      <a:r>
                        <a:rPr sz="800" spc="-55" dirty="0">
                          <a:latin typeface="Calibri"/>
                          <a:cs typeface="Calibri"/>
                        </a:rPr>
                        <a:t>Date</a:t>
                      </a:r>
                      <a:r>
                        <a:rPr sz="800" spc="-40" dirty="0">
                          <a:latin typeface="Calibri"/>
                          <a:cs typeface="Calibri"/>
                        </a:rPr>
                        <a:t> </a:t>
                      </a:r>
                      <a:r>
                        <a:rPr sz="800" spc="-45" dirty="0">
                          <a:latin typeface="Calibri"/>
                          <a:cs typeface="Calibri"/>
                        </a:rPr>
                        <a:t>Fund</a:t>
                      </a:r>
                      <a:endParaRPr sz="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252095">
                        <a:lnSpc>
                          <a:spcPts val="1240"/>
                        </a:lnSpc>
                      </a:pPr>
                      <a:r>
                        <a:rPr sz="800" b="1" spc="-50" dirty="0">
                          <a:solidFill>
                            <a:srgbClr val="FF0000"/>
                          </a:solidFill>
                          <a:latin typeface="Calibri"/>
                          <a:cs typeface="Calibri"/>
                        </a:rPr>
                        <a:t>(0.4)</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87</a:t>
                      </a:r>
                      <a:endParaRPr sz="800">
                        <a:latin typeface="Calibri"/>
                        <a:cs typeface="Calibri"/>
                      </a:endParaRPr>
                    </a:p>
                  </a:txBody>
                  <a:tcPr marL="0" marR="0" marT="0" marB="0">
                    <a:lnR w="9525">
                      <a:solidFill>
                        <a:srgbClr val="000000"/>
                      </a:solidFill>
                      <a:prstDash val="solid"/>
                    </a:lnR>
                  </a:tcPr>
                </a:tc>
                <a:tc>
                  <a:txBody>
                    <a:bodyPr/>
                    <a:lstStyle/>
                    <a:p>
                      <a:pPr marL="252095">
                        <a:lnSpc>
                          <a:spcPts val="1240"/>
                        </a:lnSpc>
                      </a:pPr>
                      <a:r>
                        <a:rPr sz="800" b="1" spc="-50" dirty="0">
                          <a:solidFill>
                            <a:srgbClr val="FF0000"/>
                          </a:solidFill>
                          <a:latin typeface="Calibri"/>
                          <a:cs typeface="Calibri"/>
                        </a:rPr>
                        <a:t>(0.1)</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87</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.1</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74</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0" marB="0">
                    <a:lnL w="9525">
                      <a:solidFill>
                        <a:srgbClr val="000000"/>
                      </a:solidFill>
                      <a:prstDash val="solid"/>
                    </a:lnL>
                  </a:tcPr>
                </a:tc>
                <a:tc>
                  <a:txBody>
                    <a:bodyPr/>
                    <a:lstStyle/>
                    <a:p>
                      <a:pPr marR="37465" algn="ctr">
                        <a:lnSpc>
                          <a:spcPts val="1240"/>
                        </a:lnSpc>
                      </a:pPr>
                      <a:r>
                        <a:rPr sz="800" spc="-90" dirty="0">
                          <a:latin typeface="Calibri"/>
                          <a:cs typeface="Calibri"/>
                        </a:rPr>
                        <a:t>84</a:t>
                      </a:r>
                      <a:endParaRPr sz="800">
                        <a:latin typeface="Calibri"/>
                        <a:cs typeface="Calibri"/>
                      </a:endParaRPr>
                    </a:p>
                  </a:txBody>
                  <a:tcPr marL="0" marR="0" marT="0" marB="0">
                    <a:lnR w="9525">
                      <a:solidFill>
                        <a:srgbClr val="000000"/>
                      </a:solidFill>
                      <a:prstDash val="solid"/>
                    </a:lnR>
                  </a:tcPr>
                </a:tc>
                <a:extLst>
                  <a:ext uri="{0D108BD9-81ED-4DB2-BD59-A6C34878D82A}">
                    <a16:rowId xmlns:a16="http://schemas.microsoft.com/office/drawing/2014/main" val="10009"/>
                  </a:ext>
                </a:extLst>
              </a:tr>
              <a:tr h="141283">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marL="20955">
                        <a:lnSpc>
                          <a:spcPts val="1240"/>
                        </a:lnSpc>
                      </a:pPr>
                      <a:r>
                        <a:rPr sz="800" spc="-50" dirty="0">
                          <a:latin typeface="Calibri"/>
                          <a:cs typeface="Calibri"/>
                        </a:rPr>
                        <a:t>FRS </a:t>
                      </a:r>
                      <a:r>
                        <a:rPr sz="800" spc="-80" dirty="0">
                          <a:latin typeface="Calibri"/>
                          <a:cs typeface="Calibri"/>
                        </a:rPr>
                        <a:t>2055 </a:t>
                      </a:r>
                      <a:r>
                        <a:rPr sz="800" spc="-35" dirty="0">
                          <a:latin typeface="Calibri"/>
                          <a:cs typeface="Calibri"/>
                        </a:rPr>
                        <a:t>Retirement </a:t>
                      </a:r>
                      <a:r>
                        <a:rPr sz="800" spc="-55" dirty="0">
                          <a:latin typeface="Calibri"/>
                          <a:cs typeface="Calibri"/>
                        </a:rPr>
                        <a:t>Date</a:t>
                      </a:r>
                      <a:r>
                        <a:rPr sz="800" spc="-40" dirty="0">
                          <a:latin typeface="Calibri"/>
                          <a:cs typeface="Calibri"/>
                        </a:rPr>
                        <a:t> </a:t>
                      </a:r>
                      <a:r>
                        <a:rPr sz="800" spc="-45" dirty="0">
                          <a:latin typeface="Calibri"/>
                          <a:cs typeface="Calibri"/>
                        </a:rPr>
                        <a:t>Fund</a:t>
                      </a:r>
                      <a:endParaRPr sz="800">
                        <a:latin typeface="Calibri"/>
                        <a:cs typeface="Calibri"/>
                      </a:endParaRPr>
                    </a:p>
                  </a:txBody>
                  <a:tcPr marL="0" marR="0" marT="0" marB="0">
                    <a:lnL w="9525">
                      <a:solidFill>
                        <a:srgbClr val="000000"/>
                      </a:solidFill>
                      <a:prstDash val="solid"/>
                    </a:lnL>
                    <a:lnR w="9525">
                      <a:solidFill>
                        <a:srgbClr val="000000"/>
                      </a:solidFill>
                      <a:prstDash val="solid"/>
                    </a:lnR>
                  </a:tcPr>
                </a:tc>
                <a:tc>
                  <a:txBody>
                    <a:bodyPr/>
                    <a:lstStyle/>
                    <a:p>
                      <a:pPr marL="278130">
                        <a:lnSpc>
                          <a:spcPts val="1240"/>
                        </a:lnSpc>
                      </a:pPr>
                      <a:r>
                        <a:rPr sz="800" b="1" spc="-60" dirty="0">
                          <a:solidFill>
                            <a:srgbClr val="00AF50"/>
                          </a:solidFill>
                          <a:latin typeface="Calibri"/>
                          <a:cs typeface="Calibri"/>
                        </a:rPr>
                        <a:t>0.1</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87</a:t>
                      </a:r>
                      <a:endParaRPr sz="800">
                        <a:latin typeface="Calibri"/>
                        <a:cs typeface="Calibri"/>
                      </a:endParaRPr>
                    </a:p>
                  </a:txBody>
                  <a:tcPr marL="0" marR="0" marT="0" marB="0">
                    <a:lnR w="9525">
                      <a:solidFill>
                        <a:srgbClr val="000000"/>
                      </a:solidFill>
                      <a:prstDash val="solid"/>
                    </a:lnR>
                  </a:tcPr>
                </a:tc>
                <a:tc>
                  <a:txBody>
                    <a:bodyPr/>
                    <a:lstStyle/>
                    <a:p>
                      <a:pPr marL="278130">
                        <a:lnSpc>
                          <a:spcPts val="1240"/>
                        </a:lnSpc>
                      </a:pPr>
                      <a:r>
                        <a:rPr sz="800" b="1" spc="-60" dirty="0">
                          <a:solidFill>
                            <a:srgbClr val="00AF50"/>
                          </a:solidFill>
                          <a:latin typeface="Calibri"/>
                          <a:cs typeface="Calibri"/>
                        </a:rPr>
                        <a:t>0.1</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84</a:t>
                      </a:r>
                      <a:endParaRPr sz="800">
                        <a:latin typeface="Calibri"/>
                        <a:cs typeface="Calibri"/>
                      </a:endParaRPr>
                    </a:p>
                  </a:txBody>
                  <a:tcPr marL="0" marR="0" marT="0" marB="0">
                    <a:lnR w="9525">
                      <a:solidFill>
                        <a:srgbClr val="000000"/>
                      </a:solidFill>
                      <a:prstDash val="solid"/>
                    </a:lnR>
                  </a:tcPr>
                </a:tc>
                <a:tc>
                  <a:txBody>
                    <a:bodyPr/>
                    <a:lstStyle/>
                    <a:p>
                      <a:pPr marR="352425" algn="r">
                        <a:lnSpc>
                          <a:spcPts val="1240"/>
                        </a:lnSpc>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0" marB="0">
                    <a:lnL w="9525">
                      <a:solidFill>
                        <a:srgbClr val="000000"/>
                      </a:solidFill>
                      <a:prstDash val="solid"/>
                    </a:lnL>
                  </a:tcPr>
                </a:tc>
                <a:tc>
                  <a:txBody>
                    <a:bodyPr/>
                    <a:lstStyle/>
                    <a:p>
                      <a:pPr marR="36830" algn="ctr">
                        <a:lnSpc>
                          <a:spcPts val="1240"/>
                        </a:lnSpc>
                      </a:pPr>
                      <a:r>
                        <a:rPr sz="800" spc="-90" dirty="0">
                          <a:latin typeface="Calibri"/>
                          <a:cs typeface="Calibri"/>
                        </a:rPr>
                        <a:t>82</a:t>
                      </a:r>
                      <a:endParaRPr sz="800">
                        <a:latin typeface="Calibri"/>
                        <a:cs typeface="Calibri"/>
                      </a:endParaRPr>
                    </a:p>
                  </a:txBody>
                  <a:tcPr marL="0" marR="0" marT="0" marB="0">
                    <a:lnR w="9525">
                      <a:solidFill>
                        <a:srgbClr val="000000"/>
                      </a:solidFill>
                      <a:prstDash val="solid"/>
                    </a:lnR>
                  </a:tcPr>
                </a:tc>
                <a:tc>
                  <a:txBody>
                    <a:bodyPr/>
                    <a:lstStyle/>
                    <a:p>
                      <a:pPr marR="375285" algn="r">
                        <a:lnSpc>
                          <a:spcPts val="1240"/>
                        </a:lnSpc>
                      </a:pPr>
                      <a:r>
                        <a:rPr sz="800" b="1" spc="25" dirty="0">
                          <a:latin typeface="Calibri"/>
                          <a:cs typeface="Calibri"/>
                        </a:rPr>
                        <a:t>--</a:t>
                      </a:r>
                      <a:endParaRPr sz="800">
                        <a:latin typeface="Calibri"/>
                        <a:cs typeface="Calibri"/>
                      </a:endParaRPr>
                    </a:p>
                  </a:txBody>
                  <a:tcPr marL="0" marR="0" marT="0" marB="0">
                    <a:lnL w="9525">
                      <a:solidFill>
                        <a:srgbClr val="000000"/>
                      </a:solidFill>
                      <a:prstDash val="solid"/>
                    </a:lnL>
                  </a:tcPr>
                </a:tc>
                <a:tc>
                  <a:txBody>
                    <a:bodyPr/>
                    <a:lstStyle/>
                    <a:p>
                      <a:pPr marR="37465" algn="ctr">
                        <a:lnSpc>
                          <a:spcPts val="1240"/>
                        </a:lnSpc>
                      </a:pPr>
                      <a:r>
                        <a:rPr sz="800" spc="-5" dirty="0">
                          <a:latin typeface="Calibri"/>
                          <a:cs typeface="Calibri"/>
                        </a:rPr>
                        <a:t>--</a:t>
                      </a:r>
                      <a:endParaRPr sz="800">
                        <a:latin typeface="Calibri"/>
                        <a:cs typeface="Calibri"/>
                      </a:endParaRPr>
                    </a:p>
                  </a:txBody>
                  <a:tcPr marL="0" marR="0" marT="0" marB="0">
                    <a:lnR w="9525">
                      <a:solidFill>
                        <a:srgbClr val="000000"/>
                      </a:solidFill>
                      <a:prstDash val="solid"/>
                    </a:lnR>
                  </a:tcPr>
                </a:tc>
                <a:extLst>
                  <a:ext uri="{0D108BD9-81ED-4DB2-BD59-A6C34878D82A}">
                    <a16:rowId xmlns:a16="http://schemas.microsoft.com/office/drawing/2014/main" val="10010"/>
                  </a:ext>
                </a:extLst>
              </a:tr>
              <a:tr h="128754">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marL="20955">
                        <a:lnSpc>
                          <a:spcPts val="1240"/>
                        </a:lnSpc>
                      </a:pPr>
                      <a:r>
                        <a:rPr sz="800" spc="-50" dirty="0">
                          <a:latin typeface="Calibri"/>
                          <a:cs typeface="Calibri"/>
                        </a:rPr>
                        <a:t>FRS </a:t>
                      </a:r>
                      <a:r>
                        <a:rPr sz="800" spc="-80" dirty="0">
                          <a:latin typeface="Calibri"/>
                          <a:cs typeface="Calibri"/>
                        </a:rPr>
                        <a:t>2060 </a:t>
                      </a:r>
                      <a:r>
                        <a:rPr sz="800" spc="-35" dirty="0">
                          <a:latin typeface="Calibri"/>
                          <a:cs typeface="Calibri"/>
                        </a:rPr>
                        <a:t>Retirement </a:t>
                      </a:r>
                      <a:r>
                        <a:rPr sz="800" spc="-55" dirty="0">
                          <a:latin typeface="Calibri"/>
                          <a:cs typeface="Calibri"/>
                        </a:rPr>
                        <a:t>Date</a:t>
                      </a:r>
                      <a:r>
                        <a:rPr sz="800" spc="-40" dirty="0">
                          <a:latin typeface="Calibri"/>
                          <a:cs typeface="Calibri"/>
                        </a:rPr>
                        <a:t> </a:t>
                      </a:r>
                      <a:r>
                        <a:rPr sz="800" spc="-45" dirty="0">
                          <a:latin typeface="Calibri"/>
                          <a:cs typeface="Calibri"/>
                        </a:rPr>
                        <a:t>Fund</a:t>
                      </a:r>
                      <a:endParaRPr sz="800">
                        <a:latin typeface="Calibri"/>
                        <a:cs typeface="Calibri"/>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marL="278130">
                        <a:lnSpc>
                          <a:spcPts val="1240"/>
                        </a:lnSpc>
                      </a:pPr>
                      <a:r>
                        <a:rPr sz="800" b="1" spc="-60" dirty="0">
                          <a:solidFill>
                            <a:srgbClr val="00AF50"/>
                          </a:solidFill>
                          <a:latin typeface="Calibri"/>
                          <a:cs typeface="Calibri"/>
                        </a:rPr>
                        <a:t>0.3</a:t>
                      </a:r>
                      <a:endParaRPr sz="800">
                        <a:latin typeface="Calibri"/>
                        <a:cs typeface="Calibri"/>
                      </a:endParaRPr>
                    </a:p>
                  </a:txBody>
                  <a:tcPr marL="0" marR="0" marT="0" marB="0">
                    <a:lnL w="9525">
                      <a:solidFill>
                        <a:srgbClr val="000000"/>
                      </a:solidFill>
                      <a:prstDash val="solid"/>
                    </a:lnL>
                    <a:lnB w="9525">
                      <a:solidFill>
                        <a:srgbClr val="000000"/>
                      </a:solidFill>
                      <a:prstDash val="solid"/>
                    </a:lnB>
                  </a:tcPr>
                </a:tc>
                <a:tc>
                  <a:txBody>
                    <a:bodyPr/>
                    <a:lstStyle/>
                    <a:p>
                      <a:pPr marR="36830" algn="ctr">
                        <a:lnSpc>
                          <a:spcPts val="1240"/>
                        </a:lnSpc>
                      </a:pPr>
                      <a:r>
                        <a:rPr sz="800" spc="-90" dirty="0">
                          <a:latin typeface="Calibri"/>
                          <a:cs typeface="Calibri"/>
                        </a:rPr>
                        <a:t>86</a:t>
                      </a:r>
                      <a:endParaRPr sz="800">
                        <a:latin typeface="Calibri"/>
                        <a:cs typeface="Calibri"/>
                      </a:endParaRPr>
                    </a:p>
                  </a:txBody>
                  <a:tcPr marL="0" marR="0" marT="0" marB="0">
                    <a:lnR w="9525">
                      <a:solidFill>
                        <a:srgbClr val="000000"/>
                      </a:solidFill>
                      <a:prstDash val="solid"/>
                    </a:lnR>
                    <a:lnB w="9525">
                      <a:solidFill>
                        <a:srgbClr val="000000"/>
                      </a:solidFill>
                      <a:prstDash val="solid"/>
                    </a:lnB>
                  </a:tcPr>
                </a:tc>
                <a:tc>
                  <a:txBody>
                    <a:bodyPr/>
                    <a:lstStyle/>
                    <a:p>
                      <a:pPr marL="278130">
                        <a:lnSpc>
                          <a:spcPts val="1240"/>
                        </a:lnSpc>
                      </a:pPr>
                      <a:r>
                        <a:rPr sz="800" b="1" spc="-60" dirty="0">
                          <a:solidFill>
                            <a:srgbClr val="00AF50"/>
                          </a:solidFill>
                          <a:latin typeface="Calibri"/>
                          <a:cs typeface="Calibri"/>
                        </a:rPr>
                        <a:t>0.1</a:t>
                      </a:r>
                      <a:endParaRPr sz="800">
                        <a:latin typeface="Calibri"/>
                        <a:cs typeface="Calibri"/>
                      </a:endParaRPr>
                    </a:p>
                  </a:txBody>
                  <a:tcPr marL="0" marR="0" marT="0" marB="0">
                    <a:lnL w="9525">
                      <a:solidFill>
                        <a:srgbClr val="000000"/>
                      </a:solidFill>
                      <a:prstDash val="solid"/>
                    </a:lnL>
                    <a:lnB w="9525">
                      <a:solidFill>
                        <a:srgbClr val="000000"/>
                      </a:solidFill>
                      <a:prstDash val="solid"/>
                    </a:lnB>
                  </a:tcPr>
                </a:tc>
                <a:tc>
                  <a:txBody>
                    <a:bodyPr/>
                    <a:lstStyle/>
                    <a:p>
                      <a:pPr marR="36830" algn="ctr">
                        <a:lnSpc>
                          <a:spcPts val="1240"/>
                        </a:lnSpc>
                      </a:pPr>
                      <a:r>
                        <a:rPr sz="800" spc="-90" dirty="0">
                          <a:latin typeface="Calibri"/>
                          <a:cs typeface="Calibri"/>
                        </a:rPr>
                        <a:t>83</a:t>
                      </a:r>
                      <a:endParaRPr sz="800">
                        <a:latin typeface="Calibri"/>
                        <a:cs typeface="Calibri"/>
                      </a:endParaRPr>
                    </a:p>
                  </a:txBody>
                  <a:tcPr marL="0" marR="0" marT="0" marB="0">
                    <a:lnR w="9525">
                      <a:solidFill>
                        <a:srgbClr val="000000"/>
                      </a:solidFill>
                      <a:prstDash val="solid"/>
                    </a:lnR>
                    <a:lnB w="9525">
                      <a:solidFill>
                        <a:srgbClr val="000000"/>
                      </a:solidFill>
                      <a:prstDash val="solid"/>
                    </a:lnB>
                  </a:tcPr>
                </a:tc>
                <a:tc>
                  <a:txBody>
                    <a:bodyPr/>
                    <a:lstStyle/>
                    <a:p>
                      <a:pPr marR="374650" algn="r">
                        <a:lnSpc>
                          <a:spcPts val="1240"/>
                        </a:lnSpc>
                      </a:pPr>
                      <a:r>
                        <a:rPr sz="800" spc="25" dirty="0">
                          <a:latin typeface="Calibri"/>
                          <a:cs typeface="Calibri"/>
                        </a:rPr>
                        <a:t>--</a:t>
                      </a:r>
                      <a:endParaRPr sz="800">
                        <a:latin typeface="Calibri"/>
                        <a:cs typeface="Calibri"/>
                      </a:endParaRPr>
                    </a:p>
                  </a:txBody>
                  <a:tcPr marL="0" marR="0" marT="0" marB="0">
                    <a:lnL w="9525">
                      <a:solidFill>
                        <a:srgbClr val="000000"/>
                      </a:solidFill>
                      <a:prstDash val="solid"/>
                    </a:lnL>
                    <a:lnB w="9525">
                      <a:solidFill>
                        <a:srgbClr val="000000"/>
                      </a:solidFill>
                      <a:prstDash val="solid"/>
                    </a:lnB>
                  </a:tcPr>
                </a:tc>
                <a:tc>
                  <a:txBody>
                    <a:bodyPr/>
                    <a:lstStyle/>
                    <a:p>
                      <a:pPr marR="36830" algn="ctr">
                        <a:lnSpc>
                          <a:spcPts val="1240"/>
                        </a:lnSpc>
                      </a:pPr>
                      <a:r>
                        <a:rPr sz="800" spc="-5" dirty="0">
                          <a:latin typeface="Calibri"/>
                          <a:cs typeface="Calibri"/>
                        </a:rPr>
                        <a:t>--</a:t>
                      </a:r>
                      <a:endParaRPr sz="800">
                        <a:latin typeface="Calibri"/>
                        <a:cs typeface="Calibri"/>
                      </a:endParaRPr>
                    </a:p>
                  </a:txBody>
                  <a:tcPr marL="0" marR="0" marT="0" marB="0">
                    <a:lnR w="9525">
                      <a:solidFill>
                        <a:srgbClr val="000000"/>
                      </a:solidFill>
                      <a:prstDash val="solid"/>
                    </a:lnR>
                    <a:lnB w="9525">
                      <a:solidFill>
                        <a:srgbClr val="000000"/>
                      </a:solidFill>
                      <a:prstDash val="solid"/>
                    </a:lnB>
                  </a:tcPr>
                </a:tc>
                <a:tc>
                  <a:txBody>
                    <a:bodyPr/>
                    <a:lstStyle/>
                    <a:p>
                      <a:pPr marR="375285" algn="r">
                        <a:lnSpc>
                          <a:spcPts val="1240"/>
                        </a:lnSpc>
                      </a:pPr>
                      <a:r>
                        <a:rPr sz="800" spc="25" dirty="0">
                          <a:latin typeface="Calibri"/>
                          <a:cs typeface="Calibri"/>
                        </a:rPr>
                        <a:t>--</a:t>
                      </a:r>
                      <a:endParaRPr sz="800">
                        <a:latin typeface="Calibri"/>
                        <a:cs typeface="Calibri"/>
                      </a:endParaRPr>
                    </a:p>
                  </a:txBody>
                  <a:tcPr marL="0" marR="0" marT="0" marB="0">
                    <a:lnL w="9525">
                      <a:solidFill>
                        <a:srgbClr val="000000"/>
                      </a:solidFill>
                      <a:prstDash val="solid"/>
                    </a:lnL>
                    <a:lnB w="9525">
                      <a:solidFill>
                        <a:srgbClr val="000000"/>
                      </a:solidFill>
                      <a:prstDash val="solid"/>
                    </a:lnB>
                  </a:tcPr>
                </a:tc>
                <a:tc>
                  <a:txBody>
                    <a:bodyPr/>
                    <a:lstStyle/>
                    <a:p>
                      <a:pPr marR="37465" algn="ctr">
                        <a:lnSpc>
                          <a:spcPts val="1240"/>
                        </a:lnSpc>
                      </a:pPr>
                      <a:r>
                        <a:rPr sz="800" spc="-5" dirty="0">
                          <a:latin typeface="Calibri"/>
                          <a:cs typeface="Calibri"/>
                        </a:rPr>
                        <a:t>--</a:t>
                      </a:r>
                      <a:endParaRPr sz="800">
                        <a:latin typeface="Calibri"/>
                        <a:cs typeface="Calibri"/>
                      </a:endParaRPr>
                    </a:p>
                  </a:txBody>
                  <a:tcPr marL="0" marR="0" marT="0" marB="0">
                    <a:lnR w="9525">
                      <a:solidFill>
                        <a:srgbClr val="000000"/>
                      </a:solidFill>
                      <a:prstDash val="solid"/>
                    </a:lnR>
                    <a:lnB w="9525">
                      <a:solidFill>
                        <a:srgbClr val="000000"/>
                      </a:solidFill>
                      <a:prstDash val="solid"/>
                    </a:lnB>
                  </a:tcPr>
                </a:tc>
                <a:extLst>
                  <a:ext uri="{0D108BD9-81ED-4DB2-BD59-A6C34878D82A}">
                    <a16:rowId xmlns:a16="http://schemas.microsoft.com/office/drawing/2014/main" val="10011"/>
                  </a:ext>
                </a:extLst>
              </a:tr>
              <a:tr h="141377">
                <a:tc>
                  <a:txBody>
                    <a:bodyPr/>
                    <a:lstStyle/>
                    <a:p>
                      <a:pPr marR="1905" algn="ctr">
                        <a:lnSpc>
                          <a:spcPct val="100000"/>
                        </a:lnSpc>
                        <a:spcBef>
                          <a:spcPts val="45"/>
                        </a:spcBef>
                      </a:pPr>
                      <a:r>
                        <a:rPr sz="800" spc="-50" dirty="0">
                          <a:latin typeface="Calibri"/>
                          <a:cs typeface="Calibri"/>
                        </a:rPr>
                        <a:t>Cash</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0955">
                        <a:lnSpc>
                          <a:spcPct val="100000"/>
                        </a:lnSpc>
                        <a:spcBef>
                          <a:spcPts val="45"/>
                        </a:spcBef>
                      </a:pPr>
                      <a:r>
                        <a:rPr sz="800" spc="-50" dirty="0">
                          <a:latin typeface="Calibri"/>
                          <a:cs typeface="Calibri"/>
                        </a:rPr>
                        <a:t>FRS </a:t>
                      </a:r>
                      <a:r>
                        <a:rPr sz="800" spc="-60" dirty="0">
                          <a:latin typeface="Calibri"/>
                          <a:cs typeface="Calibri"/>
                        </a:rPr>
                        <a:t>Money </a:t>
                      </a:r>
                      <a:r>
                        <a:rPr sz="800" spc="-55" dirty="0">
                          <a:latin typeface="Calibri"/>
                          <a:cs typeface="Calibri"/>
                        </a:rPr>
                        <a:t>Market</a:t>
                      </a:r>
                      <a:r>
                        <a:rPr sz="800" spc="-25" dirty="0">
                          <a:latin typeface="Calibri"/>
                          <a:cs typeface="Calibri"/>
                        </a:rPr>
                        <a:t> </a:t>
                      </a:r>
                      <a:r>
                        <a:rPr sz="800" spc="-45" dirty="0">
                          <a:latin typeface="Calibri"/>
                          <a:cs typeface="Calibri"/>
                        </a:rPr>
                        <a:t>Fund</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78130">
                        <a:lnSpc>
                          <a:spcPct val="100000"/>
                        </a:lnSpc>
                        <a:spcBef>
                          <a:spcPts val="45"/>
                        </a:spcBef>
                      </a:pPr>
                      <a:r>
                        <a:rPr sz="800" b="1" spc="-60" dirty="0">
                          <a:solidFill>
                            <a:srgbClr val="00AF50"/>
                          </a:solidFill>
                          <a:latin typeface="Calibri"/>
                          <a:cs typeface="Calibri"/>
                        </a:rPr>
                        <a:t>0.1</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40005" algn="ctr">
                        <a:lnSpc>
                          <a:spcPct val="100000"/>
                        </a:lnSpc>
                        <a:spcBef>
                          <a:spcPts val="45"/>
                        </a:spcBef>
                      </a:pPr>
                      <a:r>
                        <a:rPr sz="800" dirty="0">
                          <a:latin typeface="Calibri"/>
                          <a:cs typeface="Calibri"/>
                        </a:rPr>
                        <a:t>1</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78130">
                        <a:lnSpc>
                          <a:spcPct val="100000"/>
                        </a:lnSpc>
                        <a:spcBef>
                          <a:spcPts val="45"/>
                        </a:spcBef>
                      </a:pPr>
                      <a:r>
                        <a:rPr sz="800" b="1" spc="-60" dirty="0">
                          <a:solidFill>
                            <a:srgbClr val="00AF50"/>
                          </a:solidFill>
                          <a:latin typeface="Calibri"/>
                          <a:cs typeface="Calibri"/>
                        </a:rPr>
                        <a:t>0.2</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40005" algn="ctr">
                        <a:lnSpc>
                          <a:spcPct val="100000"/>
                        </a:lnSpc>
                        <a:spcBef>
                          <a:spcPts val="45"/>
                        </a:spcBef>
                      </a:pPr>
                      <a:r>
                        <a:rPr sz="800" dirty="0">
                          <a:latin typeface="Calibri"/>
                          <a:cs typeface="Calibri"/>
                        </a:rPr>
                        <a:t>1</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2425" algn="r">
                        <a:lnSpc>
                          <a:spcPct val="100000"/>
                        </a:lnSpc>
                        <a:spcBef>
                          <a:spcPts val="45"/>
                        </a:spcBef>
                      </a:pPr>
                      <a:r>
                        <a:rPr sz="800" b="1" spc="-45" dirty="0">
                          <a:solidFill>
                            <a:srgbClr val="00AF50"/>
                          </a:solidFill>
                          <a:latin typeface="Calibri"/>
                          <a:cs typeface="Calibri"/>
                        </a:rPr>
                        <a:t>0</a:t>
                      </a:r>
                      <a:r>
                        <a:rPr sz="800" b="1" spc="-5" dirty="0">
                          <a:solidFill>
                            <a:srgbClr val="00AF50"/>
                          </a:solidFill>
                          <a:latin typeface="Calibri"/>
                          <a:cs typeface="Calibri"/>
                        </a:rPr>
                        <a:t>.3</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40005" algn="ctr">
                        <a:lnSpc>
                          <a:spcPct val="100000"/>
                        </a:lnSpc>
                        <a:spcBef>
                          <a:spcPts val="45"/>
                        </a:spcBef>
                      </a:pPr>
                      <a:r>
                        <a:rPr sz="800" dirty="0">
                          <a:latin typeface="Calibri"/>
                          <a:cs typeface="Calibri"/>
                        </a:rPr>
                        <a:t>1</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2425" algn="r">
                        <a:lnSpc>
                          <a:spcPct val="100000"/>
                        </a:lnSpc>
                        <a:spcBef>
                          <a:spcPts val="45"/>
                        </a:spcBef>
                      </a:pPr>
                      <a:r>
                        <a:rPr sz="800" b="1" spc="-45" dirty="0">
                          <a:solidFill>
                            <a:srgbClr val="00AF50"/>
                          </a:solidFill>
                          <a:latin typeface="Calibri"/>
                          <a:cs typeface="Calibri"/>
                        </a:rPr>
                        <a:t>0</a:t>
                      </a:r>
                      <a:r>
                        <a:rPr sz="800" b="1" spc="-5" dirty="0">
                          <a:solidFill>
                            <a:srgbClr val="00AF50"/>
                          </a:solidFill>
                          <a:latin typeface="Calibri"/>
                          <a:cs typeface="Calibri"/>
                        </a:rPr>
                        <a:t>.2</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40640" algn="ctr">
                        <a:lnSpc>
                          <a:spcPct val="100000"/>
                        </a:lnSpc>
                        <a:spcBef>
                          <a:spcPts val="45"/>
                        </a:spcBef>
                      </a:pPr>
                      <a:r>
                        <a:rPr sz="800" dirty="0">
                          <a:latin typeface="Calibri"/>
                          <a:cs typeface="Calibri"/>
                        </a:rPr>
                        <a:t>1</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2"/>
                  </a:ext>
                </a:extLst>
              </a:tr>
              <a:tr h="141142">
                <a:tc>
                  <a:txBody>
                    <a:bodyPr/>
                    <a:lstStyle/>
                    <a:p>
                      <a:pPr marR="83820" algn="r">
                        <a:lnSpc>
                          <a:spcPct val="100000"/>
                        </a:lnSpc>
                        <a:spcBef>
                          <a:spcPts val="45"/>
                        </a:spcBef>
                      </a:pPr>
                      <a:r>
                        <a:rPr sz="800" spc="-40" dirty="0">
                          <a:latin typeface="Calibri"/>
                          <a:cs typeface="Calibri"/>
                        </a:rPr>
                        <a:t>Real</a:t>
                      </a:r>
                      <a:r>
                        <a:rPr sz="800" spc="-105" dirty="0">
                          <a:latin typeface="Calibri"/>
                          <a:cs typeface="Calibri"/>
                        </a:rPr>
                        <a:t> </a:t>
                      </a:r>
                      <a:r>
                        <a:rPr sz="800" spc="-30" dirty="0">
                          <a:latin typeface="Calibri"/>
                          <a:cs typeface="Calibri"/>
                        </a:rPr>
                        <a:t>Assets</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0955">
                        <a:lnSpc>
                          <a:spcPct val="100000"/>
                        </a:lnSpc>
                        <a:spcBef>
                          <a:spcPts val="45"/>
                        </a:spcBef>
                      </a:pPr>
                      <a:r>
                        <a:rPr sz="800" spc="-50" dirty="0">
                          <a:latin typeface="Calibri"/>
                          <a:cs typeface="Calibri"/>
                        </a:rPr>
                        <a:t>FRS </a:t>
                      </a:r>
                      <a:r>
                        <a:rPr sz="800" spc="-40" dirty="0">
                          <a:latin typeface="Calibri"/>
                          <a:cs typeface="Calibri"/>
                        </a:rPr>
                        <a:t>Real </a:t>
                      </a:r>
                      <a:r>
                        <a:rPr sz="800" spc="-30" dirty="0">
                          <a:latin typeface="Calibri"/>
                          <a:cs typeface="Calibri"/>
                        </a:rPr>
                        <a:t>Assets</a:t>
                      </a:r>
                      <a:r>
                        <a:rPr sz="800" spc="-20" dirty="0">
                          <a:latin typeface="Calibri"/>
                          <a:cs typeface="Calibri"/>
                        </a:rPr>
                        <a:t> </a:t>
                      </a:r>
                      <a:r>
                        <a:rPr sz="800" spc="-45" dirty="0">
                          <a:latin typeface="Calibri"/>
                          <a:cs typeface="Calibri"/>
                        </a:rPr>
                        <a:t>Fund</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78130">
                        <a:lnSpc>
                          <a:spcPct val="100000"/>
                        </a:lnSpc>
                        <a:spcBef>
                          <a:spcPts val="45"/>
                        </a:spcBef>
                      </a:pPr>
                      <a:r>
                        <a:rPr sz="800" b="1" spc="-60" dirty="0">
                          <a:solidFill>
                            <a:srgbClr val="00AF50"/>
                          </a:solidFill>
                          <a:latin typeface="Calibri"/>
                          <a:cs typeface="Calibri"/>
                        </a:rPr>
                        <a:t>2.1</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36830" algn="ctr">
                        <a:lnSpc>
                          <a:spcPct val="100000"/>
                        </a:lnSpc>
                        <a:spcBef>
                          <a:spcPts val="45"/>
                        </a:spcBef>
                      </a:pPr>
                      <a:r>
                        <a:rPr sz="800" spc="-5" dirty="0">
                          <a:latin typeface="Calibri"/>
                          <a:cs typeface="Calibri"/>
                        </a:rPr>
                        <a:t>--</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78130">
                        <a:lnSpc>
                          <a:spcPct val="100000"/>
                        </a:lnSpc>
                        <a:spcBef>
                          <a:spcPts val="45"/>
                        </a:spcBef>
                      </a:pPr>
                      <a:r>
                        <a:rPr sz="800" b="1" spc="-60" dirty="0">
                          <a:solidFill>
                            <a:srgbClr val="00AF50"/>
                          </a:solidFill>
                          <a:latin typeface="Calibri"/>
                          <a:cs typeface="Calibri"/>
                        </a:rPr>
                        <a:t>0.3</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36830" algn="ctr">
                        <a:lnSpc>
                          <a:spcPct val="100000"/>
                        </a:lnSpc>
                        <a:spcBef>
                          <a:spcPts val="45"/>
                        </a:spcBef>
                      </a:pPr>
                      <a:r>
                        <a:rPr sz="800" spc="-5" dirty="0">
                          <a:latin typeface="Calibri"/>
                          <a:cs typeface="Calibri"/>
                        </a:rPr>
                        <a:t>--</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2425" algn="r">
                        <a:lnSpc>
                          <a:spcPct val="100000"/>
                        </a:lnSpc>
                        <a:spcBef>
                          <a:spcPts val="45"/>
                        </a:spcBef>
                      </a:pPr>
                      <a:r>
                        <a:rPr sz="800" b="1" spc="-45" dirty="0">
                          <a:solidFill>
                            <a:srgbClr val="00AF50"/>
                          </a:solidFill>
                          <a:latin typeface="Calibri"/>
                          <a:cs typeface="Calibri"/>
                        </a:rPr>
                        <a:t>0</a:t>
                      </a:r>
                      <a:r>
                        <a:rPr sz="800" b="1" spc="-5" dirty="0">
                          <a:solidFill>
                            <a:srgbClr val="00AF50"/>
                          </a:solidFill>
                          <a:latin typeface="Calibri"/>
                          <a:cs typeface="Calibri"/>
                        </a:rPr>
                        <a:t>.5</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36830" algn="ctr">
                        <a:lnSpc>
                          <a:spcPct val="100000"/>
                        </a:lnSpc>
                        <a:spcBef>
                          <a:spcPts val="45"/>
                        </a:spcBef>
                      </a:pPr>
                      <a:r>
                        <a:rPr sz="800" spc="-5" dirty="0">
                          <a:latin typeface="Calibri"/>
                          <a:cs typeface="Calibri"/>
                        </a:rPr>
                        <a:t>--</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2425" algn="r">
                        <a:lnSpc>
                          <a:spcPct val="100000"/>
                        </a:lnSpc>
                        <a:spcBef>
                          <a:spcPts val="45"/>
                        </a:spcBef>
                      </a:pPr>
                      <a:r>
                        <a:rPr sz="800" b="1" spc="-45" dirty="0">
                          <a:solidFill>
                            <a:srgbClr val="00AF50"/>
                          </a:solidFill>
                          <a:latin typeface="Calibri"/>
                          <a:cs typeface="Calibri"/>
                        </a:rPr>
                        <a:t>0</a:t>
                      </a:r>
                      <a:r>
                        <a:rPr sz="800" b="1" spc="-5" dirty="0">
                          <a:solidFill>
                            <a:srgbClr val="00AF50"/>
                          </a:solidFill>
                          <a:latin typeface="Calibri"/>
                          <a:cs typeface="Calibri"/>
                        </a:rPr>
                        <a:t>.5</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37465" algn="ctr">
                        <a:lnSpc>
                          <a:spcPct val="100000"/>
                        </a:lnSpc>
                        <a:spcBef>
                          <a:spcPts val="45"/>
                        </a:spcBef>
                      </a:pPr>
                      <a:r>
                        <a:rPr sz="800" spc="-5" dirty="0">
                          <a:latin typeface="Calibri"/>
                          <a:cs typeface="Calibri"/>
                        </a:rPr>
                        <a:t>--</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3"/>
                  </a:ext>
                </a:extLst>
              </a:tr>
              <a:tr h="282290">
                <a:tc>
                  <a:txBody>
                    <a:bodyPr/>
                    <a:lstStyle/>
                    <a:p>
                      <a:pPr marR="36830" algn="r">
                        <a:lnSpc>
                          <a:spcPct val="100000"/>
                        </a:lnSpc>
                        <a:spcBef>
                          <a:spcPts val="715"/>
                        </a:spcBef>
                      </a:pPr>
                      <a:r>
                        <a:rPr sz="800" spc="-20" dirty="0">
                          <a:latin typeface="Calibri"/>
                          <a:cs typeface="Calibri"/>
                        </a:rPr>
                        <a:t>Fixed</a:t>
                      </a:r>
                      <a:r>
                        <a:rPr sz="800" spc="-114" dirty="0">
                          <a:latin typeface="Calibri"/>
                          <a:cs typeface="Calibri"/>
                        </a:rPr>
                        <a:t> </a:t>
                      </a:r>
                      <a:r>
                        <a:rPr sz="800" spc="-50" dirty="0">
                          <a:latin typeface="Calibri"/>
                          <a:cs typeface="Calibri"/>
                        </a:rPr>
                        <a:t>Income</a:t>
                      </a:r>
                      <a:endParaRPr sz="800">
                        <a:latin typeface="Calibri"/>
                        <a:cs typeface="Calibri"/>
                      </a:endParaRPr>
                    </a:p>
                  </a:txBody>
                  <a:tcPr marL="0" marR="0" marT="6810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0955">
                        <a:lnSpc>
                          <a:spcPct val="100000"/>
                        </a:lnSpc>
                        <a:spcBef>
                          <a:spcPts val="50"/>
                        </a:spcBef>
                      </a:pPr>
                      <a:r>
                        <a:rPr sz="800" spc="-50" dirty="0">
                          <a:latin typeface="Calibri"/>
                          <a:cs typeface="Calibri"/>
                        </a:rPr>
                        <a:t>FRS </a:t>
                      </a:r>
                      <a:r>
                        <a:rPr sz="800" spc="-45" dirty="0">
                          <a:latin typeface="Calibri"/>
                          <a:cs typeface="Calibri"/>
                        </a:rPr>
                        <a:t>U.S. </a:t>
                      </a:r>
                      <a:r>
                        <a:rPr sz="800" spc="-50" dirty="0">
                          <a:latin typeface="Calibri"/>
                          <a:cs typeface="Calibri"/>
                        </a:rPr>
                        <a:t>Bond Enhanced </a:t>
                      </a:r>
                      <a:r>
                        <a:rPr sz="800" spc="-30" dirty="0">
                          <a:latin typeface="Calibri"/>
                          <a:cs typeface="Calibri"/>
                        </a:rPr>
                        <a:t>Index</a:t>
                      </a:r>
                      <a:r>
                        <a:rPr sz="800" dirty="0">
                          <a:latin typeface="Calibri"/>
                          <a:cs typeface="Calibri"/>
                        </a:rPr>
                        <a:t> </a:t>
                      </a:r>
                      <a:r>
                        <a:rPr sz="800" spc="-45" dirty="0">
                          <a:latin typeface="Calibri"/>
                          <a:cs typeface="Calibri"/>
                        </a:rPr>
                        <a:t>Fund</a:t>
                      </a:r>
                      <a:endParaRPr sz="800">
                        <a:latin typeface="Calibri"/>
                        <a:cs typeface="Calibri"/>
                      </a:endParaRPr>
                    </a:p>
                    <a:p>
                      <a:pPr marL="20955">
                        <a:lnSpc>
                          <a:spcPct val="100000"/>
                        </a:lnSpc>
                        <a:spcBef>
                          <a:spcPts val="160"/>
                        </a:spcBef>
                      </a:pPr>
                      <a:r>
                        <a:rPr sz="800" spc="-50" dirty="0">
                          <a:latin typeface="Calibri"/>
                          <a:cs typeface="Calibri"/>
                        </a:rPr>
                        <a:t>FRS Core </a:t>
                      </a:r>
                      <a:r>
                        <a:rPr sz="800" spc="-25" dirty="0">
                          <a:latin typeface="Calibri"/>
                          <a:cs typeface="Calibri"/>
                        </a:rPr>
                        <a:t>Plus </a:t>
                      </a:r>
                      <a:r>
                        <a:rPr sz="800" spc="-20" dirty="0">
                          <a:latin typeface="Calibri"/>
                          <a:cs typeface="Calibri"/>
                        </a:rPr>
                        <a:t>Fixed </a:t>
                      </a:r>
                      <a:r>
                        <a:rPr sz="800" spc="-50" dirty="0">
                          <a:latin typeface="Calibri"/>
                          <a:cs typeface="Calibri"/>
                        </a:rPr>
                        <a:t>Income</a:t>
                      </a:r>
                      <a:r>
                        <a:rPr sz="800" spc="-25" dirty="0">
                          <a:latin typeface="Calibri"/>
                          <a:cs typeface="Calibri"/>
                        </a:rPr>
                        <a:t> </a:t>
                      </a:r>
                      <a:r>
                        <a:rPr sz="800" spc="-45" dirty="0">
                          <a:latin typeface="Calibri"/>
                          <a:cs typeface="Calibri"/>
                        </a:rPr>
                        <a:t>Fund</a:t>
                      </a:r>
                      <a:endParaRPr sz="800">
                        <a:latin typeface="Calibri"/>
                        <a:cs typeface="Calibri"/>
                      </a:endParaRPr>
                    </a:p>
                  </a:txBody>
                  <a:tcPr marL="0" marR="0" marT="476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ctr">
                        <a:lnSpc>
                          <a:spcPct val="100000"/>
                        </a:lnSpc>
                        <a:spcBef>
                          <a:spcPts val="50"/>
                        </a:spcBef>
                      </a:pPr>
                      <a:r>
                        <a:rPr sz="800" b="1" spc="-60" dirty="0">
                          <a:solidFill>
                            <a:srgbClr val="00AF50"/>
                          </a:solidFill>
                          <a:latin typeface="Calibri"/>
                          <a:cs typeface="Calibri"/>
                        </a:rPr>
                        <a:t>0.4</a:t>
                      </a:r>
                      <a:endParaRPr sz="800">
                        <a:latin typeface="Calibri"/>
                        <a:cs typeface="Calibri"/>
                      </a:endParaRPr>
                    </a:p>
                    <a:p>
                      <a:pPr marR="74295" algn="ctr">
                        <a:lnSpc>
                          <a:spcPct val="100000"/>
                        </a:lnSpc>
                        <a:spcBef>
                          <a:spcPts val="160"/>
                        </a:spcBef>
                      </a:pPr>
                      <a:r>
                        <a:rPr sz="800" b="1" spc="-60" dirty="0">
                          <a:solidFill>
                            <a:srgbClr val="00AF50"/>
                          </a:solidFill>
                          <a:latin typeface="Calibri"/>
                          <a:cs typeface="Calibri"/>
                        </a:rPr>
                        <a:t>3.3</a:t>
                      </a:r>
                      <a:endParaRPr sz="800">
                        <a:latin typeface="Calibri"/>
                        <a:cs typeface="Calibri"/>
                      </a:endParaRPr>
                    </a:p>
                  </a:txBody>
                  <a:tcPr marL="0" marR="0" marT="4763"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40005" algn="ctr">
                        <a:lnSpc>
                          <a:spcPct val="100000"/>
                        </a:lnSpc>
                        <a:spcBef>
                          <a:spcPts val="50"/>
                        </a:spcBef>
                      </a:pPr>
                      <a:r>
                        <a:rPr sz="800" dirty="0">
                          <a:latin typeface="Calibri"/>
                          <a:cs typeface="Calibri"/>
                        </a:rPr>
                        <a:t>1</a:t>
                      </a:r>
                      <a:endParaRPr sz="800">
                        <a:latin typeface="Calibri"/>
                        <a:cs typeface="Calibri"/>
                      </a:endParaRPr>
                    </a:p>
                    <a:p>
                      <a:pPr marR="36830" algn="ctr">
                        <a:lnSpc>
                          <a:spcPct val="100000"/>
                        </a:lnSpc>
                        <a:spcBef>
                          <a:spcPts val="160"/>
                        </a:spcBef>
                      </a:pPr>
                      <a:r>
                        <a:rPr sz="800" spc="-90" dirty="0">
                          <a:latin typeface="Calibri"/>
                          <a:cs typeface="Calibri"/>
                        </a:rPr>
                        <a:t>39</a:t>
                      </a:r>
                      <a:endParaRPr sz="800">
                        <a:latin typeface="Calibri"/>
                        <a:cs typeface="Calibri"/>
                      </a:endParaRPr>
                    </a:p>
                  </a:txBody>
                  <a:tcPr marL="0" marR="0" marT="4763"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ctr">
                        <a:lnSpc>
                          <a:spcPct val="100000"/>
                        </a:lnSpc>
                        <a:spcBef>
                          <a:spcPts val="50"/>
                        </a:spcBef>
                      </a:pPr>
                      <a:r>
                        <a:rPr sz="800" b="1" spc="-60" dirty="0">
                          <a:solidFill>
                            <a:srgbClr val="00AF50"/>
                          </a:solidFill>
                          <a:latin typeface="Calibri"/>
                          <a:cs typeface="Calibri"/>
                        </a:rPr>
                        <a:t>0.0</a:t>
                      </a:r>
                      <a:endParaRPr sz="800">
                        <a:latin typeface="Calibri"/>
                        <a:cs typeface="Calibri"/>
                      </a:endParaRPr>
                    </a:p>
                    <a:p>
                      <a:pPr marR="74295" algn="ctr">
                        <a:lnSpc>
                          <a:spcPct val="100000"/>
                        </a:lnSpc>
                        <a:spcBef>
                          <a:spcPts val="160"/>
                        </a:spcBef>
                      </a:pPr>
                      <a:r>
                        <a:rPr sz="800" b="1" spc="-60" dirty="0">
                          <a:solidFill>
                            <a:srgbClr val="00AF50"/>
                          </a:solidFill>
                          <a:latin typeface="Calibri"/>
                          <a:cs typeface="Calibri"/>
                        </a:rPr>
                        <a:t>0.5</a:t>
                      </a:r>
                      <a:endParaRPr sz="800">
                        <a:latin typeface="Calibri"/>
                        <a:cs typeface="Calibri"/>
                      </a:endParaRPr>
                    </a:p>
                  </a:txBody>
                  <a:tcPr marL="0" marR="0" marT="4763"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36830" algn="ctr">
                        <a:lnSpc>
                          <a:spcPct val="100000"/>
                        </a:lnSpc>
                        <a:spcBef>
                          <a:spcPts val="50"/>
                        </a:spcBef>
                      </a:pPr>
                      <a:r>
                        <a:rPr sz="800" spc="-90" dirty="0">
                          <a:latin typeface="Calibri"/>
                          <a:cs typeface="Calibri"/>
                        </a:rPr>
                        <a:t>38</a:t>
                      </a:r>
                      <a:endParaRPr sz="800">
                        <a:latin typeface="Calibri"/>
                        <a:cs typeface="Calibri"/>
                      </a:endParaRPr>
                    </a:p>
                    <a:p>
                      <a:pPr marR="36830" algn="ctr">
                        <a:lnSpc>
                          <a:spcPct val="100000"/>
                        </a:lnSpc>
                        <a:spcBef>
                          <a:spcPts val="160"/>
                        </a:spcBef>
                      </a:pPr>
                      <a:r>
                        <a:rPr sz="800" spc="-90" dirty="0">
                          <a:latin typeface="Calibri"/>
                          <a:cs typeface="Calibri"/>
                        </a:rPr>
                        <a:t>34</a:t>
                      </a:r>
                      <a:endParaRPr sz="800">
                        <a:latin typeface="Calibri"/>
                        <a:cs typeface="Calibri"/>
                      </a:endParaRPr>
                    </a:p>
                  </a:txBody>
                  <a:tcPr marL="0" marR="0" marT="4763"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ctr">
                        <a:lnSpc>
                          <a:spcPct val="100000"/>
                        </a:lnSpc>
                        <a:spcBef>
                          <a:spcPts val="50"/>
                        </a:spcBef>
                      </a:pPr>
                      <a:r>
                        <a:rPr sz="800" b="1" spc="-60" dirty="0">
                          <a:solidFill>
                            <a:srgbClr val="00AF50"/>
                          </a:solidFill>
                          <a:latin typeface="Calibri"/>
                          <a:cs typeface="Calibri"/>
                        </a:rPr>
                        <a:t>0.1</a:t>
                      </a:r>
                      <a:endParaRPr sz="800">
                        <a:latin typeface="Calibri"/>
                        <a:cs typeface="Calibri"/>
                      </a:endParaRPr>
                    </a:p>
                    <a:p>
                      <a:pPr marR="74295" algn="ctr">
                        <a:lnSpc>
                          <a:spcPct val="100000"/>
                        </a:lnSpc>
                        <a:spcBef>
                          <a:spcPts val="160"/>
                        </a:spcBef>
                      </a:pPr>
                      <a:r>
                        <a:rPr sz="800" b="1" spc="-60" dirty="0">
                          <a:solidFill>
                            <a:srgbClr val="00AF50"/>
                          </a:solidFill>
                          <a:latin typeface="Calibri"/>
                          <a:cs typeface="Calibri"/>
                        </a:rPr>
                        <a:t>0.7</a:t>
                      </a:r>
                      <a:endParaRPr sz="800">
                        <a:latin typeface="Calibri"/>
                        <a:cs typeface="Calibri"/>
                      </a:endParaRPr>
                    </a:p>
                  </a:txBody>
                  <a:tcPr marL="0" marR="0" marT="4763"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40005" algn="ctr">
                        <a:lnSpc>
                          <a:spcPct val="100000"/>
                        </a:lnSpc>
                        <a:spcBef>
                          <a:spcPts val="50"/>
                        </a:spcBef>
                      </a:pPr>
                      <a:r>
                        <a:rPr sz="800" dirty="0">
                          <a:latin typeface="Calibri"/>
                          <a:cs typeface="Calibri"/>
                        </a:rPr>
                        <a:t>9</a:t>
                      </a:r>
                      <a:endParaRPr sz="800">
                        <a:latin typeface="Calibri"/>
                        <a:cs typeface="Calibri"/>
                      </a:endParaRPr>
                    </a:p>
                    <a:p>
                      <a:pPr marR="36830" algn="ctr">
                        <a:lnSpc>
                          <a:spcPct val="100000"/>
                        </a:lnSpc>
                        <a:spcBef>
                          <a:spcPts val="160"/>
                        </a:spcBef>
                      </a:pPr>
                      <a:r>
                        <a:rPr sz="800" spc="-90" dirty="0">
                          <a:latin typeface="Calibri"/>
                          <a:cs typeface="Calibri"/>
                        </a:rPr>
                        <a:t>29</a:t>
                      </a:r>
                      <a:endParaRPr sz="800">
                        <a:latin typeface="Calibri"/>
                        <a:cs typeface="Calibri"/>
                      </a:endParaRPr>
                    </a:p>
                  </a:txBody>
                  <a:tcPr marL="0" marR="0" marT="4763"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ctr">
                        <a:lnSpc>
                          <a:spcPct val="100000"/>
                        </a:lnSpc>
                        <a:spcBef>
                          <a:spcPts val="50"/>
                        </a:spcBef>
                      </a:pPr>
                      <a:r>
                        <a:rPr sz="800" b="1" spc="-60" dirty="0">
                          <a:solidFill>
                            <a:srgbClr val="00AF50"/>
                          </a:solidFill>
                          <a:latin typeface="Calibri"/>
                          <a:cs typeface="Calibri"/>
                        </a:rPr>
                        <a:t>0.1</a:t>
                      </a:r>
                      <a:endParaRPr sz="800">
                        <a:latin typeface="Calibri"/>
                        <a:cs typeface="Calibri"/>
                      </a:endParaRPr>
                    </a:p>
                    <a:p>
                      <a:pPr marR="74295" algn="ctr">
                        <a:lnSpc>
                          <a:spcPct val="100000"/>
                        </a:lnSpc>
                        <a:spcBef>
                          <a:spcPts val="160"/>
                        </a:spcBef>
                      </a:pPr>
                      <a:r>
                        <a:rPr sz="800" b="1" spc="-60" dirty="0">
                          <a:solidFill>
                            <a:srgbClr val="00AF50"/>
                          </a:solidFill>
                          <a:latin typeface="Calibri"/>
                          <a:cs typeface="Calibri"/>
                        </a:rPr>
                        <a:t>0.3</a:t>
                      </a:r>
                      <a:endParaRPr sz="800">
                        <a:latin typeface="Calibri"/>
                        <a:cs typeface="Calibri"/>
                      </a:endParaRPr>
                    </a:p>
                  </a:txBody>
                  <a:tcPr marL="0" marR="0" marT="4763"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L="164465">
                        <a:lnSpc>
                          <a:spcPct val="100000"/>
                        </a:lnSpc>
                        <a:spcBef>
                          <a:spcPts val="50"/>
                        </a:spcBef>
                      </a:pPr>
                      <a:r>
                        <a:rPr sz="800" spc="-90" dirty="0">
                          <a:latin typeface="Calibri"/>
                          <a:cs typeface="Calibri"/>
                        </a:rPr>
                        <a:t>33</a:t>
                      </a:r>
                      <a:endParaRPr sz="800">
                        <a:latin typeface="Calibri"/>
                        <a:cs typeface="Calibri"/>
                      </a:endParaRPr>
                    </a:p>
                    <a:p>
                      <a:pPr marL="164465">
                        <a:lnSpc>
                          <a:spcPct val="100000"/>
                        </a:lnSpc>
                        <a:spcBef>
                          <a:spcPts val="160"/>
                        </a:spcBef>
                      </a:pPr>
                      <a:r>
                        <a:rPr sz="800" spc="-90" dirty="0">
                          <a:latin typeface="Calibri"/>
                          <a:cs typeface="Calibri"/>
                        </a:rPr>
                        <a:t>30</a:t>
                      </a:r>
                      <a:endParaRPr sz="800">
                        <a:latin typeface="Calibri"/>
                        <a:cs typeface="Calibri"/>
                      </a:endParaRPr>
                    </a:p>
                  </a:txBody>
                  <a:tcPr marL="0" marR="0" marT="4763" marB="0">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4"/>
                  </a:ext>
                </a:extLst>
              </a:tr>
              <a:tr h="153648">
                <a:tc>
                  <a:txBody>
                    <a:bodyPr/>
                    <a:lstStyle/>
                    <a:p>
                      <a:pPr marL="140970">
                        <a:lnSpc>
                          <a:spcPct val="100000"/>
                        </a:lnSpc>
                        <a:spcBef>
                          <a:spcPts val="45"/>
                        </a:spcBef>
                      </a:pPr>
                      <a:r>
                        <a:rPr sz="800" spc="-40" dirty="0">
                          <a:latin typeface="Calibri"/>
                          <a:cs typeface="Calibri"/>
                        </a:rPr>
                        <a:t>Domestic</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marL="20955">
                        <a:lnSpc>
                          <a:spcPct val="100000"/>
                        </a:lnSpc>
                        <a:spcBef>
                          <a:spcPts val="45"/>
                        </a:spcBef>
                      </a:pPr>
                      <a:r>
                        <a:rPr sz="800" spc="-50" dirty="0">
                          <a:latin typeface="Calibri"/>
                          <a:cs typeface="Calibri"/>
                        </a:rPr>
                        <a:t>FRS </a:t>
                      </a:r>
                      <a:r>
                        <a:rPr sz="800" spc="-45" dirty="0">
                          <a:latin typeface="Calibri"/>
                          <a:cs typeface="Calibri"/>
                        </a:rPr>
                        <a:t>U.S. Stock </a:t>
                      </a:r>
                      <a:r>
                        <a:rPr sz="800" spc="-55" dirty="0">
                          <a:latin typeface="Calibri"/>
                          <a:cs typeface="Calibri"/>
                        </a:rPr>
                        <a:t>Market </a:t>
                      </a:r>
                      <a:r>
                        <a:rPr sz="800" spc="-30" dirty="0">
                          <a:latin typeface="Calibri"/>
                          <a:cs typeface="Calibri"/>
                        </a:rPr>
                        <a:t>Index</a:t>
                      </a:r>
                      <a:r>
                        <a:rPr sz="800" dirty="0">
                          <a:latin typeface="Calibri"/>
                          <a:cs typeface="Calibri"/>
                        </a:rPr>
                        <a:t> </a:t>
                      </a:r>
                      <a:r>
                        <a:rPr sz="800" spc="-45" dirty="0">
                          <a:latin typeface="Calibri"/>
                          <a:cs typeface="Calibri"/>
                        </a:rPr>
                        <a:t>Fund</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marL="278130">
                        <a:lnSpc>
                          <a:spcPct val="100000"/>
                        </a:lnSpc>
                        <a:spcBef>
                          <a:spcPts val="45"/>
                        </a:spcBef>
                      </a:pPr>
                      <a:r>
                        <a:rPr sz="800" b="1" spc="-60" dirty="0">
                          <a:solidFill>
                            <a:srgbClr val="00AF50"/>
                          </a:solidFill>
                          <a:latin typeface="Calibri"/>
                          <a:cs typeface="Calibri"/>
                        </a:rPr>
                        <a:t>0.1</a:t>
                      </a:r>
                      <a:endParaRPr sz="800">
                        <a:latin typeface="Calibri"/>
                        <a:cs typeface="Calibri"/>
                      </a:endParaRPr>
                    </a:p>
                  </a:txBody>
                  <a:tcPr marL="0" marR="0" marT="4286" marB="0">
                    <a:lnL w="9525">
                      <a:solidFill>
                        <a:srgbClr val="000000"/>
                      </a:solidFill>
                      <a:prstDash val="solid"/>
                    </a:lnL>
                    <a:lnT w="9525">
                      <a:solidFill>
                        <a:srgbClr val="000000"/>
                      </a:solidFill>
                      <a:prstDash val="solid"/>
                    </a:lnT>
                  </a:tcPr>
                </a:tc>
                <a:tc>
                  <a:txBody>
                    <a:bodyPr/>
                    <a:lstStyle/>
                    <a:p>
                      <a:pPr marR="36830" algn="ctr">
                        <a:lnSpc>
                          <a:spcPct val="100000"/>
                        </a:lnSpc>
                        <a:spcBef>
                          <a:spcPts val="45"/>
                        </a:spcBef>
                      </a:pPr>
                      <a:r>
                        <a:rPr sz="800" spc="-90" dirty="0">
                          <a:latin typeface="Calibri"/>
                          <a:cs typeface="Calibri"/>
                        </a:rPr>
                        <a:t>27</a:t>
                      </a:r>
                      <a:endParaRPr sz="800">
                        <a:latin typeface="Calibri"/>
                        <a:cs typeface="Calibri"/>
                      </a:endParaRPr>
                    </a:p>
                  </a:txBody>
                  <a:tcPr marL="0" marR="0" marT="4286" marB="0">
                    <a:lnR w="9525">
                      <a:solidFill>
                        <a:srgbClr val="000000"/>
                      </a:solidFill>
                      <a:prstDash val="solid"/>
                    </a:lnR>
                    <a:lnT w="9525">
                      <a:solidFill>
                        <a:srgbClr val="000000"/>
                      </a:solidFill>
                      <a:prstDash val="solid"/>
                    </a:lnT>
                  </a:tcPr>
                </a:tc>
                <a:tc>
                  <a:txBody>
                    <a:bodyPr/>
                    <a:lstStyle/>
                    <a:p>
                      <a:pPr marL="278130">
                        <a:lnSpc>
                          <a:spcPct val="100000"/>
                        </a:lnSpc>
                        <a:spcBef>
                          <a:spcPts val="45"/>
                        </a:spcBef>
                      </a:pPr>
                      <a:r>
                        <a:rPr sz="800" b="1" spc="-60" dirty="0">
                          <a:solidFill>
                            <a:srgbClr val="00AF50"/>
                          </a:solidFill>
                          <a:latin typeface="Calibri"/>
                          <a:cs typeface="Calibri"/>
                        </a:rPr>
                        <a:t>0.1</a:t>
                      </a:r>
                      <a:endParaRPr sz="800">
                        <a:latin typeface="Calibri"/>
                        <a:cs typeface="Calibri"/>
                      </a:endParaRPr>
                    </a:p>
                  </a:txBody>
                  <a:tcPr marL="0" marR="0" marT="4286" marB="0">
                    <a:lnL w="9525">
                      <a:solidFill>
                        <a:srgbClr val="000000"/>
                      </a:solidFill>
                      <a:prstDash val="solid"/>
                    </a:lnL>
                    <a:lnT w="9525">
                      <a:solidFill>
                        <a:srgbClr val="000000"/>
                      </a:solidFill>
                      <a:prstDash val="solid"/>
                    </a:lnT>
                  </a:tcPr>
                </a:tc>
                <a:tc>
                  <a:txBody>
                    <a:bodyPr/>
                    <a:lstStyle/>
                    <a:p>
                      <a:pPr marR="36830" algn="ctr">
                        <a:lnSpc>
                          <a:spcPct val="100000"/>
                        </a:lnSpc>
                        <a:spcBef>
                          <a:spcPts val="45"/>
                        </a:spcBef>
                      </a:pPr>
                      <a:r>
                        <a:rPr sz="800" spc="-90" dirty="0">
                          <a:latin typeface="Calibri"/>
                          <a:cs typeface="Calibri"/>
                        </a:rPr>
                        <a:t>46</a:t>
                      </a:r>
                      <a:endParaRPr sz="800">
                        <a:latin typeface="Calibri"/>
                        <a:cs typeface="Calibri"/>
                      </a:endParaRPr>
                    </a:p>
                  </a:txBody>
                  <a:tcPr marL="0" marR="0" marT="4286" marB="0">
                    <a:lnR w="9525">
                      <a:solidFill>
                        <a:srgbClr val="000000"/>
                      </a:solidFill>
                      <a:prstDash val="solid"/>
                    </a:lnR>
                    <a:lnT w="9525">
                      <a:solidFill>
                        <a:srgbClr val="000000"/>
                      </a:solidFill>
                      <a:prstDash val="solid"/>
                    </a:lnT>
                  </a:tcPr>
                </a:tc>
                <a:tc>
                  <a:txBody>
                    <a:bodyPr/>
                    <a:lstStyle/>
                    <a:p>
                      <a:pPr marR="352425" algn="r">
                        <a:lnSpc>
                          <a:spcPct val="100000"/>
                        </a:lnSpc>
                        <a:spcBef>
                          <a:spcPts val="45"/>
                        </a:spcBef>
                      </a:pPr>
                      <a:r>
                        <a:rPr sz="800" b="1" spc="-45" dirty="0">
                          <a:solidFill>
                            <a:srgbClr val="00AF50"/>
                          </a:solidFill>
                          <a:latin typeface="Calibri"/>
                          <a:cs typeface="Calibri"/>
                        </a:rPr>
                        <a:t>0</a:t>
                      </a:r>
                      <a:r>
                        <a:rPr sz="800" b="1" spc="-5" dirty="0">
                          <a:solidFill>
                            <a:srgbClr val="00AF50"/>
                          </a:solidFill>
                          <a:latin typeface="Calibri"/>
                          <a:cs typeface="Calibri"/>
                        </a:rPr>
                        <a:t>.1</a:t>
                      </a:r>
                      <a:endParaRPr sz="800">
                        <a:latin typeface="Calibri"/>
                        <a:cs typeface="Calibri"/>
                      </a:endParaRPr>
                    </a:p>
                  </a:txBody>
                  <a:tcPr marL="0" marR="0" marT="4286" marB="0">
                    <a:lnL w="9525">
                      <a:solidFill>
                        <a:srgbClr val="000000"/>
                      </a:solidFill>
                      <a:prstDash val="solid"/>
                    </a:lnL>
                    <a:lnT w="9525">
                      <a:solidFill>
                        <a:srgbClr val="000000"/>
                      </a:solidFill>
                      <a:prstDash val="solid"/>
                    </a:lnT>
                  </a:tcPr>
                </a:tc>
                <a:tc>
                  <a:txBody>
                    <a:bodyPr/>
                    <a:lstStyle/>
                    <a:p>
                      <a:pPr marR="36830" algn="ctr">
                        <a:lnSpc>
                          <a:spcPct val="100000"/>
                        </a:lnSpc>
                        <a:spcBef>
                          <a:spcPts val="45"/>
                        </a:spcBef>
                      </a:pPr>
                      <a:r>
                        <a:rPr sz="800" spc="-90" dirty="0">
                          <a:latin typeface="Calibri"/>
                          <a:cs typeface="Calibri"/>
                        </a:rPr>
                        <a:t>43</a:t>
                      </a:r>
                      <a:endParaRPr sz="800">
                        <a:latin typeface="Calibri"/>
                        <a:cs typeface="Calibri"/>
                      </a:endParaRPr>
                    </a:p>
                  </a:txBody>
                  <a:tcPr marL="0" marR="0" marT="4286" marB="0">
                    <a:lnR w="9525">
                      <a:solidFill>
                        <a:srgbClr val="000000"/>
                      </a:solidFill>
                      <a:prstDash val="solid"/>
                    </a:lnR>
                    <a:lnT w="9525">
                      <a:solidFill>
                        <a:srgbClr val="000000"/>
                      </a:solidFill>
                      <a:prstDash val="solid"/>
                    </a:lnT>
                  </a:tcPr>
                </a:tc>
                <a:tc>
                  <a:txBody>
                    <a:bodyPr/>
                    <a:lstStyle/>
                    <a:p>
                      <a:pPr marR="352425" algn="r">
                        <a:lnSpc>
                          <a:spcPct val="100000"/>
                        </a:lnSpc>
                        <a:spcBef>
                          <a:spcPts val="45"/>
                        </a:spcBef>
                      </a:pPr>
                      <a:r>
                        <a:rPr sz="800" b="1" spc="-45" dirty="0">
                          <a:solidFill>
                            <a:srgbClr val="00AF50"/>
                          </a:solidFill>
                          <a:latin typeface="Calibri"/>
                          <a:cs typeface="Calibri"/>
                        </a:rPr>
                        <a:t>0</a:t>
                      </a:r>
                      <a:r>
                        <a:rPr sz="800" b="1" spc="-5" dirty="0">
                          <a:solidFill>
                            <a:srgbClr val="00AF50"/>
                          </a:solidFill>
                          <a:latin typeface="Calibri"/>
                          <a:cs typeface="Calibri"/>
                        </a:rPr>
                        <a:t>.1</a:t>
                      </a:r>
                      <a:endParaRPr sz="800">
                        <a:latin typeface="Calibri"/>
                        <a:cs typeface="Calibri"/>
                      </a:endParaRPr>
                    </a:p>
                  </a:txBody>
                  <a:tcPr marL="0" marR="0" marT="4286" marB="0">
                    <a:lnL w="9525">
                      <a:solidFill>
                        <a:srgbClr val="000000"/>
                      </a:solidFill>
                      <a:prstDash val="solid"/>
                    </a:lnL>
                    <a:lnT w="9525">
                      <a:solidFill>
                        <a:srgbClr val="000000"/>
                      </a:solidFill>
                      <a:prstDash val="solid"/>
                    </a:lnT>
                  </a:tcPr>
                </a:tc>
                <a:tc>
                  <a:txBody>
                    <a:bodyPr/>
                    <a:lstStyle/>
                    <a:p>
                      <a:pPr marR="37465" algn="ctr">
                        <a:lnSpc>
                          <a:spcPct val="100000"/>
                        </a:lnSpc>
                        <a:spcBef>
                          <a:spcPts val="45"/>
                        </a:spcBef>
                      </a:pPr>
                      <a:r>
                        <a:rPr sz="800" spc="-90" dirty="0">
                          <a:latin typeface="Calibri"/>
                          <a:cs typeface="Calibri"/>
                        </a:rPr>
                        <a:t>42</a:t>
                      </a:r>
                      <a:endParaRPr sz="800">
                        <a:latin typeface="Calibri"/>
                        <a:cs typeface="Calibri"/>
                      </a:endParaRPr>
                    </a:p>
                  </a:txBody>
                  <a:tcPr marL="0" marR="0" marT="4286" marB="0">
                    <a:lnR w="9525">
                      <a:solidFill>
                        <a:srgbClr val="000000"/>
                      </a:solidFill>
                      <a:prstDash val="solid"/>
                    </a:lnR>
                    <a:lnT w="9525">
                      <a:solidFill>
                        <a:srgbClr val="000000"/>
                      </a:solidFill>
                      <a:prstDash val="solid"/>
                    </a:lnT>
                  </a:tcPr>
                </a:tc>
                <a:extLst>
                  <a:ext uri="{0D108BD9-81ED-4DB2-BD59-A6C34878D82A}">
                    <a16:rowId xmlns:a16="http://schemas.microsoft.com/office/drawing/2014/main" val="10015"/>
                  </a:ext>
                </a:extLst>
              </a:tr>
              <a:tr h="128872">
                <a:tc>
                  <a:txBody>
                    <a:bodyPr/>
                    <a:lstStyle/>
                    <a:p>
                      <a:pPr marL="226695">
                        <a:lnSpc>
                          <a:spcPts val="1255"/>
                        </a:lnSpc>
                      </a:pPr>
                      <a:r>
                        <a:rPr sz="800" spc="-35" dirty="0">
                          <a:latin typeface="Calibri"/>
                          <a:cs typeface="Calibri"/>
                        </a:rPr>
                        <a:t>Equity</a:t>
                      </a:r>
                      <a:endParaRPr sz="800">
                        <a:latin typeface="Calibri"/>
                        <a:cs typeface="Calibri"/>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marL="20955">
                        <a:lnSpc>
                          <a:spcPts val="1240"/>
                        </a:lnSpc>
                      </a:pPr>
                      <a:r>
                        <a:rPr sz="800" spc="-50" dirty="0">
                          <a:latin typeface="Calibri"/>
                          <a:cs typeface="Calibri"/>
                        </a:rPr>
                        <a:t>FRS </a:t>
                      </a:r>
                      <a:r>
                        <a:rPr sz="800" spc="-45" dirty="0">
                          <a:latin typeface="Calibri"/>
                          <a:cs typeface="Calibri"/>
                        </a:rPr>
                        <a:t>U.S. Stock</a:t>
                      </a:r>
                      <a:r>
                        <a:rPr sz="800" spc="-30" dirty="0">
                          <a:latin typeface="Calibri"/>
                          <a:cs typeface="Calibri"/>
                        </a:rPr>
                        <a:t> </a:t>
                      </a:r>
                      <a:r>
                        <a:rPr sz="800" spc="-45" dirty="0">
                          <a:latin typeface="Calibri"/>
                          <a:cs typeface="Calibri"/>
                        </a:rPr>
                        <a:t>Fund</a:t>
                      </a:r>
                      <a:endParaRPr sz="800">
                        <a:latin typeface="Calibri"/>
                        <a:cs typeface="Calibri"/>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marR="45085" algn="ctr">
                        <a:lnSpc>
                          <a:spcPts val="1240"/>
                        </a:lnSpc>
                      </a:pPr>
                      <a:r>
                        <a:rPr sz="800" b="1" spc="-5" dirty="0">
                          <a:latin typeface="Calibri"/>
                          <a:cs typeface="Calibri"/>
                        </a:rPr>
                        <a:t>--</a:t>
                      </a:r>
                      <a:endParaRPr sz="800">
                        <a:latin typeface="Calibri"/>
                        <a:cs typeface="Calibri"/>
                      </a:endParaRPr>
                    </a:p>
                  </a:txBody>
                  <a:tcPr marL="0" marR="0" marT="0" marB="0">
                    <a:lnL w="9525">
                      <a:solidFill>
                        <a:srgbClr val="000000"/>
                      </a:solidFill>
                      <a:prstDash val="solid"/>
                    </a:lnL>
                    <a:lnB w="9525">
                      <a:solidFill>
                        <a:srgbClr val="000000"/>
                      </a:solidFill>
                      <a:prstDash val="solid"/>
                    </a:lnB>
                  </a:tcPr>
                </a:tc>
                <a:tc>
                  <a:txBody>
                    <a:bodyPr/>
                    <a:lstStyle/>
                    <a:p>
                      <a:pPr marR="36830" algn="ctr">
                        <a:lnSpc>
                          <a:spcPts val="1240"/>
                        </a:lnSpc>
                      </a:pPr>
                      <a:r>
                        <a:rPr sz="800" spc="-5" dirty="0">
                          <a:latin typeface="Calibri"/>
                          <a:cs typeface="Calibri"/>
                        </a:rPr>
                        <a:t>--</a:t>
                      </a:r>
                      <a:endParaRPr sz="800">
                        <a:latin typeface="Calibri"/>
                        <a:cs typeface="Calibri"/>
                      </a:endParaRPr>
                    </a:p>
                  </a:txBody>
                  <a:tcPr marL="0" marR="0" marT="0" marB="0">
                    <a:lnR w="9525">
                      <a:solidFill>
                        <a:srgbClr val="000000"/>
                      </a:solidFill>
                      <a:prstDash val="solid"/>
                    </a:lnR>
                    <a:lnB w="9525">
                      <a:solidFill>
                        <a:srgbClr val="000000"/>
                      </a:solidFill>
                      <a:prstDash val="solid"/>
                    </a:lnB>
                  </a:tcPr>
                </a:tc>
                <a:tc>
                  <a:txBody>
                    <a:bodyPr/>
                    <a:lstStyle/>
                    <a:p>
                      <a:pPr marR="45720" algn="ctr">
                        <a:lnSpc>
                          <a:spcPts val="1240"/>
                        </a:lnSpc>
                      </a:pPr>
                      <a:r>
                        <a:rPr sz="800" b="1" spc="-5" dirty="0">
                          <a:latin typeface="Calibri"/>
                          <a:cs typeface="Calibri"/>
                        </a:rPr>
                        <a:t>--</a:t>
                      </a:r>
                      <a:endParaRPr sz="800">
                        <a:latin typeface="Calibri"/>
                        <a:cs typeface="Calibri"/>
                      </a:endParaRPr>
                    </a:p>
                  </a:txBody>
                  <a:tcPr marL="0" marR="0" marT="0" marB="0">
                    <a:lnL w="9525">
                      <a:solidFill>
                        <a:srgbClr val="000000"/>
                      </a:solidFill>
                      <a:prstDash val="solid"/>
                    </a:lnL>
                    <a:lnB w="9525">
                      <a:solidFill>
                        <a:srgbClr val="000000"/>
                      </a:solidFill>
                      <a:prstDash val="solid"/>
                    </a:lnB>
                  </a:tcPr>
                </a:tc>
                <a:tc>
                  <a:txBody>
                    <a:bodyPr/>
                    <a:lstStyle/>
                    <a:p>
                      <a:pPr marR="36830" algn="ctr">
                        <a:lnSpc>
                          <a:spcPts val="1240"/>
                        </a:lnSpc>
                      </a:pPr>
                      <a:r>
                        <a:rPr sz="800" spc="-5" dirty="0">
                          <a:latin typeface="Calibri"/>
                          <a:cs typeface="Calibri"/>
                        </a:rPr>
                        <a:t>--</a:t>
                      </a:r>
                      <a:endParaRPr sz="800">
                        <a:latin typeface="Calibri"/>
                        <a:cs typeface="Calibri"/>
                      </a:endParaRPr>
                    </a:p>
                  </a:txBody>
                  <a:tcPr marL="0" marR="0" marT="0" marB="0">
                    <a:lnR w="9525">
                      <a:solidFill>
                        <a:srgbClr val="000000"/>
                      </a:solidFill>
                      <a:prstDash val="solid"/>
                    </a:lnR>
                    <a:lnB w="9525">
                      <a:solidFill>
                        <a:srgbClr val="000000"/>
                      </a:solidFill>
                      <a:prstDash val="solid"/>
                    </a:lnB>
                  </a:tcPr>
                </a:tc>
                <a:tc>
                  <a:txBody>
                    <a:bodyPr/>
                    <a:lstStyle/>
                    <a:p>
                      <a:pPr marR="374650" algn="r">
                        <a:lnSpc>
                          <a:spcPts val="1240"/>
                        </a:lnSpc>
                      </a:pPr>
                      <a:r>
                        <a:rPr sz="800" b="1" spc="25" dirty="0">
                          <a:latin typeface="Calibri"/>
                          <a:cs typeface="Calibri"/>
                        </a:rPr>
                        <a:t>--</a:t>
                      </a:r>
                      <a:endParaRPr sz="800">
                        <a:latin typeface="Calibri"/>
                        <a:cs typeface="Calibri"/>
                      </a:endParaRPr>
                    </a:p>
                  </a:txBody>
                  <a:tcPr marL="0" marR="0" marT="0" marB="0">
                    <a:lnL w="9525">
                      <a:solidFill>
                        <a:srgbClr val="000000"/>
                      </a:solidFill>
                      <a:prstDash val="solid"/>
                    </a:lnL>
                    <a:lnB w="9525">
                      <a:solidFill>
                        <a:srgbClr val="000000"/>
                      </a:solidFill>
                      <a:prstDash val="solid"/>
                    </a:lnB>
                  </a:tcPr>
                </a:tc>
                <a:tc>
                  <a:txBody>
                    <a:bodyPr/>
                    <a:lstStyle/>
                    <a:p>
                      <a:pPr marR="36830" algn="ctr">
                        <a:lnSpc>
                          <a:spcPts val="1240"/>
                        </a:lnSpc>
                      </a:pPr>
                      <a:r>
                        <a:rPr sz="800" spc="-5" dirty="0">
                          <a:latin typeface="Calibri"/>
                          <a:cs typeface="Calibri"/>
                        </a:rPr>
                        <a:t>--</a:t>
                      </a:r>
                      <a:endParaRPr sz="800">
                        <a:latin typeface="Calibri"/>
                        <a:cs typeface="Calibri"/>
                      </a:endParaRPr>
                    </a:p>
                  </a:txBody>
                  <a:tcPr marL="0" marR="0" marT="0" marB="0">
                    <a:lnR w="9525">
                      <a:solidFill>
                        <a:srgbClr val="000000"/>
                      </a:solidFill>
                      <a:prstDash val="solid"/>
                    </a:lnR>
                    <a:lnB w="9525">
                      <a:solidFill>
                        <a:srgbClr val="000000"/>
                      </a:solidFill>
                      <a:prstDash val="solid"/>
                    </a:lnB>
                  </a:tcPr>
                </a:tc>
                <a:tc>
                  <a:txBody>
                    <a:bodyPr/>
                    <a:lstStyle/>
                    <a:p>
                      <a:pPr marR="375285" algn="r">
                        <a:lnSpc>
                          <a:spcPts val="1240"/>
                        </a:lnSpc>
                      </a:pPr>
                      <a:r>
                        <a:rPr sz="800" b="1" spc="25" dirty="0">
                          <a:latin typeface="Calibri"/>
                          <a:cs typeface="Calibri"/>
                        </a:rPr>
                        <a:t>--</a:t>
                      </a:r>
                      <a:endParaRPr sz="800">
                        <a:latin typeface="Calibri"/>
                        <a:cs typeface="Calibri"/>
                      </a:endParaRPr>
                    </a:p>
                  </a:txBody>
                  <a:tcPr marL="0" marR="0" marT="0" marB="0">
                    <a:lnL w="9525">
                      <a:solidFill>
                        <a:srgbClr val="000000"/>
                      </a:solidFill>
                      <a:prstDash val="solid"/>
                    </a:lnL>
                    <a:lnB w="9525">
                      <a:solidFill>
                        <a:srgbClr val="000000"/>
                      </a:solidFill>
                      <a:prstDash val="solid"/>
                    </a:lnB>
                  </a:tcPr>
                </a:tc>
                <a:tc>
                  <a:txBody>
                    <a:bodyPr/>
                    <a:lstStyle/>
                    <a:p>
                      <a:pPr marR="37465" algn="ctr">
                        <a:lnSpc>
                          <a:spcPts val="1240"/>
                        </a:lnSpc>
                      </a:pPr>
                      <a:r>
                        <a:rPr sz="800" spc="-5" dirty="0">
                          <a:latin typeface="Calibri"/>
                          <a:cs typeface="Calibri"/>
                        </a:rPr>
                        <a:t>--</a:t>
                      </a:r>
                      <a:endParaRPr sz="800">
                        <a:latin typeface="Calibri"/>
                        <a:cs typeface="Calibri"/>
                      </a:endParaRPr>
                    </a:p>
                  </a:txBody>
                  <a:tcPr marL="0" marR="0" marT="0" marB="0">
                    <a:lnR w="9525">
                      <a:solidFill>
                        <a:srgbClr val="000000"/>
                      </a:solidFill>
                      <a:prstDash val="solid"/>
                    </a:lnR>
                    <a:lnB w="9525">
                      <a:solidFill>
                        <a:srgbClr val="000000"/>
                      </a:solidFill>
                      <a:prstDash val="solid"/>
                    </a:lnB>
                  </a:tcPr>
                </a:tc>
                <a:extLst>
                  <a:ext uri="{0D108BD9-81ED-4DB2-BD59-A6C34878D82A}">
                    <a16:rowId xmlns:a16="http://schemas.microsoft.com/office/drawing/2014/main" val="10016"/>
                  </a:ext>
                </a:extLst>
              </a:tr>
              <a:tr h="490776">
                <a:tc>
                  <a:txBody>
                    <a:bodyPr/>
                    <a:lstStyle/>
                    <a:p>
                      <a:pPr marL="226695" marR="88265" indent="-137160">
                        <a:lnSpc>
                          <a:spcPct val="117900"/>
                        </a:lnSpc>
                        <a:spcBef>
                          <a:spcPts val="480"/>
                        </a:spcBef>
                      </a:pPr>
                      <a:r>
                        <a:rPr sz="800" spc="10" dirty="0">
                          <a:latin typeface="Calibri"/>
                          <a:cs typeface="Calibri"/>
                        </a:rPr>
                        <a:t>I</a:t>
                      </a:r>
                      <a:r>
                        <a:rPr sz="800" spc="5" dirty="0">
                          <a:latin typeface="Calibri"/>
                          <a:cs typeface="Calibri"/>
                        </a:rPr>
                        <a:t>n</a:t>
                      </a:r>
                      <a:r>
                        <a:rPr sz="800" dirty="0">
                          <a:latin typeface="Calibri"/>
                          <a:cs typeface="Calibri"/>
                        </a:rPr>
                        <a:t>t</a:t>
                      </a:r>
                      <a:r>
                        <a:rPr sz="800" spc="-25" dirty="0">
                          <a:latin typeface="Calibri"/>
                          <a:cs typeface="Calibri"/>
                        </a:rPr>
                        <a:t>'</a:t>
                      </a:r>
                      <a:r>
                        <a:rPr sz="800" spc="35" dirty="0">
                          <a:latin typeface="Calibri"/>
                          <a:cs typeface="Calibri"/>
                        </a:rPr>
                        <a:t>l</a:t>
                      </a:r>
                      <a:r>
                        <a:rPr sz="800" spc="10" dirty="0">
                          <a:latin typeface="Calibri"/>
                          <a:cs typeface="Calibri"/>
                        </a:rPr>
                        <a:t>/</a:t>
                      </a:r>
                      <a:r>
                        <a:rPr sz="800" spc="-35" dirty="0">
                          <a:latin typeface="Calibri"/>
                          <a:cs typeface="Calibri"/>
                        </a:rPr>
                        <a:t>G</a:t>
                      </a:r>
                      <a:r>
                        <a:rPr sz="800" spc="35" dirty="0">
                          <a:latin typeface="Calibri"/>
                          <a:cs typeface="Calibri"/>
                        </a:rPr>
                        <a:t>l</a:t>
                      </a:r>
                      <a:r>
                        <a:rPr sz="800" dirty="0">
                          <a:latin typeface="Calibri"/>
                          <a:cs typeface="Calibri"/>
                        </a:rPr>
                        <a:t>o</a:t>
                      </a:r>
                      <a:r>
                        <a:rPr sz="800" spc="5" dirty="0">
                          <a:latin typeface="Calibri"/>
                          <a:cs typeface="Calibri"/>
                        </a:rPr>
                        <a:t>b</a:t>
                      </a:r>
                      <a:r>
                        <a:rPr sz="800" spc="-15" dirty="0">
                          <a:latin typeface="Calibri"/>
                          <a:cs typeface="Calibri"/>
                        </a:rPr>
                        <a:t>a</a:t>
                      </a:r>
                      <a:r>
                        <a:rPr sz="800" dirty="0">
                          <a:latin typeface="Calibri"/>
                          <a:cs typeface="Calibri"/>
                        </a:rPr>
                        <a:t>l  </a:t>
                      </a:r>
                      <a:r>
                        <a:rPr sz="800" spc="-35" dirty="0">
                          <a:latin typeface="Calibri"/>
                          <a:cs typeface="Calibri"/>
                        </a:rPr>
                        <a:t>Equity</a:t>
                      </a:r>
                      <a:endParaRPr sz="800">
                        <a:latin typeface="Calibri"/>
                        <a:cs typeface="Calibri"/>
                      </a:endParaRPr>
                    </a:p>
                  </a:txBody>
                  <a:tcPr marL="0" marR="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0955">
                        <a:lnSpc>
                          <a:spcPct val="100000"/>
                        </a:lnSpc>
                        <a:spcBef>
                          <a:spcPts val="45"/>
                        </a:spcBef>
                      </a:pPr>
                      <a:r>
                        <a:rPr sz="800" spc="-50" dirty="0">
                          <a:latin typeface="Calibri"/>
                          <a:cs typeface="Calibri"/>
                        </a:rPr>
                        <a:t>FRS </a:t>
                      </a:r>
                      <a:r>
                        <a:rPr sz="800" spc="-35" dirty="0">
                          <a:latin typeface="Calibri"/>
                          <a:cs typeface="Calibri"/>
                        </a:rPr>
                        <a:t>Foreign </a:t>
                      </a:r>
                      <a:r>
                        <a:rPr sz="800" spc="-45" dirty="0">
                          <a:latin typeface="Calibri"/>
                          <a:cs typeface="Calibri"/>
                        </a:rPr>
                        <a:t>Stock </a:t>
                      </a:r>
                      <a:r>
                        <a:rPr sz="800" spc="-30" dirty="0">
                          <a:latin typeface="Calibri"/>
                          <a:cs typeface="Calibri"/>
                        </a:rPr>
                        <a:t>Index</a:t>
                      </a:r>
                      <a:r>
                        <a:rPr sz="800" spc="-20" dirty="0">
                          <a:latin typeface="Calibri"/>
                          <a:cs typeface="Calibri"/>
                        </a:rPr>
                        <a:t> </a:t>
                      </a:r>
                      <a:r>
                        <a:rPr sz="800" spc="-45" dirty="0">
                          <a:latin typeface="Calibri"/>
                          <a:cs typeface="Calibri"/>
                        </a:rPr>
                        <a:t>Fund</a:t>
                      </a:r>
                      <a:endParaRPr sz="800">
                        <a:latin typeface="Calibri"/>
                        <a:cs typeface="Calibri"/>
                      </a:endParaRPr>
                    </a:p>
                    <a:p>
                      <a:pPr marL="20955" marR="1094740">
                        <a:lnSpc>
                          <a:spcPts val="1480"/>
                        </a:lnSpc>
                        <a:spcBef>
                          <a:spcPts val="80"/>
                        </a:spcBef>
                      </a:pPr>
                      <a:r>
                        <a:rPr sz="800" spc="-50" dirty="0">
                          <a:latin typeface="Calibri"/>
                          <a:cs typeface="Calibri"/>
                        </a:rPr>
                        <a:t>FRS </a:t>
                      </a:r>
                      <a:r>
                        <a:rPr sz="800" spc="-45" dirty="0">
                          <a:latin typeface="Calibri"/>
                          <a:cs typeface="Calibri"/>
                        </a:rPr>
                        <a:t>Global Stock Fund  </a:t>
                      </a:r>
                      <a:r>
                        <a:rPr sz="800" spc="-50" dirty="0">
                          <a:latin typeface="Calibri"/>
                          <a:cs typeface="Calibri"/>
                        </a:rPr>
                        <a:t>FRS </a:t>
                      </a:r>
                      <a:r>
                        <a:rPr sz="800" spc="-35" dirty="0">
                          <a:latin typeface="Calibri"/>
                          <a:cs typeface="Calibri"/>
                        </a:rPr>
                        <a:t>Foreign </a:t>
                      </a:r>
                      <a:r>
                        <a:rPr sz="800" spc="-45" dirty="0">
                          <a:latin typeface="Calibri"/>
                          <a:cs typeface="Calibri"/>
                        </a:rPr>
                        <a:t>Stock</a:t>
                      </a:r>
                      <a:r>
                        <a:rPr sz="800" spc="-85" dirty="0">
                          <a:latin typeface="Calibri"/>
                          <a:cs typeface="Calibri"/>
                        </a:rPr>
                        <a:t> </a:t>
                      </a:r>
                      <a:r>
                        <a:rPr sz="800" spc="-45" dirty="0">
                          <a:latin typeface="Calibri"/>
                          <a:cs typeface="Calibri"/>
                        </a:rPr>
                        <a:t>Fund</a:t>
                      </a:r>
                      <a:endParaRPr sz="800">
                        <a:latin typeface="Calibri"/>
                        <a:cs typeface="Calibri"/>
                      </a:endParaRPr>
                    </a:p>
                  </a:txBody>
                  <a:tcPr marL="0" marR="0" marT="428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ctr">
                        <a:lnSpc>
                          <a:spcPct val="100000"/>
                        </a:lnSpc>
                        <a:spcBef>
                          <a:spcPts val="45"/>
                        </a:spcBef>
                      </a:pPr>
                      <a:r>
                        <a:rPr sz="800" b="1" spc="-60" dirty="0">
                          <a:solidFill>
                            <a:srgbClr val="00AF50"/>
                          </a:solidFill>
                          <a:latin typeface="Calibri"/>
                          <a:cs typeface="Calibri"/>
                        </a:rPr>
                        <a:t>0.4</a:t>
                      </a:r>
                      <a:endParaRPr sz="800">
                        <a:latin typeface="Calibri"/>
                        <a:cs typeface="Calibri"/>
                      </a:endParaRPr>
                    </a:p>
                    <a:p>
                      <a:pPr marR="83185" algn="ctr">
                        <a:lnSpc>
                          <a:spcPct val="100000"/>
                        </a:lnSpc>
                        <a:spcBef>
                          <a:spcPts val="165"/>
                        </a:spcBef>
                      </a:pPr>
                      <a:r>
                        <a:rPr sz="800" b="1" spc="-65" dirty="0">
                          <a:solidFill>
                            <a:srgbClr val="00AF50"/>
                          </a:solidFill>
                          <a:latin typeface="Calibri"/>
                          <a:cs typeface="Calibri"/>
                        </a:rPr>
                        <a:t>12.6</a:t>
                      </a:r>
                      <a:endParaRPr sz="800">
                        <a:latin typeface="Calibri"/>
                        <a:cs typeface="Calibri"/>
                      </a:endParaRPr>
                    </a:p>
                    <a:p>
                      <a:pPr marR="48895" algn="ctr">
                        <a:lnSpc>
                          <a:spcPct val="100000"/>
                        </a:lnSpc>
                        <a:spcBef>
                          <a:spcPts val="165"/>
                        </a:spcBef>
                      </a:pPr>
                      <a:r>
                        <a:rPr sz="800" b="1" spc="-50" dirty="0">
                          <a:solidFill>
                            <a:srgbClr val="FF0000"/>
                          </a:solidFill>
                          <a:latin typeface="Calibri"/>
                          <a:cs typeface="Calibri"/>
                        </a:rPr>
                        <a:t>(8.1)</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36830" algn="ctr">
                        <a:lnSpc>
                          <a:spcPct val="100000"/>
                        </a:lnSpc>
                        <a:spcBef>
                          <a:spcPts val="45"/>
                        </a:spcBef>
                      </a:pPr>
                      <a:r>
                        <a:rPr sz="800" spc="-90" dirty="0">
                          <a:latin typeface="Calibri"/>
                          <a:cs typeface="Calibri"/>
                        </a:rPr>
                        <a:t>59</a:t>
                      </a:r>
                      <a:endParaRPr sz="800">
                        <a:latin typeface="Calibri"/>
                        <a:cs typeface="Calibri"/>
                      </a:endParaRPr>
                    </a:p>
                    <a:p>
                      <a:pPr marR="36830" algn="ctr">
                        <a:lnSpc>
                          <a:spcPct val="100000"/>
                        </a:lnSpc>
                        <a:spcBef>
                          <a:spcPts val="165"/>
                        </a:spcBef>
                      </a:pPr>
                      <a:r>
                        <a:rPr sz="800" spc="-90" dirty="0">
                          <a:latin typeface="Calibri"/>
                          <a:cs typeface="Calibri"/>
                        </a:rPr>
                        <a:t>26</a:t>
                      </a:r>
                      <a:endParaRPr sz="800">
                        <a:latin typeface="Calibri"/>
                        <a:cs typeface="Calibri"/>
                      </a:endParaRPr>
                    </a:p>
                    <a:p>
                      <a:pPr marR="36830" algn="ctr">
                        <a:lnSpc>
                          <a:spcPct val="100000"/>
                        </a:lnSpc>
                        <a:spcBef>
                          <a:spcPts val="165"/>
                        </a:spcBef>
                      </a:pPr>
                      <a:r>
                        <a:rPr sz="800" spc="-90" dirty="0">
                          <a:latin typeface="Calibri"/>
                          <a:cs typeface="Calibri"/>
                        </a:rPr>
                        <a:t>16</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ctr">
                        <a:lnSpc>
                          <a:spcPct val="100000"/>
                        </a:lnSpc>
                        <a:spcBef>
                          <a:spcPts val="45"/>
                        </a:spcBef>
                      </a:pPr>
                      <a:r>
                        <a:rPr sz="800" b="1" spc="-60" dirty="0">
                          <a:solidFill>
                            <a:srgbClr val="00AF50"/>
                          </a:solidFill>
                          <a:latin typeface="Calibri"/>
                          <a:cs typeface="Calibri"/>
                        </a:rPr>
                        <a:t>0.2</a:t>
                      </a:r>
                      <a:endParaRPr sz="800">
                        <a:latin typeface="Calibri"/>
                        <a:cs typeface="Calibri"/>
                      </a:endParaRPr>
                    </a:p>
                    <a:p>
                      <a:pPr marR="74295" algn="ctr">
                        <a:lnSpc>
                          <a:spcPct val="100000"/>
                        </a:lnSpc>
                        <a:spcBef>
                          <a:spcPts val="165"/>
                        </a:spcBef>
                      </a:pPr>
                      <a:r>
                        <a:rPr sz="800" b="1" spc="-60" dirty="0">
                          <a:solidFill>
                            <a:srgbClr val="00AF50"/>
                          </a:solidFill>
                          <a:latin typeface="Calibri"/>
                          <a:cs typeface="Calibri"/>
                        </a:rPr>
                        <a:t>6.1</a:t>
                      </a:r>
                      <a:endParaRPr sz="800">
                        <a:latin typeface="Calibri"/>
                        <a:cs typeface="Calibri"/>
                      </a:endParaRPr>
                    </a:p>
                    <a:p>
                      <a:pPr marR="48260" algn="ctr">
                        <a:lnSpc>
                          <a:spcPct val="100000"/>
                        </a:lnSpc>
                        <a:spcBef>
                          <a:spcPts val="165"/>
                        </a:spcBef>
                      </a:pPr>
                      <a:r>
                        <a:rPr sz="800" b="1" spc="-50" dirty="0">
                          <a:solidFill>
                            <a:srgbClr val="FF0000"/>
                          </a:solidFill>
                          <a:latin typeface="Calibri"/>
                          <a:cs typeface="Calibri"/>
                        </a:rPr>
                        <a:t>(0.8)</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36830" algn="ctr">
                        <a:lnSpc>
                          <a:spcPct val="100000"/>
                        </a:lnSpc>
                        <a:spcBef>
                          <a:spcPts val="45"/>
                        </a:spcBef>
                      </a:pPr>
                      <a:r>
                        <a:rPr sz="800" spc="-90" dirty="0">
                          <a:latin typeface="Calibri"/>
                          <a:cs typeface="Calibri"/>
                        </a:rPr>
                        <a:t>44</a:t>
                      </a:r>
                      <a:endParaRPr sz="800">
                        <a:latin typeface="Calibri"/>
                        <a:cs typeface="Calibri"/>
                      </a:endParaRPr>
                    </a:p>
                    <a:p>
                      <a:pPr marR="36830" algn="ctr">
                        <a:lnSpc>
                          <a:spcPct val="100000"/>
                        </a:lnSpc>
                        <a:spcBef>
                          <a:spcPts val="165"/>
                        </a:spcBef>
                      </a:pPr>
                      <a:r>
                        <a:rPr sz="800" spc="-90" dirty="0">
                          <a:latin typeface="Calibri"/>
                          <a:cs typeface="Calibri"/>
                        </a:rPr>
                        <a:t>14</a:t>
                      </a:r>
                      <a:endParaRPr sz="800">
                        <a:latin typeface="Calibri"/>
                        <a:cs typeface="Calibri"/>
                      </a:endParaRPr>
                    </a:p>
                    <a:p>
                      <a:pPr marR="40005" algn="ctr">
                        <a:lnSpc>
                          <a:spcPct val="100000"/>
                        </a:lnSpc>
                        <a:spcBef>
                          <a:spcPts val="165"/>
                        </a:spcBef>
                      </a:pPr>
                      <a:r>
                        <a:rPr sz="800" dirty="0">
                          <a:latin typeface="Calibri"/>
                          <a:cs typeface="Calibri"/>
                        </a:rPr>
                        <a:t>1</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ctr">
                        <a:lnSpc>
                          <a:spcPct val="100000"/>
                        </a:lnSpc>
                        <a:spcBef>
                          <a:spcPts val="45"/>
                        </a:spcBef>
                      </a:pPr>
                      <a:r>
                        <a:rPr sz="800" b="1" spc="-60" dirty="0">
                          <a:solidFill>
                            <a:srgbClr val="00AF50"/>
                          </a:solidFill>
                          <a:latin typeface="Calibri"/>
                          <a:cs typeface="Calibri"/>
                        </a:rPr>
                        <a:t>0.4</a:t>
                      </a:r>
                      <a:endParaRPr sz="800">
                        <a:latin typeface="Calibri"/>
                        <a:cs typeface="Calibri"/>
                      </a:endParaRPr>
                    </a:p>
                    <a:p>
                      <a:pPr marR="74295" algn="ctr">
                        <a:lnSpc>
                          <a:spcPct val="100000"/>
                        </a:lnSpc>
                        <a:spcBef>
                          <a:spcPts val="165"/>
                        </a:spcBef>
                      </a:pPr>
                      <a:r>
                        <a:rPr sz="800" b="1" spc="-60" dirty="0">
                          <a:solidFill>
                            <a:srgbClr val="00AF50"/>
                          </a:solidFill>
                          <a:latin typeface="Calibri"/>
                          <a:cs typeface="Calibri"/>
                        </a:rPr>
                        <a:t>4.7</a:t>
                      </a:r>
                      <a:endParaRPr sz="800">
                        <a:latin typeface="Calibri"/>
                        <a:cs typeface="Calibri"/>
                      </a:endParaRPr>
                    </a:p>
                    <a:p>
                      <a:pPr marR="74295" algn="ctr">
                        <a:lnSpc>
                          <a:spcPct val="100000"/>
                        </a:lnSpc>
                        <a:spcBef>
                          <a:spcPts val="165"/>
                        </a:spcBef>
                      </a:pPr>
                      <a:r>
                        <a:rPr sz="800" b="1" spc="-60" dirty="0">
                          <a:solidFill>
                            <a:srgbClr val="00AF50"/>
                          </a:solidFill>
                          <a:latin typeface="Calibri"/>
                          <a:cs typeface="Calibri"/>
                        </a:rPr>
                        <a:t>0.3</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36830" algn="ctr">
                        <a:lnSpc>
                          <a:spcPct val="100000"/>
                        </a:lnSpc>
                        <a:spcBef>
                          <a:spcPts val="45"/>
                        </a:spcBef>
                      </a:pPr>
                      <a:r>
                        <a:rPr sz="800" spc="-90" dirty="0">
                          <a:latin typeface="Calibri"/>
                          <a:cs typeface="Calibri"/>
                        </a:rPr>
                        <a:t>45</a:t>
                      </a:r>
                      <a:endParaRPr sz="800">
                        <a:latin typeface="Calibri"/>
                        <a:cs typeface="Calibri"/>
                      </a:endParaRPr>
                    </a:p>
                    <a:p>
                      <a:pPr marR="36830" algn="ctr">
                        <a:lnSpc>
                          <a:spcPct val="100000"/>
                        </a:lnSpc>
                        <a:spcBef>
                          <a:spcPts val="165"/>
                        </a:spcBef>
                      </a:pPr>
                      <a:r>
                        <a:rPr sz="800" spc="-90" dirty="0">
                          <a:latin typeface="Calibri"/>
                          <a:cs typeface="Calibri"/>
                        </a:rPr>
                        <a:t>14</a:t>
                      </a:r>
                      <a:endParaRPr sz="800">
                        <a:latin typeface="Calibri"/>
                        <a:cs typeface="Calibri"/>
                      </a:endParaRPr>
                    </a:p>
                    <a:p>
                      <a:pPr marR="40005" algn="ctr">
                        <a:lnSpc>
                          <a:spcPct val="100000"/>
                        </a:lnSpc>
                        <a:spcBef>
                          <a:spcPts val="165"/>
                        </a:spcBef>
                      </a:pPr>
                      <a:r>
                        <a:rPr sz="800" dirty="0">
                          <a:latin typeface="Calibri"/>
                          <a:cs typeface="Calibri"/>
                        </a:rPr>
                        <a:t>1</a:t>
                      </a:r>
                      <a:endParaRPr sz="800">
                        <a:latin typeface="Calibri"/>
                        <a:cs typeface="Calibri"/>
                      </a:endParaRP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295" algn="ctr">
                        <a:lnSpc>
                          <a:spcPct val="100000"/>
                        </a:lnSpc>
                        <a:spcBef>
                          <a:spcPts val="45"/>
                        </a:spcBef>
                      </a:pPr>
                      <a:r>
                        <a:rPr sz="800" b="1" spc="-60" dirty="0">
                          <a:solidFill>
                            <a:srgbClr val="00AF50"/>
                          </a:solidFill>
                          <a:latin typeface="Calibri"/>
                          <a:cs typeface="Calibri"/>
                        </a:rPr>
                        <a:t>0.3</a:t>
                      </a:r>
                      <a:endParaRPr sz="800">
                        <a:latin typeface="Calibri"/>
                        <a:cs typeface="Calibri"/>
                      </a:endParaRPr>
                    </a:p>
                    <a:p>
                      <a:pPr marR="74295" algn="ctr">
                        <a:lnSpc>
                          <a:spcPct val="100000"/>
                        </a:lnSpc>
                        <a:spcBef>
                          <a:spcPts val="165"/>
                        </a:spcBef>
                      </a:pPr>
                      <a:r>
                        <a:rPr sz="800" b="1" spc="-60" dirty="0">
                          <a:solidFill>
                            <a:srgbClr val="00AF50"/>
                          </a:solidFill>
                          <a:latin typeface="Calibri"/>
                          <a:cs typeface="Calibri"/>
                        </a:rPr>
                        <a:t>3.5</a:t>
                      </a:r>
                      <a:endParaRPr sz="800">
                        <a:latin typeface="Calibri"/>
                        <a:cs typeface="Calibri"/>
                      </a:endParaRPr>
                    </a:p>
                    <a:p>
                      <a:pPr marR="74295" algn="ctr">
                        <a:lnSpc>
                          <a:spcPct val="100000"/>
                        </a:lnSpc>
                        <a:spcBef>
                          <a:spcPts val="165"/>
                        </a:spcBef>
                      </a:pPr>
                      <a:r>
                        <a:rPr sz="800" b="1" spc="-60" dirty="0">
                          <a:solidFill>
                            <a:srgbClr val="00AF50"/>
                          </a:solidFill>
                          <a:latin typeface="Calibri"/>
                          <a:cs typeface="Calibri"/>
                        </a:rPr>
                        <a:t>1.2</a:t>
                      </a:r>
                      <a:endParaRPr sz="800">
                        <a:latin typeface="Calibri"/>
                        <a:cs typeface="Calibri"/>
                      </a:endParaRPr>
                    </a:p>
                  </a:txBody>
                  <a:tcPr marL="0" marR="0" marT="4286"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marR="37465" algn="ctr">
                        <a:lnSpc>
                          <a:spcPct val="100000"/>
                        </a:lnSpc>
                        <a:spcBef>
                          <a:spcPts val="45"/>
                        </a:spcBef>
                      </a:pPr>
                      <a:r>
                        <a:rPr sz="800" spc="-90" dirty="0">
                          <a:latin typeface="Calibri"/>
                          <a:cs typeface="Calibri"/>
                        </a:rPr>
                        <a:t>41</a:t>
                      </a:r>
                      <a:endParaRPr sz="800" dirty="0">
                        <a:latin typeface="Calibri"/>
                        <a:cs typeface="Calibri"/>
                      </a:endParaRPr>
                    </a:p>
                    <a:p>
                      <a:pPr marR="37465" algn="ctr">
                        <a:lnSpc>
                          <a:spcPct val="100000"/>
                        </a:lnSpc>
                        <a:spcBef>
                          <a:spcPts val="165"/>
                        </a:spcBef>
                      </a:pPr>
                      <a:r>
                        <a:rPr sz="800" spc="-90" dirty="0">
                          <a:latin typeface="Calibri"/>
                          <a:cs typeface="Calibri"/>
                        </a:rPr>
                        <a:t>13</a:t>
                      </a:r>
                      <a:endParaRPr sz="800" dirty="0">
                        <a:latin typeface="Calibri"/>
                        <a:cs typeface="Calibri"/>
                      </a:endParaRPr>
                    </a:p>
                    <a:p>
                      <a:pPr marR="40640" algn="ctr">
                        <a:lnSpc>
                          <a:spcPct val="100000"/>
                        </a:lnSpc>
                        <a:spcBef>
                          <a:spcPts val="165"/>
                        </a:spcBef>
                      </a:pPr>
                      <a:r>
                        <a:rPr sz="800" dirty="0">
                          <a:latin typeface="Calibri"/>
                          <a:cs typeface="Calibri"/>
                        </a:rPr>
                        <a:t>1</a:t>
                      </a:r>
                    </a:p>
                  </a:txBody>
                  <a:tcPr marL="0" marR="0" marT="4286" marB="0">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7"/>
                  </a:ext>
                </a:extLst>
              </a:tr>
            </a:tbl>
          </a:graphicData>
        </a:graphic>
      </p:graphicFrame>
      <p:sp>
        <p:nvSpPr>
          <p:cNvPr id="7" name="Slide Number Placeholder 6"/>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135</a:t>
            </a:fld>
            <a:endParaRPr lang="en-US" spc="-4" dirty="0"/>
          </a:p>
        </p:txBody>
      </p:sp>
    </p:spTree>
    <p:extLst>
      <p:ext uri="{BB962C8B-B14F-4D97-AF65-F5344CB8AC3E}">
        <p14:creationId xmlns:p14="http://schemas.microsoft.com/office/powerpoint/2010/main" val="107338781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374094"/>
            <a:ext cx="1930241" cy="240450"/>
          </a:xfrm>
          <a:prstGeom prst="rect">
            <a:avLst/>
          </a:prstGeom>
        </p:spPr>
        <p:txBody>
          <a:bodyPr vert="horz" wrap="square" lIns="0" tIns="9525" rIns="0" bIns="0" rtlCol="0">
            <a:spAutoFit/>
          </a:bodyPr>
          <a:lstStyle/>
          <a:p>
            <a:pPr marL="9525">
              <a:spcBef>
                <a:spcPts val="75"/>
              </a:spcBef>
            </a:pPr>
            <a:r>
              <a:rPr spc="-8" dirty="0"/>
              <a:t>Expense </a:t>
            </a:r>
            <a:r>
              <a:rPr spc="4" dirty="0"/>
              <a:t>Ratio</a:t>
            </a:r>
            <a:r>
              <a:rPr spc="-34" dirty="0"/>
              <a:t> </a:t>
            </a:r>
            <a:r>
              <a:rPr spc="-11" dirty="0"/>
              <a:t>Review</a:t>
            </a:r>
          </a:p>
        </p:txBody>
      </p:sp>
      <p:sp>
        <p:nvSpPr>
          <p:cNvPr id="3" name="object 3"/>
          <p:cNvSpPr/>
          <p:nvPr/>
        </p:nvSpPr>
        <p:spPr>
          <a:xfrm>
            <a:off x="7122319" y="1332357"/>
            <a:ext cx="38100" cy="7620"/>
          </a:xfrm>
          <a:custGeom>
            <a:avLst/>
            <a:gdLst/>
            <a:ahLst/>
            <a:cxnLst/>
            <a:rect l="l" t="t" r="r" b="b"/>
            <a:pathLst>
              <a:path w="50800" h="10160">
                <a:moveTo>
                  <a:pt x="0" y="10160"/>
                </a:moveTo>
                <a:lnTo>
                  <a:pt x="50800" y="10160"/>
                </a:lnTo>
                <a:lnTo>
                  <a:pt x="50800" y="0"/>
                </a:lnTo>
                <a:lnTo>
                  <a:pt x="0" y="0"/>
                </a:lnTo>
                <a:lnTo>
                  <a:pt x="0" y="10160"/>
                </a:lnTo>
                <a:close/>
              </a:path>
            </a:pathLst>
          </a:custGeom>
          <a:solidFill>
            <a:srgbClr val="FF0000"/>
          </a:solidFill>
        </p:spPr>
        <p:txBody>
          <a:bodyPr wrap="square" lIns="0" tIns="0" rIns="0" bIns="0" rtlCol="0"/>
          <a:lstStyle/>
          <a:p>
            <a:pPr defTabSz="685800"/>
            <a:endParaRPr sz="1350">
              <a:solidFill>
                <a:prstClr val="black"/>
              </a:solidFill>
              <a:latin typeface="Calibri"/>
            </a:endParaRPr>
          </a:p>
        </p:txBody>
      </p:sp>
      <p:sp>
        <p:nvSpPr>
          <p:cNvPr id="4" name="object 4"/>
          <p:cNvSpPr txBox="1"/>
          <p:nvPr/>
        </p:nvSpPr>
        <p:spPr>
          <a:xfrm>
            <a:off x="1489711" y="790527"/>
            <a:ext cx="6060281" cy="1071031"/>
          </a:xfrm>
          <a:prstGeom prst="rect">
            <a:avLst/>
          </a:prstGeom>
        </p:spPr>
        <p:txBody>
          <a:bodyPr vert="horz" wrap="square" lIns="0" tIns="18574" rIns="0" bIns="0" rtlCol="0">
            <a:spAutoFit/>
          </a:bodyPr>
          <a:lstStyle/>
          <a:p>
            <a:pPr marL="184784" marR="3810" indent="-175259" defTabSz="685800">
              <a:lnSpc>
                <a:spcPts val="1260"/>
              </a:lnSpc>
              <a:spcBef>
                <a:spcPts val="146"/>
              </a:spcBef>
              <a:buFont typeface="Wingdings"/>
              <a:buChar char=""/>
              <a:tabLst>
                <a:tab pos="184309" algn="l"/>
                <a:tab pos="184784" algn="l"/>
              </a:tabLst>
            </a:pPr>
            <a:r>
              <a:rPr sz="1088" spc="15" dirty="0">
                <a:solidFill>
                  <a:prstClr val="black"/>
                </a:solidFill>
                <a:latin typeface="Arial"/>
                <a:cs typeface="Arial"/>
              </a:rPr>
              <a:t>The</a:t>
            </a:r>
            <a:r>
              <a:rPr sz="1088" spc="-120" dirty="0">
                <a:solidFill>
                  <a:prstClr val="black"/>
                </a:solidFill>
                <a:latin typeface="Arial"/>
                <a:cs typeface="Arial"/>
              </a:rPr>
              <a:t> </a:t>
            </a:r>
            <a:r>
              <a:rPr sz="1088" spc="-4" dirty="0">
                <a:solidFill>
                  <a:prstClr val="black"/>
                </a:solidFill>
                <a:latin typeface="Arial"/>
                <a:cs typeface="Arial"/>
              </a:rPr>
              <a:t>below</a:t>
            </a:r>
            <a:r>
              <a:rPr sz="1088" spc="-116" dirty="0">
                <a:solidFill>
                  <a:prstClr val="black"/>
                </a:solidFill>
                <a:latin typeface="Arial"/>
                <a:cs typeface="Arial"/>
              </a:rPr>
              <a:t> </a:t>
            </a:r>
            <a:r>
              <a:rPr sz="1088" spc="-4" dirty="0">
                <a:solidFill>
                  <a:prstClr val="black"/>
                </a:solidFill>
                <a:latin typeface="Arial"/>
                <a:cs typeface="Arial"/>
              </a:rPr>
              <a:t>table</a:t>
            </a:r>
            <a:r>
              <a:rPr sz="1088" spc="-56" dirty="0">
                <a:solidFill>
                  <a:prstClr val="black"/>
                </a:solidFill>
                <a:latin typeface="Arial"/>
                <a:cs typeface="Arial"/>
              </a:rPr>
              <a:t> </a:t>
            </a:r>
            <a:r>
              <a:rPr sz="1088" spc="-4" dirty="0">
                <a:solidFill>
                  <a:prstClr val="black"/>
                </a:solidFill>
                <a:latin typeface="Arial"/>
                <a:cs typeface="Arial"/>
              </a:rPr>
              <a:t>provides</a:t>
            </a:r>
            <a:r>
              <a:rPr sz="1088" spc="-116" dirty="0">
                <a:solidFill>
                  <a:prstClr val="black"/>
                </a:solidFill>
                <a:latin typeface="Arial"/>
                <a:cs typeface="Arial"/>
              </a:rPr>
              <a:t> </a:t>
            </a:r>
            <a:r>
              <a:rPr sz="1088" spc="-4" dirty="0">
                <a:solidFill>
                  <a:prstClr val="black"/>
                </a:solidFill>
                <a:latin typeface="Arial"/>
                <a:cs typeface="Arial"/>
              </a:rPr>
              <a:t>a</a:t>
            </a:r>
            <a:r>
              <a:rPr sz="1088" spc="-56" dirty="0">
                <a:solidFill>
                  <a:prstClr val="black"/>
                </a:solidFill>
                <a:latin typeface="Arial"/>
                <a:cs typeface="Arial"/>
              </a:rPr>
              <a:t> </a:t>
            </a:r>
            <a:r>
              <a:rPr sz="1088" spc="-11" dirty="0">
                <a:solidFill>
                  <a:prstClr val="black"/>
                </a:solidFill>
                <a:latin typeface="Arial"/>
                <a:cs typeface="Arial"/>
              </a:rPr>
              <a:t>comparison</a:t>
            </a:r>
            <a:r>
              <a:rPr sz="1088" spc="-116" dirty="0">
                <a:solidFill>
                  <a:prstClr val="black"/>
                </a:solidFill>
                <a:latin typeface="Arial"/>
                <a:cs typeface="Arial"/>
              </a:rPr>
              <a:t> </a:t>
            </a:r>
            <a:r>
              <a:rPr sz="1088" spc="-4" dirty="0">
                <a:solidFill>
                  <a:prstClr val="black"/>
                </a:solidFill>
                <a:latin typeface="Arial"/>
                <a:cs typeface="Arial"/>
              </a:rPr>
              <a:t>of</a:t>
            </a:r>
            <a:r>
              <a:rPr sz="1088" dirty="0">
                <a:solidFill>
                  <a:prstClr val="black"/>
                </a:solidFill>
                <a:latin typeface="Arial"/>
                <a:cs typeface="Arial"/>
              </a:rPr>
              <a:t> </a:t>
            </a:r>
            <a:r>
              <a:rPr sz="1088" spc="-4" dirty="0">
                <a:solidFill>
                  <a:prstClr val="black"/>
                </a:solidFill>
                <a:latin typeface="Arial"/>
                <a:cs typeface="Arial"/>
              </a:rPr>
              <a:t>the</a:t>
            </a:r>
            <a:r>
              <a:rPr sz="1088" spc="-53" dirty="0">
                <a:solidFill>
                  <a:prstClr val="black"/>
                </a:solidFill>
                <a:latin typeface="Arial"/>
                <a:cs typeface="Arial"/>
              </a:rPr>
              <a:t> </a:t>
            </a:r>
            <a:r>
              <a:rPr sz="1088" spc="-11" dirty="0">
                <a:solidFill>
                  <a:prstClr val="black"/>
                </a:solidFill>
                <a:latin typeface="Arial"/>
                <a:cs typeface="Arial"/>
              </a:rPr>
              <a:t>investments</a:t>
            </a:r>
            <a:r>
              <a:rPr sz="1088" spc="-120" dirty="0">
                <a:solidFill>
                  <a:prstClr val="black"/>
                </a:solidFill>
                <a:latin typeface="Arial"/>
                <a:cs typeface="Arial"/>
              </a:rPr>
              <a:t> </a:t>
            </a:r>
            <a:r>
              <a:rPr sz="1088" spc="-4" dirty="0">
                <a:solidFill>
                  <a:prstClr val="black"/>
                </a:solidFill>
                <a:latin typeface="Arial"/>
                <a:cs typeface="Arial"/>
              </a:rPr>
              <a:t>in</a:t>
            </a:r>
            <a:r>
              <a:rPr sz="1088" spc="-53" dirty="0">
                <a:solidFill>
                  <a:prstClr val="black"/>
                </a:solidFill>
                <a:latin typeface="Arial"/>
                <a:cs typeface="Arial"/>
              </a:rPr>
              <a:t> </a:t>
            </a:r>
            <a:r>
              <a:rPr sz="1088" spc="-4" dirty="0">
                <a:solidFill>
                  <a:prstClr val="black"/>
                </a:solidFill>
                <a:latin typeface="Arial"/>
                <a:cs typeface="Arial"/>
              </a:rPr>
              <a:t>the</a:t>
            </a:r>
            <a:r>
              <a:rPr sz="1088" spc="-56" dirty="0">
                <a:solidFill>
                  <a:prstClr val="black"/>
                </a:solidFill>
                <a:latin typeface="Arial"/>
                <a:cs typeface="Arial"/>
              </a:rPr>
              <a:t> </a:t>
            </a:r>
            <a:r>
              <a:rPr sz="1088" spc="-4" dirty="0">
                <a:solidFill>
                  <a:prstClr val="black"/>
                </a:solidFill>
                <a:latin typeface="Arial"/>
                <a:cs typeface="Arial"/>
              </a:rPr>
              <a:t>Plan</a:t>
            </a:r>
            <a:r>
              <a:rPr sz="1088" spc="-56" dirty="0">
                <a:solidFill>
                  <a:prstClr val="black"/>
                </a:solidFill>
                <a:latin typeface="Arial"/>
                <a:cs typeface="Arial"/>
              </a:rPr>
              <a:t> </a:t>
            </a:r>
            <a:r>
              <a:rPr sz="1088" spc="-4" dirty="0">
                <a:solidFill>
                  <a:prstClr val="black"/>
                </a:solidFill>
                <a:latin typeface="Arial"/>
                <a:cs typeface="Arial"/>
              </a:rPr>
              <a:t>versus</a:t>
            </a:r>
            <a:r>
              <a:rPr sz="1088" spc="-116" dirty="0">
                <a:solidFill>
                  <a:prstClr val="black"/>
                </a:solidFill>
                <a:latin typeface="Arial"/>
                <a:cs typeface="Arial"/>
              </a:rPr>
              <a:t> </a:t>
            </a:r>
            <a:r>
              <a:rPr sz="1088" spc="-11" dirty="0">
                <a:solidFill>
                  <a:prstClr val="black"/>
                </a:solidFill>
                <a:latin typeface="Arial"/>
                <a:cs typeface="Arial"/>
              </a:rPr>
              <a:t>investments</a:t>
            </a:r>
            <a:r>
              <a:rPr sz="1088" spc="-120" dirty="0">
                <a:solidFill>
                  <a:prstClr val="black"/>
                </a:solidFill>
                <a:latin typeface="Arial"/>
                <a:cs typeface="Arial"/>
              </a:rPr>
              <a:t> </a:t>
            </a:r>
            <a:r>
              <a:rPr sz="1088" spc="-4" dirty="0">
                <a:solidFill>
                  <a:prstClr val="black"/>
                </a:solidFill>
                <a:latin typeface="Arial"/>
                <a:cs typeface="Arial"/>
              </a:rPr>
              <a:t>of</a:t>
            </a:r>
            <a:r>
              <a:rPr sz="1088" spc="4" dirty="0">
                <a:solidFill>
                  <a:prstClr val="black"/>
                </a:solidFill>
                <a:latin typeface="Arial"/>
                <a:cs typeface="Arial"/>
              </a:rPr>
              <a:t> </a:t>
            </a:r>
            <a:r>
              <a:rPr sz="1088" spc="-11" dirty="0">
                <a:solidFill>
                  <a:prstClr val="black"/>
                </a:solidFill>
                <a:latin typeface="Arial"/>
                <a:cs typeface="Arial"/>
              </a:rPr>
              <a:t>similar  </a:t>
            </a:r>
            <a:r>
              <a:rPr sz="1088" spc="-19" dirty="0">
                <a:solidFill>
                  <a:prstClr val="black"/>
                </a:solidFill>
                <a:latin typeface="Arial"/>
                <a:cs typeface="Arial"/>
              </a:rPr>
              <a:t>size </a:t>
            </a:r>
            <a:r>
              <a:rPr sz="1088" spc="-4" dirty="0">
                <a:solidFill>
                  <a:prstClr val="black"/>
                </a:solidFill>
                <a:latin typeface="Arial"/>
                <a:cs typeface="Arial"/>
              </a:rPr>
              <a:t>and</a:t>
            </a:r>
            <a:r>
              <a:rPr sz="1088" spc="-49" dirty="0">
                <a:solidFill>
                  <a:prstClr val="black"/>
                </a:solidFill>
                <a:latin typeface="Arial"/>
                <a:cs typeface="Arial"/>
              </a:rPr>
              <a:t> </a:t>
            </a:r>
            <a:r>
              <a:rPr sz="1088" spc="-15" dirty="0">
                <a:solidFill>
                  <a:prstClr val="black"/>
                </a:solidFill>
                <a:latin typeface="Arial"/>
                <a:cs typeface="Arial"/>
              </a:rPr>
              <a:t>mandate</a:t>
            </a:r>
            <a:endParaRPr sz="1088">
              <a:solidFill>
                <a:prstClr val="black"/>
              </a:solidFill>
              <a:latin typeface="Arial"/>
              <a:cs typeface="Arial"/>
            </a:endParaRPr>
          </a:p>
          <a:p>
            <a:pPr marL="184784" indent="-175259" defTabSz="685800">
              <a:spcBef>
                <a:spcPts val="829"/>
              </a:spcBef>
              <a:buFont typeface="Wingdings"/>
              <a:buChar char=""/>
              <a:tabLst>
                <a:tab pos="184309" algn="l"/>
                <a:tab pos="184784" algn="l"/>
              </a:tabLst>
            </a:pPr>
            <a:r>
              <a:rPr sz="1088" spc="15" dirty="0">
                <a:solidFill>
                  <a:prstClr val="black"/>
                </a:solidFill>
                <a:latin typeface="Arial"/>
                <a:cs typeface="Arial"/>
              </a:rPr>
              <a:t>The</a:t>
            </a:r>
            <a:r>
              <a:rPr sz="1088" spc="-120" dirty="0">
                <a:solidFill>
                  <a:prstClr val="black"/>
                </a:solidFill>
                <a:latin typeface="Arial"/>
                <a:cs typeface="Arial"/>
              </a:rPr>
              <a:t> </a:t>
            </a:r>
            <a:r>
              <a:rPr sz="1088" spc="-11" dirty="0">
                <a:solidFill>
                  <a:prstClr val="black"/>
                </a:solidFill>
                <a:latin typeface="Arial"/>
                <a:cs typeface="Arial"/>
              </a:rPr>
              <a:t>investment</a:t>
            </a:r>
            <a:r>
              <a:rPr sz="1088" spc="-120" dirty="0">
                <a:solidFill>
                  <a:prstClr val="black"/>
                </a:solidFill>
                <a:latin typeface="Arial"/>
                <a:cs typeface="Arial"/>
              </a:rPr>
              <a:t> </a:t>
            </a:r>
            <a:r>
              <a:rPr sz="1088" spc="-4" dirty="0">
                <a:solidFill>
                  <a:prstClr val="black"/>
                </a:solidFill>
                <a:latin typeface="Arial"/>
                <a:cs typeface="Arial"/>
              </a:rPr>
              <a:t>options</a:t>
            </a:r>
            <a:r>
              <a:rPr sz="1088" spc="-120" dirty="0">
                <a:solidFill>
                  <a:prstClr val="black"/>
                </a:solidFill>
                <a:latin typeface="Arial"/>
                <a:cs typeface="Arial"/>
              </a:rPr>
              <a:t> </a:t>
            </a:r>
            <a:r>
              <a:rPr sz="1088" spc="-4" dirty="0">
                <a:solidFill>
                  <a:prstClr val="black"/>
                </a:solidFill>
                <a:latin typeface="Arial"/>
                <a:cs typeface="Arial"/>
              </a:rPr>
              <a:t>in the</a:t>
            </a:r>
            <a:r>
              <a:rPr sz="1088" spc="-60" dirty="0">
                <a:solidFill>
                  <a:prstClr val="black"/>
                </a:solidFill>
                <a:latin typeface="Arial"/>
                <a:cs typeface="Arial"/>
              </a:rPr>
              <a:t> </a:t>
            </a:r>
            <a:r>
              <a:rPr sz="1088" spc="-4" dirty="0">
                <a:solidFill>
                  <a:prstClr val="black"/>
                </a:solidFill>
                <a:latin typeface="Arial"/>
                <a:cs typeface="Arial"/>
              </a:rPr>
              <a:t>Plan</a:t>
            </a:r>
            <a:r>
              <a:rPr sz="1088" spc="-120" dirty="0">
                <a:solidFill>
                  <a:prstClr val="black"/>
                </a:solidFill>
                <a:latin typeface="Arial"/>
                <a:cs typeface="Arial"/>
              </a:rPr>
              <a:t> </a:t>
            </a:r>
            <a:r>
              <a:rPr sz="1088" spc="-4" dirty="0">
                <a:solidFill>
                  <a:prstClr val="black"/>
                </a:solidFill>
                <a:latin typeface="Arial"/>
                <a:cs typeface="Arial"/>
              </a:rPr>
              <a:t>all</a:t>
            </a:r>
            <a:r>
              <a:rPr sz="1088" dirty="0">
                <a:solidFill>
                  <a:prstClr val="black"/>
                </a:solidFill>
                <a:latin typeface="Arial"/>
                <a:cs typeface="Arial"/>
              </a:rPr>
              <a:t> </a:t>
            </a:r>
            <a:r>
              <a:rPr sz="1088" spc="-4" dirty="0">
                <a:solidFill>
                  <a:prstClr val="black"/>
                </a:solidFill>
                <a:latin typeface="Arial"/>
                <a:cs typeface="Arial"/>
              </a:rPr>
              <a:t>have</a:t>
            </a:r>
            <a:r>
              <a:rPr sz="1088" spc="-120" dirty="0">
                <a:solidFill>
                  <a:prstClr val="black"/>
                </a:solidFill>
                <a:latin typeface="Arial"/>
                <a:cs typeface="Arial"/>
              </a:rPr>
              <a:t> </a:t>
            </a:r>
            <a:r>
              <a:rPr sz="1088" spc="-4" dirty="0">
                <a:solidFill>
                  <a:prstClr val="black"/>
                </a:solidFill>
                <a:latin typeface="Arial"/>
                <a:cs typeface="Arial"/>
              </a:rPr>
              <a:t>reasonable</a:t>
            </a:r>
            <a:r>
              <a:rPr sz="1088" spc="-120" dirty="0">
                <a:solidFill>
                  <a:prstClr val="black"/>
                </a:solidFill>
                <a:latin typeface="Arial"/>
                <a:cs typeface="Arial"/>
              </a:rPr>
              <a:t> </a:t>
            </a:r>
            <a:r>
              <a:rPr sz="1088" spc="-4" dirty="0">
                <a:solidFill>
                  <a:prstClr val="black"/>
                </a:solidFill>
                <a:latin typeface="Arial"/>
                <a:cs typeface="Arial"/>
              </a:rPr>
              <a:t>fees</a:t>
            </a:r>
            <a:r>
              <a:rPr sz="1088" spc="-120" dirty="0">
                <a:solidFill>
                  <a:prstClr val="black"/>
                </a:solidFill>
                <a:latin typeface="Arial"/>
                <a:cs typeface="Arial"/>
              </a:rPr>
              <a:t> </a:t>
            </a:r>
            <a:r>
              <a:rPr sz="1088" spc="-11" dirty="0">
                <a:solidFill>
                  <a:prstClr val="black"/>
                </a:solidFill>
                <a:latin typeface="Arial"/>
                <a:cs typeface="Arial"/>
              </a:rPr>
              <a:t>compared</a:t>
            </a:r>
            <a:r>
              <a:rPr sz="1088" spc="-60" dirty="0">
                <a:solidFill>
                  <a:prstClr val="black"/>
                </a:solidFill>
                <a:latin typeface="Arial"/>
                <a:cs typeface="Arial"/>
              </a:rPr>
              <a:t> </a:t>
            </a:r>
            <a:r>
              <a:rPr sz="1088" spc="-4" dirty="0">
                <a:solidFill>
                  <a:prstClr val="black"/>
                </a:solidFill>
                <a:latin typeface="Arial"/>
                <a:cs typeface="Arial"/>
              </a:rPr>
              <a:t>to</a:t>
            </a:r>
            <a:r>
              <a:rPr sz="1088" spc="-60" dirty="0">
                <a:solidFill>
                  <a:prstClr val="black"/>
                </a:solidFill>
                <a:latin typeface="Arial"/>
                <a:cs typeface="Arial"/>
              </a:rPr>
              <a:t> </a:t>
            </a:r>
            <a:r>
              <a:rPr sz="1088" spc="-11" dirty="0">
                <a:solidFill>
                  <a:prstClr val="black"/>
                </a:solidFill>
                <a:latin typeface="Arial"/>
                <a:cs typeface="Arial"/>
              </a:rPr>
              <a:t>similar</a:t>
            </a:r>
            <a:r>
              <a:rPr sz="1088" spc="-60" dirty="0">
                <a:solidFill>
                  <a:prstClr val="black"/>
                </a:solidFill>
                <a:latin typeface="Arial"/>
                <a:cs typeface="Arial"/>
              </a:rPr>
              <a:t> </a:t>
            </a:r>
            <a:r>
              <a:rPr sz="1088" spc="-11" dirty="0">
                <a:solidFill>
                  <a:prstClr val="black"/>
                </a:solidFill>
                <a:latin typeface="Arial"/>
                <a:cs typeface="Arial"/>
              </a:rPr>
              <a:t>alternatives</a:t>
            </a:r>
            <a:r>
              <a:rPr sz="1088" spc="-11" dirty="0">
                <a:solidFill>
                  <a:srgbClr val="FF0000"/>
                </a:solidFill>
                <a:latin typeface="Arial"/>
                <a:cs typeface="Arial"/>
              </a:rPr>
              <a:t>\</a:t>
            </a:r>
            <a:endParaRPr sz="1088">
              <a:solidFill>
                <a:prstClr val="black"/>
              </a:solidFill>
              <a:latin typeface="Arial"/>
              <a:cs typeface="Arial"/>
            </a:endParaRPr>
          </a:p>
          <a:p>
            <a:pPr marL="184784" marR="34290" indent="-175259" defTabSz="685800">
              <a:lnSpc>
                <a:spcPts val="1260"/>
              </a:lnSpc>
              <a:spcBef>
                <a:spcPts val="934"/>
              </a:spcBef>
              <a:buFont typeface="Wingdings"/>
              <a:buChar char=""/>
              <a:tabLst>
                <a:tab pos="184309" algn="l"/>
                <a:tab pos="184784" algn="l"/>
              </a:tabLst>
            </a:pPr>
            <a:r>
              <a:rPr sz="1088" spc="-4" dirty="0">
                <a:solidFill>
                  <a:prstClr val="black"/>
                </a:solidFill>
                <a:latin typeface="Arial"/>
                <a:cs typeface="Arial"/>
              </a:rPr>
              <a:t>FRS</a:t>
            </a:r>
            <a:r>
              <a:rPr sz="1088" spc="-64" dirty="0">
                <a:solidFill>
                  <a:prstClr val="black"/>
                </a:solidFill>
                <a:latin typeface="Arial"/>
                <a:cs typeface="Arial"/>
              </a:rPr>
              <a:t> </a:t>
            </a:r>
            <a:r>
              <a:rPr sz="1088" spc="-15" dirty="0">
                <a:solidFill>
                  <a:prstClr val="black"/>
                </a:solidFill>
                <a:latin typeface="Arial"/>
                <a:cs typeface="Arial"/>
              </a:rPr>
              <a:t>Investment</a:t>
            </a:r>
            <a:r>
              <a:rPr sz="1088" spc="-60" dirty="0">
                <a:solidFill>
                  <a:prstClr val="black"/>
                </a:solidFill>
                <a:latin typeface="Arial"/>
                <a:cs typeface="Arial"/>
              </a:rPr>
              <a:t> </a:t>
            </a:r>
            <a:r>
              <a:rPr sz="1088" spc="-4" dirty="0">
                <a:solidFill>
                  <a:prstClr val="black"/>
                </a:solidFill>
                <a:latin typeface="Arial"/>
                <a:cs typeface="Arial"/>
              </a:rPr>
              <a:t>Plan</a:t>
            </a:r>
            <a:r>
              <a:rPr sz="1088" spc="-60" dirty="0">
                <a:solidFill>
                  <a:prstClr val="black"/>
                </a:solidFill>
                <a:latin typeface="Arial"/>
                <a:cs typeface="Arial"/>
              </a:rPr>
              <a:t> </a:t>
            </a:r>
            <a:r>
              <a:rPr sz="1088" spc="-4" dirty="0">
                <a:solidFill>
                  <a:prstClr val="black"/>
                </a:solidFill>
                <a:latin typeface="Arial"/>
                <a:cs typeface="Arial"/>
              </a:rPr>
              <a:t>appropriately</a:t>
            </a:r>
            <a:r>
              <a:rPr sz="1088" spc="-120" dirty="0">
                <a:solidFill>
                  <a:prstClr val="black"/>
                </a:solidFill>
                <a:latin typeface="Arial"/>
                <a:cs typeface="Arial"/>
              </a:rPr>
              <a:t> </a:t>
            </a:r>
            <a:r>
              <a:rPr sz="1088" spc="-4" dirty="0">
                <a:solidFill>
                  <a:prstClr val="black"/>
                </a:solidFill>
                <a:latin typeface="Arial"/>
                <a:cs typeface="Arial"/>
              </a:rPr>
              <a:t>uses</a:t>
            </a:r>
            <a:r>
              <a:rPr sz="1088" spc="-120" dirty="0">
                <a:solidFill>
                  <a:prstClr val="black"/>
                </a:solidFill>
                <a:latin typeface="Arial"/>
                <a:cs typeface="Arial"/>
              </a:rPr>
              <a:t> </a:t>
            </a:r>
            <a:r>
              <a:rPr sz="1088" spc="-4" dirty="0">
                <a:solidFill>
                  <a:prstClr val="black"/>
                </a:solidFill>
                <a:latin typeface="Arial"/>
                <a:cs typeface="Arial"/>
              </a:rPr>
              <a:t>its</a:t>
            </a:r>
            <a:r>
              <a:rPr sz="1088" spc="-60" dirty="0">
                <a:solidFill>
                  <a:prstClr val="black"/>
                </a:solidFill>
                <a:latin typeface="Arial"/>
                <a:cs typeface="Arial"/>
              </a:rPr>
              <a:t> </a:t>
            </a:r>
            <a:r>
              <a:rPr sz="1088" spc="-19" dirty="0">
                <a:solidFill>
                  <a:prstClr val="black"/>
                </a:solidFill>
                <a:latin typeface="Arial"/>
                <a:cs typeface="Arial"/>
              </a:rPr>
              <a:t>size</a:t>
            </a:r>
            <a:r>
              <a:rPr sz="1088" spc="-60" dirty="0">
                <a:solidFill>
                  <a:prstClr val="black"/>
                </a:solidFill>
                <a:latin typeface="Arial"/>
                <a:cs typeface="Arial"/>
              </a:rPr>
              <a:t> </a:t>
            </a:r>
            <a:r>
              <a:rPr sz="1088" spc="-4" dirty="0">
                <a:solidFill>
                  <a:prstClr val="black"/>
                </a:solidFill>
                <a:latin typeface="Arial"/>
                <a:cs typeface="Arial"/>
              </a:rPr>
              <a:t>and</a:t>
            </a:r>
            <a:r>
              <a:rPr sz="1088" spc="-60" dirty="0">
                <a:solidFill>
                  <a:prstClr val="black"/>
                </a:solidFill>
                <a:latin typeface="Arial"/>
                <a:cs typeface="Arial"/>
              </a:rPr>
              <a:t> </a:t>
            </a:r>
            <a:r>
              <a:rPr sz="1088" spc="-4" dirty="0">
                <a:solidFill>
                  <a:prstClr val="black"/>
                </a:solidFill>
                <a:latin typeface="Arial"/>
                <a:cs typeface="Arial"/>
              </a:rPr>
              <a:t>scale</a:t>
            </a:r>
            <a:r>
              <a:rPr sz="1088" spc="-60" dirty="0">
                <a:solidFill>
                  <a:prstClr val="black"/>
                </a:solidFill>
                <a:latin typeface="Arial"/>
                <a:cs typeface="Arial"/>
              </a:rPr>
              <a:t> </a:t>
            </a:r>
            <a:r>
              <a:rPr sz="1088" spc="-4" dirty="0">
                <a:solidFill>
                  <a:prstClr val="black"/>
                </a:solidFill>
                <a:latin typeface="Arial"/>
                <a:cs typeface="Arial"/>
              </a:rPr>
              <a:t>to</a:t>
            </a:r>
            <a:r>
              <a:rPr sz="1088" spc="-60" dirty="0">
                <a:solidFill>
                  <a:prstClr val="black"/>
                </a:solidFill>
                <a:latin typeface="Arial"/>
                <a:cs typeface="Arial"/>
              </a:rPr>
              <a:t> </a:t>
            </a:r>
            <a:r>
              <a:rPr sz="1088" spc="-4" dirty="0">
                <a:solidFill>
                  <a:prstClr val="black"/>
                </a:solidFill>
                <a:latin typeface="Arial"/>
                <a:cs typeface="Arial"/>
              </a:rPr>
              <a:t>integrate</a:t>
            </a:r>
            <a:r>
              <a:rPr sz="1088" spc="-124" dirty="0">
                <a:solidFill>
                  <a:prstClr val="black"/>
                </a:solidFill>
                <a:latin typeface="Arial"/>
                <a:cs typeface="Arial"/>
              </a:rPr>
              <a:t> </a:t>
            </a:r>
            <a:r>
              <a:rPr sz="1088" spc="-11" dirty="0">
                <a:solidFill>
                  <a:prstClr val="black"/>
                </a:solidFill>
                <a:latin typeface="Arial"/>
                <a:cs typeface="Arial"/>
              </a:rPr>
              <a:t>managers</a:t>
            </a:r>
            <a:r>
              <a:rPr sz="1088" spc="-120" dirty="0">
                <a:solidFill>
                  <a:prstClr val="black"/>
                </a:solidFill>
                <a:latin typeface="Arial"/>
                <a:cs typeface="Arial"/>
              </a:rPr>
              <a:t> </a:t>
            </a:r>
            <a:r>
              <a:rPr sz="1088" spc="-4" dirty="0">
                <a:solidFill>
                  <a:prstClr val="black"/>
                </a:solidFill>
                <a:latin typeface="Arial"/>
                <a:cs typeface="Arial"/>
              </a:rPr>
              <a:t>and</a:t>
            </a:r>
            <a:r>
              <a:rPr sz="1088" spc="-60" dirty="0">
                <a:solidFill>
                  <a:prstClr val="black"/>
                </a:solidFill>
                <a:latin typeface="Arial"/>
                <a:cs typeface="Arial"/>
              </a:rPr>
              <a:t> </a:t>
            </a:r>
            <a:r>
              <a:rPr sz="1088" spc="-4" dirty="0">
                <a:solidFill>
                  <a:prstClr val="black"/>
                </a:solidFill>
                <a:latin typeface="Arial"/>
                <a:cs typeface="Arial"/>
              </a:rPr>
              <a:t>reduce</a:t>
            </a:r>
            <a:r>
              <a:rPr sz="1088" spc="-124" dirty="0">
                <a:solidFill>
                  <a:prstClr val="black"/>
                </a:solidFill>
                <a:latin typeface="Arial"/>
                <a:cs typeface="Arial"/>
              </a:rPr>
              <a:t> </a:t>
            </a:r>
            <a:r>
              <a:rPr sz="1088" spc="-4" dirty="0">
                <a:solidFill>
                  <a:prstClr val="black"/>
                </a:solidFill>
                <a:latin typeface="Arial"/>
                <a:cs typeface="Arial"/>
              </a:rPr>
              <a:t>costs  across</a:t>
            </a:r>
            <a:r>
              <a:rPr sz="1088" spc="-124" dirty="0">
                <a:solidFill>
                  <a:prstClr val="black"/>
                </a:solidFill>
                <a:latin typeface="Arial"/>
                <a:cs typeface="Arial"/>
              </a:rPr>
              <a:t> </a:t>
            </a:r>
            <a:r>
              <a:rPr sz="1088" spc="-4" dirty="0">
                <a:solidFill>
                  <a:prstClr val="black"/>
                </a:solidFill>
                <a:latin typeface="Arial"/>
                <a:cs typeface="Arial"/>
              </a:rPr>
              <a:t>the</a:t>
            </a:r>
            <a:r>
              <a:rPr sz="1088" spc="-60" dirty="0">
                <a:solidFill>
                  <a:prstClr val="black"/>
                </a:solidFill>
                <a:latin typeface="Arial"/>
                <a:cs typeface="Arial"/>
              </a:rPr>
              <a:t> </a:t>
            </a:r>
            <a:r>
              <a:rPr sz="1088" spc="-4" dirty="0">
                <a:solidFill>
                  <a:prstClr val="black"/>
                </a:solidFill>
                <a:latin typeface="Arial"/>
                <a:cs typeface="Arial"/>
              </a:rPr>
              <a:t>core</a:t>
            </a:r>
            <a:r>
              <a:rPr sz="1088" spc="-60" dirty="0">
                <a:solidFill>
                  <a:prstClr val="black"/>
                </a:solidFill>
                <a:latin typeface="Arial"/>
                <a:cs typeface="Arial"/>
              </a:rPr>
              <a:t> </a:t>
            </a:r>
            <a:r>
              <a:rPr sz="1088" spc="-4" dirty="0">
                <a:solidFill>
                  <a:prstClr val="black"/>
                </a:solidFill>
                <a:latin typeface="Arial"/>
                <a:cs typeface="Arial"/>
              </a:rPr>
              <a:t>funds</a:t>
            </a:r>
            <a:r>
              <a:rPr sz="1088" spc="-60" dirty="0">
                <a:solidFill>
                  <a:prstClr val="black"/>
                </a:solidFill>
                <a:latin typeface="Arial"/>
                <a:cs typeface="Arial"/>
              </a:rPr>
              <a:t> </a:t>
            </a:r>
            <a:r>
              <a:rPr sz="1088" spc="-4" dirty="0">
                <a:solidFill>
                  <a:prstClr val="black"/>
                </a:solidFill>
                <a:latin typeface="Arial"/>
                <a:cs typeface="Arial"/>
              </a:rPr>
              <a:t>and</a:t>
            </a:r>
            <a:r>
              <a:rPr sz="1088" spc="-120" dirty="0">
                <a:solidFill>
                  <a:prstClr val="black"/>
                </a:solidFill>
                <a:latin typeface="Arial"/>
                <a:cs typeface="Arial"/>
              </a:rPr>
              <a:t> </a:t>
            </a:r>
            <a:r>
              <a:rPr sz="1088" spc="-4" dirty="0">
                <a:solidFill>
                  <a:prstClr val="black"/>
                </a:solidFill>
                <a:latin typeface="Arial"/>
                <a:cs typeface="Arial"/>
              </a:rPr>
              <a:t>target</a:t>
            </a:r>
            <a:r>
              <a:rPr sz="1088" spc="-60" dirty="0">
                <a:solidFill>
                  <a:prstClr val="black"/>
                </a:solidFill>
                <a:latin typeface="Arial"/>
                <a:cs typeface="Arial"/>
              </a:rPr>
              <a:t> </a:t>
            </a:r>
            <a:r>
              <a:rPr sz="1088" spc="-4" dirty="0">
                <a:solidFill>
                  <a:prstClr val="black"/>
                </a:solidFill>
                <a:latin typeface="Arial"/>
                <a:cs typeface="Arial"/>
              </a:rPr>
              <a:t>date</a:t>
            </a:r>
            <a:r>
              <a:rPr sz="1088" spc="-60" dirty="0">
                <a:solidFill>
                  <a:prstClr val="black"/>
                </a:solidFill>
                <a:latin typeface="Arial"/>
                <a:cs typeface="Arial"/>
              </a:rPr>
              <a:t> </a:t>
            </a:r>
            <a:r>
              <a:rPr sz="1088" spc="-4" dirty="0">
                <a:solidFill>
                  <a:prstClr val="black"/>
                </a:solidFill>
                <a:latin typeface="Arial"/>
                <a:cs typeface="Arial"/>
              </a:rPr>
              <a:t>funds</a:t>
            </a:r>
            <a:endParaRPr sz="1088">
              <a:solidFill>
                <a:prstClr val="black"/>
              </a:solidFill>
              <a:latin typeface="Arial"/>
              <a:cs typeface="Arial"/>
            </a:endParaRPr>
          </a:p>
        </p:txBody>
      </p:sp>
      <p:sp>
        <p:nvSpPr>
          <p:cNvPr id="5" name="object 5"/>
          <p:cNvSpPr txBox="1"/>
          <p:nvPr/>
        </p:nvSpPr>
        <p:spPr>
          <a:xfrm>
            <a:off x="2125980" y="4606528"/>
            <a:ext cx="4339114" cy="101951"/>
          </a:xfrm>
          <a:prstGeom prst="rect">
            <a:avLst/>
          </a:prstGeom>
        </p:spPr>
        <p:txBody>
          <a:bodyPr vert="horz" wrap="square" lIns="0" tIns="9525" rIns="0" bIns="0" rtlCol="0">
            <a:spAutoFit/>
          </a:bodyPr>
          <a:lstStyle/>
          <a:p>
            <a:pPr marL="28575" defTabSz="685800">
              <a:spcBef>
                <a:spcPts val="75"/>
              </a:spcBef>
            </a:pPr>
            <a:r>
              <a:rPr sz="619" spc="5" baseline="25252" dirty="0">
                <a:solidFill>
                  <a:prstClr val="black"/>
                </a:solidFill>
                <a:latin typeface="Arial"/>
                <a:cs typeface="Arial"/>
              </a:rPr>
              <a:t>1</a:t>
            </a:r>
            <a:r>
              <a:rPr sz="619" spc="113" baseline="25252" dirty="0">
                <a:solidFill>
                  <a:prstClr val="black"/>
                </a:solidFill>
                <a:latin typeface="Arial"/>
                <a:cs typeface="Arial"/>
              </a:rPr>
              <a:t> </a:t>
            </a:r>
            <a:r>
              <a:rPr sz="600" spc="8" dirty="0">
                <a:solidFill>
                  <a:prstClr val="black"/>
                </a:solidFill>
                <a:latin typeface="Arial"/>
                <a:cs typeface="Arial"/>
              </a:rPr>
              <a:t>Source:</a:t>
            </a:r>
            <a:r>
              <a:rPr sz="600" spc="-26" dirty="0">
                <a:solidFill>
                  <a:prstClr val="black"/>
                </a:solidFill>
                <a:latin typeface="Arial"/>
                <a:cs typeface="Arial"/>
              </a:rPr>
              <a:t> </a:t>
            </a:r>
            <a:r>
              <a:rPr sz="600" spc="8" dirty="0">
                <a:solidFill>
                  <a:prstClr val="black"/>
                </a:solidFill>
                <a:latin typeface="Arial"/>
                <a:cs typeface="Arial"/>
              </a:rPr>
              <a:t>Aon’s</a:t>
            </a:r>
            <a:r>
              <a:rPr sz="600" spc="-109" dirty="0">
                <a:solidFill>
                  <a:prstClr val="black"/>
                </a:solidFill>
                <a:latin typeface="Arial"/>
                <a:cs typeface="Arial"/>
              </a:rPr>
              <a:t> </a:t>
            </a:r>
            <a:r>
              <a:rPr sz="600" spc="19" dirty="0">
                <a:solidFill>
                  <a:prstClr val="black"/>
                </a:solidFill>
                <a:latin typeface="Arial"/>
                <a:cs typeface="Arial"/>
              </a:rPr>
              <a:t>annual</a:t>
            </a:r>
            <a:r>
              <a:rPr sz="600" dirty="0">
                <a:solidFill>
                  <a:prstClr val="black"/>
                </a:solidFill>
                <a:latin typeface="Arial"/>
                <a:cs typeface="Arial"/>
              </a:rPr>
              <a:t> </a:t>
            </a:r>
            <a:r>
              <a:rPr sz="600" spc="8" dirty="0">
                <a:solidFill>
                  <a:prstClr val="black"/>
                </a:solidFill>
                <a:latin typeface="Arial"/>
                <a:cs typeface="Arial"/>
              </a:rPr>
              <a:t>mutual</a:t>
            </a:r>
            <a:r>
              <a:rPr sz="600" spc="-56" dirty="0">
                <a:solidFill>
                  <a:prstClr val="black"/>
                </a:solidFill>
                <a:latin typeface="Arial"/>
                <a:cs typeface="Arial"/>
              </a:rPr>
              <a:t> </a:t>
            </a:r>
            <a:r>
              <a:rPr sz="600" spc="11" dirty="0">
                <a:solidFill>
                  <a:prstClr val="black"/>
                </a:solidFill>
                <a:latin typeface="Arial"/>
                <a:cs typeface="Arial"/>
              </a:rPr>
              <a:t>fund</a:t>
            </a:r>
            <a:r>
              <a:rPr sz="600" spc="-19" dirty="0">
                <a:solidFill>
                  <a:prstClr val="black"/>
                </a:solidFill>
                <a:latin typeface="Arial"/>
                <a:cs typeface="Arial"/>
              </a:rPr>
              <a:t> </a:t>
            </a:r>
            <a:r>
              <a:rPr sz="600" spc="-4" dirty="0">
                <a:solidFill>
                  <a:prstClr val="black"/>
                </a:solidFill>
                <a:latin typeface="Arial"/>
                <a:cs typeface="Arial"/>
              </a:rPr>
              <a:t>expense</a:t>
            </a:r>
            <a:r>
              <a:rPr sz="600" spc="-19" dirty="0">
                <a:solidFill>
                  <a:prstClr val="black"/>
                </a:solidFill>
                <a:latin typeface="Arial"/>
                <a:cs typeface="Arial"/>
              </a:rPr>
              <a:t> </a:t>
            </a:r>
            <a:r>
              <a:rPr sz="600" spc="11" dirty="0">
                <a:solidFill>
                  <a:prstClr val="black"/>
                </a:solidFill>
                <a:latin typeface="Arial"/>
                <a:cs typeface="Arial"/>
              </a:rPr>
              <a:t>analysis</a:t>
            </a:r>
            <a:r>
              <a:rPr sz="600" spc="-105" dirty="0">
                <a:solidFill>
                  <a:prstClr val="black"/>
                </a:solidFill>
                <a:latin typeface="Arial"/>
                <a:cs typeface="Arial"/>
              </a:rPr>
              <a:t> </a:t>
            </a:r>
            <a:r>
              <a:rPr sz="600" spc="11" dirty="0">
                <a:solidFill>
                  <a:prstClr val="black"/>
                </a:solidFill>
                <a:latin typeface="Arial"/>
                <a:cs typeface="Arial"/>
              </a:rPr>
              <a:t>as</a:t>
            </a:r>
            <a:r>
              <a:rPr sz="600" spc="-109" dirty="0">
                <a:solidFill>
                  <a:prstClr val="black"/>
                </a:solidFill>
                <a:latin typeface="Arial"/>
                <a:cs typeface="Arial"/>
              </a:rPr>
              <a:t> </a:t>
            </a:r>
            <a:r>
              <a:rPr sz="600" spc="11" dirty="0">
                <a:solidFill>
                  <a:prstClr val="black"/>
                </a:solidFill>
                <a:latin typeface="Arial"/>
                <a:cs typeface="Arial"/>
              </a:rPr>
              <a:t>of</a:t>
            </a:r>
            <a:r>
              <a:rPr sz="600" spc="-34" dirty="0">
                <a:solidFill>
                  <a:prstClr val="black"/>
                </a:solidFill>
                <a:latin typeface="Arial"/>
                <a:cs typeface="Arial"/>
              </a:rPr>
              <a:t> </a:t>
            </a:r>
            <a:r>
              <a:rPr sz="600" spc="15" dirty="0">
                <a:solidFill>
                  <a:prstClr val="black"/>
                </a:solidFill>
                <a:latin typeface="Arial"/>
                <a:cs typeface="Arial"/>
              </a:rPr>
              <a:t>12/31/2019</a:t>
            </a:r>
            <a:r>
              <a:rPr sz="600" spc="-98" dirty="0">
                <a:solidFill>
                  <a:prstClr val="black"/>
                </a:solidFill>
                <a:latin typeface="Arial"/>
                <a:cs typeface="Arial"/>
              </a:rPr>
              <a:t> </a:t>
            </a:r>
            <a:r>
              <a:rPr sz="600" dirty="0">
                <a:solidFill>
                  <a:prstClr val="black"/>
                </a:solidFill>
                <a:latin typeface="Arial"/>
                <a:cs typeface="Arial"/>
              </a:rPr>
              <a:t>.</a:t>
            </a:r>
            <a:r>
              <a:rPr sz="600" spc="-34" dirty="0">
                <a:solidFill>
                  <a:prstClr val="black"/>
                </a:solidFill>
                <a:latin typeface="Arial"/>
                <a:cs typeface="Arial"/>
              </a:rPr>
              <a:t> </a:t>
            </a:r>
            <a:r>
              <a:rPr sz="600" dirty="0">
                <a:solidFill>
                  <a:prstClr val="black"/>
                </a:solidFill>
                <a:latin typeface="Arial"/>
                <a:cs typeface="Arial"/>
              </a:rPr>
              <a:t>Dollar</a:t>
            </a:r>
            <a:r>
              <a:rPr sz="600" spc="-64" dirty="0">
                <a:solidFill>
                  <a:prstClr val="black"/>
                </a:solidFill>
                <a:latin typeface="Arial"/>
                <a:cs typeface="Arial"/>
              </a:rPr>
              <a:t> </a:t>
            </a:r>
            <a:r>
              <a:rPr sz="600" spc="8" dirty="0">
                <a:solidFill>
                  <a:prstClr val="black"/>
                </a:solidFill>
                <a:latin typeface="Arial"/>
                <a:cs typeface="Arial"/>
              </a:rPr>
              <a:t>weighted</a:t>
            </a:r>
            <a:r>
              <a:rPr sz="600" spc="-19" dirty="0">
                <a:solidFill>
                  <a:prstClr val="black"/>
                </a:solidFill>
                <a:latin typeface="Arial"/>
                <a:cs typeface="Arial"/>
              </a:rPr>
              <a:t> </a:t>
            </a:r>
            <a:r>
              <a:rPr sz="600" spc="4" dirty="0">
                <a:solidFill>
                  <a:prstClr val="black"/>
                </a:solidFill>
                <a:latin typeface="Arial"/>
                <a:cs typeface="Arial"/>
              </a:rPr>
              <a:t>median</a:t>
            </a:r>
            <a:r>
              <a:rPr sz="600" spc="-19" dirty="0">
                <a:solidFill>
                  <a:prstClr val="black"/>
                </a:solidFill>
                <a:latin typeface="Arial"/>
                <a:cs typeface="Arial"/>
              </a:rPr>
              <a:t> </a:t>
            </a:r>
            <a:r>
              <a:rPr sz="600" spc="-8" dirty="0">
                <a:solidFill>
                  <a:prstClr val="black"/>
                </a:solidFill>
                <a:latin typeface="Arial"/>
                <a:cs typeface="Arial"/>
              </a:rPr>
              <a:t>shown</a:t>
            </a:r>
            <a:r>
              <a:rPr sz="600" spc="-19" dirty="0">
                <a:solidFill>
                  <a:prstClr val="black"/>
                </a:solidFill>
                <a:latin typeface="Arial"/>
                <a:cs typeface="Arial"/>
              </a:rPr>
              <a:t> </a:t>
            </a:r>
            <a:r>
              <a:rPr sz="600" spc="11" dirty="0">
                <a:solidFill>
                  <a:prstClr val="black"/>
                </a:solidFill>
                <a:latin typeface="Arial"/>
                <a:cs typeface="Arial"/>
              </a:rPr>
              <a:t>for</a:t>
            </a:r>
            <a:r>
              <a:rPr sz="600" spc="-64" dirty="0">
                <a:solidFill>
                  <a:prstClr val="black"/>
                </a:solidFill>
                <a:latin typeface="Arial"/>
                <a:cs typeface="Arial"/>
              </a:rPr>
              <a:t> </a:t>
            </a:r>
            <a:r>
              <a:rPr sz="600" spc="-8" dirty="0">
                <a:solidFill>
                  <a:prstClr val="black"/>
                </a:solidFill>
                <a:latin typeface="Arial"/>
                <a:cs typeface="Arial"/>
              </a:rPr>
              <a:t>passive</a:t>
            </a:r>
            <a:r>
              <a:rPr sz="600" spc="-19" dirty="0">
                <a:solidFill>
                  <a:prstClr val="black"/>
                </a:solidFill>
                <a:latin typeface="Arial"/>
                <a:cs typeface="Arial"/>
              </a:rPr>
              <a:t> </a:t>
            </a:r>
            <a:r>
              <a:rPr sz="600" spc="11" dirty="0">
                <a:solidFill>
                  <a:prstClr val="black"/>
                </a:solidFill>
                <a:latin typeface="Arial"/>
                <a:cs typeface="Arial"/>
              </a:rPr>
              <a:t>mandates.</a:t>
            </a:r>
            <a:endParaRPr sz="600">
              <a:solidFill>
                <a:prstClr val="black"/>
              </a:solidFill>
              <a:latin typeface="Arial"/>
              <a:cs typeface="Arial"/>
            </a:endParaRPr>
          </a:p>
        </p:txBody>
      </p:sp>
      <p:graphicFrame>
        <p:nvGraphicFramePr>
          <p:cNvPr id="6" name="object 6"/>
          <p:cNvGraphicFramePr>
            <a:graphicFrameLocks noGrp="1"/>
          </p:cNvGraphicFramePr>
          <p:nvPr/>
        </p:nvGraphicFramePr>
        <p:xfrm>
          <a:off x="2464117" y="2043113"/>
          <a:ext cx="4046219" cy="2125979"/>
        </p:xfrm>
        <a:graphic>
          <a:graphicData uri="http://schemas.openxmlformats.org/drawingml/2006/table">
            <a:tbl>
              <a:tblPr firstRow="1" bandRow="1">
                <a:tableStyleId>{2D5ABB26-0587-4C30-8999-92F81FD0307C}</a:tableStyleId>
              </a:tblPr>
              <a:tblGrid>
                <a:gridCol w="2263140">
                  <a:extLst>
                    <a:ext uri="{9D8B030D-6E8A-4147-A177-3AD203B41FA5}">
                      <a16:colId xmlns:a16="http://schemas.microsoft.com/office/drawing/2014/main" val="20000"/>
                    </a:ext>
                  </a:extLst>
                </a:gridCol>
                <a:gridCol w="891540">
                  <a:extLst>
                    <a:ext uri="{9D8B030D-6E8A-4147-A177-3AD203B41FA5}">
                      <a16:colId xmlns:a16="http://schemas.microsoft.com/office/drawing/2014/main" val="20001"/>
                    </a:ext>
                  </a:extLst>
                </a:gridCol>
                <a:gridCol w="891539">
                  <a:extLst>
                    <a:ext uri="{9D8B030D-6E8A-4147-A177-3AD203B41FA5}">
                      <a16:colId xmlns:a16="http://schemas.microsoft.com/office/drawing/2014/main" val="20002"/>
                    </a:ext>
                  </a:extLst>
                </a:gridCol>
              </a:tblGrid>
              <a:tr h="342900">
                <a:tc>
                  <a:txBody>
                    <a:bodyPr/>
                    <a:lstStyle/>
                    <a:p>
                      <a:pPr>
                        <a:lnSpc>
                          <a:spcPct val="100000"/>
                        </a:lnSpc>
                        <a:spcBef>
                          <a:spcPts val="50"/>
                        </a:spcBef>
                      </a:pPr>
                      <a:endParaRPr sz="1200">
                        <a:latin typeface="Times New Roman"/>
                        <a:cs typeface="Times New Roman"/>
                      </a:endParaRPr>
                    </a:p>
                    <a:p>
                      <a:pPr marL="846455">
                        <a:lnSpc>
                          <a:spcPct val="100000"/>
                        </a:lnSpc>
                      </a:pPr>
                      <a:r>
                        <a:rPr sz="900" b="1" spc="-5" dirty="0">
                          <a:solidFill>
                            <a:srgbClr val="FFFFFF"/>
                          </a:solidFill>
                          <a:latin typeface="Arial"/>
                          <a:cs typeface="Arial"/>
                        </a:rPr>
                        <a:t>Investment</a:t>
                      </a:r>
                      <a:r>
                        <a:rPr sz="900" b="1" spc="-20" dirty="0">
                          <a:solidFill>
                            <a:srgbClr val="FFFFFF"/>
                          </a:solidFill>
                          <a:latin typeface="Arial"/>
                          <a:cs typeface="Arial"/>
                        </a:rPr>
                        <a:t> </a:t>
                      </a:r>
                      <a:r>
                        <a:rPr sz="900" b="1" spc="-5" dirty="0">
                          <a:solidFill>
                            <a:srgbClr val="FFFFFF"/>
                          </a:solidFill>
                          <a:latin typeface="Arial"/>
                          <a:cs typeface="Arial"/>
                        </a:rPr>
                        <a:t>Option</a:t>
                      </a:r>
                      <a:endParaRPr sz="900">
                        <a:latin typeface="Arial"/>
                        <a:cs typeface="Arial"/>
                      </a:endParaRPr>
                    </a:p>
                  </a:txBody>
                  <a:tcPr marL="0" marR="0" marT="476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B800"/>
                    </a:solidFill>
                  </a:tcPr>
                </a:tc>
                <a:tc>
                  <a:txBody>
                    <a:bodyPr/>
                    <a:lstStyle/>
                    <a:p>
                      <a:pPr algn="ctr">
                        <a:lnSpc>
                          <a:spcPct val="100000"/>
                        </a:lnSpc>
                        <a:spcBef>
                          <a:spcPts val="395"/>
                        </a:spcBef>
                      </a:pPr>
                      <a:r>
                        <a:rPr sz="900" b="1" spc="-10" dirty="0">
                          <a:solidFill>
                            <a:srgbClr val="FFFFFF"/>
                          </a:solidFill>
                          <a:latin typeface="Arial"/>
                          <a:cs typeface="Arial"/>
                        </a:rPr>
                        <a:t>Expense</a:t>
                      </a:r>
                      <a:endParaRPr sz="900">
                        <a:latin typeface="Arial"/>
                        <a:cs typeface="Arial"/>
                      </a:endParaRPr>
                    </a:p>
                    <a:p>
                      <a:pPr marL="13970" algn="ctr">
                        <a:lnSpc>
                          <a:spcPct val="100000"/>
                        </a:lnSpc>
                      </a:pPr>
                      <a:r>
                        <a:rPr sz="900" b="1" spc="-10" dirty="0">
                          <a:solidFill>
                            <a:srgbClr val="FFFFFF"/>
                          </a:solidFill>
                          <a:latin typeface="Arial"/>
                          <a:cs typeface="Arial"/>
                        </a:rPr>
                        <a:t>Ratio</a:t>
                      </a:r>
                      <a:endParaRPr sz="900">
                        <a:latin typeface="Arial"/>
                        <a:cs typeface="Arial"/>
                      </a:endParaRPr>
                    </a:p>
                  </a:txBody>
                  <a:tcPr marL="0" marR="0" marT="376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B800"/>
                    </a:solidFill>
                  </a:tcPr>
                </a:tc>
                <a:tc>
                  <a:txBody>
                    <a:bodyPr/>
                    <a:lstStyle/>
                    <a:p>
                      <a:pPr marL="2540" algn="ctr">
                        <a:lnSpc>
                          <a:spcPct val="100000"/>
                        </a:lnSpc>
                        <a:spcBef>
                          <a:spcPts val="395"/>
                        </a:spcBef>
                      </a:pPr>
                      <a:r>
                        <a:rPr sz="900" b="1" spc="20" dirty="0">
                          <a:solidFill>
                            <a:srgbClr val="FFFFFF"/>
                          </a:solidFill>
                          <a:latin typeface="Arial"/>
                          <a:cs typeface="Arial"/>
                        </a:rPr>
                        <a:t>Peer</a:t>
                      </a:r>
                      <a:endParaRPr sz="900">
                        <a:latin typeface="Arial"/>
                        <a:cs typeface="Arial"/>
                      </a:endParaRPr>
                    </a:p>
                    <a:p>
                      <a:pPr marL="635" algn="ctr">
                        <a:lnSpc>
                          <a:spcPct val="100000"/>
                        </a:lnSpc>
                      </a:pPr>
                      <a:r>
                        <a:rPr sz="900" b="1" dirty="0">
                          <a:solidFill>
                            <a:srgbClr val="FFFFFF"/>
                          </a:solidFill>
                          <a:latin typeface="Arial"/>
                          <a:cs typeface="Arial"/>
                        </a:rPr>
                        <a:t>Median</a:t>
                      </a:r>
                      <a:r>
                        <a:rPr sz="900" b="1" baseline="27777" dirty="0">
                          <a:solidFill>
                            <a:srgbClr val="FFFFFF"/>
                          </a:solidFill>
                          <a:latin typeface="Arial"/>
                          <a:cs typeface="Arial"/>
                        </a:rPr>
                        <a:t>1</a:t>
                      </a:r>
                      <a:endParaRPr sz="900" baseline="27777">
                        <a:latin typeface="Arial"/>
                        <a:cs typeface="Arial"/>
                      </a:endParaRPr>
                    </a:p>
                  </a:txBody>
                  <a:tcPr marL="0" marR="0" marT="376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B800"/>
                    </a:solidFill>
                  </a:tcPr>
                </a:tc>
                <a:extLst>
                  <a:ext uri="{0D108BD9-81ED-4DB2-BD59-A6C34878D82A}">
                    <a16:rowId xmlns:a16="http://schemas.microsoft.com/office/drawing/2014/main" val="10000"/>
                  </a:ext>
                </a:extLst>
              </a:tr>
              <a:tr h="178308">
                <a:tc>
                  <a:txBody>
                    <a:bodyPr/>
                    <a:lstStyle/>
                    <a:p>
                      <a:pPr marL="47625">
                        <a:lnSpc>
                          <a:spcPct val="100000"/>
                        </a:lnSpc>
                        <a:spcBef>
                          <a:spcPts val="285"/>
                        </a:spcBef>
                      </a:pPr>
                      <a:r>
                        <a:rPr sz="900" dirty="0">
                          <a:latin typeface="Arial"/>
                          <a:cs typeface="Arial"/>
                        </a:rPr>
                        <a:t>FRS </a:t>
                      </a:r>
                      <a:r>
                        <a:rPr sz="900" spc="-15" dirty="0">
                          <a:latin typeface="Arial"/>
                          <a:cs typeface="Arial"/>
                        </a:rPr>
                        <a:t>Retirement</a:t>
                      </a:r>
                      <a:r>
                        <a:rPr sz="900" spc="110" dirty="0">
                          <a:latin typeface="Arial"/>
                          <a:cs typeface="Arial"/>
                        </a:rPr>
                        <a:t> </a:t>
                      </a:r>
                      <a:r>
                        <a:rPr sz="900" spc="-20" dirty="0">
                          <a:latin typeface="Arial"/>
                          <a:cs typeface="Arial"/>
                        </a:rPr>
                        <a:t>Funds</a:t>
                      </a:r>
                      <a:endParaRPr sz="900">
                        <a:latin typeface="Arial"/>
                        <a:cs typeface="Arial"/>
                      </a:endParaRPr>
                    </a:p>
                  </a:txBody>
                  <a:tcPr marL="0" marR="0" marT="2714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795" algn="ctr">
                        <a:lnSpc>
                          <a:spcPct val="100000"/>
                        </a:lnSpc>
                        <a:spcBef>
                          <a:spcPts val="285"/>
                        </a:spcBef>
                      </a:pPr>
                      <a:r>
                        <a:rPr sz="900" spc="-20" dirty="0">
                          <a:latin typeface="Arial"/>
                          <a:cs typeface="Arial"/>
                        </a:rPr>
                        <a:t>0.14%</a:t>
                      </a:r>
                      <a:endParaRPr sz="900">
                        <a:latin typeface="Arial"/>
                        <a:cs typeface="Arial"/>
                      </a:endParaRPr>
                    </a:p>
                  </a:txBody>
                  <a:tcPr marL="0" marR="0" marT="2714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415" algn="ctr">
                        <a:lnSpc>
                          <a:spcPct val="100000"/>
                        </a:lnSpc>
                        <a:spcBef>
                          <a:spcPts val="80"/>
                        </a:spcBef>
                      </a:pPr>
                      <a:r>
                        <a:rPr sz="900" spc="-25" dirty="0">
                          <a:latin typeface="Arial"/>
                          <a:cs typeface="Arial"/>
                        </a:rPr>
                        <a:t>0.37% </a:t>
                      </a:r>
                      <a:r>
                        <a:rPr sz="900" dirty="0">
                          <a:latin typeface="Arial"/>
                          <a:cs typeface="Arial"/>
                        </a:rPr>
                        <a:t>-</a:t>
                      </a:r>
                      <a:r>
                        <a:rPr sz="900" spc="-210" dirty="0">
                          <a:latin typeface="Arial"/>
                          <a:cs typeface="Arial"/>
                        </a:rPr>
                        <a:t> </a:t>
                      </a:r>
                      <a:r>
                        <a:rPr sz="900" spc="-25" dirty="0">
                          <a:latin typeface="Arial"/>
                          <a:cs typeface="Arial"/>
                        </a:rPr>
                        <a:t>0.50%</a:t>
                      </a:r>
                      <a:endParaRPr sz="9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78307">
                <a:tc>
                  <a:txBody>
                    <a:bodyPr/>
                    <a:lstStyle/>
                    <a:p>
                      <a:pPr marL="47625">
                        <a:lnSpc>
                          <a:spcPct val="100000"/>
                        </a:lnSpc>
                        <a:spcBef>
                          <a:spcPts val="285"/>
                        </a:spcBef>
                      </a:pPr>
                      <a:r>
                        <a:rPr sz="900" dirty="0">
                          <a:latin typeface="Arial"/>
                          <a:cs typeface="Arial"/>
                        </a:rPr>
                        <a:t>FRS </a:t>
                      </a:r>
                      <a:r>
                        <a:rPr sz="900" spc="-45" dirty="0">
                          <a:latin typeface="Arial"/>
                          <a:cs typeface="Arial"/>
                        </a:rPr>
                        <a:t>Money </a:t>
                      </a:r>
                      <a:r>
                        <a:rPr sz="900" spc="-40" dirty="0">
                          <a:latin typeface="Arial"/>
                          <a:cs typeface="Arial"/>
                        </a:rPr>
                        <a:t>Market</a:t>
                      </a:r>
                      <a:r>
                        <a:rPr sz="900" spc="120" dirty="0">
                          <a:latin typeface="Arial"/>
                          <a:cs typeface="Arial"/>
                        </a:rPr>
                        <a:t> </a:t>
                      </a:r>
                      <a:r>
                        <a:rPr sz="900" spc="-20" dirty="0">
                          <a:latin typeface="Arial"/>
                          <a:cs typeface="Arial"/>
                        </a:rPr>
                        <a:t>Fund</a:t>
                      </a:r>
                      <a:endParaRPr sz="900">
                        <a:latin typeface="Arial"/>
                        <a:cs typeface="Arial"/>
                      </a:endParaRPr>
                    </a:p>
                  </a:txBody>
                  <a:tcPr marL="0" marR="0" marT="2714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795" algn="ctr">
                        <a:lnSpc>
                          <a:spcPct val="100000"/>
                        </a:lnSpc>
                        <a:spcBef>
                          <a:spcPts val="285"/>
                        </a:spcBef>
                      </a:pPr>
                      <a:r>
                        <a:rPr sz="900" spc="-20" dirty="0">
                          <a:latin typeface="Arial"/>
                          <a:cs typeface="Arial"/>
                        </a:rPr>
                        <a:t>0.06%</a:t>
                      </a:r>
                      <a:endParaRPr sz="900">
                        <a:latin typeface="Arial"/>
                        <a:cs typeface="Arial"/>
                      </a:endParaRPr>
                    </a:p>
                  </a:txBody>
                  <a:tcPr marL="0" marR="0" marT="2714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415" algn="ctr">
                        <a:lnSpc>
                          <a:spcPct val="100000"/>
                        </a:lnSpc>
                        <a:spcBef>
                          <a:spcPts val="80"/>
                        </a:spcBef>
                      </a:pPr>
                      <a:r>
                        <a:rPr sz="900" spc="-20" dirty="0">
                          <a:latin typeface="Arial"/>
                          <a:cs typeface="Arial"/>
                        </a:rPr>
                        <a:t>0.20%</a:t>
                      </a:r>
                      <a:endParaRPr sz="9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78308">
                <a:tc>
                  <a:txBody>
                    <a:bodyPr/>
                    <a:lstStyle/>
                    <a:p>
                      <a:pPr marL="47625">
                        <a:lnSpc>
                          <a:spcPct val="100000"/>
                        </a:lnSpc>
                        <a:spcBef>
                          <a:spcPts val="290"/>
                        </a:spcBef>
                      </a:pPr>
                      <a:r>
                        <a:rPr sz="900" dirty="0">
                          <a:latin typeface="Arial"/>
                          <a:cs typeface="Arial"/>
                        </a:rPr>
                        <a:t>FRS </a:t>
                      </a:r>
                      <a:r>
                        <a:rPr sz="900" spc="-15" dirty="0">
                          <a:latin typeface="Arial"/>
                          <a:cs typeface="Arial"/>
                        </a:rPr>
                        <a:t>Real </a:t>
                      </a:r>
                      <a:r>
                        <a:rPr sz="900" spc="-10" dirty="0">
                          <a:latin typeface="Arial"/>
                          <a:cs typeface="Arial"/>
                        </a:rPr>
                        <a:t>Assets</a:t>
                      </a:r>
                      <a:r>
                        <a:rPr sz="900" spc="-20" dirty="0">
                          <a:latin typeface="Arial"/>
                          <a:cs typeface="Arial"/>
                        </a:rPr>
                        <a:t> Fund</a:t>
                      </a:r>
                      <a:endParaRPr sz="900">
                        <a:latin typeface="Arial"/>
                        <a:cs typeface="Arial"/>
                      </a:endParaRPr>
                    </a:p>
                  </a:txBody>
                  <a:tcPr marL="0" marR="0" marT="2762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795" algn="ctr">
                        <a:lnSpc>
                          <a:spcPct val="100000"/>
                        </a:lnSpc>
                        <a:spcBef>
                          <a:spcPts val="290"/>
                        </a:spcBef>
                      </a:pPr>
                      <a:r>
                        <a:rPr sz="900" spc="-20" dirty="0">
                          <a:latin typeface="Arial"/>
                          <a:cs typeface="Arial"/>
                        </a:rPr>
                        <a:t>0.36%</a:t>
                      </a:r>
                      <a:endParaRPr sz="900">
                        <a:latin typeface="Arial"/>
                        <a:cs typeface="Arial"/>
                      </a:endParaRPr>
                    </a:p>
                  </a:txBody>
                  <a:tcPr marL="0" marR="0" marT="2762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415" algn="ctr">
                        <a:lnSpc>
                          <a:spcPct val="100000"/>
                        </a:lnSpc>
                        <a:spcBef>
                          <a:spcPts val="80"/>
                        </a:spcBef>
                      </a:pPr>
                      <a:r>
                        <a:rPr sz="900" spc="-20" dirty="0">
                          <a:latin typeface="Arial"/>
                          <a:cs typeface="Arial"/>
                        </a:rPr>
                        <a:t>0.36%</a:t>
                      </a:r>
                      <a:endParaRPr sz="9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78308">
                <a:tc>
                  <a:txBody>
                    <a:bodyPr/>
                    <a:lstStyle/>
                    <a:p>
                      <a:pPr marL="47625">
                        <a:lnSpc>
                          <a:spcPct val="100000"/>
                        </a:lnSpc>
                        <a:spcBef>
                          <a:spcPts val="295"/>
                        </a:spcBef>
                      </a:pPr>
                      <a:r>
                        <a:rPr sz="900" spc="-5" dirty="0">
                          <a:latin typeface="Arial"/>
                          <a:cs typeface="Arial"/>
                        </a:rPr>
                        <a:t>FRS </a:t>
                      </a:r>
                      <a:r>
                        <a:rPr sz="900" spc="-20" dirty="0">
                          <a:latin typeface="Arial"/>
                          <a:cs typeface="Arial"/>
                        </a:rPr>
                        <a:t>U.S. </a:t>
                      </a:r>
                      <a:r>
                        <a:rPr sz="900" spc="-15" dirty="0">
                          <a:latin typeface="Arial"/>
                          <a:cs typeface="Arial"/>
                        </a:rPr>
                        <a:t>Bond Enhanced </a:t>
                      </a:r>
                      <a:r>
                        <a:rPr sz="900" spc="-40" dirty="0">
                          <a:latin typeface="Arial"/>
                          <a:cs typeface="Arial"/>
                        </a:rPr>
                        <a:t>Index</a:t>
                      </a:r>
                      <a:r>
                        <a:rPr sz="900" spc="90" dirty="0">
                          <a:latin typeface="Arial"/>
                          <a:cs typeface="Arial"/>
                        </a:rPr>
                        <a:t> </a:t>
                      </a:r>
                      <a:r>
                        <a:rPr sz="900" spc="-20" dirty="0">
                          <a:latin typeface="Arial"/>
                          <a:cs typeface="Arial"/>
                        </a:rPr>
                        <a:t>Fund</a:t>
                      </a:r>
                      <a:endParaRPr sz="900">
                        <a:latin typeface="Arial"/>
                        <a:cs typeface="Arial"/>
                      </a:endParaRPr>
                    </a:p>
                  </a:txBody>
                  <a:tcPr marL="0" marR="0" marT="2809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795" algn="ctr">
                        <a:lnSpc>
                          <a:spcPct val="100000"/>
                        </a:lnSpc>
                        <a:spcBef>
                          <a:spcPts val="295"/>
                        </a:spcBef>
                      </a:pPr>
                      <a:r>
                        <a:rPr sz="900" spc="-25" dirty="0">
                          <a:latin typeface="Arial"/>
                          <a:cs typeface="Arial"/>
                        </a:rPr>
                        <a:t>0.05%</a:t>
                      </a:r>
                      <a:endParaRPr sz="900">
                        <a:latin typeface="Arial"/>
                        <a:cs typeface="Arial"/>
                      </a:endParaRPr>
                    </a:p>
                  </a:txBody>
                  <a:tcPr marL="0" marR="0" marT="2809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415" algn="ctr">
                        <a:lnSpc>
                          <a:spcPct val="100000"/>
                        </a:lnSpc>
                        <a:spcBef>
                          <a:spcPts val="85"/>
                        </a:spcBef>
                      </a:pPr>
                      <a:r>
                        <a:rPr sz="900" spc="-20" dirty="0">
                          <a:latin typeface="Arial"/>
                          <a:cs typeface="Arial"/>
                        </a:rPr>
                        <a:t>0.08%</a:t>
                      </a:r>
                      <a:endParaRPr sz="900">
                        <a:latin typeface="Arial"/>
                        <a:cs typeface="Arial"/>
                      </a:endParaRPr>
                    </a:p>
                  </a:txBody>
                  <a:tcPr marL="0" marR="0" marT="809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78308">
                <a:tc>
                  <a:txBody>
                    <a:bodyPr/>
                    <a:lstStyle/>
                    <a:p>
                      <a:pPr marL="47625">
                        <a:lnSpc>
                          <a:spcPct val="100000"/>
                        </a:lnSpc>
                        <a:spcBef>
                          <a:spcPts val="295"/>
                        </a:spcBef>
                      </a:pPr>
                      <a:r>
                        <a:rPr sz="900" spc="-5" dirty="0">
                          <a:latin typeface="Arial"/>
                          <a:cs typeface="Arial"/>
                        </a:rPr>
                        <a:t>FRS </a:t>
                      </a:r>
                      <a:r>
                        <a:rPr sz="900" spc="-10" dirty="0">
                          <a:latin typeface="Arial"/>
                          <a:cs typeface="Arial"/>
                        </a:rPr>
                        <a:t>Core </a:t>
                      </a:r>
                      <a:r>
                        <a:rPr sz="900" spc="-15" dirty="0">
                          <a:latin typeface="Arial"/>
                          <a:cs typeface="Arial"/>
                        </a:rPr>
                        <a:t>Plus Bond</a:t>
                      </a:r>
                      <a:r>
                        <a:rPr sz="900" spc="105" dirty="0">
                          <a:latin typeface="Arial"/>
                          <a:cs typeface="Arial"/>
                        </a:rPr>
                        <a:t> </a:t>
                      </a:r>
                      <a:r>
                        <a:rPr sz="900" spc="-20" dirty="0">
                          <a:latin typeface="Arial"/>
                          <a:cs typeface="Arial"/>
                        </a:rPr>
                        <a:t>Fund</a:t>
                      </a:r>
                      <a:endParaRPr sz="900">
                        <a:latin typeface="Arial"/>
                        <a:cs typeface="Arial"/>
                      </a:endParaRPr>
                    </a:p>
                  </a:txBody>
                  <a:tcPr marL="0" marR="0" marT="2809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795" algn="ctr">
                        <a:lnSpc>
                          <a:spcPct val="100000"/>
                        </a:lnSpc>
                        <a:spcBef>
                          <a:spcPts val="295"/>
                        </a:spcBef>
                      </a:pPr>
                      <a:r>
                        <a:rPr sz="900" spc="-25" dirty="0">
                          <a:latin typeface="Arial"/>
                          <a:cs typeface="Arial"/>
                        </a:rPr>
                        <a:t>0.19%</a:t>
                      </a:r>
                      <a:endParaRPr sz="900">
                        <a:latin typeface="Arial"/>
                        <a:cs typeface="Arial"/>
                      </a:endParaRPr>
                    </a:p>
                  </a:txBody>
                  <a:tcPr marL="0" marR="0" marT="2809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415" algn="ctr">
                        <a:lnSpc>
                          <a:spcPct val="100000"/>
                        </a:lnSpc>
                        <a:spcBef>
                          <a:spcPts val="90"/>
                        </a:spcBef>
                      </a:pPr>
                      <a:r>
                        <a:rPr sz="900" spc="-20" dirty="0">
                          <a:latin typeface="Arial"/>
                          <a:cs typeface="Arial"/>
                        </a:rPr>
                        <a:t>0.46%</a:t>
                      </a:r>
                      <a:endParaRPr sz="900">
                        <a:latin typeface="Arial"/>
                        <a:cs typeface="Arial"/>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178308">
                <a:tc>
                  <a:txBody>
                    <a:bodyPr/>
                    <a:lstStyle/>
                    <a:p>
                      <a:pPr marL="47625">
                        <a:lnSpc>
                          <a:spcPct val="100000"/>
                        </a:lnSpc>
                        <a:spcBef>
                          <a:spcPts val="300"/>
                        </a:spcBef>
                      </a:pPr>
                      <a:r>
                        <a:rPr sz="900" spc="-5" dirty="0">
                          <a:latin typeface="Arial"/>
                          <a:cs typeface="Arial"/>
                        </a:rPr>
                        <a:t>FRS </a:t>
                      </a:r>
                      <a:r>
                        <a:rPr sz="900" spc="-20" dirty="0">
                          <a:latin typeface="Arial"/>
                          <a:cs typeface="Arial"/>
                        </a:rPr>
                        <a:t>U.S. </a:t>
                      </a:r>
                      <a:r>
                        <a:rPr sz="900" spc="-5" dirty="0">
                          <a:latin typeface="Arial"/>
                          <a:cs typeface="Arial"/>
                        </a:rPr>
                        <a:t>Stock </a:t>
                      </a:r>
                      <a:r>
                        <a:rPr sz="900" spc="-40" dirty="0">
                          <a:latin typeface="Arial"/>
                          <a:cs typeface="Arial"/>
                        </a:rPr>
                        <a:t>Market Index</a:t>
                      </a:r>
                      <a:r>
                        <a:rPr sz="900" spc="-80" dirty="0">
                          <a:latin typeface="Arial"/>
                          <a:cs typeface="Arial"/>
                        </a:rPr>
                        <a:t> </a:t>
                      </a:r>
                      <a:r>
                        <a:rPr sz="900" spc="-20" dirty="0">
                          <a:latin typeface="Arial"/>
                          <a:cs typeface="Arial"/>
                        </a:rPr>
                        <a:t>Fund</a:t>
                      </a:r>
                      <a:endParaRPr sz="900">
                        <a:latin typeface="Arial"/>
                        <a:cs typeface="Arial"/>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795" algn="ctr">
                        <a:lnSpc>
                          <a:spcPct val="100000"/>
                        </a:lnSpc>
                        <a:spcBef>
                          <a:spcPts val="300"/>
                        </a:spcBef>
                      </a:pPr>
                      <a:r>
                        <a:rPr sz="900" spc="-25" dirty="0">
                          <a:latin typeface="Arial"/>
                          <a:cs typeface="Arial"/>
                        </a:rPr>
                        <a:t>0.02%</a:t>
                      </a:r>
                      <a:endParaRPr sz="900">
                        <a:latin typeface="Arial"/>
                        <a:cs typeface="Arial"/>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415" algn="ctr">
                        <a:lnSpc>
                          <a:spcPct val="100000"/>
                        </a:lnSpc>
                        <a:spcBef>
                          <a:spcPts val="90"/>
                        </a:spcBef>
                      </a:pPr>
                      <a:r>
                        <a:rPr sz="900" spc="-20" dirty="0">
                          <a:latin typeface="Arial"/>
                          <a:cs typeface="Arial"/>
                        </a:rPr>
                        <a:t>0.19%</a:t>
                      </a:r>
                      <a:endParaRPr sz="900">
                        <a:latin typeface="Arial"/>
                        <a:cs typeface="Arial"/>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178308">
                <a:tc>
                  <a:txBody>
                    <a:bodyPr/>
                    <a:lstStyle/>
                    <a:p>
                      <a:pPr marL="47625">
                        <a:lnSpc>
                          <a:spcPct val="100000"/>
                        </a:lnSpc>
                        <a:spcBef>
                          <a:spcPts val="300"/>
                        </a:spcBef>
                      </a:pPr>
                      <a:r>
                        <a:rPr sz="900" dirty="0">
                          <a:latin typeface="Arial"/>
                          <a:cs typeface="Arial"/>
                        </a:rPr>
                        <a:t>FRS </a:t>
                      </a:r>
                      <a:r>
                        <a:rPr sz="900" spc="-20" dirty="0">
                          <a:latin typeface="Arial"/>
                          <a:cs typeface="Arial"/>
                        </a:rPr>
                        <a:t>U.S. </a:t>
                      </a:r>
                      <a:r>
                        <a:rPr sz="900" spc="-5" dirty="0">
                          <a:latin typeface="Arial"/>
                          <a:cs typeface="Arial"/>
                        </a:rPr>
                        <a:t>Stock</a:t>
                      </a:r>
                      <a:r>
                        <a:rPr sz="900" spc="-240" dirty="0">
                          <a:latin typeface="Arial"/>
                          <a:cs typeface="Arial"/>
                        </a:rPr>
                        <a:t> </a:t>
                      </a:r>
                      <a:r>
                        <a:rPr sz="900" spc="-20" dirty="0">
                          <a:latin typeface="Arial"/>
                          <a:cs typeface="Arial"/>
                        </a:rPr>
                        <a:t>Fund</a:t>
                      </a:r>
                      <a:endParaRPr sz="900">
                        <a:latin typeface="Arial"/>
                        <a:cs typeface="Arial"/>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795" algn="ctr">
                        <a:lnSpc>
                          <a:spcPct val="100000"/>
                        </a:lnSpc>
                        <a:spcBef>
                          <a:spcPts val="300"/>
                        </a:spcBef>
                      </a:pPr>
                      <a:r>
                        <a:rPr sz="900" spc="-20" dirty="0">
                          <a:latin typeface="Arial"/>
                          <a:cs typeface="Arial"/>
                        </a:rPr>
                        <a:t>0.25%</a:t>
                      </a:r>
                      <a:endParaRPr sz="900">
                        <a:latin typeface="Arial"/>
                        <a:cs typeface="Arial"/>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415" algn="ctr">
                        <a:lnSpc>
                          <a:spcPct val="100000"/>
                        </a:lnSpc>
                        <a:spcBef>
                          <a:spcPts val="95"/>
                        </a:spcBef>
                      </a:pPr>
                      <a:r>
                        <a:rPr sz="900" spc="-20" dirty="0">
                          <a:latin typeface="Arial"/>
                          <a:cs typeface="Arial"/>
                        </a:rPr>
                        <a:t>0.86%</a:t>
                      </a:r>
                      <a:endParaRPr sz="900">
                        <a:latin typeface="Arial"/>
                        <a:cs typeface="Arial"/>
                      </a:endParaRPr>
                    </a:p>
                  </a:txBody>
                  <a:tcPr marL="0" marR="0" marT="904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178308">
                <a:tc>
                  <a:txBody>
                    <a:bodyPr/>
                    <a:lstStyle/>
                    <a:p>
                      <a:pPr marL="47625">
                        <a:lnSpc>
                          <a:spcPct val="100000"/>
                        </a:lnSpc>
                        <a:spcBef>
                          <a:spcPts val="305"/>
                        </a:spcBef>
                      </a:pPr>
                      <a:r>
                        <a:rPr sz="900" dirty="0">
                          <a:latin typeface="Arial"/>
                          <a:cs typeface="Arial"/>
                        </a:rPr>
                        <a:t>FRS </a:t>
                      </a:r>
                      <a:r>
                        <a:rPr sz="900" spc="-20" dirty="0">
                          <a:latin typeface="Arial"/>
                          <a:cs typeface="Arial"/>
                        </a:rPr>
                        <a:t>Foreign </a:t>
                      </a:r>
                      <a:r>
                        <a:rPr sz="900" spc="-5" dirty="0">
                          <a:latin typeface="Arial"/>
                          <a:cs typeface="Arial"/>
                        </a:rPr>
                        <a:t>Stock </a:t>
                      </a:r>
                      <a:r>
                        <a:rPr sz="900" spc="-40" dirty="0">
                          <a:latin typeface="Arial"/>
                          <a:cs typeface="Arial"/>
                        </a:rPr>
                        <a:t>Index</a:t>
                      </a:r>
                      <a:r>
                        <a:rPr sz="900" spc="20" dirty="0">
                          <a:latin typeface="Arial"/>
                          <a:cs typeface="Arial"/>
                        </a:rPr>
                        <a:t> </a:t>
                      </a:r>
                      <a:r>
                        <a:rPr sz="900" spc="-20" dirty="0">
                          <a:latin typeface="Arial"/>
                          <a:cs typeface="Arial"/>
                        </a:rPr>
                        <a:t>Fund</a:t>
                      </a:r>
                      <a:endParaRPr sz="900">
                        <a:latin typeface="Arial"/>
                        <a:cs typeface="Arial"/>
                      </a:endParaRPr>
                    </a:p>
                  </a:txBody>
                  <a:tcPr marL="0" marR="0" marT="29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795" algn="ctr">
                        <a:lnSpc>
                          <a:spcPct val="100000"/>
                        </a:lnSpc>
                        <a:spcBef>
                          <a:spcPts val="305"/>
                        </a:spcBef>
                      </a:pPr>
                      <a:r>
                        <a:rPr sz="900" spc="-20" dirty="0">
                          <a:latin typeface="Arial"/>
                          <a:cs typeface="Arial"/>
                        </a:rPr>
                        <a:t>0.03%</a:t>
                      </a:r>
                      <a:endParaRPr sz="900">
                        <a:latin typeface="Arial"/>
                        <a:cs typeface="Arial"/>
                      </a:endParaRPr>
                    </a:p>
                  </a:txBody>
                  <a:tcPr marL="0" marR="0" marT="29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415" algn="ctr">
                        <a:lnSpc>
                          <a:spcPct val="100000"/>
                        </a:lnSpc>
                        <a:spcBef>
                          <a:spcPts val="95"/>
                        </a:spcBef>
                      </a:pPr>
                      <a:r>
                        <a:rPr sz="900" spc="-25" dirty="0">
                          <a:latin typeface="Arial"/>
                          <a:cs typeface="Arial"/>
                        </a:rPr>
                        <a:t>0.20%</a:t>
                      </a:r>
                      <a:endParaRPr sz="900">
                        <a:latin typeface="Arial"/>
                        <a:cs typeface="Arial"/>
                      </a:endParaRPr>
                    </a:p>
                  </a:txBody>
                  <a:tcPr marL="0" marR="0" marT="904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178308">
                <a:tc>
                  <a:txBody>
                    <a:bodyPr/>
                    <a:lstStyle/>
                    <a:p>
                      <a:pPr marL="47625">
                        <a:lnSpc>
                          <a:spcPct val="100000"/>
                        </a:lnSpc>
                        <a:spcBef>
                          <a:spcPts val="305"/>
                        </a:spcBef>
                      </a:pPr>
                      <a:r>
                        <a:rPr sz="900" dirty="0">
                          <a:latin typeface="Arial"/>
                          <a:cs typeface="Arial"/>
                        </a:rPr>
                        <a:t>FRS </a:t>
                      </a:r>
                      <a:r>
                        <a:rPr sz="900" spc="-20" dirty="0">
                          <a:latin typeface="Arial"/>
                          <a:cs typeface="Arial"/>
                        </a:rPr>
                        <a:t>Foreign </a:t>
                      </a:r>
                      <a:r>
                        <a:rPr sz="900" spc="-5" dirty="0">
                          <a:latin typeface="Arial"/>
                          <a:cs typeface="Arial"/>
                        </a:rPr>
                        <a:t>Stock</a:t>
                      </a:r>
                      <a:r>
                        <a:rPr sz="900" spc="-170" dirty="0">
                          <a:latin typeface="Arial"/>
                          <a:cs typeface="Arial"/>
                        </a:rPr>
                        <a:t> </a:t>
                      </a:r>
                      <a:r>
                        <a:rPr sz="900" spc="-20" dirty="0">
                          <a:latin typeface="Arial"/>
                          <a:cs typeface="Arial"/>
                        </a:rPr>
                        <a:t>Fund</a:t>
                      </a:r>
                      <a:endParaRPr sz="900">
                        <a:latin typeface="Arial"/>
                        <a:cs typeface="Arial"/>
                      </a:endParaRPr>
                    </a:p>
                  </a:txBody>
                  <a:tcPr marL="0" marR="0" marT="29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795" algn="ctr">
                        <a:lnSpc>
                          <a:spcPct val="100000"/>
                        </a:lnSpc>
                        <a:spcBef>
                          <a:spcPts val="305"/>
                        </a:spcBef>
                      </a:pPr>
                      <a:r>
                        <a:rPr sz="900" spc="-20" dirty="0">
                          <a:latin typeface="Arial"/>
                          <a:cs typeface="Arial"/>
                        </a:rPr>
                        <a:t>0.46%</a:t>
                      </a:r>
                      <a:endParaRPr sz="900">
                        <a:latin typeface="Arial"/>
                        <a:cs typeface="Arial"/>
                      </a:endParaRPr>
                    </a:p>
                  </a:txBody>
                  <a:tcPr marL="0" marR="0" marT="29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415" algn="ctr">
                        <a:lnSpc>
                          <a:spcPct val="100000"/>
                        </a:lnSpc>
                        <a:spcBef>
                          <a:spcPts val="100"/>
                        </a:spcBef>
                      </a:pPr>
                      <a:r>
                        <a:rPr sz="900" spc="-25" dirty="0">
                          <a:latin typeface="Arial"/>
                          <a:cs typeface="Arial"/>
                        </a:rPr>
                        <a:t>0.89%</a:t>
                      </a:r>
                      <a:endParaRPr sz="900">
                        <a:latin typeface="Arial"/>
                        <a:cs typeface="Arial"/>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178308">
                <a:tc>
                  <a:txBody>
                    <a:bodyPr/>
                    <a:lstStyle/>
                    <a:p>
                      <a:pPr marL="47625">
                        <a:lnSpc>
                          <a:spcPct val="100000"/>
                        </a:lnSpc>
                        <a:spcBef>
                          <a:spcPts val="305"/>
                        </a:spcBef>
                      </a:pPr>
                      <a:r>
                        <a:rPr sz="900" dirty="0">
                          <a:latin typeface="Arial"/>
                          <a:cs typeface="Arial"/>
                        </a:rPr>
                        <a:t>FRS </a:t>
                      </a:r>
                      <a:r>
                        <a:rPr sz="900" spc="-30" dirty="0">
                          <a:latin typeface="Arial"/>
                          <a:cs typeface="Arial"/>
                        </a:rPr>
                        <a:t>Global </a:t>
                      </a:r>
                      <a:r>
                        <a:rPr sz="900" spc="-5" dirty="0">
                          <a:latin typeface="Arial"/>
                          <a:cs typeface="Arial"/>
                        </a:rPr>
                        <a:t>Stock</a:t>
                      </a:r>
                      <a:r>
                        <a:rPr sz="900" spc="-155" dirty="0">
                          <a:latin typeface="Arial"/>
                          <a:cs typeface="Arial"/>
                        </a:rPr>
                        <a:t> </a:t>
                      </a:r>
                      <a:r>
                        <a:rPr sz="900" spc="-20" dirty="0">
                          <a:latin typeface="Arial"/>
                          <a:cs typeface="Arial"/>
                        </a:rPr>
                        <a:t>Fund</a:t>
                      </a:r>
                      <a:endParaRPr sz="900">
                        <a:latin typeface="Arial"/>
                        <a:cs typeface="Arial"/>
                      </a:endParaRPr>
                    </a:p>
                  </a:txBody>
                  <a:tcPr marL="0" marR="0" marT="29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795" algn="ctr">
                        <a:lnSpc>
                          <a:spcPct val="100000"/>
                        </a:lnSpc>
                        <a:spcBef>
                          <a:spcPts val="305"/>
                        </a:spcBef>
                      </a:pPr>
                      <a:r>
                        <a:rPr sz="900" spc="-20" dirty="0">
                          <a:latin typeface="Arial"/>
                          <a:cs typeface="Arial"/>
                        </a:rPr>
                        <a:t>0.40%</a:t>
                      </a:r>
                      <a:endParaRPr sz="900">
                        <a:latin typeface="Arial"/>
                        <a:cs typeface="Arial"/>
                      </a:endParaRPr>
                    </a:p>
                  </a:txBody>
                  <a:tcPr marL="0" marR="0" marT="290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415" algn="ctr">
                        <a:lnSpc>
                          <a:spcPct val="100000"/>
                        </a:lnSpc>
                        <a:spcBef>
                          <a:spcPts val="105"/>
                        </a:spcBef>
                      </a:pPr>
                      <a:r>
                        <a:rPr sz="900" spc="-25" dirty="0">
                          <a:latin typeface="Arial"/>
                          <a:cs typeface="Arial"/>
                        </a:rPr>
                        <a:t>0.95%</a:t>
                      </a:r>
                      <a:endParaRPr sz="900">
                        <a:latin typeface="Arial"/>
                        <a:cs typeface="Arial"/>
                      </a:endParaRPr>
                    </a:p>
                  </a:txBody>
                  <a:tcPr marL="0" marR="0" marT="1000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bl>
          </a:graphicData>
        </a:graphic>
      </p:graphicFrame>
      <p:sp>
        <p:nvSpPr>
          <p:cNvPr id="9" name="Slide Number Placeholder 8"/>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136</a:t>
            </a:fld>
            <a:endParaRPr lang="en-US" spc="-4" dirty="0"/>
          </a:p>
        </p:txBody>
      </p:sp>
    </p:spTree>
    <p:extLst>
      <p:ext uri="{BB962C8B-B14F-4D97-AF65-F5344CB8AC3E}">
        <p14:creationId xmlns:p14="http://schemas.microsoft.com/office/powerpoint/2010/main" val="12250022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6851" y="2341721"/>
            <a:ext cx="2552224" cy="333264"/>
          </a:xfrm>
          <a:prstGeom prst="rect">
            <a:avLst/>
          </a:prstGeom>
        </p:spPr>
        <p:txBody>
          <a:bodyPr vert="horz" wrap="square" lIns="0" tIns="10001" rIns="0" bIns="0" rtlCol="0">
            <a:spAutoFit/>
          </a:bodyPr>
          <a:lstStyle/>
          <a:p>
            <a:pPr marL="9525">
              <a:spcBef>
                <a:spcPts val="79"/>
              </a:spcBef>
            </a:pPr>
            <a:r>
              <a:rPr sz="2100" b="1" spc="-19" dirty="0">
                <a:solidFill>
                  <a:srgbClr val="000000"/>
                </a:solidFill>
              </a:rPr>
              <a:t>Section </a:t>
            </a:r>
            <a:r>
              <a:rPr sz="2100" b="1" spc="-15" dirty="0">
                <a:solidFill>
                  <a:srgbClr val="000000"/>
                </a:solidFill>
              </a:rPr>
              <a:t>3:</a:t>
            </a:r>
            <a:r>
              <a:rPr sz="2100" b="1" spc="113" dirty="0">
                <a:solidFill>
                  <a:srgbClr val="000000"/>
                </a:solidFill>
              </a:rPr>
              <a:t> </a:t>
            </a:r>
            <a:r>
              <a:rPr sz="2100" b="1" spc="-34" dirty="0">
                <a:solidFill>
                  <a:srgbClr val="000000"/>
                </a:solidFill>
              </a:rPr>
              <a:t>Appendix</a:t>
            </a:r>
            <a:endParaRPr sz="2100" dirty="0"/>
          </a:p>
        </p:txBody>
      </p:sp>
      <p:sp>
        <p:nvSpPr>
          <p:cNvPr id="5" name="Slide Number Placeholder 4"/>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137</a:t>
            </a:fld>
            <a:endParaRPr lang="en-US" spc="-4" dirty="0"/>
          </a:p>
        </p:txBody>
      </p:sp>
    </p:spTree>
    <p:extLst>
      <p:ext uri="{BB962C8B-B14F-4D97-AF65-F5344CB8AC3E}">
        <p14:creationId xmlns:p14="http://schemas.microsoft.com/office/powerpoint/2010/main" val="282845363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45432" y="309562"/>
            <a:ext cx="3154204" cy="240931"/>
          </a:xfrm>
          <a:prstGeom prst="rect">
            <a:avLst/>
          </a:prstGeom>
        </p:spPr>
        <p:txBody>
          <a:bodyPr vert="horz" wrap="square" lIns="0" tIns="10001" rIns="0" bIns="0" rtlCol="0">
            <a:spAutoFit/>
          </a:bodyPr>
          <a:lstStyle/>
          <a:p>
            <a:pPr marL="9525">
              <a:spcBef>
                <a:spcPts val="79"/>
              </a:spcBef>
            </a:pPr>
            <a:r>
              <a:rPr spc="-4" dirty="0"/>
              <a:t>FRS</a:t>
            </a:r>
            <a:r>
              <a:rPr spc="-53" dirty="0"/>
              <a:t> </a:t>
            </a:r>
            <a:r>
              <a:rPr spc="15" dirty="0"/>
              <a:t>Asset</a:t>
            </a:r>
            <a:r>
              <a:rPr spc="-176" dirty="0"/>
              <a:t> </a:t>
            </a:r>
            <a:r>
              <a:rPr spc="11" dirty="0"/>
              <a:t>Allocation</a:t>
            </a:r>
            <a:r>
              <a:rPr spc="-176" dirty="0"/>
              <a:t> </a:t>
            </a:r>
            <a:r>
              <a:rPr dirty="0"/>
              <a:t>as</a:t>
            </a:r>
            <a:r>
              <a:rPr spc="-34" dirty="0"/>
              <a:t> </a:t>
            </a:r>
            <a:r>
              <a:rPr dirty="0"/>
              <a:t>of 3/31/2021</a:t>
            </a:r>
          </a:p>
        </p:txBody>
      </p:sp>
      <p:graphicFrame>
        <p:nvGraphicFramePr>
          <p:cNvPr id="3" name="object 3"/>
          <p:cNvGraphicFramePr>
            <a:graphicFrameLocks noGrp="1"/>
          </p:cNvGraphicFramePr>
          <p:nvPr/>
        </p:nvGraphicFramePr>
        <p:xfrm>
          <a:off x="1424940" y="960059"/>
          <a:ext cx="6161722" cy="3462814"/>
        </p:xfrm>
        <a:graphic>
          <a:graphicData uri="http://schemas.openxmlformats.org/drawingml/2006/table">
            <a:tbl>
              <a:tblPr firstRow="1" bandRow="1">
                <a:tableStyleId>{2D5ABB26-0587-4C30-8999-92F81FD0307C}</a:tableStyleId>
              </a:tblPr>
              <a:tblGrid>
                <a:gridCol w="3205639">
                  <a:extLst>
                    <a:ext uri="{9D8B030D-6E8A-4147-A177-3AD203B41FA5}">
                      <a16:colId xmlns:a16="http://schemas.microsoft.com/office/drawing/2014/main" val="20000"/>
                    </a:ext>
                  </a:extLst>
                </a:gridCol>
                <a:gridCol w="985361">
                  <a:extLst>
                    <a:ext uri="{9D8B030D-6E8A-4147-A177-3AD203B41FA5}">
                      <a16:colId xmlns:a16="http://schemas.microsoft.com/office/drawing/2014/main" val="20001"/>
                    </a:ext>
                  </a:extLst>
                </a:gridCol>
                <a:gridCol w="985361">
                  <a:extLst>
                    <a:ext uri="{9D8B030D-6E8A-4147-A177-3AD203B41FA5}">
                      <a16:colId xmlns:a16="http://schemas.microsoft.com/office/drawing/2014/main" val="20002"/>
                    </a:ext>
                  </a:extLst>
                </a:gridCol>
                <a:gridCol w="985361">
                  <a:extLst>
                    <a:ext uri="{9D8B030D-6E8A-4147-A177-3AD203B41FA5}">
                      <a16:colId xmlns:a16="http://schemas.microsoft.com/office/drawing/2014/main" val="20003"/>
                    </a:ext>
                  </a:extLst>
                </a:gridCol>
              </a:tblGrid>
              <a:tr h="548735">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19050">
                      <a:solidFill>
                        <a:srgbClr val="FFFFFF"/>
                      </a:solidFill>
                      <a:prstDash val="solid"/>
                    </a:lnR>
                    <a:lnT w="12700">
                      <a:solidFill>
                        <a:srgbClr val="FFFFFF"/>
                      </a:solidFill>
                      <a:prstDash val="solid"/>
                    </a:lnT>
                    <a:lnB w="28575">
                      <a:solidFill>
                        <a:srgbClr val="FFFFFF"/>
                      </a:solidFill>
                      <a:prstDash val="solid"/>
                    </a:lnB>
                    <a:solidFill>
                      <a:srgbClr val="253B6B"/>
                    </a:solidFill>
                  </a:tcPr>
                </a:tc>
                <a:tc>
                  <a:txBody>
                    <a:bodyPr/>
                    <a:lstStyle/>
                    <a:p>
                      <a:pPr marL="492125" marR="127635" indent="-354330">
                        <a:lnSpc>
                          <a:spcPct val="106800"/>
                        </a:lnSpc>
                        <a:spcBef>
                          <a:spcPts val="175"/>
                        </a:spcBef>
                      </a:pPr>
                      <a:r>
                        <a:rPr sz="1100" b="1" spc="-55" dirty="0">
                          <a:solidFill>
                            <a:srgbClr val="FFFFFF"/>
                          </a:solidFill>
                          <a:latin typeface="Arial"/>
                          <a:cs typeface="Arial"/>
                        </a:rPr>
                        <a:t>Market</a:t>
                      </a:r>
                      <a:r>
                        <a:rPr sz="1100" b="1" spc="-150" dirty="0">
                          <a:solidFill>
                            <a:srgbClr val="FFFFFF"/>
                          </a:solidFill>
                          <a:latin typeface="Arial"/>
                          <a:cs typeface="Arial"/>
                        </a:rPr>
                        <a:t> </a:t>
                      </a:r>
                      <a:r>
                        <a:rPr sz="1100" b="1" spc="-80" dirty="0">
                          <a:solidFill>
                            <a:srgbClr val="FFFFFF"/>
                          </a:solidFill>
                          <a:latin typeface="Arial"/>
                          <a:cs typeface="Arial"/>
                        </a:rPr>
                        <a:t>Value  </a:t>
                      </a:r>
                      <a:r>
                        <a:rPr sz="1100" b="1" spc="-65" dirty="0">
                          <a:solidFill>
                            <a:srgbClr val="FFFFFF"/>
                          </a:solidFill>
                          <a:latin typeface="Arial"/>
                          <a:cs typeface="Arial"/>
                        </a:rPr>
                        <a:t>($M)</a:t>
                      </a:r>
                      <a:endParaRPr sz="1100">
                        <a:latin typeface="Arial"/>
                        <a:cs typeface="Arial"/>
                      </a:endParaRPr>
                    </a:p>
                  </a:txBody>
                  <a:tcPr marL="0" marR="0" marT="16669" marB="0">
                    <a:lnL w="19050">
                      <a:solidFill>
                        <a:srgbClr val="FFFFFF"/>
                      </a:solidFill>
                      <a:prstDash val="solid"/>
                    </a:lnL>
                    <a:lnR w="19050">
                      <a:solidFill>
                        <a:srgbClr val="FFFFFF"/>
                      </a:solidFill>
                      <a:prstDash val="solid"/>
                    </a:lnR>
                    <a:lnT w="12700">
                      <a:solidFill>
                        <a:srgbClr val="FFFFFF"/>
                      </a:solidFill>
                      <a:prstDash val="solid"/>
                    </a:lnT>
                    <a:lnB w="28575">
                      <a:solidFill>
                        <a:srgbClr val="FFFFFF"/>
                      </a:solidFill>
                      <a:prstDash val="solid"/>
                    </a:lnB>
                    <a:solidFill>
                      <a:srgbClr val="253B6B"/>
                    </a:solidFill>
                  </a:tcPr>
                </a:tc>
                <a:tc>
                  <a:txBody>
                    <a:bodyPr/>
                    <a:lstStyle/>
                    <a:p>
                      <a:pPr marL="457834" marR="233679" indent="-207645">
                        <a:lnSpc>
                          <a:spcPct val="106800"/>
                        </a:lnSpc>
                        <a:spcBef>
                          <a:spcPts val="175"/>
                        </a:spcBef>
                      </a:pPr>
                      <a:r>
                        <a:rPr sz="1100" b="1" spc="-65" dirty="0">
                          <a:solidFill>
                            <a:srgbClr val="FFFFFF"/>
                          </a:solidFill>
                          <a:latin typeface="Arial"/>
                          <a:cs typeface="Arial"/>
                        </a:rPr>
                        <a:t>Percent</a:t>
                      </a:r>
                      <a:r>
                        <a:rPr sz="1100" b="1" spc="-155" dirty="0">
                          <a:solidFill>
                            <a:srgbClr val="FFFFFF"/>
                          </a:solidFill>
                          <a:latin typeface="Arial"/>
                          <a:cs typeface="Arial"/>
                        </a:rPr>
                        <a:t> </a:t>
                      </a:r>
                      <a:r>
                        <a:rPr sz="1100" b="1" spc="-65" dirty="0">
                          <a:solidFill>
                            <a:srgbClr val="FFFFFF"/>
                          </a:solidFill>
                          <a:latin typeface="Arial"/>
                          <a:cs typeface="Arial"/>
                        </a:rPr>
                        <a:t>of  </a:t>
                      </a:r>
                      <a:r>
                        <a:rPr sz="1100" b="1" spc="-55" dirty="0">
                          <a:solidFill>
                            <a:srgbClr val="FFFFFF"/>
                          </a:solidFill>
                          <a:latin typeface="Arial"/>
                          <a:cs typeface="Arial"/>
                        </a:rPr>
                        <a:t>Total</a:t>
                      </a:r>
                      <a:endParaRPr sz="1100">
                        <a:latin typeface="Arial"/>
                        <a:cs typeface="Arial"/>
                      </a:endParaRPr>
                    </a:p>
                  </a:txBody>
                  <a:tcPr marL="0" marR="0" marT="16669" marB="0">
                    <a:lnL w="19050">
                      <a:solidFill>
                        <a:srgbClr val="FFFFFF"/>
                      </a:solidFill>
                      <a:prstDash val="solid"/>
                    </a:lnL>
                    <a:lnR w="19050">
                      <a:solidFill>
                        <a:srgbClr val="FFFFFF"/>
                      </a:solidFill>
                      <a:prstDash val="solid"/>
                    </a:lnR>
                    <a:lnT w="12700">
                      <a:solidFill>
                        <a:srgbClr val="FFFFFF"/>
                      </a:solidFill>
                      <a:prstDash val="solid"/>
                    </a:lnT>
                    <a:lnB w="28575">
                      <a:solidFill>
                        <a:srgbClr val="FFFFFF"/>
                      </a:solidFill>
                      <a:prstDash val="solid"/>
                    </a:lnB>
                    <a:solidFill>
                      <a:srgbClr val="253B6B"/>
                    </a:solidFill>
                  </a:tcPr>
                </a:tc>
                <a:tc>
                  <a:txBody>
                    <a:bodyPr/>
                    <a:lstStyle/>
                    <a:p>
                      <a:pPr marL="414655" marR="215900" indent="-190500">
                        <a:lnSpc>
                          <a:spcPct val="106800"/>
                        </a:lnSpc>
                        <a:spcBef>
                          <a:spcPts val="175"/>
                        </a:spcBef>
                      </a:pPr>
                      <a:r>
                        <a:rPr sz="1100" b="1" spc="15" dirty="0">
                          <a:solidFill>
                            <a:srgbClr val="FFFFFF"/>
                          </a:solidFill>
                          <a:latin typeface="Arial"/>
                          <a:cs typeface="Arial"/>
                        </a:rPr>
                        <a:t>P</a:t>
                      </a:r>
                      <a:r>
                        <a:rPr sz="1100" b="1" spc="25" dirty="0">
                          <a:solidFill>
                            <a:srgbClr val="FFFFFF"/>
                          </a:solidFill>
                          <a:latin typeface="Arial"/>
                          <a:cs typeface="Arial"/>
                        </a:rPr>
                        <a:t>a</a:t>
                      </a:r>
                      <a:r>
                        <a:rPr sz="1100" b="1" spc="35" dirty="0">
                          <a:solidFill>
                            <a:srgbClr val="FFFFFF"/>
                          </a:solidFill>
                          <a:latin typeface="Arial"/>
                          <a:cs typeface="Arial"/>
                        </a:rPr>
                        <a:t>r</a:t>
                      </a:r>
                      <a:r>
                        <a:rPr sz="1100" b="1" spc="-25" dirty="0">
                          <a:solidFill>
                            <a:srgbClr val="FFFFFF"/>
                          </a:solidFill>
                          <a:latin typeface="Arial"/>
                          <a:cs typeface="Arial"/>
                        </a:rPr>
                        <a:t>t</a:t>
                      </a:r>
                      <a:r>
                        <a:rPr sz="1100" b="1" spc="-20" dirty="0">
                          <a:solidFill>
                            <a:srgbClr val="FFFFFF"/>
                          </a:solidFill>
                          <a:latin typeface="Arial"/>
                          <a:cs typeface="Arial"/>
                        </a:rPr>
                        <a:t>i</a:t>
                      </a:r>
                      <a:r>
                        <a:rPr sz="1100" b="1" spc="25" dirty="0">
                          <a:solidFill>
                            <a:srgbClr val="FFFFFF"/>
                          </a:solidFill>
                          <a:latin typeface="Arial"/>
                          <a:cs typeface="Arial"/>
                        </a:rPr>
                        <a:t>c</a:t>
                      </a:r>
                      <a:r>
                        <a:rPr sz="1100" b="1" spc="-20" dirty="0">
                          <a:solidFill>
                            <a:srgbClr val="FFFFFF"/>
                          </a:solidFill>
                          <a:latin typeface="Arial"/>
                          <a:cs typeface="Arial"/>
                        </a:rPr>
                        <a:t>i</a:t>
                      </a:r>
                      <a:r>
                        <a:rPr sz="1100" b="1" spc="20" dirty="0">
                          <a:solidFill>
                            <a:srgbClr val="FFFFFF"/>
                          </a:solidFill>
                          <a:latin typeface="Arial"/>
                          <a:cs typeface="Arial"/>
                        </a:rPr>
                        <a:t>p</a:t>
                      </a:r>
                      <a:r>
                        <a:rPr sz="1100" b="1" spc="25" dirty="0">
                          <a:solidFill>
                            <a:srgbClr val="FFFFFF"/>
                          </a:solidFill>
                          <a:latin typeface="Arial"/>
                          <a:cs typeface="Arial"/>
                        </a:rPr>
                        <a:t>a</a:t>
                      </a:r>
                      <a:r>
                        <a:rPr sz="1100" b="1" spc="20" dirty="0">
                          <a:solidFill>
                            <a:srgbClr val="FFFFFF"/>
                          </a:solidFill>
                          <a:latin typeface="Arial"/>
                          <a:cs typeface="Arial"/>
                        </a:rPr>
                        <a:t>n</a:t>
                      </a:r>
                      <a:r>
                        <a:rPr sz="1100" b="1" dirty="0">
                          <a:solidFill>
                            <a:srgbClr val="FFFFFF"/>
                          </a:solidFill>
                          <a:latin typeface="Arial"/>
                          <a:cs typeface="Arial"/>
                        </a:rPr>
                        <a:t>t  </a:t>
                      </a:r>
                      <a:r>
                        <a:rPr sz="1100" b="1" spc="-75" dirty="0">
                          <a:solidFill>
                            <a:srgbClr val="FFFFFF"/>
                          </a:solidFill>
                          <a:latin typeface="Arial"/>
                          <a:cs typeface="Arial"/>
                        </a:rPr>
                        <a:t>Count</a:t>
                      </a:r>
                      <a:endParaRPr sz="1100">
                        <a:latin typeface="Arial"/>
                        <a:cs typeface="Arial"/>
                      </a:endParaRPr>
                    </a:p>
                  </a:txBody>
                  <a:tcPr marL="0" marR="0" marT="16669" marB="0">
                    <a:lnL w="19050">
                      <a:solidFill>
                        <a:srgbClr val="FFFFFF"/>
                      </a:solidFill>
                      <a:prstDash val="solid"/>
                    </a:lnL>
                    <a:lnR w="19050">
                      <a:solidFill>
                        <a:srgbClr val="FFFFFF"/>
                      </a:solidFill>
                      <a:prstDash val="solid"/>
                    </a:lnR>
                    <a:lnT w="12700">
                      <a:solidFill>
                        <a:srgbClr val="FFFFFF"/>
                      </a:solidFill>
                      <a:prstDash val="solid"/>
                    </a:lnT>
                    <a:lnB w="28575">
                      <a:solidFill>
                        <a:srgbClr val="FFFFFF"/>
                      </a:solidFill>
                      <a:prstDash val="solid"/>
                    </a:lnB>
                    <a:solidFill>
                      <a:srgbClr val="253B6B"/>
                    </a:solidFill>
                  </a:tcPr>
                </a:tc>
                <a:extLst>
                  <a:ext uri="{0D108BD9-81ED-4DB2-BD59-A6C34878D82A}">
                    <a16:rowId xmlns:a16="http://schemas.microsoft.com/office/drawing/2014/main" val="10000"/>
                  </a:ext>
                </a:extLst>
              </a:tr>
              <a:tr h="192002">
                <a:tc>
                  <a:txBody>
                    <a:bodyPr/>
                    <a:lstStyle/>
                    <a:p>
                      <a:pPr marL="29845">
                        <a:lnSpc>
                          <a:spcPct val="100000"/>
                        </a:lnSpc>
                        <a:spcBef>
                          <a:spcPts val="100"/>
                        </a:spcBef>
                      </a:pPr>
                      <a:r>
                        <a:rPr sz="1100" b="1" spc="-50" dirty="0">
                          <a:solidFill>
                            <a:srgbClr val="FFFFFF"/>
                          </a:solidFill>
                          <a:latin typeface="Arial"/>
                          <a:cs typeface="Arial"/>
                        </a:rPr>
                        <a:t>Tier </a:t>
                      </a:r>
                      <a:r>
                        <a:rPr sz="1100" b="1" spc="-60" dirty="0">
                          <a:solidFill>
                            <a:srgbClr val="FFFFFF"/>
                          </a:solidFill>
                          <a:latin typeface="Arial"/>
                          <a:cs typeface="Arial"/>
                        </a:rPr>
                        <a:t>I: </a:t>
                      </a:r>
                      <a:r>
                        <a:rPr sz="1100" b="1" spc="-50" dirty="0">
                          <a:solidFill>
                            <a:srgbClr val="FFFFFF"/>
                          </a:solidFill>
                          <a:latin typeface="Arial"/>
                          <a:cs typeface="Arial"/>
                        </a:rPr>
                        <a:t>Target </a:t>
                      </a:r>
                      <a:r>
                        <a:rPr sz="1100" b="1" spc="-85" dirty="0">
                          <a:solidFill>
                            <a:srgbClr val="FFFFFF"/>
                          </a:solidFill>
                          <a:latin typeface="Arial"/>
                          <a:cs typeface="Arial"/>
                        </a:rPr>
                        <a:t>Date</a:t>
                      </a:r>
                      <a:r>
                        <a:rPr sz="1100" b="1" spc="-20" dirty="0">
                          <a:solidFill>
                            <a:srgbClr val="FFFFFF"/>
                          </a:solidFill>
                          <a:latin typeface="Arial"/>
                          <a:cs typeface="Arial"/>
                        </a:rPr>
                        <a:t> </a:t>
                      </a:r>
                      <a:r>
                        <a:rPr sz="1100" b="1" spc="-80" dirty="0">
                          <a:solidFill>
                            <a:srgbClr val="FFFFFF"/>
                          </a:solidFill>
                          <a:latin typeface="Arial"/>
                          <a:cs typeface="Arial"/>
                        </a:rPr>
                        <a:t>Funds</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marL="397510">
                        <a:lnSpc>
                          <a:spcPct val="100000"/>
                        </a:lnSpc>
                        <a:spcBef>
                          <a:spcPts val="100"/>
                        </a:spcBef>
                      </a:pPr>
                      <a:r>
                        <a:rPr sz="1100" b="1" spc="-70" dirty="0">
                          <a:solidFill>
                            <a:srgbClr val="FFFFFF"/>
                          </a:solidFill>
                          <a:latin typeface="Arial"/>
                          <a:cs typeface="Arial"/>
                        </a:rPr>
                        <a:t>$6,368</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algn="ctr">
                        <a:lnSpc>
                          <a:spcPct val="100000"/>
                        </a:lnSpc>
                        <a:spcBef>
                          <a:spcPts val="100"/>
                        </a:spcBef>
                      </a:pPr>
                      <a:r>
                        <a:rPr sz="1100" b="1" spc="-75" dirty="0">
                          <a:solidFill>
                            <a:srgbClr val="FFFFFF"/>
                          </a:solidFill>
                          <a:latin typeface="Arial"/>
                          <a:cs typeface="Arial"/>
                        </a:rPr>
                        <a:t>45.53%</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marL="3175" algn="ctr">
                        <a:lnSpc>
                          <a:spcPct val="100000"/>
                        </a:lnSpc>
                        <a:spcBef>
                          <a:spcPts val="100"/>
                        </a:spcBef>
                      </a:pPr>
                      <a:r>
                        <a:rPr sz="1100" b="1" spc="-70" dirty="0">
                          <a:solidFill>
                            <a:srgbClr val="FFFFFF"/>
                          </a:solidFill>
                          <a:latin typeface="Arial"/>
                          <a:cs typeface="Arial"/>
                        </a:rPr>
                        <a:t>218,995</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extLst>
                  <a:ext uri="{0D108BD9-81ED-4DB2-BD59-A6C34878D82A}">
                    <a16:rowId xmlns:a16="http://schemas.microsoft.com/office/drawing/2014/main" val="10001"/>
                  </a:ext>
                </a:extLst>
              </a:tr>
              <a:tr h="192002">
                <a:tc>
                  <a:txBody>
                    <a:bodyPr/>
                    <a:lstStyle/>
                    <a:p>
                      <a:pPr marL="29845">
                        <a:lnSpc>
                          <a:spcPct val="100000"/>
                        </a:lnSpc>
                        <a:spcBef>
                          <a:spcPts val="100"/>
                        </a:spcBef>
                      </a:pPr>
                      <a:r>
                        <a:rPr sz="1100" spc="-95" dirty="0">
                          <a:latin typeface="Arial"/>
                          <a:cs typeface="Arial"/>
                        </a:rPr>
                        <a:t>FRS U.S. Bond </a:t>
                      </a:r>
                      <a:r>
                        <a:rPr sz="1100" spc="-105" dirty="0">
                          <a:latin typeface="Arial"/>
                          <a:cs typeface="Arial"/>
                        </a:rPr>
                        <a:t>Enhanced </a:t>
                      </a:r>
                      <a:r>
                        <a:rPr sz="1100" spc="-70" dirty="0">
                          <a:latin typeface="Arial"/>
                          <a:cs typeface="Arial"/>
                        </a:rPr>
                        <a:t>Index</a:t>
                      </a:r>
                      <a:r>
                        <a:rPr sz="1100" spc="75" dirty="0">
                          <a:latin typeface="Arial"/>
                          <a:cs typeface="Arial"/>
                        </a:rPr>
                        <a:t> </a:t>
                      </a:r>
                      <a:r>
                        <a:rPr sz="1100" spc="-110" dirty="0">
                          <a:latin typeface="Arial"/>
                          <a:cs typeface="Arial"/>
                        </a:rPr>
                        <a:t>Fund</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100"/>
                        </a:spcBef>
                      </a:pPr>
                      <a:r>
                        <a:rPr sz="1100" spc="-65" dirty="0">
                          <a:latin typeface="Arial"/>
                          <a:cs typeface="Arial"/>
                        </a:rPr>
                        <a:t>$291</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6985" algn="ctr">
                        <a:lnSpc>
                          <a:spcPct val="100000"/>
                        </a:lnSpc>
                        <a:spcBef>
                          <a:spcPts val="100"/>
                        </a:spcBef>
                      </a:pPr>
                      <a:r>
                        <a:rPr sz="1100" spc="-80" dirty="0">
                          <a:latin typeface="Arial"/>
                          <a:cs typeface="Arial"/>
                        </a:rPr>
                        <a:t>2.08%</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100"/>
                        </a:spcBef>
                      </a:pPr>
                      <a:r>
                        <a:rPr sz="1100" spc="-70" dirty="0">
                          <a:latin typeface="Arial"/>
                          <a:cs typeface="Arial"/>
                        </a:rPr>
                        <a:t>15,648</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extLst>
                  <a:ext uri="{0D108BD9-81ED-4DB2-BD59-A6C34878D82A}">
                    <a16:rowId xmlns:a16="http://schemas.microsoft.com/office/drawing/2014/main" val="10002"/>
                  </a:ext>
                </a:extLst>
              </a:tr>
              <a:tr h="191879">
                <a:tc>
                  <a:txBody>
                    <a:bodyPr/>
                    <a:lstStyle/>
                    <a:p>
                      <a:pPr marL="29845">
                        <a:lnSpc>
                          <a:spcPct val="100000"/>
                        </a:lnSpc>
                        <a:spcBef>
                          <a:spcPts val="100"/>
                        </a:spcBef>
                      </a:pPr>
                      <a:r>
                        <a:rPr sz="1100" spc="-95" dirty="0">
                          <a:latin typeface="Arial"/>
                          <a:cs typeface="Arial"/>
                        </a:rPr>
                        <a:t>FRS U.S. </a:t>
                      </a:r>
                      <a:r>
                        <a:rPr sz="1100" spc="-70" dirty="0">
                          <a:latin typeface="Arial"/>
                          <a:cs typeface="Arial"/>
                        </a:rPr>
                        <a:t>Stock </a:t>
                      </a:r>
                      <a:r>
                        <a:rPr sz="1100" spc="-105" dirty="0">
                          <a:latin typeface="Arial"/>
                          <a:cs typeface="Arial"/>
                        </a:rPr>
                        <a:t>Market </a:t>
                      </a:r>
                      <a:r>
                        <a:rPr sz="1100" spc="-70" dirty="0">
                          <a:latin typeface="Arial"/>
                          <a:cs typeface="Arial"/>
                        </a:rPr>
                        <a:t>Index</a:t>
                      </a:r>
                      <a:r>
                        <a:rPr sz="1100" spc="-55" dirty="0">
                          <a:latin typeface="Arial"/>
                          <a:cs typeface="Arial"/>
                        </a:rPr>
                        <a:t> </a:t>
                      </a:r>
                      <a:r>
                        <a:rPr sz="1100" spc="-110" dirty="0">
                          <a:latin typeface="Arial"/>
                          <a:cs typeface="Arial"/>
                        </a:rPr>
                        <a:t>Fund</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3810" algn="ctr">
                        <a:lnSpc>
                          <a:spcPct val="100000"/>
                        </a:lnSpc>
                        <a:spcBef>
                          <a:spcPts val="100"/>
                        </a:spcBef>
                      </a:pPr>
                      <a:r>
                        <a:rPr sz="1100" spc="-70" dirty="0">
                          <a:latin typeface="Arial"/>
                          <a:cs typeface="Arial"/>
                        </a:rPr>
                        <a:t>1,468</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3810" algn="ctr">
                        <a:lnSpc>
                          <a:spcPct val="100000"/>
                        </a:lnSpc>
                        <a:spcBef>
                          <a:spcPts val="100"/>
                        </a:spcBef>
                      </a:pPr>
                      <a:r>
                        <a:rPr sz="1100" spc="-70" dirty="0">
                          <a:latin typeface="Arial"/>
                          <a:cs typeface="Arial"/>
                        </a:rPr>
                        <a:t>10.50</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100"/>
                        </a:spcBef>
                      </a:pPr>
                      <a:r>
                        <a:rPr sz="1100" spc="-70" dirty="0">
                          <a:latin typeface="Arial"/>
                          <a:cs typeface="Arial"/>
                        </a:rPr>
                        <a:t>38,646</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extLst>
                  <a:ext uri="{0D108BD9-81ED-4DB2-BD59-A6C34878D82A}">
                    <a16:rowId xmlns:a16="http://schemas.microsoft.com/office/drawing/2014/main" val="10003"/>
                  </a:ext>
                </a:extLst>
              </a:tr>
              <a:tr h="192002">
                <a:tc>
                  <a:txBody>
                    <a:bodyPr/>
                    <a:lstStyle/>
                    <a:p>
                      <a:pPr marL="29845">
                        <a:lnSpc>
                          <a:spcPct val="100000"/>
                        </a:lnSpc>
                        <a:spcBef>
                          <a:spcPts val="100"/>
                        </a:spcBef>
                      </a:pPr>
                      <a:r>
                        <a:rPr sz="1100" spc="-95" dirty="0">
                          <a:latin typeface="Arial"/>
                          <a:cs typeface="Arial"/>
                        </a:rPr>
                        <a:t>FRS </a:t>
                      </a:r>
                      <a:r>
                        <a:rPr sz="1100" spc="-70" dirty="0">
                          <a:latin typeface="Arial"/>
                          <a:cs typeface="Arial"/>
                        </a:rPr>
                        <a:t>Foreign Stock Index</a:t>
                      </a:r>
                      <a:r>
                        <a:rPr sz="1100" spc="-120" dirty="0">
                          <a:latin typeface="Arial"/>
                          <a:cs typeface="Arial"/>
                        </a:rPr>
                        <a:t> </a:t>
                      </a:r>
                      <a:r>
                        <a:rPr sz="1100" spc="-110" dirty="0">
                          <a:latin typeface="Arial"/>
                          <a:cs typeface="Arial"/>
                        </a:rPr>
                        <a:t>Fund</a:t>
                      </a:r>
                      <a:endParaRPr sz="1100" dirty="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7620" algn="ctr">
                        <a:lnSpc>
                          <a:spcPct val="100000"/>
                        </a:lnSpc>
                        <a:spcBef>
                          <a:spcPts val="100"/>
                        </a:spcBef>
                      </a:pPr>
                      <a:r>
                        <a:rPr sz="1100" spc="-65" dirty="0">
                          <a:latin typeface="Arial"/>
                          <a:cs typeface="Arial"/>
                        </a:rPr>
                        <a:t>298</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100"/>
                        </a:spcBef>
                      </a:pPr>
                      <a:r>
                        <a:rPr sz="1100" spc="-70" dirty="0">
                          <a:latin typeface="Arial"/>
                          <a:cs typeface="Arial"/>
                        </a:rPr>
                        <a:t>2.13</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100"/>
                        </a:spcBef>
                      </a:pPr>
                      <a:r>
                        <a:rPr sz="1100" spc="-70" dirty="0">
                          <a:latin typeface="Arial"/>
                          <a:cs typeface="Arial"/>
                        </a:rPr>
                        <a:t>20,488</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extLst>
                  <a:ext uri="{0D108BD9-81ED-4DB2-BD59-A6C34878D82A}">
                    <a16:rowId xmlns:a16="http://schemas.microsoft.com/office/drawing/2014/main" val="10004"/>
                  </a:ext>
                </a:extLst>
              </a:tr>
              <a:tr h="191928">
                <a:tc>
                  <a:txBody>
                    <a:bodyPr/>
                    <a:lstStyle/>
                    <a:p>
                      <a:pPr marL="29845">
                        <a:lnSpc>
                          <a:spcPct val="100000"/>
                        </a:lnSpc>
                        <a:spcBef>
                          <a:spcPts val="100"/>
                        </a:spcBef>
                      </a:pPr>
                      <a:r>
                        <a:rPr sz="1100" b="1" spc="-50" dirty="0">
                          <a:solidFill>
                            <a:srgbClr val="FFFFFF"/>
                          </a:solidFill>
                          <a:latin typeface="Arial"/>
                          <a:cs typeface="Arial"/>
                        </a:rPr>
                        <a:t>Tier </a:t>
                      </a:r>
                      <a:r>
                        <a:rPr sz="1100" b="1" spc="-60" dirty="0">
                          <a:solidFill>
                            <a:srgbClr val="FFFFFF"/>
                          </a:solidFill>
                          <a:latin typeface="Arial"/>
                          <a:cs typeface="Arial"/>
                        </a:rPr>
                        <a:t>II: </a:t>
                      </a:r>
                      <a:r>
                        <a:rPr sz="1100" b="1" spc="-75" dirty="0">
                          <a:solidFill>
                            <a:srgbClr val="FFFFFF"/>
                          </a:solidFill>
                          <a:latin typeface="Arial"/>
                          <a:cs typeface="Arial"/>
                        </a:rPr>
                        <a:t>Index</a:t>
                      </a:r>
                      <a:r>
                        <a:rPr sz="1100" b="1" spc="20" dirty="0">
                          <a:solidFill>
                            <a:srgbClr val="FFFFFF"/>
                          </a:solidFill>
                          <a:latin typeface="Arial"/>
                          <a:cs typeface="Arial"/>
                        </a:rPr>
                        <a:t> </a:t>
                      </a:r>
                      <a:r>
                        <a:rPr sz="1100" b="1" spc="-80" dirty="0">
                          <a:solidFill>
                            <a:srgbClr val="FFFFFF"/>
                          </a:solidFill>
                          <a:latin typeface="Arial"/>
                          <a:cs typeface="Arial"/>
                        </a:rPr>
                        <a:t>Funds</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marL="397510">
                        <a:lnSpc>
                          <a:spcPct val="100000"/>
                        </a:lnSpc>
                        <a:spcBef>
                          <a:spcPts val="100"/>
                        </a:spcBef>
                      </a:pPr>
                      <a:r>
                        <a:rPr sz="1100" b="1" spc="-70" dirty="0">
                          <a:solidFill>
                            <a:srgbClr val="FFFFFF"/>
                          </a:solidFill>
                          <a:latin typeface="Arial"/>
                          <a:cs typeface="Arial"/>
                        </a:rPr>
                        <a:t>$2,057</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algn="ctr">
                        <a:lnSpc>
                          <a:spcPct val="100000"/>
                        </a:lnSpc>
                        <a:spcBef>
                          <a:spcPts val="100"/>
                        </a:spcBef>
                      </a:pPr>
                      <a:r>
                        <a:rPr sz="1100" b="1" spc="-75" dirty="0">
                          <a:solidFill>
                            <a:srgbClr val="FFFFFF"/>
                          </a:solidFill>
                          <a:latin typeface="Arial"/>
                          <a:cs typeface="Arial"/>
                        </a:rPr>
                        <a:t>14.71%</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algn="ctr">
                        <a:lnSpc>
                          <a:spcPct val="100000"/>
                        </a:lnSpc>
                        <a:spcBef>
                          <a:spcPts val="100"/>
                        </a:spcBef>
                      </a:pPr>
                      <a:r>
                        <a:rPr sz="1100" spc="-70" dirty="0">
                          <a:solidFill>
                            <a:srgbClr val="FFFFFF"/>
                          </a:solidFill>
                          <a:latin typeface="Arial"/>
                          <a:cs typeface="Arial"/>
                        </a:rPr>
                        <a:t>74,782</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extLst>
                  <a:ext uri="{0D108BD9-81ED-4DB2-BD59-A6C34878D82A}">
                    <a16:rowId xmlns:a16="http://schemas.microsoft.com/office/drawing/2014/main" val="10005"/>
                  </a:ext>
                </a:extLst>
              </a:tr>
              <a:tr h="192002">
                <a:tc>
                  <a:txBody>
                    <a:bodyPr/>
                    <a:lstStyle/>
                    <a:p>
                      <a:pPr marL="29845">
                        <a:lnSpc>
                          <a:spcPct val="100000"/>
                        </a:lnSpc>
                        <a:spcBef>
                          <a:spcPts val="100"/>
                        </a:spcBef>
                      </a:pPr>
                      <a:r>
                        <a:rPr sz="1100" spc="-95" dirty="0">
                          <a:latin typeface="Arial"/>
                          <a:cs typeface="Arial"/>
                        </a:rPr>
                        <a:t>FRS </a:t>
                      </a:r>
                      <a:r>
                        <a:rPr sz="1100" spc="-105" dirty="0">
                          <a:latin typeface="Arial"/>
                          <a:cs typeface="Arial"/>
                        </a:rPr>
                        <a:t>Money Market</a:t>
                      </a:r>
                      <a:r>
                        <a:rPr sz="1100" spc="-35" dirty="0">
                          <a:latin typeface="Arial"/>
                          <a:cs typeface="Arial"/>
                        </a:rPr>
                        <a:t> </a:t>
                      </a:r>
                      <a:r>
                        <a:rPr sz="1100" spc="-110" dirty="0">
                          <a:latin typeface="Arial"/>
                          <a:cs typeface="Arial"/>
                        </a:rPr>
                        <a:t>Fund</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397510">
                        <a:lnSpc>
                          <a:spcPct val="100000"/>
                        </a:lnSpc>
                        <a:spcBef>
                          <a:spcPts val="100"/>
                        </a:spcBef>
                      </a:pPr>
                      <a:r>
                        <a:rPr sz="1100" spc="-70" dirty="0">
                          <a:latin typeface="Arial"/>
                          <a:cs typeface="Arial"/>
                        </a:rPr>
                        <a:t>$1,134</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6985" algn="ctr">
                        <a:lnSpc>
                          <a:spcPct val="100000"/>
                        </a:lnSpc>
                        <a:spcBef>
                          <a:spcPts val="100"/>
                        </a:spcBef>
                      </a:pPr>
                      <a:r>
                        <a:rPr sz="1100" spc="-80" dirty="0">
                          <a:latin typeface="Arial"/>
                          <a:cs typeface="Arial"/>
                        </a:rPr>
                        <a:t>8.11%</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100"/>
                        </a:spcBef>
                      </a:pPr>
                      <a:r>
                        <a:rPr sz="1100" spc="-70" dirty="0">
                          <a:latin typeface="Arial"/>
                          <a:cs typeface="Arial"/>
                        </a:rPr>
                        <a:t>17,337</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extLst>
                  <a:ext uri="{0D108BD9-81ED-4DB2-BD59-A6C34878D82A}">
                    <a16:rowId xmlns:a16="http://schemas.microsoft.com/office/drawing/2014/main" val="10006"/>
                  </a:ext>
                </a:extLst>
              </a:tr>
              <a:tr h="192002">
                <a:tc>
                  <a:txBody>
                    <a:bodyPr/>
                    <a:lstStyle/>
                    <a:p>
                      <a:pPr marL="29845">
                        <a:lnSpc>
                          <a:spcPts val="1735"/>
                        </a:lnSpc>
                        <a:spcBef>
                          <a:spcPts val="180"/>
                        </a:spcBef>
                      </a:pPr>
                      <a:r>
                        <a:rPr sz="1100" spc="-95" dirty="0">
                          <a:latin typeface="Arial"/>
                          <a:cs typeface="Arial"/>
                        </a:rPr>
                        <a:t>FRS </a:t>
                      </a:r>
                      <a:r>
                        <a:rPr sz="1100" spc="-65" dirty="0">
                          <a:latin typeface="Arial"/>
                          <a:cs typeface="Arial"/>
                        </a:rPr>
                        <a:t>Inflation </a:t>
                      </a:r>
                      <a:r>
                        <a:rPr sz="1100" spc="-75" dirty="0">
                          <a:latin typeface="Arial"/>
                          <a:cs typeface="Arial"/>
                        </a:rPr>
                        <a:t>Adjusted </a:t>
                      </a:r>
                      <a:r>
                        <a:rPr sz="1100" spc="-80" dirty="0">
                          <a:latin typeface="Arial"/>
                          <a:cs typeface="Arial"/>
                        </a:rPr>
                        <a:t>Multi-Assets</a:t>
                      </a:r>
                      <a:r>
                        <a:rPr sz="1100" dirty="0">
                          <a:latin typeface="Arial"/>
                          <a:cs typeface="Arial"/>
                        </a:rPr>
                        <a:t> </a:t>
                      </a:r>
                      <a:r>
                        <a:rPr sz="1100" spc="-110" dirty="0">
                          <a:latin typeface="Arial"/>
                          <a:cs typeface="Arial"/>
                        </a:rPr>
                        <a:t>Fund</a:t>
                      </a:r>
                      <a:endParaRPr sz="1100">
                        <a:latin typeface="Arial"/>
                        <a:cs typeface="Arial"/>
                      </a:endParaRPr>
                    </a:p>
                  </a:txBody>
                  <a:tcPr marL="0" marR="0" marT="1714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7620" algn="ctr">
                        <a:lnSpc>
                          <a:spcPct val="100000"/>
                        </a:lnSpc>
                        <a:spcBef>
                          <a:spcPts val="100"/>
                        </a:spcBef>
                      </a:pPr>
                      <a:r>
                        <a:rPr sz="1100" spc="-65" dirty="0">
                          <a:latin typeface="Arial"/>
                          <a:cs typeface="Arial"/>
                        </a:rPr>
                        <a:t>133</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4445" algn="ctr">
                        <a:lnSpc>
                          <a:spcPct val="100000"/>
                        </a:lnSpc>
                        <a:spcBef>
                          <a:spcPts val="100"/>
                        </a:spcBef>
                      </a:pPr>
                      <a:r>
                        <a:rPr sz="1100" spc="-75" dirty="0">
                          <a:latin typeface="Arial"/>
                          <a:cs typeface="Arial"/>
                        </a:rPr>
                        <a:t>1.0</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100"/>
                        </a:spcBef>
                      </a:pPr>
                      <a:r>
                        <a:rPr sz="1100" spc="-70" dirty="0">
                          <a:latin typeface="Arial"/>
                          <a:cs typeface="Arial"/>
                        </a:rPr>
                        <a:t>10,256</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extLst>
                  <a:ext uri="{0D108BD9-81ED-4DB2-BD59-A6C34878D82A}">
                    <a16:rowId xmlns:a16="http://schemas.microsoft.com/office/drawing/2014/main" val="10007"/>
                  </a:ext>
                </a:extLst>
              </a:tr>
              <a:tr h="192002">
                <a:tc>
                  <a:txBody>
                    <a:bodyPr/>
                    <a:lstStyle/>
                    <a:p>
                      <a:pPr marL="29845">
                        <a:lnSpc>
                          <a:spcPct val="100000"/>
                        </a:lnSpc>
                        <a:spcBef>
                          <a:spcPts val="100"/>
                        </a:spcBef>
                      </a:pPr>
                      <a:r>
                        <a:rPr sz="1100" spc="-95" dirty="0">
                          <a:latin typeface="Arial"/>
                          <a:cs typeface="Arial"/>
                        </a:rPr>
                        <a:t>FRS </a:t>
                      </a:r>
                      <a:r>
                        <a:rPr sz="1100" spc="-85" dirty="0">
                          <a:latin typeface="Arial"/>
                          <a:cs typeface="Arial"/>
                        </a:rPr>
                        <a:t>Core </a:t>
                      </a:r>
                      <a:r>
                        <a:rPr sz="1100" spc="-90" dirty="0">
                          <a:latin typeface="Arial"/>
                          <a:cs typeface="Arial"/>
                        </a:rPr>
                        <a:t>Plus </a:t>
                      </a:r>
                      <a:r>
                        <a:rPr sz="1100" spc="-80" dirty="0">
                          <a:latin typeface="Arial"/>
                          <a:cs typeface="Arial"/>
                        </a:rPr>
                        <a:t>Fixed Income</a:t>
                      </a:r>
                      <a:r>
                        <a:rPr sz="1100" spc="145" dirty="0">
                          <a:latin typeface="Arial"/>
                          <a:cs typeface="Arial"/>
                        </a:rPr>
                        <a:t> </a:t>
                      </a:r>
                      <a:r>
                        <a:rPr sz="1100" spc="-110" dirty="0">
                          <a:latin typeface="Arial"/>
                          <a:cs typeface="Arial"/>
                        </a:rPr>
                        <a:t>Fund</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7620" algn="ctr">
                        <a:lnSpc>
                          <a:spcPct val="100000"/>
                        </a:lnSpc>
                        <a:spcBef>
                          <a:spcPts val="100"/>
                        </a:spcBef>
                      </a:pPr>
                      <a:r>
                        <a:rPr sz="1100" spc="-65" dirty="0">
                          <a:latin typeface="Arial"/>
                          <a:cs typeface="Arial"/>
                        </a:rPr>
                        <a:t>444</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4445" algn="ctr">
                        <a:lnSpc>
                          <a:spcPct val="100000"/>
                        </a:lnSpc>
                        <a:spcBef>
                          <a:spcPts val="100"/>
                        </a:spcBef>
                      </a:pPr>
                      <a:r>
                        <a:rPr sz="1100" spc="-75" dirty="0">
                          <a:latin typeface="Arial"/>
                          <a:cs typeface="Arial"/>
                        </a:rPr>
                        <a:t>3.2</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100"/>
                        </a:spcBef>
                      </a:pPr>
                      <a:r>
                        <a:rPr sz="1100" spc="-70" dirty="0">
                          <a:latin typeface="Arial"/>
                          <a:cs typeface="Arial"/>
                        </a:rPr>
                        <a:t>17,847</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extLst>
                  <a:ext uri="{0D108BD9-81ED-4DB2-BD59-A6C34878D82A}">
                    <a16:rowId xmlns:a16="http://schemas.microsoft.com/office/drawing/2014/main" val="10008"/>
                  </a:ext>
                </a:extLst>
              </a:tr>
              <a:tr h="191972">
                <a:tc>
                  <a:txBody>
                    <a:bodyPr/>
                    <a:lstStyle/>
                    <a:p>
                      <a:pPr marL="29845">
                        <a:lnSpc>
                          <a:spcPct val="100000"/>
                        </a:lnSpc>
                        <a:spcBef>
                          <a:spcPts val="95"/>
                        </a:spcBef>
                      </a:pPr>
                      <a:r>
                        <a:rPr sz="1100" spc="-95" dirty="0">
                          <a:latin typeface="Arial"/>
                          <a:cs typeface="Arial"/>
                        </a:rPr>
                        <a:t>FRS U.S. </a:t>
                      </a:r>
                      <a:r>
                        <a:rPr sz="1100" spc="-70" dirty="0">
                          <a:latin typeface="Arial"/>
                          <a:cs typeface="Arial"/>
                        </a:rPr>
                        <a:t>Stock</a:t>
                      </a:r>
                      <a:r>
                        <a:rPr sz="1100" spc="-45" dirty="0">
                          <a:latin typeface="Arial"/>
                          <a:cs typeface="Arial"/>
                        </a:rPr>
                        <a:t> </a:t>
                      </a:r>
                      <a:r>
                        <a:rPr sz="1100" spc="-110" dirty="0">
                          <a:latin typeface="Arial"/>
                          <a:cs typeface="Arial"/>
                        </a:rPr>
                        <a:t>Fund</a:t>
                      </a:r>
                      <a:endParaRPr sz="1100">
                        <a:latin typeface="Arial"/>
                        <a:cs typeface="Arial"/>
                      </a:endParaRPr>
                    </a:p>
                  </a:txBody>
                  <a:tcPr marL="0" marR="0" marT="9049"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3810" algn="ctr">
                        <a:lnSpc>
                          <a:spcPct val="100000"/>
                        </a:lnSpc>
                        <a:spcBef>
                          <a:spcPts val="95"/>
                        </a:spcBef>
                      </a:pPr>
                      <a:r>
                        <a:rPr sz="1100" spc="-70" dirty="0">
                          <a:latin typeface="Arial"/>
                          <a:cs typeface="Arial"/>
                        </a:rPr>
                        <a:t>2,125</a:t>
                      </a:r>
                      <a:endParaRPr sz="1100">
                        <a:latin typeface="Arial"/>
                        <a:cs typeface="Arial"/>
                      </a:endParaRPr>
                    </a:p>
                  </a:txBody>
                  <a:tcPr marL="0" marR="0" marT="9049"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95"/>
                        </a:spcBef>
                      </a:pPr>
                      <a:r>
                        <a:rPr sz="1100" spc="-70" dirty="0">
                          <a:latin typeface="Arial"/>
                          <a:cs typeface="Arial"/>
                        </a:rPr>
                        <a:t>15.2</a:t>
                      </a:r>
                      <a:endParaRPr sz="1100">
                        <a:latin typeface="Arial"/>
                        <a:cs typeface="Arial"/>
                      </a:endParaRPr>
                    </a:p>
                  </a:txBody>
                  <a:tcPr marL="0" marR="0" marT="9049"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95"/>
                        </a:spcBef>
                      </a:pPr>
                      <a:r>
                        <a:rPr sz="1100" spc="-70" dirty="0">
                          <a:latin typeface="Arial"/>
                          <a:cs typeface="Arial"/>
                        </a:rPr>
                        <a:t>38,720</a:t>
                      </a:r>
                      <a:endParaRPr sz="1100">
                        <a:latin typeface="Arial"/>
                        <a:cs typeface="Arial"/>
                      </a:endParaRPr>
                    </a:p>
                  </a:txBody>
                  <a:tcPr marL="0" marR="0" marT="9049"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extLst>
                  <a:ext uri="{0D108BD9-81ED-4DB2-BD59-A6C34878D82A}">
                    <a16:rowId xmlns:a16="http://schemas.microsoft.com/office/drawing/2014/main" val="10009"/>
                  </a:ext>
                </a:extLst>
              </a:tr>
              <a:tr h="192002">
                <a:tc>
                  <a:txBody>
                    <a:bodyPr/>
                    <a:lstStyle/>
                    <a:p>
                      <a:pPr marL="29845">
                        <a:lnSpc>
                          <a:spcPct val="100000"/>
                        </a:lnSpc>
                        <a:spcBef>
                          <a:spcPts val="100"/>
                        </a:spcBef>
                      </a:pPr>
                      <a:r>
                        <a:rPr sz="1100" spc="-95" dirty="0">
                          <a:latin typeface="Arial"/>
                          <a:cs typeface="Arial"/>
                        </a:rPr>
                        <a:t>FRS </a:t>
                      </a:r>
                      <a:r>
                        <a:rPr sz="1100" spc="-70" dirty="0">
                          <a:latin typeface="Arial"/>
                          <a:cs typeface="Arial"/>
                        </a:rPr>
                        <a:t>Foreign Stock</a:t>
                      </a:r>
                      <a:r>
                        <a:rPr sz="1100" spc="-90" dirty="0">
                          <a:latin typeface="Arial"/>
                          <a:cs typeface="Arial"/>
                        </a:rPr>
                        <a:t> </a:t>
                      </a:r>
                      <a:r>
                        <a:rPr sz="1100" spc="-110" dirty="0">
                          <a:latin typeface="Arial"/>
                          <a:cs typeface="Arial"/>
                        </a:rPr>
                        <a:t>Fund</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7620" algn="ctr">
                        <a:lnSpc>
                          <a:spcPct val="100000"/>
                        </a:lnSpc>
                        <a:spcBef>
                          <a:spcPts val="100"/>
                        </a:spcBef>
                      </a:pPr>
                      <a:r>
                        <a:rPr sz="1100" spc="-65" dirty="0">
                          <a:latin typeface="Arial"/>
                          <a:cs typeface="Arial"/>
                        </a:rPr>
                        <a:t>202</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4445" algn="ctr">
                        <a:lnSpc>
                          <a:spcPct val="100000"/>
                        </a:lnSpc>
                        <a:spcBef>
                          <a:spcPts val="100"/>
                        </a:spcBef>
                      </a:pPr>
                      <a:r>
                        <a:rPr sz="1100" spc="-75" dirty="0">
                          <a:latin typeface="Arial"/>
                          <a:cs typeface="Arial"/>
                        </a:rPr>
                        <a:t>1.4</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100"/>
                        </a:spcBef>
                      </a:pPr>
                      <a:r>
                        <a:rPr sz="1100" spc="-70" dirty="0">
                          <a:latin typeface="Arial"/>
                          <a:cs typeface="Arial"/>
                        </a:rPr>
                        <a:t>14,651</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extLst>
                  <a:ext uri="{0D108BD9-81ED-4DB2-BD59-A6C34878D82A}">
                    <a16:rowId xmlns:a16="http://schemas.microsoft.com/office/drawing/2014/main" val="10010"/>
                  </a:ext>
                </a:extLst>
              </a:tr>
              <a:tr h="192002">
                <a:tc>
                  <a:txBody>
                    <a:bodyPr/>
                    <a:lstStyle/>
                    <a:p>
                      <a:pPr marL="29845">
                        <a:lnSpc>
                          <a:spcPct val="100000"/>
                        </a:lnSpc>
                        <a:spcBef>
                          <a:spcPts val="100"/>
                        </a:spcBef>
                      </a:pPr>
                      <a:r>
                        <a:rPr sz="1100" spc="-95" dirty="0">
                          <a:latin typeface="Arial"/>
                          <a:cs typeface="Arial"/>
                        </a:rPr>
                        <a:t>FRS </a:t>
                      </a:r>
                      <a:r>
                        <a:rPr sz="1100" spc="-80" dirty="0">
                          <a:latin typeface="Arial"/>
                          <a:cs typeface="Arial"/>
                        </a:rPr>
                        <a:t>Global </a:t>
                      </a:r>
                      <a:r>
                        <a:rPr sz="1100" spc="-70" dirty="0">
                          <a:latin typeface="Arial"/>
                          <a:cs typeface="Arial"/>
                        </a:rPr>
                        <a:t>Stock</a:t>
                      </a:r>
                      <a:r>
                        <a:rPr sz="1100" spc="-55" dirty="0">
                          <a:latin typeface="Arial"/>
                          <a:cs typeface="Arial"/>
                        </a:rPr>
                        <a:t> </a:t>
                      </a:r>
                      <a:r>
                        <a:rPr sz="1100" spc="-110" dirty="0">
                          <a:latin typeface="Arial"/>
                          <a:cs typeface="Arial"/>
                        </a:rPr>
                        <a:t>Fund</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7620" algn="ctr">
                        <a:lnSpc>
                          <a:spcPct val="100000"/>
                        </a:lnSpc>
                        <a:spcBef>
                          <a:spcPts val="100"/>
                        </a:spcBef>
                      </a:pPr>
                      <a:r>
                        <a:rPr sz="1100" spc="-65" dirty="0">
                          <a:latin typeface="Arial"/>
                          <a:cs typeface="Arial"/>
                        </a:rPr>
                        <a:t>388</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marL="4445" algn="ctr">
                        <a:lnSpc>
                          <a:spcPct val="100000"/>
                        </a:lnSpc>
                        <a:spcBef>
                          <a:spcPts val="100"/>
                        </a:spcBef>
                      </a:pPr>
                      <a:r>
                        <a:rPr sz="1100" spc="-75" dirty="0">
                          <a:latin typeface="Arial"/>
                          <a:cs typeface="Arial"/>
                        </a:rPr>
                        <a:t>2.8</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tc>
                  <a:txBody>
                    <a:bodyPr/>
                    <a:lstStyle/>
                    <a:p>
                      <a:pPr algn="ctr">
                        <a:lnSpc>
                          <a:spcPct val="100000"/>
                        </a:lnSpc>
                        <a:spcBef>
                          <a:spcPts val="100"/>
                        </a:spcBef>
                      </a:pPr>
                      <a:r>
                        <a:rPr sz="1100" spc="-70" dirty="0">
                          <a:latin typeface="Arial"/>
                          <a:cs typeface="Arial"/>
                        </a:rPr>
                        <a:t>16,556</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F1F1F1"/>
                    </a:solidFill>
                  </a:tcPr>
                </a:tc>
                <a:extLst>
                  <a:ext uri="{0D108BD9-81ED-4DB2-BD59-A6C34878D82A}">
                    <a16:rowId xmlns:a16="http://schemas.microsoft.com/office/drawing/2014/main" val="10011"/>
                  </a:ext>
                </a:extLst>
              </a:tr>
              <a:tr h="192002">
                <a:tc>
                  <a:txBody>
                    <a:bodyPr/>
                    <a:lstStyle/>
                    <a:p>
                      <a:pPr marL="29845">
                        <a:lnSpc>
                          <a:spcPct val="100000"/>
                        </a:lnSpc>
                        <a:spcBef>
                          <a:spcPts val="100"/>
                        </a:spcBef>
                      </a:pPr>
                      <a:r>
                        <a:rPr sz="1100" b="1" spc="-50" dirty="0">
                          <a:solidFill>
                            <a:srgbClr val="FFFFFF"/>
                          </a:solidFill>
                          <a:latin typeface="Arial"/>
                          <a:cs typeface="Arial"/>
                        </a:rPr>
                        <a:t>Tier </a:t>
                      </a:r>
                      <a:r>
                        <a:rPr sz="1100" b="1" spc="-65" dirty="0">
                          <a:solidFill>
                            <a:srgbClr val="FFFFFF"/>
                          </a:solidFill>
                          <a:latin typeface="Arial"/>
                          <a:cs typeface="Arial"/>
                        </a:rPr>
                        <a:t>III: </a:t>
                      </a:r>
                      <a:r>
                        <a:rPr sz="1100" b="1" spc="-85" dirty="0">
                          <a:solidFill>
                            <a:srgbClr val="FFFFFF"/>
                          </a:solidFill>
                          <a:latin typeface="Arial"/>
                          <a:cs typeface="Arial"/>
                        </a:rPr>
                        <a:t>Actively </a:t>
                      </a:r>
                      <a:r>
                        <a:rPr sz="1100" b="1" spc="-70" dirty="0">
                          <a:solidFill>
                            <a:srgbClr val="FFFFFF"/>
                          </a:solidFill>
                          <a:latin typeface="Arial"/>
                          <a:cs typeface="Arial"/>
                        </a:rPr>
                        <a:t>Managed</a:t>
                      </a:r>
                      <a:r>
                        <a:rPr sz="1100" b="1" spc="75" dirty="0">
                          <a:solidFill>
                            <a:srgbClr val="FFFFFF"/>
                          </a:solidFill>
                          <a:latin typeface="Arial"/>
                          <a:cs typeface="Arial"/>
                        </a:rPr>
                        <a:t> </a:t>
                      </a:r>
                      <a:r>
                        <a:rPr sz="1100" b="1" spc="-85" dirty="0">
                          <a:solidFill>
                            <a:srgbClr val="FFFFFF"/>
                          </a:solidFill>
                          <a:latin typeface="Arial"/>
                          <a:cs typeface="Arial"/>
                        </a:rPr>
                        <a:t>Options</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marL="397510">
                        <a:lnSpc>
                          <a:spcPct val="100000"/>
                        </a:lnSpc>
                        <a:spcBef>
                          <a:spcPts val="100"/>
                        </a:spcBef>
                      </a:pPr>
                      <a:r>
                        <a:rPr sz="1100" b="1" spc="-70" dirty="0">
                          <a:solidFill>
                            <a:srgbClr val="FFFFFF"/>
                          </a:solidFill>
                          <a:latin typeface="Arial"/>
                          <a:cs typeface="Arial"/>
                        </a:rPr>
                        <a:t>$4,426</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algn="ctr">
                        <a:lnSpc>
                          <a:spcPct val="100000"/>
                        </a:lnSpc>
                        <a:spcBef>
                          <a:spcPts val="100"/>
                        </a:spcBef>
                      </a:pPr>
                      <a:r>
                        <a:rPr sz="1100" b="1" spc="-75" dirty="0">
                          <a:solidFill>
                            <a:srgbClr val="FFFFFF"/>
                          </a:solidFill>
                          <a:latin typeface="Arial"/>
                          <a:cs typeface="Arial"/>
                        </a:rPr>
                        <a:t>31.65%</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marL="3175" algn="ctr">
                        <a:lnSpc>
                          <a:spcPct val="100000"/>
                        </a:lnSpc>
                        <a:spcBef>
                          <a:spcPts val="100"/>
                        </a:spcBef>
                      </a:pPr>
                      <a:r>
                        <a:rPr sz="1100" b="1" spc="-70" dirty="0">
                          <a:solidFill>
                            <a:srgbClr val="FFFFFF"/>
                          </a:solidFill>
                          <a:latin typeface="Arial"/>
                          <a:cs typeface="Arial"/>
                        </a:rPr>
                        <a:t>115,367</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extLst>
                  <a:ext uri="{0D108BD9-81ED-4DB2-BD59-A6C34878D82A}">
                    <a16:rowId xmlns:a16="http://schemas.microsoft.com/office/drawing/2014/main" val="10012"/>
                  </a:ext>
                </a:extLst>
              </a:tr>
              <a:tr h="191879">
                <a:tc>
                  <a:txBody>
                    <a:bodyPr/>
                    <a:lstStyle/>
                    <a:p>
                      <a:pPr marL="29845">
                        <a:lnSpc>
                          <a:spcPct val="100000"/>
                        </a:lnSpc>
                        <a:spcBef>
                          <a:spcPts val="100"/>
                        </a:spcBef>
                      </a:pPr>
                      <a:r>
                        <a:rPr sz="1100" b="1" spc="-50" dirty="0">
                          <a:solidFill>
                            <a:srgbClr val="FFFFFF"/>
                          </a:solidFill>
                          <a:latin typeface="Arial"/>
                          <a:cs typeface="Arial"/>
                        </a:rPr>
                        <a:t>Tier </a:t>
                      </a:r>
                      <a:r>
                        <a:rPr sz="1100" b="1" spc="-70" dirty="0">
                          <a:solidFill>
                            <a:srgbClr val="FFFFFF"/>
                          </a:solidFill>
                          <a:latin typeface="Arial"/>
                          <a:cs typeface="Arial"/>
                        </a:rPr>
                        <a:t>IV: </a:t>
                      </a:r>
                      <a:r>
                        <a:rPr sz="1100" b="1" spc="-75" dirty="0">
                          <a:solidFill>
                            <a:srgbClr val="FFFFFF"/>
                          </a:solidFill>
                          <a:latin typeface="Arial"/>
                          <a:cs typeface="Arial"/>
                        </a:rPr>
                        <a:t>Self-Directed </a:t>
                      </a:r>
                      <a:r>
                        <a:rPr sz="1100" b="1" spc="-65" dirty="0">
                          <a:solidFill>
                            <a:srgbClr val="FFFFFF"/>
                          </a:solidFill>
                          <a:latin typeface="Arial"/>
                          <a:cs typeface="Arial"/>
                        </a:rPr>
                        <a:t>Brokerage</a:t>
                      </a:r>
                      <a:r>
                        <a:rPr sz="1100" b="1" spc="70" dirty="0">
                          <a:solidFill>
                            <a:srgbClr val="FFFFFF"/>
                          </a:solidFill>
                          <a:latin typeface="Arial"/>
                          <a:cs typeface="Arial"/>
                        </a:rPr>
                        <a:t> </a:t>
                      </a:r>
                      <a:r>
                        <a:rPr sz="1100" b="1" spc="-85" dirty="0">
                          <a:solidFill>
                            <a:srgbClr val="FFFFFF"/>
                          </a:solidFill>
                          <a:latin typeface="Arial"/>
                          <a:cs typeface="Arial"/>
                        </a:rPr>
                        <a:t>Account</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marL="397510">
                        <a:lnSpc>
                          <a:spcPct val="100000"/>
                        </a:lnSpc>
                        <a:spcBef>
                          <a:spcPts val="100"/>
                        </a:spcBef>
                      </a:pPr>
                      <a:r>
                        <a:rPr sz="1100" b="1" spc="-70" dirty="0">
                          <a:solidFill>
                            <a:srgbClr val="FFFFFF"/>
                          </a:solidFill>
                          <a:latin typeface="Arial"/>
                          <a:cs typeface="Arial"/>
                        </a:rPr>
                        <a:t>$1,135</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marL="6985" algn="ctr">
                        <a:lnSpc>
                          <a:spcPct val="100000"/>
                        </a:lnSpc>
                        <a:spcBef>
                          <a:spcPts val="100"/>
                        </a:spcBef>
                      </a:pPr>
                      <a:r>
                        <a:rPr sz="1100" b="1" spc="-80" dirty="0">
                          <a:solidFill>
                            <a:srgbClr val="FFFFFF"/>
                          </a:solidFill>
                          <a:latin typeface="Arial"/>
                          <a:cs typeface="Arial"/>
                        </a:rPr>
                        <a:t>8.12%</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tc>
                  <a:txBody>
                    <a:bodyPr/>
                    <a:lstStyle/>
                    <a:p>
                      <a:pPr marL="3175" algn="ctr">
                        <a:lnSpc>
                          <a:spcPct val="100000"/>
                        </a:lnSpc>
                        <a:spcBef>
                          <a:spcPts val="100"/>
                        </a:spcBef>
                      </a:pPr>
                      <a:r>
                        <a:rPr sz="1100" b="1" spc="-70" dirty="0">
                          <a:solidFill>
                            <a:srgbClr val="FFFFFF"/>
                          </a:solidFill>
                          <a:latin typeface="Arial"/>
                          <a:cs typeface="Arial"/>
                        </a:rPr>
                        <a:t>4,871</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001F5F"/>
                    </a:solidFill>
                  </a:tcPr>
                </a:tc>
                <a:extLst>
                  <a:ext uri="{0D108BD9-81ED-4DB2-BD59-A6C34878D82A}">
                    <a16:rowId xmlns:a16="http://schemas.microsoft.com/office/drawing/2014/main" val="10013"/>
                  </a:ext>
                </a:extLst>
              </a:tr>
              <a:tr h="191876">
                <a:tc>
                  <a:txBody>
                    <a:bodyPr/>
                    <a:lstStyle/>
                    <a:p>
                      <a:pPr marL="29845">
                        <a:lnSpc>
                          <a:spcPct val="100000"/>
                        </a:lnSpc>
                        <a:spcBef>
                          <a:spcPts val="100"/>
                        </a:spcBef>
                      </a:pPr>
                      <a:r>
                        <a:rPr sz="1100" b="1" spc="-55" dirty="0">
                          <a:solidFill>
                            <a:srgbClr val="FFFFFF"/>
                          </a:solidFill>
                          <a:latin typeface="Arial"/>
                          <a:cs typeface="Arial"/>
                        </a:rPr>
                        <a:t>Total</a:t>
                      </a:r>
                      <a:r>
                        <a:rPr sz="1100" b="1" spc="-90" dirty="0">
                          <a:solidFill>
                            <a:srgbClr val="FFFFFF"/>
                          </a:solidFill>
                          <a:latin typeface="Arial"/>
                          <a:cs typeface="Arial"/>
                        </a:rPr>
                        <a:t> </a:t>
                      </a:r>
                      <a:r>
                        <a:rPr sz="1100" b="1" spc="-80" dirty="0">
                          <a:solidFill>
                            <a:srgbClr val="FFFFFF"/>
                          </a:solidFill>
                          <a:latin typeface="Arial"/>
                          <a:cs typeface="Arial"/>
                        </a:rPr>
                        <a:t>Plan</a:t>
                      </a:r>
                      <a:endParaRPr sz="1100">
                        <a:latin typeface="Arial"/>
                        <a:cs typeface="Arial"/>
                      </a:endParaRPr>
                    </a:p>
                  </a:txBody>
                  <a:tcPr marL="0" marR="0" marT="9525" marB="0">
                    <a:lnL w="9525">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253B6B"/>
                    </a:solidFill>
                  </a:tcPr>
                </a:tc>
                <a:tc>
                  <a:txBody>
                    <a:bodyPr/>
                    <a:lstStyle/>
                    <a:p>
                      <a:pPr marL="354330">
                        <a:lnSpc>
                          <a:spcPct val="100000"/>
                        </a:lnSpc>
                        <a:spcBef>
                          <a:spcPts val="100"/>
                        </a:spcBef>
                      </a:pPr>
                      <a:r>
                        <a:rPr sz="1100" b="1" spc="-70" dirty="0">
                          <a:solidFill>
                            <a:srgbClr val="FFFFFF"/>
                          </a:solidFill>
                          <a:latin typeface="Arial"/>
                          <a:cs typeface="Arial"/>
                        </a:rPr>
                        <a:t>$13,986</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253B6B"/>
                    </a:solidFill>
                  </a:tcPr>
                </a:tc>
                <a:tc>
                  <a:txBody>
                    <a:bodyPr/>
                    <a:lstStyle/>
                    <a:p>
                      <a:pPr marL="2540" algn="ctr">
                        <a:lnSpc>
                          <a:spcPct val="100000"/>
                        </a:lnSpc>
                        <a:spcBef>
                          <a:spcPts val="100"/>
                        </a:spcBef>
                      </a:pPr>
                      <a:r>
                        <a:rPr sz="1100" b="1" spc="-75" dirty="0">
                          <a:solidFill>
                            <a:srgbClr val="FFFFFF"/>
                          </a:solidFill>
                          <a:latin typeface="Arial"/>
                          <a:cs typeface="Arial"/>
                        </a:rPr>
                        <a:t>100%</a:t>
                      </a:r>
                      <a:endParaRPr sz="110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253B6B"/>
                    </a:solidFill>
                  </a:tcPr>
                </a:tc>
                <a:tc>
                  <a:txBody>
                    <a:bodyPr/>
                    <a:lstStyle/>
                    <a:p>
                      <a:pPr marL="3175" algn="ctr">
                        <a:lnSpc>
                          <a:spcPct val="100000"/>
                        </a:lnSpc>
                        <a:spcBef>
                          <a:spcPts val="100"/>
                        </a:spcBef>
                      </a:pPr>
                      <a:r>
                        <a:rPr sz="1100" b="1" spc="-70" dirty="0">
                          <a:solidFill>
                            <a:srgbClr val="FFFFFF"/>
                          </a:solidFill>
                          <a:latin typeface="Arial"/>
                          <a:cs typeface="Arial"/>
                        </a:rPr>
                        <a:t>414,015</a:t>
                      </a:r>
                      <a:endParaRPr sz="1100" dirty="0">
                        <a:latin typeface="Arial"/>
                        <a:cs typeface="Arial"/>
                      </a:endParaRPr>
                    </a:p>
                  </a:txBody>
                  <a:tcPr marL="0" marR="0" marT="9525"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253B6B"/>
                    </a:solidFill>
                  </a:tcPr>
                </a:tc>
                <a:extLst>
                  <a:ext uri="{0D108BD9-81ED-4DB2-BD59-A6C34878D82A}">
                    <a16:rowId xmlns:a16="http://schemas.microsoft.com/office/drawing/2014/main" val="10014"/>
                  </a:ext>
                </a:extLst>
              </a:tr>
            </a:tbl>
          </a:graphicData>
        </a:graphic>
      </p:graphicFrame>
      <p:sp>
        <p:nvSpPr>
          <p:cNvPr id="6" name="Slide Number Placeholder 5"/>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138</a:t>
            </a:fld>
            <a:endParaRPr lang="en-US" spc="-4" dirty="0"/>
          </a:p>
        </p:txBody>
      </p:sp>
    </p:spTree>
    <p:extLst>
      <p:ext uri="{BB962C8B-B14F-4D97-AF65-F5344CB8AC3E}">
        <p14:creationId xmlns:p14="http://schemas.microsoft.com/office/powerpoint/2010/main" val="399288371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8281" y="345519"/>
            <a:ext cx="3455670" cy="240450"/>
          </a:xfrm>
          <a:prstGeom prst="rect">
            <a:avLst/>
          </a:prstGeom>
        </p:spPr>
        <p:txBody>
          <a:bodyPr vert="horz" wrap="square" lIns="0" tIns="9525" rIns="0" bIns="0" rtlCol="0">
            <a:spAutoFit/>
          </a:bodyPr>
          <a:lstStyle/>
          <a:p>
            <a:pPr marL="9525">
              <a:spcBef>
                <a:spcPts val="75"/>
              </a:spcBef>
            </a:pPr>
            <a:r>
              <a:rPr spc="-8" dirty="0"/>
              <a:t>Investment </a:t>
            </a:r>
            <a:r>
              <a:rPr spc="-4" dirty="0"/>
              <a:t>Category Returns </a:t>
            </a:r>
            <a:r>
              <a:rPr dirty="0"/>
              <a:t>and</a:t>
            </a:r>
            <a:r>
              <a:rPr spc="-45" dirty="0"/>
              <a:t> </a:t>
            </a:r>
            <a:r>
              <a:rPr spc="4" dirty="0"/>
              <a:t>Ranks</a:t>
            </a:r>
          </a:p>
        </p:txBody>
      </p:sp>
      <p:sp>
        <p:nvSpPr>
          <p:cNvPr id="3" name="object 3"/>
          <p:cNvSpPr txBox="1"/>
          <p:nvPr/>
        </p:nvSpPr>
        <p:spPr>
          <a:xfrm>
            <a:off x="1459706" y="4483655"/>
            <a:ext cx="4395788" cy="368691"/>
          </a:xfrm>
          <a:prstGeom prst="rect">
            <a:avLst/>
          </a:prstGeom>
        </p:spPr>
        <p:txBody>
          <a:bodyPr vert="horz" wrap="square" lIns="0" tIns="40005" rIns="0" bIns="0" rtlCol="0">
            <a:spAutoFit/>
          </a:bodyPr>
          <a:lstStyle/>
          <a:p>
            <a:pPr marL="9525" defTabSz="685800">
              <a:spcBef>
                <a:spcPts val="315"/>
              </a:spcBef>
            </a:pPr>
            <a:r>
              <a:rPr sz="600" spc="4" dirty="0">
                <a:solidFill>
                  <a:prstClr val="black"/>
                </a:solidFill>
                <a:latin typeface="Arial"/>
                <a:cs typeface="Arial"/>
              </a:rPr>
              <a:t>*Returns </a:t>
            </a:r>
            <a:r>
              <a:rPr sz="600" spc="-8" dirty="0">
                <a:solidFill>
                  <a:prstClr val="black"/>
                </a:solidFill>
                <a:latin typeface="Arial"/>
                <a:cs typeface="Arial"/>
              </a:rPr>
              <a:t>shown </a:t>
            </a:r>
            <a:r>
              <a:rPr sz="600" spc="-4" dirty="0">
                <a:solidFill>
                  <a:prstClr val="black"/>
                </a:solidFill>
                <a:latin typeface="Arial"/>
                <a:cs typeface="Arial"/>
              </a:rPr>
              <a:t>are </a:t>
            </a:r>
            <a:r>
              <a:rPr sz="600" spc="15" dirty="0">
                <a:solidFill>
                  <a:prstClr val="black"/>
                </a:solidFill>
                <a:latin typeface="Arial"/>
                <a:cs typeface="Arial"/>
              </a:rPr>
              <a:t>net </a:t>
            </a:r>
            <a:r>
              <a:rPr sz="600" spc="11" dirty="0">
                <a:solidFill>
                  <a:prstClr val="black"/>
                </a:solidFill>
                <a:latin typeface="Arial"/>
                <a:cs typeface="Arial"/>
              </a:rPr>
              <a:t>of</a:t>
            </a:r>
            <a:r>
              <a:rPr sz="600" spc="-120" dirty="0">
                <a:solidFill>
                  <a:prstClr val="black"/>
                </a:solidFill>
                <a:latin typeface="Arial"/>
                <a:cs typeface="Arial"/>
              </a:rPr>
              <a:t> </a:t>
            </a:r>
            <a:r>
              <a:rPr sz="600" spc="11" dirty="0">
                <a:solidFill>
                  <a:prstClr val="black"/>
                </a:solidFill>
                <a:latin typeface="Arial"/>
                <a:cs typeface="Arial"/>
              </a:rPr>
              <a:t>fees</a:t>
            </a:r>
            <a:endParaRPr sz="600">
              <a:solidFill>
                <a:prstClr val="black"/>
              </a:solidFill>
              <a:latin typeface="Arial"/>
              <a:cs typeface="Arial"/>
            </a:endParaRPr>
          </a:p>
          <a:p>
            <a:pPr marL="9525" defTabSz="685800">
              <a:spcBef>
                <a:spcPts val="244"/>
              </a:spcBef>
            </a:pPr>
            <a:r>
              <a:rPr sz="600" spc="15" dirty="0">
                <a:solidFill>
                  <a:prstClr val="black"/>
                </a:solidFill>
                <a:latin typeface="Arial"/>
                <a:cs typeface="Arial"/>
              </a:rPr>
              <a:t>**The</a:t>
            </a:r>
            <a:r>
              <a:rPr sz="600" spc="-15" dirty="0">
                <a:solidFill>
                  <a:prstClr val="black"/>
                </a:solidFill>
                <a:latin typeface="Arial"/>
                <a:cs typeface="Arial"/>
              </a:rPr>
              <a:t> </a:t>
            </a:r>
            <a:r>
              <a:rPr sz="600" spc="4" dirty="0">
                <a:solidFill>
                  <a:prstClr val="black"/>
                </a:solidFill>
                <a:latin typeface="Arial"/>
                <a:cs typeface="Arial"/>
              </a:rPr>
              <a:t>returns</a:t>
            </a:r>
            <a:r>
              <a:rPr sz="600" spc="-105" dirty="0">
                <a:solidFill>
                  <a:prstClr val="black"/>
                </a:solidFill>
                <a:latin typeface="Arial"/>
                <a:cs typeface="Arial"/>
              </a:rPr>
              <a:t> </a:t>
            </a:r>
            <a:r>
              <a:rPr sz="600" spc="11" dirty="0">
                <a:solidFill>
                  <a:prstClr val="black"/>
                </a:solidFill>
                <a:latin typeface="Arial"/>
                <a:cs typeface="Arial"/>
              </a:rPr>
              <a:t>for</a:t>
            </a:r>
            <a:r>
              <a:rPr sz="600" spc="4" dirty="0">
                <a:solidFill>
                  <a:prstClr val="black"/>
                </a:solidFill>
                <a:latin typeface="Arial"/>
                <a:cs typeface="Arial"/>
              </a:rPr>
              <a:t> </a:t>
            </a:r>
            <a:r>
              <a:rPr sz="600" spc="11" dirty="0">
                <a:solidFill>
                  <a:prstClr val="black"/>
                </a:solidFill>
                <a:latin typeface="Arial"/>
                <a:cs typeface="Arial"/>
              </a:rPr>
              <a:t>the</a:t>
            </a:r>
            <a:r>
              <a:rPr sz="600" spc="-15" dirty="0">
                <a:solidFill>
                  <a:prstClr val="black"/>
                </a:solidFill>
                <a:latin typeface="Arial"/>
                <a:cs typeface="Arial"/>
              </a:rPr>
              <a:t> </a:t>
            </a:r>
            <a:r>
              <a:rPr sz="600" spc="4" dirty="0">
                <a:solidFill>
                  <a:prstClr val="black"/>
                </a:solidFill>
                <a:latin typeface="Arial"/>
                <a:cs typeface="Arial"/>
              </a:rPr>
              <a:t>Real</a:t>
            </a:r>
            <a:r>
              <a:rPr sz="600" spc="8" dirty="0">
                <a:solidFill>
                  <a:prstClr val="black"/>
                </a:solidFill>
                <a:latin typeface="Arial"/>
                <a:cs typeface="Arial"/>
              </a:rPr>
              <a:t> </a:t>
            </a:r>
            <a:r>
              <a:rPr sz="600" spc="-11" dirty="0">
                <a:solidFill>
                  <a:prstClr val="black"/>
                </a:solidFill>
                <a:latin typeface="Arial"/>
                <a:cs typeface="Arial"/>
              </a:rPr>
              <a:t>Assets</a:t>
            </a:r>
            <a:r>
              <a:rPr sz="600" spc="23" dirty="0">
                <a:solidFill>
                  <a:prstClr val="black"/>
                </a:solidFill>
                <a:latin typeface="Arial"/>
                <a:cs typeface="Arial"/>
              </a:rPr>
              <a:t> </a:t>
            </a:r>
            <a:r>
              <a:rPr sz="600" spc="8" dirty="0">
                <a:solidFill>
                  <a:prstClr val="black"/>
                </a:solidFill>
                <a:latin typeface="Arial"/>
                <a:cs typeface="Arial"/>
              </a:rPr>
              <a:t>composite</a:t>
            </a:r>
            <a:r>
              <a:rPr sz="600" spc="-15" dirty="0">
                <a:solidFill>
                  <a:prstClr val="black"/>
                </a:solidFill>
                <a:latin typeface="Arial"/>
                <a:cs typeface="Arial"/>
              </a:rPr>
              <a:t> </a:t>
            </a:r>
            <a:r>
              <a:rPr sz="600" spc="-8" dirty="0">
                <a:solidFill>
                  <a:prstClr val="black"/>
                </a:solidFill>
                <a:latin typeface="Arial"/>
                <a:cs typeface="Arial"/>
              </a:rPr>
              <a:t>uses</a:t>
            </a:r>
            <a:r>
              <a:rPr sz="600" spc="-105" dirty="0">
                <a:solidFill>
                  <a:prstClr val="black"/>
                </a:solidFill>
                <a:latin typeface="Arial"/>
                <a:cs typeface="Arial"/>
              </a:rPr>
              <a:t> </a:t>
            </a:r>
            <a:r>
              <a:rPr sz="600" spc="8" dirty="0">
                <a:solidFill>
                  <a:prstClr val="black"/>
                </a:solidFill>
                <a:latin typeface="Arial"/>
                <a:cs typeface="Arial"/>
              </a:rPr>
              <a:t>prehire</a:t>
            </a:r>
            <a:r>
              <a:rPr sz="600" spc="-15" dirty="0">
                <a:solidFill>
                  <a:prstClr val="black"/>
                </a:solidFill>
                <a:latin typeface="Arial"/>
                <a:cs typeface="Arial"/>
              </a:rPr>
              <a:t> </a:t>
            </a:r>
            <a:r>
              <a:rPr sz="600" spc="11" dirty="0">
                <a:solidFill>
                  <a:prstClr val="black"/>
                </a:solidFill>
                <a:latin typeface="Arial"/>
                <a:cs typeface="Arial"/>
              </a:rPr>
              <a:t>data</a:t>
            </a:r>
            <a:r>
              <a:rPr sz="600" spc="-11" dirty="0">
                <a:solidFill>
                  <a:prstClr val="black"/>
                </a:solidFill>
                <a:latin typeface="Arial"/>
                <a:cs typeface="Arial"/>
              </a:rPr>
              <a:t> </a:t>
            </a:r>
            <a:r>
              <a:rPr sz="600" spc="11" dirty="0">
                <a:solidFill>
                  <a:prstClr val="black"/>
                </a:solidFill>
                <a:latin typeface="Arial"/>
                <a:cs typeface="Arial"/>
              </a:rPr>
              <a:t>for</a:t>
            </a:r>
            <a:r>
              <a:rPr sz="600" spc="-64" dirty="0">
                <a:solidFill>
                  <a:prstClr val="black"/>
                </a:solidFill>
                <a:latin typeface="Arial"/>
                <a:cs typeface="Arial"/>
              </a:rPr>
              <a:t> </a:t>
            </a:r>
            <a:r>
              <a:rPr sz="600" spc="19" dirty="0">
                <a:solidFill>
                  <a:prstClr val="black"/>
                </a:solidFill>
                <a:latin typeface="Arial"/>
                <a:cs typeface="Arial"/>
              </a:rPr>
              <a:t>all</a:t>
            </a:r>
            <a:r>
              <a:rPr sz="600" spc="8" dirty="0">
                <a:solidFill>
                  <a:prstClr val="black"/>
                </a:solidFill>
                <a:latin typeface="Arial"/>
                <a:cs typeface="Arial"/>
              </a:rPr>
              <a:t> months</a:t>
            </a:r>
            <a:r>
              <a:rPr sz="600" spc="-105" dirty="0">
                <a:solidFill>
                  <a:prstClr val="black"/>
                </a:solidFill>
                <a:latin typeface="Arial"/>
                <a:cs typeface="Arial"/>
              </a:rPr>
              <a:t> </a:t>
            </a:r>
            <a:r>
              <a:rPr sz="600" spc="11" dirty="0">
                <a:solidFill>
                  <a:prstClr val="black"/>
                </a:solidFill>
                <a:latin typeface="Arial"/>
                <a:cs typeface="Arial"/>
              </a:rPr>
              <a:t>prior</a:t>
            </a:r>
            <a:r>
              <a:rPr sz="600" spc="-60" dirty="0">
                <a:solidFill>
                  <a:prstClr val="black"/>
                </a:solidFill>
                <a:latin typeface="Arial"/>
                <a:cs typeface="Arial"/>
              </a:rPr>
              <a:t> </a:t>
            </a:r>
            <a:r>
              <a:rPr sz="600" spc="4" dirty="0">
                <a:solidFill>
                  <a:prstClr val="black"/>
                </a:solidFill>
                <a:latin typeface="Arial"/>
                <a:cs typeface="Arial"/>
              </a:rPr>
              <a:t>to</a:t>
            </a:r>
            <a:r>
              <a:rPr sz="600" spc="-15" dirty="0">
                <a:solidFill>
                  <a:prstClr val="black"/>
                </a:solidFill>
                <a:latin typeface="Arial"/>
                <a:cs typeface="Arial"/>
              </a:rPr>
              <a:t> </a:t>
            </a:r>
            <a:r>
              <a:rPr sz="600" spc="15" dirty="0">
                <a:solidFill>
                  <a:prstClr val="black"/>
                </a:solidFill>
                <a:latin typeface="Arial"/>
                <a:cs typeface="Arial"/>
              </a:rPr>
              <a:t>7/1/2014,</a:t>
            </a:r>
            <a:r>
              <a:rPr sz="600" spc="-90" dirty="0">
                <a:solidFill>
                  <a:prstClr val="black"/>
                </a:solidFill>
                <a:latin typeface="Arial"/>
                <a:cs typeface="Arial"/>
              </a:rPr>
              <a:t> </a:t>
            </a:r>
            <a:r>
              <a:rPr sz="600" spc="11" dirty="0">
                <a:solidFill>
                  <a:prstClr val="black"/>
                </a:solidFill>
                <a:latin typeface="Arial"/>
                <a:cs typeface="Arial"/>
              </a:rPr>
              <a:t>actual</a:t>
            </a:r>
            <a:r>
              <a:rPr sz="600" spc="-53" dirty="0">
                <a:solidFill>
                  <a:prstClr val="black"/>
                </a:solidFill>
                <a:latin typeface="Arial"/>
                <a:cs typeface="Arial"/>
              </a:rPr>
              <a:t> </a:t>
            </a:r>
            <a:r>
              <a:rPr sz="600" spc="4" dirty="0">
                <a:solidFill>
                  <a:prstClr val="black"/>
                </a:solidFill>
                <a:latin typeface="Arial"/>
                <a:cs typeface="Arial"/>
              </a:rPr>
              <a:t>live</a:t>
            </a:r>
            <a:r>
              <a:rPr sz="600" spc="-11" dirty="0">
                <a:solidFill>
                  <a:prstClr val="black"/>
                </a:solidFill>
                <a:latin typeface="Arial"/>
                <a:cs typeface="Arial"/>
              </a:rPr>
              <a:t> </a:t>
            </a:r>
            <a:r>
              <a:rPr sz="600" spc="11" dirty="0">
                <a:solidFill>
                  <a:prstClr val="black"/>
                </a:solidFill>
                <a:latin typeface="Arial"/>
                <a:cs typeface="Arial"/>
              </a:rPr>
              <a:t>data</a:t>
            </a:r>
            <a:r>
              <a:rPr sz="600" spc="-79" dirty="0">
                <a:solidFill>
                  <a:prstClr val="black"/>
                </a:solidFill>
                <a:latin typeface="Arial"/>
                <a:cs typeface="Arial"/>
              </a:rPr>
              <a:t> </a:t>
            </a:r>
            <a:r>
              <a:rPr sz="600" spc="19" dirty="0">
                <a:solidFill>
                  <a:prstClr val="black"/>
                </a:solidFill>
                <a:latin typeface="Arial"/>
                <a:cs typeface="Arial"/>
              </a:rPr>
              <a:t>is</a:t>
            </a:r>
            <a:r>
              <a:rPr sz="600" spc="-105" dirty="0">
                <a:solidFill>
                  <a:prstClr val="black"/>
                </a:solidFill>
                <a:latin typeface="Arial"/>
                <a:cs typeface="Arial"/>
              </a:rPr>
              <a:t> </a:t>
            </a:r>
            <a:r>
              <a:rPr sz="600" spc="-8" dirty="0">
                <a:solidFill>
                  <a:prstClr val="black"/>
                </a:solidFill>
                <a:latin typeface="Arial"/>
                <a:cs typeface="Arial"/>
              </a:rPr>
              <a:t>used</a:t>
            </a:r>
            <a:r>
              <a:rPr sz="600" spc="-15" dirty="0">
                <a:solidFill>
                  <a:prstClr val="black"/>
                </a:solidFill>
                <a:latin typeface="Arial"/>
                <a:cs typeface="Arial"/>
              </a:rPr>
              <a:t> </a:t>
            </a:r>
            <a:r>
              <a:rPr sz="600" spc="15" dirty="0">
                <a:solidFill>
                  <a:prstClr val="black"/>
                </a:solidFill>
                <a:latin typeface="Arial"/>
                <a:cs typeface="Arial"/>
              </a:rPr>
              <a:t>thereafter.</a:t>
            </a:r>
            <a:endParaRPr sz="600">
              <a:solidFill>
                <a:prstClr val="black"/>
              </a:solidFill>
              <a:latin typeface="Arial"/>
              <a:cs typeface="Arial"/>
            </a:endParaRPr>
          </a:p>
          <a:p>
            <a:pPr marL="9525" defTabSz="685800">
              <a:spcBef>
                <a:spcPts val="240"/>
              </a:spcBef>
            </a:pPr>
            <a:r>
              <a:rPr sz="600" spc="8" dirty="0">
                <a:solidFill>
                  <a:prstClr val="black"/>
                </a:solidFill>
                <a:latin typeface="Arial"/>
                <a:cs typeface="Arial"/>
              </a:rPr>
              <a:t>Note:</a:t>
            </a:r>
            <a:r>
              <a:rPr sz="600" spc="-38" dirty="0">
                <a:solidFill>
                  <a:prstClr val="black"/>
                </a:solidFill>
                <a:latin typeface="Arial"/>
                <a:cs typeface="Arial"/>
              </a:rPr>
              <a:t> </a:t>
            </a:r>
            <a:r>
              <a:rPr sz="600" spc="8" dirty="0">
                <a:solidFill>
                  <a:prstClr val="black"/>
                </a:solidFill>
                <a:latin typeface="Arial"/>
                <a:cs typeface="Arial"/>
              </a:rPr>
              <a:t>Composite</a:t>
            </a:r>
            <a:r>
              <a:rPr sz="600" spc="-23" dirty="0">
                <a:solidFill>
                  <a:prstClr val="black"/>
                </a:solidFill>
                <a:latin typeface="Arial"/>
                <a:cs typeface="Arial"/>
              </a:rPr>
              <a:t> </a:t>
            </a:r>
            <a:r>
              <a:rPr sz="600" spc="4" dirty="0">
                <a:solidFill>
                  <a:prstClr val="black"/>
                </a:solidFill>
                <a:latin typeface="Arial"/>
                <a:cs typeface="Arial"/>
              </a:rPr>
              <a:t>returns</a:t>
            </a:r>
            <a:r>
              <a:rPr sz="600" spc="-109" dirty="0">
                <a:solidFill>
                  <a:prstClr val="black"/>
                </a:solidFill>
                <a:latin typeface="Arial"/>
                <a:cs typeface="Arial"/>
              </a:rPr>
              <a:t> </a:t>
            </a:r>
            <a:r>
              <a:rPr sz="600" spc="11" dirty="0">
                <a:solidFill>
                  <a:prstClr val="black"/>
                </a:solidFill>
                <a:latin typeface="Arial"/>
                <a:cs typeface="Arial"/>
              </a:rPr>
              <a:t>for</a:t>
            </a:r>
            <a:r>
              <a:rPr sz="600" spc="-68" dirty="0">
                <a:solidFill>
                  <a:prstClr val="black"/>
                </a:solidFill>
                <a:latin typeface="Arial"/>
                <a:cs typeface="Arial"/>
              </a:rPr>
              <a:t> </a:t>
            </a:r>
            <a:r>
              <a:rPr sz="600" spc="11" dirty="0">
                <a:solidFill>
                  <a:prstClr val="black"/>
                </a:solidFill>
                <a:latin typeface="Arial"/>
                <a:cs typeface="Arial"/>
              </a:rPr>
              <a:t>the</a:t>
            </a:r>
            <a:r>
              <a:rPr sz="600" spc="-23" dirty="0">
                <a:solidFill>
                  <a:prstClr val="black"/>
                </a:solidFill>
                <a:latin typeface="Arial"/>
                <a:cs typeface="Arial"/>
              </a:rPr>
              <a:t> </a:t>
            </a:r>
            <a:r>
              <a:rPr sz="600" spc="15" dirty="0">
                <a:solidFill>
                  <a:prstClr val="black"/>
                </a:solidFill>
                <a:latin typeface="Arial"/>
                <a:cs typeface="Arial"/>
              </a:rPr>
              <a:t>Retirement</a:t>
            </a:r>
            <a:r>
              <a:rPr sz="600" spc="-38" dirty="0">
                <a:solidFill>
                  <a:prstClr val="black"/>
                </a:solidFill>
                <a:latin typeface="Arial"/>
                <a:cs typeface="Arial"/>
              </a:rPr>
              <a:t> </a:t>
            </a:r>
            <a:r>
              <a:rPr sz="600" spc="4" dirty="0">
                <a:solidFill>
                  <a:prstClr val="black"/>
                </a:solidFill>
                <a:latin typeface="Arial"/>
                <a:cs typeface="Arial"/>
              </a:rPr>
              <a:t>Date</a:t>
            </a:r>
            <a:r>
              <a:rPr sz="600" spc="-23" dirty="0">
                <a:solidFill>
                  <a:prstClr val="black"/>
                </a:solidFill>
                <a:latin typeface="Arial"/>
                <a:cs typeface="Arial"/>
              </a:rPr>
              <a:t> </a:t>
            </a:r>
            <a:r>
              <a:rPr sz="600" spc="11" dirty="0">
                <a:solidFill>
                  <a:prstClr val="black"/>
                </a:solidFill>
                <a:latin typeface="Arial"/>
                <a:cs typeface="Arial"/>
              </a:rPr>
              <a:t>Funds</a:t>
            </a:r>
            <a:r>
              <a:rPr sz="600" spc="-109" dirty="0">
                <a:solidFill>
                  <a:prstClr val="black"/>
                </a:solidFill>
                <a:latin typeface="Arial"/>
                <a:cs typeface="Arial"/>
              </a:rPr>
              <a:t> </a:t>
            </a:r>
            <a:r>
              <a:rPr sz="600" spc="15" dirty="0">
                <a:solidFill>
                  <a:prstClr val="black"/>
                </a:solidFill>
                <a:latin typeface="Arial"/>
                <a:cs typeface="Arial"/>
              </a:rPr>
              <a:t>and</a:t>
            </a:r>
            <a:r>
              <a:rPr sz="600" spc="-23" dirty="0">
                <a:solidFill>
                  <a:prstClr val="black"/>
                </a:solidFill>
                <a:latin typeface="Arial"/>
                <a:cs typeface="Arial"/>
              </a:rPr>
              <a:t> </a:t>
            </a:r>
            <a:r>
              <a:rPr sz="600" spc="11" dirty="0">
                <a:solidFill>
                  <a:prstClr val="black"/>
                </a:solidFill>
                <a:latin typeface="Arial"/>
                <a:cs typeface="Arial"/>
              </a:rPr>
              <a:t>the</a:t>
            </a:r>
            <a:r>
              <a:rPr sz="600" spc="-23" dirty="0">
                <a:solidFill>
                  <a:prstClr val="black"/>
                </a:solidFill>
                <a:latin typeface="Arial"/>
                <a:cs typeface="Arial"/>
              </a:rPr>
              <a:t> </a:t>
            </a:r>
            <a:r>
              <a:rPr sz="600" spc="4" dirty="0">
                <a:solidFill>
                  <a:prstClr val="black"/>
                </a:solidFill>
                <a:latin typeface="Arial"/>
                <a:cs typeface="Arial"/>
              </a:rPr>
              <a:t>SDBA</a:t>
            </a:r>
            <a:r>
              <a:rPr sz="600" spc="-26" dirty="0">
                <a:solidFill>
                  <a:prstClr val="black"/>
                </a:solidFill>
                <a:latin typeface="Arial"/>
                <a:cs typeface="Arial"/>
              </a:rPr>
              <a:t> </a:t>
            </a:r>
            <a:r>
              <a:rPr sz="600" dirty="0">
                <a:solidFill>
                  <a:prstClr val="black"/>
                </a:solidFill>
                <a:latin typeface="Arial"/>
                <a:cs typeface="Arial"/>
              </a:rPr>
              <a:t>are</a:t>
            </a:r>
            <a:r>
              <a:rPr sz="600" spc="-23" dirty="0">
                <a:solidFill>
                  <a:prstClr val="black"/>
                </a:solidFill>
                <a:latin typeface="Arial"/>
                <a:cs typeface="Arial"/>
              </a:rPr>
              <a:t> </a:t>
            </a:r>
            <a:r>
              <a:rPr sz="600" spc="8" dirty="0">
                <a:solidFill>
                  <a:prstClr val="black"/>
                </a:solidFill>
                <a:latin typeface="Arial"/>
                <a:cs typeface="Arial"/>
              </a:rPr>
              <a:t>unavailable.</a:t>
            </a:r>
            <a:endParaRPr sz="600">
              <a:solidFill>
                <a:prstClr val="black"/>
              </a:solidFill>
              <a:latin typeface="Arial"/>
              <a:cs typeface="Arial"/>
            </a:endParaRPr>
          </a:p>
        </p:txBody>
      </p:sp>
      <p:graphicFrame>
        <p:nvGraphicFramePr>
          <p:cNvPr id="4" name="object 4"/>
          <p:cNvGraphicFramePr>
            <a:graphicFrameLocks noGrp="1"/>
          </p:cNvGraphicFramePr>
          <p:nvPr/>
        </p:nvGraphicFramePr>
        <p:xfrm>
          <a:off x="1448342" y="828675"/>
          <a:ext cx="6199825" cy="3113849"/>
        </p:xfrm>
        <a:graphic>
          <a:graphicData uri="http://schemas.openxmlformats.org/drawingml/2006/table">
            <a:tbl>
              <a:tblPr firstRow="1" bandRow="1">
                <a:tableStyleId>{2D5ABB26-0587-4C30-8999-92F81FD0307C}</a:tableStyleId>
              </a:tblPr>
              <a:tblGrid>
                <a:gridCol w="2229803">
                  <a:extLst>
                    <a:ext uri="{9D8B030D-6E8A-4147-A177-3AD203B41FA5}">
                      <a16:colId xmlns:a16="http://schemas.microsoft.com/office/drawing/2014/main" val="20000"/>
                    </a:ext>
                  </a:extLst>
                </a:gridCol>
                <a:gridCol w="496252">
                  <a:extLst>
                    <a:ext uri="{9D8B030D-6E8A-4147-A177-3AD203B41FA5}">
                      <a16:colId xmlns:a16="http://schemas.microsoft.com/office/drawing/2014/main" val="20001"/>
                    </a:ext>
                  </a:extLst>
                </a:gridCol>
                <a:gridCol w="496253">
                  <a:extLst>
                    <a:ext uri="{9D8B030D-6E8A-4147-A177-3AD203B41FA5}">
                      <a16:colId xmlns:a16="http://schemas.microsoft.com/office/drawing/2014/main" val="20002"/>
                    </a:ext>
                  </a:extLst>
                </a:gridCol>
                <a:gridCol w="496253">
                  <a:extLst>
                    <a:ext uri="{9D8B030D-6E8A-4147-A177-3AD203B41FA5}">
                      <a16:colId xmlns:a16="http://schemas.microsoft.com/office/drawing/2014/main" val="20003"/>
                    </a:ext>
                  </a:extLst>
                </a:gridCol>
                <a:gridCol w="496253">
                  <a:extLst>
                    <a:ext uri="{9D8B030D-6E8A-4147-A177-3AD203B41FA5}">
                      <a16:colId xmlns:a16="http://schemas.microsoft.com/office/drawing/2014/main" val="20004"/>
                    </a:ext>
                  </a:extLst>
                </a:gridCol>
                <a:gridCol w="496253">
                  <a:extLst>
                    <a:ext uri="{9D8B030D-6E8A-4147-A177-3AD203B41FA5}">
                      <a16:colId xmlns:a16="http://schemas.microsoft.com/office/drawing/2014/main" val="20005"/>
                    </a:ext>
                  </a:extLst>
                </a:gridCol>
                <a:gridCol w="496252">
                  <a:extLst>
                    <a:ext uri="{9D8B030D-6E8A-4147-A177-3AD203B41FA5}">
                      <a16:colId xmlns:a16="http://schemas.microsoft.com/office/drawing/2014/main" val="20006"/>
                    </a:ext>
                  </a:extLst>
                </a:gridCol>
                <a:gridCol w="496253">
                  <a:extLst>
                    <a:ext uri="{9D8B030D-6E8A-4147-A177-3AD203B41FA5}">
                      <a16:colId xmlns:a16="http://schemas.microsoft.com/office/drawing/2014/main" val="20007"/>
                    </a:ext>
                  </a:extLst>
                </a:gridCol>
                <a:gridCol w="496253">
                  <a:extLst>
                    <a:ext uri="{9D8B030D-6E8A-4147-A177-3AD203B41FA5}">
                      <a16:colId xmlns:a16="http://schemas.microsoft.com/office/drawing/2014/main" val="20008"/>
                    </a:ext>
                  </a:extLst>
                </a:gridCol>
              </a:tblGrid>
              <a:tr h="450722">
                <a:tc>
                  <a:txBody>
                    <a:bodyPr/>
                    <a:lstStyle/>
                    <a:p>
                      <a:pPr>
                        <a:lnSpc>
                          <a:spcPct val="100000"/>
                        </a:lnSpc>
                        <a:spcBef>
                          <a:spcPts val="10"/>
                        </a:spcBef>
                      </a:pPr>
                      <a:endParaRPr sz="900">
                        <a:latin typeface="Times New Roman"/>
                        <a:cs typeface="Times New Roman"/>
                      </a:endParaRPr>
                    </a:p>
                    <a:p>
                      <a:pPr marL="91440">
                        <a:lnSpc>
                          <a:spcPct val="100000"/>
                        </a:lnSpc>
                        <a:spcBef>
                          <a:spcPts val="5"/>
                        </a:spcBef>
                      </a:pPr>
                      <a:r>
                        <a:rPr sz="1100" b="1" spc="5" dirty="0">
                          <a:solidFill>
                            <a:srgbClr val="FFFFFF"/>
                          </a:solidFill>
                          <a:latin typeface="Arial"/>
                          <a:cs typeface="Arial"/>
                        </a:rPr>
                        <a:t>Periods</a:t>
                      </a:r>
                      <a:r>
                        <a:rPr sz="1100" b="1" spc="-170" dirty="0">
                          <a:solidFill>
                            <a:srgbClr val="FFFFFF"/>
                          </a:solidFill>
                          <a:latin typeface="Arial"/>
                          <a:cs typeface="Arial"/>
                        </a:rPr>
                        <a:t> </a:t>
                      </a:r>
                      <a:r>
                        <a:rPr sz="1100" b="1" spc="-5" dirty="0">
                          <a:solidFill>
                            <a:srgbClr val="FFFFFF"/>
                          </a:solidFill>
                          <a:latin typeface="Arial"/>
                          <a:cs typeface="Arial"/>
                        </a:rPr>
                        <a:t>Ending</a:t>
                      </a:r>
                      <a:r>
                        <a:rPr sz="1100" b="1" spc="-175" dirty="0">
                          <a:solidFill>
                            <a:srgbClr val="FFFFFF"/>
                          </a:solidFill>
                          <a:latin typeface="Arial"/>
                          <a:cs typeface="Arial"/>
                        </a:rPr>
                        <a:t> </a:t>
                      </a:r>
                      <a:r>
                        <a:rPr sz="1100" b="1" spc="-15" dirty="0">
                          <a:solidFill>
                            <a:srgbClr val="FFFFFF"/>
                          </a:solidFill>
                          <a:latin typeface="Arial"/>
                          <a:cs typeface="Arial"/>
                        </a:rPr>
                        <a:t>3/31/2021*</a:t>
                      </a:r>
                      <a:endParaRPr sz="1100">
                        <a:latin typeface="Arial"/>
                        <a:cs typeface="Arial"/>
                      </a:endParaRPr>
                    </a:p>
                  </a:txBody>
                  <a:tcPr marL="0" marR="0" marT="953" marB="0">
                    <a:lnL w="12700">
                      <a:solidFill>
                        <a:srgbClr val="FFFFFF"/>
                      </a:solidFill>
                      <a:prstDash val="solid"/>
                    </a:lnL>
                    <a:lnR w="28575">
                      <a:solidFill>
                        <a:srgbClr val="FFFFFF"/>
                      </a:solidFill>
                      <a:prstDash val="solid"/>
                    </a:lnR>
                    <a:lnT w="12700">
                      <a:solidFill>
                        <a:srgbClr val="FFFFFF"/>
                      </a:solidFill>
                      <a:prstDash val="solid"/>
                    </a:lnT>
                    <a:lnB w="38100">
                      <a:solidFill>
                        <a:srgbClr val="FFFFFF"/>
                      </a:solidFill>
                      <a:prstDash val="solid"/>
                    </a:lnB>
                    <a:solidFill>
                      <a:srgbClr val="001F5F"/>
                    </a:solidFill>
                  </a:tcPr>
                </a:tc>
                <a:tc gridSpan="2">
                  <a:txBody>
                    <a:bodyPr/>
                    <a:lstStyle/>
                    <a:p>
                      <a:pPr>
                        <a:lnSpc>
                          <a:spcPct val="100000"/>
                        </a:lnSpc>
                        <a:spcBef>
                          <a:spcPts val="10"/>
                        </a:spcBef>
                      </a:pPr>
                      <a:endParaRPr sz="900">
                        <a:latin typeface="Times New Roman"/>
                        <a:cs typeface="Times New Roman"/>
                      </a:endParaRPr>
                    </a:p>
                    <a:p>
                      <a:pPr marL="380365">
                        <a:lnSpc>
                          <a:spcPct val="100000"/>
                        </a:lnSpc>
                        <a:spcBef>
                          <a:spcPts val="5"/>
                        </a:spcBef>
                      </a:pPr>
                      <a:r>
                        <a:rPr sz="1100" b="1" spc="5" dirty="0">
                          <a:solidFill>
                            <a:srgbClr val="FFFFFF"/>
                          </a:solidFill>
                          <a:latin typeface="Arial"/>
                          <a:cs typeface="Arial"/>
                        </a:rPr>
                        <a:t>1-Year</a:t>
                      </a:r>
                      <a:endParaRPr sz="1100">
                        <a:latin typeface="Arial"/>
                        <a:cs typeface="Arial"/>
                      </a:endParaRPr>
                    </a:p>
                  </a:txBody>
                  <a:tcPr marL="0" marR="0" marT="953" marB="0">
                    <a:lnL w="28575">
                      <a:solidFill>
                        <a:srgbClr val="FFFFFF"/>
                      </a:solidFill>
                      <a:prstDash val="solid"/>
                    </a:lnL>
                    <a:lnR w="28575">
                      <a:solidFill>
                        <a:srgbClr val="FFFFFF"/>
                      </a:solidFill>
                      <a:prstDash val="solid"/>
                    </a:lnR>
                    <a:lnT w="12700">
                      <a:solidFill>
                        <a:srgbClr val="FFFFFF"/>
                      </a:solidFill>
                      <a:prstDash val="solid"/>
                    </a:lnT>
                    <a:lnB w="38100">
                      <a:solidFill>
                        <a:srgbClr val="FFFFFF"/>
                      </a:solidFill>
                      <a:prstDash val="solid"/>
                    </a:lnB>
                    <a:solidFill>
                      <a:srgbClr val="001F5F"/>
                    </a:solidFill>
                  </a:tcPr>
                </a:tc>
                <a:tc hMerge="1">
                  <a:txBody>
                    <a:bodyPr/>
                    <a:lstStyle/>
                    <a:p>
                      <a:endParaRPr/>
                    </a:p>
                  </a:txBody>
                  <a:tcPr marL="0" marR="0" marT="0" marB="0"/>
                </a:tc>
                <a:tc gridSpan="2">
                  <a:txBody>
                    <a:bodyPr/>
                    <a:lstStyle/>
                    <a:p>
                      <a:pPr>
                        <a:lnSpc>
                          <a:spcPct val="100000"/>
                        </a:lnSpc>
                        <a:spcBef>
                          <a:spcPts val="10"/>
                        </a:spcBef>
                      </a:pPr>
                      <a:endParaRPr sz="900">
                        <a:latin typeface="Times New Roman"/>
                        <a:cs typeface="Times New Roman"/>
                      </a:endParaRPr>
                    </a:p>
                    <a:p>
                      <a:pPr marL="330835">
                        <a:lnSpc>
                          <a:spcPct val="100000"/>
                        </a:lnSpc>
                        <a:spcBef>
                          <a:spcPts val="5"/>
                        </a:spcBef>
                      </a:pPr>
                      <a:r>
                        <a:rPr sz="1100" b="1" spc="-10" dirty="0">
                          <a:solidFill>
                            <a:srgbClr val="FFFFFF"/>
                          </a:solidFill>
                          <a:latin typeface="Arial"/>
                          <a:cs typeface="Arial"/>
                        </a:rPr>
                        <a:t>3-Years</a:t>
                      </a:r>
                      <a:endParaRPr sz="1100">
                        <a:latin typeface="Arial"/>
                        <a:cs typeface="Arial"/>
                      </a:endParaRPr>
                    </a:p>
                  </a:txBody>
                  <a:tcPr marL="0" marR="0" marT="953" marB="0">
                    <a:lnL w="28575">
                      <a:solidFill>
                        <a:srgbClr val="FFFFFF"/>
                      </a:solidFill>
                      <a:prstDash val="solid"/>
                    </a:lnL>
                    <a:lnR w="28575">
                      <a:solidFill>
                        <a:srgbClr val="FFFFFF"/>
                      </a:solidFill>
                      <a:prstDash val="solid"/>
                    </a:lnR>
                    <a:lnT w="12700">
                      <a:solidFill>
                        <a:srgbClr val="FFFFFF"/>
                      </a:solidFill>
                      <a:prstDash val="solid"/>
                    </a:lnT>
                    <a:lnB w="38100">
                      <a:solidFill>
                        <a:srgbClr val="FFFFFF"/>
                      </a:solidFill>
                      <a:prstDash val="solid"/>
                    </a:lnB>
                    <a:solidFill>
                      <a:srgbClr val="001F5F"/>
                    </a:solidFill>
                  </a:tcPr>
                </a:tc>
                <a:tc hMerge="1">
                  <a:txBody>
                    <a:bodyPr/>
                    <a:lstStyle/>
                    <a:p>
                      <a:endParaRPr/>
                    </a:p>
                  </a:txBody>
                  <a:tcPr marL="0" marR="0" marT="0" marB="0"/>
                </a:tc>
                <a:tc gridSpan="2">
                  <a:txBody>
                    <a:bodyPr/>
                    <a:lstStyle/>
                    <a:p>
                      <a:pPr>
                        <a:lnSpc>
                          <a:spcPct val="100000"/>
                        </a:lnSpc>
                        <a:spcBef>
                          <a:spcPts val="10"/>
                        </a:spcBef>
                      </a:pPr>
                      <a:endParaRPr sz="900">
                        <a:latin typeface="Times New Roman"/>
                        <a:cs typeface="Times New Roman"/>
                      </a:endParaRPr>
                    </a:p>
                    <a:p>
                      <a:pPr marL="332740">
                        <a:lnSpc>
                          <a:spcPct val="100000"/>
                        </a:lnSpc>
                        <a:spcBef>
                          <a:spcPts val="5"/>
                        </a:spcBef>
                      </a:pPr>
                      <a:r>
                        <a:rPr sz="1100" b="1" spc="-10" dirty="0">
                          <a:solidFill>
                            <a:srgbClr val="FFFFFF"/>
                          </a:solidFill>
                          <a:latin typeface="Arial"/>
                          <a:cs typeface="Arial"/>
                        </a:rPr>
                        <a:t>5-Years</a:t>
                      </a:r>
                      <a:endParaRPr sz="1100">
                        <a:latin typeface="Arial"/>
                        <a:cs typeface="Arial"/>
                      </a:endParaRPr>
                    </a:p>
                  </a:txBody>
                  <a:tcPr marL="0" marR="0" marT="953" marB="0">
                    <a:lnL w="28575">
                      <a:solidFill>
                        <a:srgbClr val="FFFFFF"/>
                      </a:solidFill>
                      <a:prstDash val="solid"/>
                    </a:lnL>
                    <a:lnR w="28575">
                      <a:solidFill>
                        <a:srgbClr val="FFFFFF"/>
                      </a:solidFill>
                      <a:prstDash val="solid"/>
                    </a:lnR>
                    <a:lnT w="12700">
                      <a:solidFill>
                        <a:srgbClr val="FFFFFF"/>
                      </a:solidFill>
                      <a:prstDash val="solid"/>
                    </a:lnT>
                    <a:lnB w="38100">
                      <a:solidFill>
                        <a:srgbClr val="FFFFFF"/>
                      </a:solidFill>
                      <a:prstDash val="solid"/>
                    </a:lnB>
                    <a:solidFill>
                      <a:srgbClr val="001F5F"/>
                    </a:solidFill>
                  </a:tcPr>
                </a:tc>
                <a:tc hMerge="1">
                  <a:txBody>
                    <a:bodyPr/>
                    <a:lstStyle/>
                    <a:p>
                      <a:endParaRPr/>
                    </a:p>
                  </a:txBody>
                  <a:tcPr marL="0" marR="0" marT="0" marB="0"/>
                </a:tc>
                <a:tc gridSpan="2">
                  <a:txBody>
                    <a:bodyPr/>
                    <a:lstStyle/>
                    <a:p>
                      <a:pPr>
                        <a:lnSpc>
                          <a:spcPct val="100000"/>
                        </a:lnSpc>
                        <a:spcBef>
                          <a:spcPts val="10"/>
                        </a:spcBef>
                      </a:pPr>
                      <a:endParaRPr sz="900">
                        <a:latin typeface="Times New Roman"/>
                        <a:cs typeface="Times New Roman"/>
                      </a:endParaRPr>
                    </a:p>
                    <a:p>
                      <a:pPr marL="283210">
                        <a:lnSpc>
                          <a:spcPct val="100000"/>
                        </a:lnSpc>
                        <a:spcBef>
                          <a:spcPts val="5"/>
                        </a:spcBef>
                      </a:pPr>
                      <a:r>
                        <a:rPr sz="1100" b="1" spc="-10" dirty="0">
                          <a:solidFill>
                            <a:srgbClr val="FFFFFF"/>
                          </a:solidFill>
                          <a:latin typeface="Arial"/>
                          <a:cs typeface="Arial"/>
                        </a:rPr>
                        <a:t>10-Years</a:t>
                      </a:r>
                      <a:endParaRPr sz="1100">
                        <a:latin typeface="Arial"/>
                        <a:cs typeface="Arial"/>
                      </a:endParaRPr>
                    </a:p>
                  </a:txBody>
                  <a:tcPr marL="0" marR="0" marT="953" marB="0">
                    <a:lnL w="28575">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1F5F"/>
                    </a:solidFill>
                  </a:tcPr>
                </a:tc>
                <a:tc hMerge="1">
                  <a:txBody>
                    <a:bodyPr/>
                    <a:lstStyle/>
                    <a:p>
                      <a:endParaRPr/>
                    </a:p>
                  </a:txBody>
                  <a:tcPr marL="0" marR="0" marT="0" marB="0"/>
                </a:tc>
                <a:extLst>
                  <a:ext uri="{0D108BD9-81ED-4DB2-BD59-A6C34878D82A}">
                    <a16:rowId xmlns:a16="http://schemas.microsoft.com/office/drawing/2014/main" val="10000"/>
                  </a:ext>
                </a:extLst>
              </a:tr>
              <a:tr h="531590">
                <a:tc>
                  <a:txBody>
                    <a:bodyPr/>
                    <a:lstStyle/>
                    <a:p>
                      <a:pPr marL="91440">
                        <a:lnSpc>
                          <a:spcPts val="1710"/>
                        </a:lnSpc>
                        <a:spcBef>
                          <a:spcPts val="1040"/>
                        </a:spcBef>
                      </a:pPr>
                      <a:r>
                        <a:rPr sz="1100" b="1" spc="-10" dirty="0">
                          <a:latin typeface="Arial"/>
                          <a:cs typeface="Arial"/>
                        </a:rPr>
                        <a:t>Cash</a:t>
                      </a:r>
                      <a:endParaRPr sz="1100">
                        <a:latin typeface="Arial"/>
                        <a:cs typeface="Arial"/>
                      </a:endParaRPr>
                    </a:p>
                    <a:p>
                      <a:pPr marL="91440">
                        <a:lnSpc>
                          <a:spcPts val="1710"/>
                        </a:lnSpc>
                      </a:pPr>
                      <a:r>
                        <a:rPr sz="1100" i="1" dirty="0">
                          <a:latin typeface="Arial"/>
                          <a:cs typeface="Arial"/>
                        </a:rPr>
                        <a:t>iMoneyNet</a:t>
                      </a:r>
                      <a:r>
                        <a:rPr sz="1100" i="1" spc="-250" dirty="0">
                          <a:latin typeface="Arial"/>
                          <a:cs typeface="Arial"/>
                        </a:rPr>
                        <a:t> </a:t>
                      </a:r>
                      <a:r>
                        <a:rPr sz="1100" i="1" dirty="0">
                          <a:latin typeface="Arial"/>
                          <a:cs typeface="Arial"/>
                        </a:rPr>
                        <a:t>1</a:t>
                      </a:r>
                      <a:r>
                        <a:rPr sz="1100" i="1" baseline="23391" dirty="0">
                          <a:latin typeface="Arial"/>
                          <a:cs typeface="Arial"/>
                        </a:rPr>
                        <a:t>st</a:t>
                      </a:r>
                      <a:r>
                        <a:rPr sz="1100" i="1" spc="37" baseline="23391" dirty="0">
                          <a:latin typeface="Arial"/>
                          <a:cs typeface="Arial"/>
                        </a:rPr>
                        <a:t> </a:t>
                      </a:r>
                      <a:r>
                        <a:rPr sz="1100" i="1" spc="10" dirty="0">
                          <a:latin typeface="Arial"/>
                          <a:cs typeface="Arial"/>
                        </a:rPr>
                        <a:t>Tier</a:t>
                      </a:r>
                      <a:r>
                        <a:rPr sz="1100" i="1" spc="-170" dirty="0">
                          <a:latin typeface="Arial"/>
                          <a:cs typeface="Arial"/>
                        </a:rPr>
                        <a:t> </a:t>
                      </a:r>
                      <a:r>
                        <a:rPr sz="1100" i="1" spc="-10" dirty="0">
                          <a:latin typeface="Arial"/>
                          <a:cs typeface="Arial"/>
                        </a:rPr>
                        <a:t>Inst’l</a:t>
                      </a:r>
                      <a:r>
                        <a:rPr sz="1100" i="1" spc="-90" dirty="0">
                          <a:latin typeface="Arial"/>
                          <a:cs typeface="Arial"/>
                        </a:rPr>
                        <a:t> </a:t>
                      </a:r>
                      <a:r>
                        <a:rPr sz="1100" i="1" spc="-10" dirty="0">
                          <a:latin typeface="Arial"/>
                          <a:cs typeface="Arial"/>
                        </a:rPr>
                        <a:t>Net</a:t>
                      </a:r>
                      <a:r>
                        <a:rPr sz="1100" i="1" spc="-170" dirty="0">
                          <a:latin typeface="Arial"/>
                          <a:cs typeface="Arial"/>
                        </a:rPr>
                        <a:t> </a:t>
                      </a:r>
                      <a:r>
                        <a:rPr sz="1100" i="1" spc="-10" dirty="0">
                          <a:latin typeface="Arial"/>
                          <a:cs typeface="Arial"/>
                        </a:rPr>
                        <a:t>Index</a:t>
                      </a:r>
                      <a:endParaRPr sz="1100">
                        <a:latin typeface="Arial"/>
                        <a:cs typeface="Arial"/>
                      </a:endParaRPr>
                    </a:p>
                  </a:txBody>
                  <a:tcPr marL="0" marR="0" marT="99060" marB="0">
                    <a:lnL w="12700">
                      <a:solidFill>
                        <a:srgbClr val="FFFFFF"/>
                      </a:solidFill>
                      <a:prstDash val="solid"/>
                    </a:lnL>
                    <a:lnR w="28575">
                      <a:solidFill>
                        <a:srgbClr val="FFFFFF"/>
                      </a:solidFill>
                      <a:prstDash val="solid"/>
                    </a:lnR>
                    <a:lnT w="38100">
                      <a:solidFill>
                        <a:srgbClr val="FFFFFF"/>
                      </a:solidFill>
                      <a:prstDash val="solid"/>
                    </a:lnT>
                    <a:lnB w="12700">
                      <a:solidFill>
                        <a:srgbClr val="FFFFFF"/>
                      </a:solidFill>
                      <a:prstDash val="solid"/>
                    </a:lnB>
                    <a:solidFill>
                      <a:srgbClr val="EBEBEB"/>
                    </a:solidFill>
                  </a:tcPr>
                </a:tc>
                <a:tc>
                  <a:txBody>
                    <a:bodyPr/>
                    <a:lstStyle/>
                    <a:p>
                      <a:pPr marL="207010">
                        <a:lnSpc>
                          <a:spcPts val="1710"/>
                        </a:lnSpc>
                        <a:spcBef>
                          <a:spcPts val="1040"/>
                        </a:spcBef>
                      </a:pPr>
                      <a:r>
                        <a:rPr sz="1100" b="1" spc="-5" dirty="0">
                          <a:latin typeface="Arial"/>
                          <a:cs typeface="Arial"/>
                        </a:rPr>
                        <a:t>0.3</a:t>
                      </a:r>
                      <a:endParaRPr sz="1100">
                        <a:latin typeface="Arial"/>
                        <a:cs typeface="Arial"/>
                      </a:endParaRPr>
                    </a:p>
                    <a:p>
                      <a:pPr marL="207010">
                        <a:lnSpc>
                          <a:spcPts val="1710"/>
                        </a:lnSpc>
                      </a:pPr>
                      <a:r>
                        <a:rPr sz="1100" i="1" spc="-5" dirty="0">
                          <a:latin typeface="Arial"/>
                          <a:cs typeface="Arial"/>
                        </a:rPr>
                        <a:t>0.2</a:t>
                      </a:r>
                      <a:endParaRPr sz="1100">
                        <a:latin typeface="Arial"/>
                        <a:cs typeface="Arial"/>
                      </a:endParaRPr>
                    </a:p>
                  </a:txBody>
                  <a:tcPr marL="0" marR="0" marT="99060" marB="0">
                    <a:lnL w="28575">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EBEB"/>
                    </a:solidFill>
                  </a:tcPr>
                </a:tc>
                <a:tc>
                  <a:txBody>
                    <a:bodyPr/>
                    <a:lstStyle/>
                    <a:p>
                      <a:pPr marL="217804">
                        <a:lnSpc>
                          <a:spcPts val="1710"/>
                        </a:lnSpc>
                        <a:spcBef>
                          <a:spcPts val="1040"/>
                        </a:spcBef>
                      </a:pPr>
                      <a:r>
                        <a:rPr sz="1100" b="1" spc="-5" dirty="0">
                          <a:latin typeface="Arial"/>
                          <a:cs typeface="Arial"/>
                        </a:rPr>
                        <a:t>(3)</a:t>
                      </a:r>
                      <a:endParaRPr sz="1100">
                        <a:latin typeface="Arial"/>
                        <a:cs typeface="Arial"/>
                      </a:endParaRPr>
                    </a:p>
                    <a:p>
                      <a:pPr marL="167005">
                        <a:lnSpc>
                          <a:spcPts val="1710"/>
                        </a:lnSpc>
                      </a:pPr>
                      <a:r>
                        <a:rPr sz="1100" spc="-5" dirty="0">
                          <a:latin typeface="Arial"/>
                          <a:cs typeface="Arial"/>
                        </a:rPr>
                        <a:t>(13)</a:t>
                      </a:r>
                      <a:endParaRPr sz="1100">
                        <a:latin typeface="Arial"/>
                        <a:cs typeface="Arial"/>
                      </a:endParaRPr>
                    </a:p>
                  </a:txBody>
                  <a:tcPr marL="0" marR="0" marT="99060" marB="0">
                    <a:lnL w="12700">
                      <a:solidFill>
                        <a:srgbClr val="FFFFFF"/>
                      </a:solidFill>
                      <a:prstDash val="solid"/>
                    </a:lnL>
                    <a:lnR w="28575">
                      <a:solidFill>
                        <a:srgbClr val="FFFFFF"/>
                      </a:solidFill>
                      <a:prstDash val="solid"/>
                    </a:lnR>
                    <a:lnT w="38100">
                      <a:solidFill>
                        <a:srgbClr val="FFFFFF"/>
                      </a:solidFill>
                      <a:prstDash val="solid"/>
                    </a:lnT>
                    <a:lnB w="12700">
                      <a:solidFill>
                        <a:srgbClr val="FFFFFF"/>
                      </a:solidFill>
                      <a:prstDash val="solid"/>
                    </a:lnB>
                    <a:solidFill>
                      <a:srgbClr val="EBEBEB"/>
                    </a:solidFill>
                  </a:tcPr>
                </a:tc>
                <a:tc>
                  <a:txBody>
                    <a:bodyPr/>
                    <a:lstStyle/>
                    <a:p>
                      <a:pPr marL="208279">
                        <a:lnSpc>
                          <a:spcPts val="1710"/>
                        </a:lnSpc>
                        <a:spcBef>
                          <a:spcPts val="1040"/>
                        </a:spcBef>
                      </a:pPr>
                      <a:r>
                        <a:rPr sz="1100" b="1" spc="-5" dirty="0">
                          <a:latin typeface="Arial"/>
                          <a:cs typeface="Arial"/>
                        </a:rPr>
                        <a:t>1.6</a:t>
                      </a:r>
                      <a:endParaRPr sz="1100">
                        <a:latin typeface="Arial"/>
                        <a:cs typeface="Arial"/>
                      </a:endParaRPr>
                    </a:p>
                    <a:p>
                      <a:pPr marL="208279">
                        <a:lnSpc>
                          <a:spcPts val="1710"/>
                        </a:lnSpc>
                      </a:pPr>
                      <a:r>
                        <a:rPr sz="1100" i="1" spc="-5" dirty="0">
                          <a:latin typeface="Arial"/>
                          <a:cs typeface="Arial"/>
                        </a:rPr>
                        <a:t>1.4</a:t>
                      </a:r>
                      <a:endParaRPr sz="1100">
                        <a:latin typeface="Arial"/>
                        <a:cs typeface="Arial"/>
                      </a:endParaRPr>
                    </a:p>
                  </a:txBody>
                  <a:tcPr marL="0" marR="0" marT="99060" marB="0">
                    <a:lnL w="28575">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EBEB"/>
                    </a:solidFill>
                  </a:tcPr>
                </a:tc>
                <a:tc>
                  <a:txBody>
                    <a:bodyPr/>
                    <a:lstStyle/>
                    <a:p>
                      <a:pPr marL="219710">
                        <a:lnSpc>
                          <a:spcPts val="1710"/>
                        </a:lnSpc>
                        <a:spcBef>
                          <a:spcPts val="1040"/>
                        </a:spcBef>
                      </a:pPr>
                      <a:r>
                        <a:rPr sz="1100" b="1" spc="-5" dirty="0">
                          <a:latin typeface="Arial"/>
                          <a:cs typeface="Arial"/>
                        </a:rPr>
                        <a:t>(1)</a:t>
                      </a:r>
                      <a:endParaRPr sz="1100">
                        <a:latin typeface="Arial"/>
                        <a:cs typeface="Arial"/>
                      </a:endParaRPr>
                    </a:p>
                    <a:p>
                      <a:pPr marL="168275">
                        <a:lnSpc>
                          <a:spcPts val="1710"/>
                        </a:lnSpc>
                      </a:pPr>
                      <a:r>
                        <a:rPr sz="1100" i="1" spc="-5" dirty="0">
                          <a:latin typeface="Arial"/>
                          <a:cs typeface="Arial"/>
                        </a:rPr>
                        <a:t>(18)</a:t>
                      </a:r>
                      <a:endParaRPr sz="1100">
                        <a:latin typeface="Arial"/>
                        <a:cs typeface="Arial"/>
                      </a:endParaRPr>
                    </a:p>
                  </a:txBody>
                  <a:tcPr marL="0" marR="0" marT="99060" marB="0">
                    <a:lnL w="12700">
                      <a:solidFill>
                        <a:srgbClr val="FFFFFF"/>
                      </a:solidFill>
                      <a:prstDash val="solid"/>
                    </a:lnL>
                    <a:lnR w="28575">
                      <a:solidFill>
                        <a:srgbClr val="FFFFFF"/>
                      </a:solidFill>
                      <a:prstDash val="solid"/>
                    </a:lnR>
                    <a:lnT w="38100">
                      <a:solidFill>
                        <a:srgbClr val="FFFFFF"/>
                      </a:solidFill>
                      <a:prstDash val="solid"/>
                    </a:lnT>
                    <a:lnB w="12700">
                      <a:solidFill>
                        <a:srgbClr val="FFFFFF"/>
                      </a:solidFill>
                      <a:prstDash val="solid"/>
                    </a:lnB>
                    <a:solidFill>
                      <a:srgbClr val="EBEBEB"/>
                    </a:solidFill>
                  </a:tcPr>
                </a:tc>
                <a:tc>
                  <a:txBody>
                    <a:bodyPr/>
                    <a:lstStyle/>
                    <a:p>
                      <a:pPr marL="210185">
                        <a:lnSpc>
                          <a:spcPts val="1710"/>
                        </a:lnSpc>
                        <a:spcBef>
                          <a:spcPts val="1040"/>
                        </a:spcBef>
                      </a:pPr>
                      <a:r>
                        <a:rPr sz="1100" b="1" spc="-5" dirty="0">
                          <a:latin typeface="Arial"/>
                          <a:cs typeface="Arial"/>
                        </a:rPr>
                        <a:t>1.4</a:t>
                      </a:r>
                      <a:endParaRPr sz="1100">
                        <a:latin typeface="Arial"/>
                        <a:cs typeface="Arial"/>
                      </a:endParaRPr>
                    </a:p>
                    <a:p>
                      <a:pPr marL="210185">
                        <a:lnSpc>
                          <a:spcPts val="1710"/>
                        </a:lnSpc>
                      </a:pPr>
                      <a:r>
                        <a:rPr sz="1100" i="1" spc="-5" dirty="0">
                          <a:latin typeface="Arial"/>
                          <a:cs typeface="Arial"/>
                        </a:rPr>
                        <a:t>1.1</a:t>
                      </a:r>
                      <a:endParaRPr sz="1100">
                        <a:latin typeface="Arial"/>
                        <a:cs typeface="Arial"/>
                      </a:endParaRPr>
                    </a:p>
                  </a:txBody>
                  <a:tcPr marL="0" marR="0" marT="99060" marB="0">
                    <a:lnL w="28575">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EBEB"/>
                    </a:solidFill>
                  </a:tcPr>
                </a:tc>
                <a:tc>
                  <a:txBody>
                    <a:bodyPr/>
                    <a:lstStyle/>
                    <a:p>
                      <a:pPr marL="220979">
                        <a:lnSpc>
                          <a:spcPts val="1710"/>
                        </a:lnSpc>
                        <a:spcBef>
                          <a:spcPts val="1040"/>
                        </a:spcBef>
                      </a:pPr>
                      <a:r>
                        <a:rPr sz="1100" b="1" spc="-5" dirty="0">
                          <a:latin typeface="Arial"/>
                          <a:cs typeface="Arial"/>
                        </a:rPr>
                        <a:t>(1)</a:t>
                      </a:r>
                      <a:endParaRPr sz="1100">
                        <a:latin typeface="Arial"/>
                        <a:cs typeface="Arial"/>
                      </a:endParaRPr>
                    </a:p>
                    <a:p>
                      <a:pPr marL="170180">
                        <a:lnSpc>
                          <a:spcPts val="1710"/>
                        </a:lnSpc>
                      </a:pPr>
                      <a:r>
                        <a:rPr sz="1100" i="1" spc="-5" dirty="0">
                          <a:latin typeface="Arial"/>
                          <a:cs typeface="Arial"/>
                        </a:rPr>
                        <a:t>(18)</a:t>
                      </a:r>
                      <a:endParaRPr sz="1100">
                        <a:latin typeface="Arial"/>
                        <a:cs typeface="Arial"/>
                      </a:endParaRPr>
                    </a:p>
                  </a:txBody>
                  <a:tcPr marL="0" marR="0" marT="99060" marB="0">
                    <a:lnL w="12700">
                      <a:solidFill>
                        <a:srgbClr val="FFFFFF"/>
                      </a:solidFill>
                      <a:prstDash val="solid"/>
                    </a:lnL>
                    <a:lnR w="28575">
                      <a:solidFill>
                        <a:srgbClr val="FFFFFF"/>
                      </a:solidFill>
                      <a:prstDash val="solid"/>
                    </a:lnR>
                    <a:lnT w="38100">
                      <a:solidFill>
                        <a:srgbClr val="FFFFFF"/>
                      </a:solidFill>
                      <a:prstDash val="solid"/>
                    </a:lnT>
                    <a:lnB w="12700">
                      <a:solidFill>
                        <a:srgbClr val="FFFFFF"/>
                      </a:solidFill>
                      <a:prstDash val="solid"/>
                    </a:lnB>
                    <a:solidFill>
                      <a:srgbClr val="EBEBEB"/>
                    </a:solidFill>
                  </a:tcPr>
                </a:tc>
                <a:tc>
                  <a:txBody>
                    <a:bodyPr/>
                    <a:lstStyle/>
                    <a:p>
                      <a:pPr marL="211454">
                        <a:lnSpc>
                          <a:spcPts val="1710"/>
                        </a:lnSpc>
                        <a:spcBef>
                          <a:spcPts val="1040"/>
                        </a:spcBef>
                      </a:pPr>
                      <a:r>
                        <a:rPr sz="1100" b="1" spc="-5" dirty="0">
                          <a:latin typeface="Arial"/>
                          <a:cs typeface="Arial"/>
                        </a:rPr>
                        <a:t>0.8</a:t>
                      </a:r>
                      <a:endParaRPr sz="1100">
                        <a:latin typeface="Arial"/>
                        <a:cs typeface="Arial"/>
                      </a:endParaRPr>
                    </a:p>
                    <a:p>
                      <a:pPr marL="211454">
                        <a:lnSpc>
                          <a:spcPts val="1710"/>
                        </a:lnSpc>
                      </a:pPr>
                      <a:r>
                        <a:rPr sz="1100" i="1" spc="-5" dirty="0">
                          <a:latin typeface="Arial"/>
                          <a:cs typeface="Arial"/>
                        </a:rPr>
                        <a:t>0.6</a:t>
                      </a:r>
                      <a:endParaRPr sz="1100">
                        <a:latin typeface="Arial"/>
                        <a:cs typeface="Arial"/>
                      </a:endParaRPr>
                    </a:p>
                  </a:txBody>
                  <a:tcPr marL="0" marR="0" marT="99060" marB="0">
                    <a:lnL w="28575">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EBEB"/>
                    </a:solidFill>
                  </a:tcPr>
                </a:tc>
                <a:tc>
                  <a:txBody>
                    <a:bodyPr/>
                    <a:lstStyle/>
                    <a:p>
                      <a:pPr marL="222250">
                        <a:lnSpc>
                          <a:spcPts val="1710"/>
                        </a:lnSpc>
                        <a:spcBef>
                          <a:spcPts val="1040"/>
                        </a:spcBef>
                      </a:pPr>
                      <a:r>
                        <a:rPr sz="1100" b="1" spc="-5" dirty="0">
                          <a:latin typeface="Arial"/>
                          <a:cs typeface="Arial"/>
                        </a:rPr>
                        <a:t>(1)</a:t>
                      </a:r>
                      <a:endParaRPr sz="1100">
                        <a:latin typeface="Arial"/>
                        <a:cs typeface="Arial"/>
                      </a:endParaRPr>
                    </a:p>
                    <a:p>
                      <a:pPr marL="171450">
                        <a:lnSpc>
                          <a:spcPts val="1710"/>
                        </a:lnSpc>
                      </a:pPr>
                      <a:r>
                        <a:rPr sz="1100" i="1" spc="-5" dirty="0">
                          <a:latin typeface="Arial"/>
                          <a:cs typeface="Arial"/>
                        </a:rPr>
                        <a:t>(19)</a:t>
                      </a:r>
                      <a:endParaRPr sz="1100">
                        <a:latin typeface="Arial"/>
                        <a:cs typeface="Arial"/>
                      </a:endParaRPr>
                    </a:p>
                  </a:txBody>
                  <a:tcPr marL="0" marR="0" marT="990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EBEB"/>
                    </a:solidFill>
                  </a:tcPr>
                </a:tc>
                <a:extLst>
                  <a:ext uri="{0D108BD9-81ED-4DB2-BD59-A6C34878D82A}">
                    <a16:rowId xmlns:a16="http://schemas.microsoft.com/office/drawing/2014/main" val="10001"/>
                  </a:ext>
                </a:extLst>
              </a:tr>
              <a:tr h="531495">
                <a:tc>
                  <a:txBody>
                    <a:bodyPr/>
                    <a:lstStyle/>
                    <a:p>
                      <a:pPr marL="91440">
                        <a:lnSpc>
                          <a:spcPts val="1710"/>
                        </a:lnSpc>
                        <a:spcBef>
                          <a:spcPts val="1050"/>
                        </a:spcBef>
                      </a:pPr>
                      <a:r>
                        <a:rPr sz="1100" b="1" spc="10" dirty="0">
                          <a:latin typeface="Arial"/>
                          <a:cs typeface="Arial"/>
                        </a:rPr>
                        <a:t>Real</a:t>
                      </a:r>
                      <a:r>
                        <a:rPr sz="1100" b="1" spc="-175" dirty="0">
                          <a:latin typeface="Arial"/>
                          <a:cs typeface="Arial"/>
                        </a:rPr>
                        <a:t> </a:t>
                      </a:r>
                      <a:r>
                        <a:rPr sz="1100" b="1" spc="-10" dirty="0">
                          <a:latin typeface="Arial"/>
                          <a:cs typeface="Arial"/>
                        </a:rPr>
                        <a:t>Assets**</a:t>
                      </a:r>
                      <a:endParaRPr sz="1100">
                        <a:latin typeface="Arial"/>
                        <a:cs typeface="Arial"/>
                      </a:endParaRPr>
                    </a:p>
                    <a:p>
                      <a:pPr marL="91440">
                        <a:lnSpc>
                          <a:spcPts val="1710"/>
                        </a:lnSpc>
                      </a:pPr>
                      <a:r>
                        <a:rPr sz="1100" i="1" spc="-5" dirty="0">
                          <a:latin typeface="Arial"/>
                          <a:cs typeface="Arial"/>
                        </a:rPr>
                        <a:t>FRS</a:t>
                      </a:r>
                      <a:r>
                        <a:rPr sz="1100" i="1" spc="-95" dirty="0">
                          <a:latin typeface="Arial"/>
                          <a:cs typeface="Arial"/>
                        </a:rPr>
                        <a:t> </a:t>
                      </a:r>
                      <a:r>
                        <a:rPr sz="1100" i="1" spc="-10" dirty="0">
                          <a:latin typeface="Arial"/>
                          <a:cs typeface="Arial"/>
                        </a:rPr>
                        <a:t>Custom</a:t>
                      </a:r>
                      <a:r>
                        <a:rPr sz="1100" i="1" spc="-165" dirty="0">
                          <a:latin typeface="Arial"/>
                          <a:cs typeface="Arial"/>
                        </a:rPr>
                        <a:t> </a:t>
                      </a:r>
                      <a:r>
                        <a:rPr sz="1100" i="1" spc="-10" dirty="0">
                          <a:latin typeface="Arial"/>
                          <a:cs typeface="Arial"/>
                        </a:rPr>
                        <a:t>Real</a:t>
                      </a:r>
                      <a:r>
                        <a:rPr sz="1100" i="1" spc="-95" dirty="0">
                          <a:latin typeface="Arial"/>
                          <a:cs typeface="Arial"/>
                        </a:rPr>
                        <a:t> </a:t>
                      </a:r>
                      <a:r>
                        <a:rPr sz="1100" i="1" spc="-5" dirty="0">
                          <a:latin typeface="Arial"/>
                          <a:cs typeface="Arial"/>
                        </a:rPr>
                        <a:t>Assets</a:t>
                      </a:r>
                      <a:r>
                        <a:rPr sz="1100" i="1" spc="-170" dirty="0">
                          <a:latin typeface="Arial"/>
                          <a:cs typeface="Arial"/>
                        </a:rPr>
                        <a:t> </a:t>
                      </a:r>
                      <a:r>
                        <a:rPr sz="1100" i="1" spc="-10" dirty="0">
                          <a:latin typeface="Arial"/>
                          <a:cs typeface="Arial"/>
                        </a:rPr>
                        <a:t>Index</a:t>
                      </a:r>
                      <a:endParaRPr sz="1100">
                        <a:latin typeface="Arial"/>
                        <a:cs typeface="Arial"/>
                      </a:endParaRPr>
                    </a:p>
                  </a:txBody>
                  <a:tcPr marL="0" marR="0" marT="100013"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156210">
                        <a:lnSpc>
                          <a:spcPts val="1710"/>
                        </a:lnSpc>
                        <a:spcBef>
                          <a:spcPts val="1050"/>
                        </a:spcBef>
                      </a:pPr>
                      <a:r>
                        <a:rPr sz="1100" b="1" spc="-10" dirty="0">
                          <a:latin typeface="Arial"/>
                          <a:cs typeface="Arial"/>
                        </a:rPr>
                        <a:t>21.2</a:t>
                      </a:r>
                      <a:endParaRPr sz="1100">
                        <a:latin typeface="Arial"/>
                        <a:cs typeface="Arial"/>
                      </a:endParaRPr>
                    </a:p>
                    <a:p>
                      <a:pPr marL="156210">
                        <a:lnSpc>
                          <a:spcPts val="1710"/>
                        </a:lnSpc>
                      </a:pPr>
                      <a:r>
                        <a:rPr sz="1100" spc="-10" dirty="0">
                          <a:latin typeface="Arial"/>
                          <a:cs typeface="Arial"/>
                        </a:rPr>
                        <a:t>19.1</a:t>
                      </a:r>
                      <a:endParaRPr sz="1100">
                        <a:latin typeface="Arial"/>
                        <a:cs typeface="Arial"/>
                      </a:endParaRPr>
                    </a:p>
                  </a:txBody>
                  <a:tcPr marL="0" marR="0" marT="100013"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a:lnSpc>
                          <a:spcPct val="100000"/>
                        </a:lnSpc>
                        <a:spcBef>
                          <a:spcPts val="50"/>
                        </a:spcBef>
                      </a:pPr>
                      <a:endParaRPr sz="1200">
                        <a:latin typeface="Times New Roman"/>
                        <a:cs typeface="Times New Roman"/>
                      </a:endParaRPr>
                    </a:p>
                    <a:p>
                      <a:pPr algn="ctr">
                        <a:lnSpc>
                          <a:spcPct val="100000"/>
                        </a:lnSpc>
                      </a:pPr>
                      <a:r>
                        <a:rPr sz="1100" spc="-10" dirty="0">
                          <a:latin typeface="Arial"/>
                          <a:cs typeface="Arial"/>
                        </a:rPr>
                        <a:t>--</a:t>
                      </a:r>
                      <a:endParaRPr sz="1100">
                        <a:latin typeface="Arial"/>
                        <a:cs typeface="Arial"/>
                      </a:endParaRPr>
                    </a:p>
                  </a:txBody>
                  <a:tcPr marL="0" marR="0" marT="4763"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208279">
                        <a:lnSpc>
                          <a:spcPts val="1710"/>
                        </a:lnSpc>
                        <a:spcBef>
                          <a:spcPts val="1050"/>
                        </a:spcBef>
                      </a:pPr>
                      <a:r>
                        <a:rPr sz="1100" b="1" spc="-5" dirty="0">
                          <a:latin typeface="Arial"/>
                          <a:cs typeface="Arial"/>
                        </a:rPr>
                        <a:t>4.4</a:t>
                      </a:r>
                      <a:endParaRPr sz="1100">
                        <a:latin typeface="Arial"/>
                        <a:cs typeface="Arial"/>
                      </a:endParaRPr>
                    </a:p>
                    <a:p>
                      <a:pPr marL="208279">
                        <a:lnSpc>
                          <a:spcPts val="1710"/>
                        </a:lnSpc>
                      </a:pPr>
                      <a:r>
                        <a:rPr sz="1100" i="1" spc="-5" dirty="0">
                          <a:latin typeface="Arial"/>
                          <a:cs typeface="Arial"/>
                        </a:rPr>
                        <a:t>4.1</a:t>
                      </a:r>
                      <a:endParaRPr sz="1100">
                        <a:latin typeface="Arial"/>
                        <a:cs typeface="Arial"/>
                      </a:endParaRPr>
                    </a:p>
                  </a:txBody>
                  <a:tcPr marL="0" marR="0" marT="100013"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a:lnSpc>
                          <a:spcPct val="100000"/>
                        </a:lnSpc>
                        <a:spcBef>
                          <a:spcPts val="50"/>
                        </a:spcBef>
                      </a:pPr>
                      <a:endParaRPr sz="1200">
                        <a:latin typeface="Times New Roman"/>
                        <a:cs typeface="Times New Roman"/>
                      </a:endParaRPr>
                    </a:p>
                    <a:p>
                      <a:pPr marL="1905" algn="ctr">
                        <a:lnSpc>
                          <a:spcPct val="100000"/>
                        </a:lnSpc>
                      </a:pPr>
                      <a:r>
                        <a:rPr sz="1100" spc="-10" dirty="0">
                          <a:latin typeface="Arial"/>
                          <a:cs typeface="Arial"/>
                        </a:rPr>
                        <a:t>--</a:t>
                      </a:r>
                      <a:endParaRPr sz="1100">
                        <a:latin typeface="Arial"/>
                        <a:cs typeface="Arial"/>
                      </a:endParaRPr>
                    </a:p>
                  </a:txBody>
                  <a:tcPr marL="0" marR="0" marT="4763"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210185">
                        <a:lnSpc>
                          <a:spcPts val="1710"/>
                        </a:lnSpc>
                        <a:spcBef>
                          <a:spcPts val="1050"/>
                        </a:spcBef>
                      </a:pPr>
                      <a:r>
                        <a:rPr sz="1100" b="1" spc="-5" dirty="0">
                          <a:latin typeface="Arial"/>
                          <a:cs typeface="Arial"/>
                        </a:rPr>
                        <a:t>4.8</a:t>
                      </a:r>
                      <a:endParaRPr sz="1100">
                        <a:latin typeface="Arial"/>
                        <a:cs typeface="Arial"/>
                      </a:endParaRPr>
                    </a:p>
                    <a:p>
                      <a:pPr marL="210185">
                        <a:lnSpc>
                          <a:spcPts val="1710"/>
                        </a:lnSpc>
                      </a:pPr>
                      <a:r>
                        <a:rPr sz="1100" i="1" spc="-5" dirty="0">
                          <a:latin typeface="Arial"/>
                          <a:cs typeface="Arial"/>
                        </a:rPr>
                        <a:t>4.3</a:t>
                      </a:r>
                      <a:endParaRPr sz="1100">
                        <a:latin typeface="Arial"/>
                        <a:cs typeface="Arial"/>
                      </a:endParaRPr>
                    </a:p>
                  </a:txBody>
                  <a:tcPr marL="0" marR="0" marT="100013"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a:lnSpc>
                          <a:spcPct val="100000"/>
                        </a:lnSpc>
                        <a:spcBef>
                          <a:spcPts val="50"/>
                        </a:spcBef>
                      </a:pPr>
                      <a:endParaRPr sz="1200">
                        <a:latin typeface="Times New Roman"/>
                        <a:cs typeface="Times New Roman"/>
                      </a:endParaRPr>
                    </a:p>
                    <a:p>
                      <a:pPr marL="4445" algn="ctr">
                        <a:lnSpc>
                          <a:spcPct val="100000"/>
                        </a:lnSpc>
                      </a:pPr>
                      <a:r>
                        <a:rPr sz="1100" spc="-10" dirty="0">
                          <a:latin typeface="Arial"/>
                          <a:cs typeface="Arial"/>
                        </a:rPr>
                        <a:t>--</a:t>
                      </a:r>
                      <a:endParaRPr sz="1100">
                        <a:latin typeface="Arial"/>
                        <a:cs typeface="Arial"/>
                      </a:endParaRPr>
                    </a:p>
                  </a:txBody>
                  <a:tcPr marL="0" marR="0" marT="4763"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211454">
                        <a:lnSpc>
                          <a:spcPts val="1710"/>
                        </a:lnSpc>
                        <a:spcBef>
                          <a:spcPts val="1050"/>
                        </a:spcBef>
                      </a:pPr>
                      <a:r>
                        <a:rPr sz="1100" b="1" spc="-5" dirty="0">
                          <a:latin typeface="Arial"/>
                          <a:cs typeface="Arial"/>
                        </a:rPr>
                        <a:t>2.4</a:t>
                      </a:r>
                      <a:endParaRPr sz="1100">
                        <a:latin typeface="Arial"/>
                        <a:cs typeface="Arial"/>
                      </a:endParaRPr>
                    </a:p>
                    <a:p>
                      <a:pPr marL="211454">
                        <a:lnSpc>
                          <a:spcPts val="1710"/>
                        </a:lnSpc>
                      </a:pPr>
                      <a:r>
                        <a:rPr sz="1100" spc="-5" dirty="0">
                          <a:latin typeface="Arial"/>
                          <a:cs typeface="Arial"/>
                        </a:rPr>
                        <a:t>1.9</a:t>
                      </a:r>
                      <a:endParaRPr sz="1100">
                        <a:latin typeface="Arial"/>
                        <a:cs typeface="Arial"/>
                      </a:endParaRPr>
                    </a:p>
                  </a:txBody>
                  <a:tcPr marL="0" marR="0" marT="100013"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a:lnSpc>
                          <a:spcPct val="100000"/>
                        </a:lnSpc>
                        <a:spcBef>
                          <a:spcPts val="50"/>
                        </a:spcBef>
                      </a:pPr>
                      <a:endParaRPr sz="1200">
                        <a:latin typeface="Times New Roman"/>
                        <a:cs typeface="Times New Roman"/>
                      </a:endParaRPr>
                    </a:p>
                    <a:p>
                      <a:pPr marL="7620" algn="ctr">
                        <a:lnSpc>
                          <a:spcPct val="100000"/>
                        </a:lnSpc>
                      </a:pPr>
                      <a:r>
                        <a:rPr sz="1100" spc="-10" dirty="0">
                          <a:latin typeface="Arial"/>
                          <a:cs typeface="Arial"/>
                        </a:rPr>
                        <a:t>--</a:t>
                      </a:r>
                      <a:endParaRPr sz="1100">
                        <a:latin typeface="Arial"/>
                        <a:cs typeface="Arial"/>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F6F5"/>
                    </a:solidFill>
                  </a:tcPr>
                </a:tc>
                <a:extLst>
                  <a:ext uri="{0D108BD9-81ED-4DB2-BD59-A6C34878D82A}">
                    <a16:rowId xmlns:a16="http://schemas.microsoft.com/office/drawing/2014/main" val="10002"/>
                  </a:ext>
                </a:extLst>
              </a:tr>
              <a:tr h="531590">
                <a:tc>
                  <a:txBody>
                    <a:bodyPr/>
                    <a:lstStyle/>
                    <a:p>
                      <a:pPr marL="91440">
                        <a:lnSpc>
                          <a:spcPts val="1710"/>
                        </a:lnSpc>
                        <a:spcBef>
                          <a:spcPts val="1055"/>
                        </a:spcBef>
                      </a:pPr>
                      <a:r>
                        <a:rPr sz="1100" b="1" spc="25" dirty="0">
                          <a:latin typeface="Arial"/>
                          <a:cs typeface="Arial"/>
                        </a:rPr>
                        <a:t>Fixed</a:t>
                      </a:r>
                      <a:r>
                        <a:rPr sz="1100" b="1" spc="-250" dirty="0">
                          <a:latin typeface="Arial"/>
                          <a:cs typeface="Arial"/>
                        </a:rPr>
                        <a:t> </a:t>
                      </a:r>
                      <a:r>
                        <a:rPr sz="1100" b="1" spc="-10" dirty="0">
                          <a:latin typeface="Arial"/>
                          <a:cs typeface="Arial"/>
                        </a:rPr>
                        <a:t>Income</a:t>
                      </a:r>
                      <a:endParaRPr sz="1100">
                        <a:latin typeface="Arial"/>
                        <a:cs typeface="Arial"/>
                      </a:endParaRPr>
                    </a:p>
                    <a:p>
                      <a:pPr marL="91440">
                        <a:lnSpc>
                          <a:spcPts val="1710"/>
                        </a:lnSpc>
                      </a:pPr>
                      <a:r>
                        <a:rPr sz="1100" i="1" spc="-40" dirty="0">
                          <a:latin typeface="Arial"/>
                          <a:cs typeface="Arial"/>
                        </a:rPr>
                        <a:t>Total </a:t>
                      </a:r>
                      <a:r>
                        <a:rPr sz="1100" i="1" spc="-10" dirty="0">
                          <a:latin typeface="Arial"/>
                          <a:cs typeface="Arial"/>
                        </a:rPr>
                        <a:t>Bond</a:t>
                      </a:r>
                      <a:r>
                        <a:rPr sz="1100" i="1" spc="-145" dirty="0">
                          <a:latin typeface="Arial"/>
                          <a:cs typeface="Arial"/>
                        </a:rPr>
                        <a:t> </a:t>
                      </a:r>
                      <a:r>
                        <a:rPr sz="1100" i="1" spc="-10" dirty="0">
                          <a:latin typeface="Arial"/>
                          <a:cs typeface="Arial"/>
                        </a:rPr>
                        <a:t>Index</a:t>
                      </a:r>
                      <a:endParaRPr sz="1100">
                        <a:latin typeface="Arial"/>
                        <a:cs typeface="Arial"/>
                      </a:endParaRPr>
                    </a:p>
                  </a:txBody>
                  <a:tcPr marL="0" marR="0" marT="100489"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207010">
                        <a:lnSpc>
                          <a:spcPts val="1710"/>
                        </a:lnSpc>
                        <a:spcBef>
                          <a:spcPts val="1055"/>
                        </a:spcBef>
                      </a:pPr>
                      <a:r>
                        <a:rPr sz="1100" b="1" spc="-5" dirty="0">
                          <a:latin typeface="Arial"/>
                          <a:cs typeface="Arial"/>
                        </a:rPr>
                        <a:t>5.9</a:t>
                      </a:r>
                      <a:endParaRPr sz="1100">
                        <a:latin typeface="Arial"/>
                        <a:cs typeface="Arial"/>
                      </a:endParaRPr>
                    </a:p>
                    <a:p>
                      <a:pPr marL="207010">
                        <a:lnSpc>
                          <a:spcPts val="1710"/>
                        </a:lnSpc>
                      </a:pPr>
                      <a:r>
                        <a:rPr sz="1100" i="1" spc="-5" dirty="0">
                          <a:latin typeface="Arial"/>
                          <a:cs typeface="Arial"/>
                        </a:rPr>
                        <a:t>3.5</a:t>
                      </a:r>
                      <a:endParaRPr sz="1100">
                        <a:latin typeface="Arial"/>
                        <a:cs typeface="Arial"/>
                      </a:endParaRPr>
                    </a:p>
                  </a:txBody>
                  <a:tcPr marL="0" marR="0" marT="100489"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167005">
                        <a:lnSpc>
                          <a:spcPts val="1710"/>
                        </a:lnSpc>
                        <a:spcBef>
                          <a:spcPts val="1055"/>
                        </a:spcBef>
                      </a:pPr>
                      <a:r>
                        <a:rPr sz="1100" b="1" spc="-5" dirty="0">
                          <a:latin typeface="Arial"/>
                          <a:cs typeface="Arial"/>
                        </a:rPr>
                        <a:t>(37)</a:t>
                      </a:r>
                      <a:endParaRPr sz="1100">
                        <a:latin typeface="Arial"/>
                        <a:cs typeface="Arial"/>
                      </a:endParaRPr>
                    </a:p>
                    <a:p>
                      <a:pPr marL="167005">
                        <a:lnSpc>
                          <a:spcPts val="1710"/>
                        </a:lnSpc>
                      </a:pPr>
                      <a:r>
                        <a:rPr sz="1100" i="1" spc="-5" dirty="0">
                          <a:latin typeface="Arial"/>
                          <a:cs typeface="Arial"/>
                        </a:rPr>
                        <a:t>(80)</a:t>
                      </a:r>
                      <a:endParaRPr sz="1100">
                        <a:latin typeface="Arial"/>
                        <a:cs typeface="Arial"/>
                      </a:endParaRPr>
                    </a:p>
                  </a:txBody>
                  <a:tcPr marL="0" marR="0" marT="100489"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208279">
                        <a:lnSpc>
                          <a:spcPts val="1710"/>
                        </a:lnSpc>
                        <a:spcBef>
                          <a:spcPts val="1055"/>
                        </a:spcBef>
                      </a:pPr>
                      <a:r>
                        <a:rPr sz="1100" b="1" spc="-5" dirty="0">
                          <a:latin typeface="Arial"/>
                          <a:cs typeface="Arial"/>
                        </a:rPr>
                        <a:t>5.3</a:t>
                      </a:r>
                      <a:endParaRPr sz="1100">
                        <a:latin typeface="Arial"/>
                        <a:cs typeface="Arial"/>
                      </a:endParaRPr>
                    </a:p>
                    <a:p>
                      <a:pPr marL="208279">
                        <a:lnSpc>
                          <a:spcPts val="1710"/>
                        </a:lnSpc>
                      </a:pPr>
                      <a:r>
                        <a:rPr sz="1100" i="1" spc="-5" dirty="0">
                          <a:latin typeface="Arial"/>
                          <a:cs typeface="Arial"/>
                        </a:rPr>
                        <a:t>4.9</a:t>
                      </a:r>
                      <a:endParaRPr sz="1100">
                        <a:latin typeface="Arial"/>
                        <a:cs typeface="Arial"/>
                      </a:endParaRPr>
                    </a:p>
                  </a:txBody>
                  <a:tcPr marL="0" marR="0" marT="100489"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219710">
                        <a:lnSpc>
                          <a:spcPts val="1710"/>
                        </a:lnSpc>
                        <a:spcBef>
                          <a:spcPts val="1055"/>
                        </a:spcBef>
                      </a:pPr>
                      <a:r>
                        <a:rPr sz="1100" b="1" spc="-5" dirty="0">
                          <a:latin typeface="Arial"/>
                          <a:cs typeface="Arial"/>
                        </a:rPr>
                        <a:t>(1)</a:t>
                      </a:r>
                      <a:endParaRPr sz="1100">
                        <a:latin typeface="Arial"/>
                        <a:cs typeface="Arial"/>
                      </a:endParaRPr>
                    </a:p>
                    <a:p>
                      <a:pPr marL="219710">
                        <a:lnSpc>
                          <a:spcPts val="1710"/>
                        </a:lnSpc>
                      </a:pPr>
                      <a:r>
                        <a:rPr sz="1100" i="1" spc="-5" dirty="0">
                          <a:latin typeface="Arial"/>
                          <a:cs typeface="Arial"/>
                        </a:rPr>
                        <a:t>(5)</a:t>
                      </a:r>
                      <a:endParaRPr sz="1100">
                        <a:latin typeface="Arial"/>
                        <a:cs typeface="Arial"/>
                      </a:endParaRPr>
                    </a:p>
                  </a:txBody>
                  <a:tcPr marL="0" marR="0" marT="100489"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210185">
                        <a:lnSpc>
                          <a:spcPts val="1710"/>
                        </a:lnSpc>
                        <a:spcBef>
                          <a:spcPts val="1055"/>
                        </a:spcBef>
                      </a:pPr>
                      <a:r>
                        <a:rPr sz="1100" b="1" spc="-5" dirty="0">
                          <a:latin typeface="Arial"/>
                          <a:cs typeface="Arial"/>
                        </a:rPr>
                        <a:t>4.1</a:t>
                      </a:r>
                      <a:endParaRPr sz="1100">
                        <a:latin typeface="Arial"/>
                        <a:cs typeface="Arial"/>
                      </a:endParaRPr>
                    </a:p>
                    <a:p>
                      <a:pPr marL="210185">
                        <a:lnSpc>
                          <a:spcPts val="1710"/>
                        </a:lnSpc>
                      </a:pPr>
                      <a:r>
                        <a:rPr sz="1100" i="1" spc="-5" dirty="0">
                          <a:latin typeface="Arial"/>
                          <a:cs typeface="Arial"/>
                        </a:rPr>
                        <a:t>3.7</a:t>
                      </a:r>
                      <a:endParaRPr sz="1100">
                        <a:latin typeface="Arial"/>
                        <a:cs typeface="Arial"/>
                      </a:endParaRPr>
                    </a:p>
                  </a:txBody>
                  <a:tcPr marL="0" marR="0" marT="100489"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220979">
                        <a:lnSpc>
                          <a:spcPts val="1710"/>
                        </a:lnSpc>
                        <a:spcBef>
                          <a:spcPts val="1055"/>
                        </a:spcBef>
                      </a:pPr>
                      <a:r>
                        <a:rPr sz="1100" b="1" spc="-5" dirty="0">
                          <a:latin typeface="Arial"/>
                          <a:cs typeface="Arial"/>
                        </a:rPr>
                        <a:t>(4)</a:t>
                      </a:r>
                      <a:endParaRPr sz="1100">
                        <a:latin typeface="Arial"/>
                        <a:cs typeface="Arial"/>
                      </a:endParaRPr>
                    </a:p>
                    <a:p>
                      <a:pPr marL="220979">
                        <a:lnSpc>
                          <a:spcPts val="1710"/>
                        </a:lnSpc>
                      </a:pPr>
                      <a:r>
                        <a:rPr sz="1100" i="1" spc="-5" dirty="0">
                          <a:latin typeface="Arial"/>
                          <a:cs typeface="Arial"/>
                        </a:rPr>
                        <a:t>(5)</a:t>
                      </a:r>
                      <a:endParaRPr sz="1100">
                        <a:latin typeface="Arial"/>
                        <a:cs typeface="Arial"/>
                      </a:endParaRPr>
                    </a:p>
                  </a:txBody>
                  <a:tcPr marL="0" marR="0" marT="100489"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211454">
                        <a:lnSpc>
                          <a:spcPts val="1710"/>
                        </a:lnSpc>
                        <a:spcBef>
                          <a:spcPts val="1055"/>
                        </a:spcBef>
                      </a:pPr>
                      <a:r>
                        <a:rPr sz="1100" b="1" spc="-5" dirty="0">
                          <a:latin typeface="Arial"/>
                          <a:cs typeface="Arial"/>
                        </a:rPr>
                        <a:t>3.9</a:t>
                      </a:r>
                      <a:endParaRPr sz="1100">
                        <a:latin typeface="Arial"/>
                        <a:cs typeface="Arial"/>
                      </a:endParaRPr>
                    </a:p>
                    <a:p>
                      <a:pPr marL="211454">
                        <a:lnSpc>
                          <a:spcPts val="1710"/>
                        </a:lnSpc>
                      </a:pPr>
                      <a:r>
                        <a:rPr sz="1100" i="1" spc="-5" dirty="0">
                          <a:latin typeface="Arial"/>
                          <a:cs typeface="Arial"/>
                        </a:rPr>
                        <a:t>3.7</a:t>
                      </a:r>
                      <a:endParaRPr sz="1100">
                        <a:latin typeface="Arial"/>
                        <a:cs typeface="Arial"/>
                      </a:endParaRPr>
                    </a:p>
                  </a:txBody>
                  <a:tcPr marL="0" marR="0" marT="100489"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222250">
                        <a:lnSpc>
                          <a:spcPts val="1710"/>
                        </a:lnSpc>
                        <a:spcBef>
                          <a:spcPts val="1055"/>
                        </a:spcBef>
                      </a:pPr>
                      <a:r>
                        <a:rPr sz="1100" b="1" spc="-5" dirty="0">
                          <a:latin typeface="Arial"/>
                          <a:cs typeface="Arial"/>
                        </a:rPr>
                        <a:t>(1)</a:t>
                      </a:r>
                      <a:endParaRPr sz="1100">
                        <a:latin typeface="Arial"/>
                        <a:cs typeface="Arial"/>
                      </a:endParaRPr>
                    </a:p>
                    <a:p>
                      <a:pPr marL="222250">
                        <a:lnSpc>
                          <a:spcPts val="1710"/>
                        </a:lnSpc>
                      </a:pPr>
                      <a:r>
                        <a:rPr sz="1100" i="1" spc="-5" dirty="0">
                          <a:latin typeface="Arial"/>
                          <a:cs typeface="Arial"/>
                        </a:rPr>
                        <a:t>(1)</a:t>
                      </a:r>
                      <a:endParaRPr sz="1100">
                        <a:latin typeface="Arial"/>
                        <a:cs typeface="Arial"/>
                      </a:endParaRPr>
                    </a:p>
                  </a:txBody>
                  <a:tcPr marL="0" marR="0" marT="10048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BEB"/>
                    </a:solidFill>
                  </a:tcPr>
                </a:tc>
                <a:extLst>
                  <a:ext uri="{0D108BD9-81ED-4DB2-BD59-A6C34878D82A}">
                    <a16:rowId xmlns:a16="http://schemas.microsoft.com/office/drawing/2014/main" val="10003"/>
                  </a:ext>
                </a:extLst>
              </a:tr>
              <a:tr h="531494">
                <a:tc>
                  <a:txBody>
                    <a:bodyPr/>
                    <a:lstStyle/>
                    <a:p>
                      <a:pPr marL="91440">
                        <a:lnSpc>
                          <a:spcPts val="1710"/>
                        </a:lnSpc>
                        <a:spcBef>
                          <a:spcPts val="1065"/>
                        </a:spcBef>
                      </a:pPr>
                      <a:r>
                        <a:rPr sz="1100" b="1" dirty="0">
                          <a:latin typeface="Arial"/>
                          <a:cs typeface="Arial"/>
                        </a:rPr>
                        <a:t>Domestic</a:t>
                      </a:r>
                      <a:r>
                        <a:rPr sz="1100" b="1" spc="-175" dirty="0">
                          <a:latin typeface="Arial"/>
                          <a:cs typeface="Arial"/>
                        </a:rPr>
                        <a:t> </a:t>
                      </a:r>
                      <a:r>
                        <a:rPr sz="1100" b="1" spc="-5" dirty="0">
                          <a:latin typeface="Arial"/>
                          <a:cs typeface="Arial"/>
                        </a:rPr>
                        <a:t>Equity</a:t>
                      </a:r>
                      <a:endParaRPr sz="1100">
                        <a:latin typeface="Arial"/>
                        <a:cs typeface="Arial"/>
                      </a:endParaRPr>
                    </a:p>
                    <a:p>
                      <a:pPr marL="91440">
                        <a:lnSpc>
                          <a:spcPts val="1710"/>
                        </a:lnSpc>
                      </a:pPr>
                      <a:r>
                        <a:rPr sz="1100" i="1" spc="-40" dirty="0">
                          <a:latin typeface="Arial"/>
                          <a:cs typeface="Arial"/>
                        </a:rPr>
                        <a:t>Total </a:t>
                      </a:r>
                      <a:r>
                        <a:rPr sz="1100" i="1" spc="-5" dirty="0">
                          <a:latin typeface="Arial"/>
                          <a:cs typeface="Arial"/>
                        </a:rPr>
                        <a:t>U.S. </a:t>
                      </a:r>
                      <a:r>
                        <a:rPr sz="1100" i="1" dirty="0">
                          <a:latin typeface="Arial"/>
                          <a:cs typeface="Arial"/>
                        </a:rPr>
                        <a:t>Equities</a:t>
                      </a:r>
                      <a:r>
                        <a:rPr sz="1100" i="1" spc="-300" dirty="0">
                          <a:latin typeface="Arial"/>
                          <a:cs typeface="Arial"/>
                        </a:rPr>
                        <a:t> </a:t>
                      </a:r>
                      <a:r>
                        <a:rPr sz="1100" i="1" spc="-10" dirty="0">
                          <a:latin typeface="Arial"/>
                          <a:cs typeface="Arial"/>
                        </a:rPr>
                        <a:t>Index</a:t>
                      </a:r>
                      <a:endParaRPr sz="1100">
                        <a:latin typeface="Arial"/>
                        <a:cs typeface="Arial"/>
                      </a:endParaRPr>
                    </a:p>
                  </a:txBody>
                  <a:tcPr marL="0" marR="0" marT="101441"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156210">
                        <a:lnSpc>
                          <a:spcPts val="1710"/>
                        </a:lnSpc>
                        <a:spcBef>
                          <a:spcPts val="1065"/>
                        </a:spcBef>
                      </a:pPr>
                      <a:r>
                        <a:rPr sz="1100" b="1" spc="-10" dirty="0">
                          <a:latin typeface="Arial"/>
                          <a:cs typeface="Arial"/>
                        </a:rPr>
                        <a:t>66.5</a:t>
                      </a:r>
                      <a:endParaRPr sz="1100">
                        <a:latin typeface="Arial"/>
                        <a:cs typeface="Arial"/>
                      </a:endParaRPr>
                    </a:p>
                    <a:p>
                      <a:pPr marL="156210">
                        <a:lnSpc>
                          <a:spcPts val="1710"/>
                        </a:lnSpc>
                      </a:pPr>
                      <a:r>
                        <a:rPr sz="1100" spc="-10" dirty="0">
                          <a:latin typeface="Arial"/>
                          <a:cs typeface="Arial"/>
                        </a:rPr>
                        <a:t>64.6</a:t>
                      </a:r>
                      <a:endParaRPr sz="1100">
                        <a:latin typeface="Arial"/>
                        <a:cs typeface="Arial"/>
                      </a:endParaRPr>
                    </a:p>
                  </a:txBody>
                  <a:tcPr marL="0" marR="0" marT="101441"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167005">
                        <a:lnSpc>
                          <a:spcPts val="1710"/>
                        </a:lnSpc>
                        <a:spcBef>
                          <a:spcPts val="1065"/>
                        </a:spcBef>
                      </a:pPr>
                      <a:r>
                        <a:rPr sz="1100" b="1" i="1" spc="-5" dirty="0">
                          <a:latin typeface="Arial"/>
                          <a:cs typeface="Arial"/>
                        </a:rPr>
                        <a:t>(37)</a:t>
                      </a:r>
                      <a:endParaRPr sz="1100">
                        <a:latin typeface="Arial"/>
                        <a:cs typeface="Arial"/>
                      </a:endParaRPr>
                    </a:p>
                    <a:p>
                      <a:pPr marL="167005">
                        <a:lnSpc>
                          <a:spcPts val="1710"/>
                        </a:lnSpc>
                      </a:pPr>
                      <a:r>
                        <a:rPr sz="1100" i="1" spc="-5" dirty="0">
                          <a:latin typeface="Arial"/>
                          <a:cs typeface="Arial"/>
                        </a:rPr>
                        <a:t>(40)</a:t>
                      </a:r>
                      <a:endParaRPr sz="1100">
                        <a:latin typeface="Arial"/>
                        <a:cs typeface="Arial"/>
                      </a:endParaRPr>
                    </a:p>
                  </a:txBody>
                  <a:tcPr marL="0" marR="0" marT="101441"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157480">
                        <a:lnSpc>
                          <a:spcPts val="1710"/>
                        </a:lnSpc>
                        <a:spcBef>
                          <a:spcPts val="1065"/>
                        </a:spcBef>
                      </a:pPr>
                      <a:r>
                        <a:rPr sz="1100" b="1" spc="-10" dirty="0">
                          <a:latin typeface="Arial"/>
                          <a:cs typeface="Arial"/>
                        </a:rPr>
                        <a:t>15.9</a:t>
                      </a:r>
                      <a:endParaRPr sz="1100">
                        <a:latin typeface="Arial"/>
                        <a:cs typeface="Arial"/>
                      </a:endParaRPr>
                    </a:p>
                    <a:p>
                      <a:pPr marL="157480">
                        <a:lnSpc>
                          <a:spcPts val="1710"/>
                        </a:lnSpc>
                      </a:pPr>
                      <a:r>
                        <a:rPr sz="1100" i="1" spc="-10" dirty="0">
                          <a:latin typeface="Arial"/>
                          <a:cs typeface="Arial"/>
                        </a:rPr>
                        <a:t>15.9</a:t>
                      </a:r>
                      <a:endParaRPr sz="1100">
                        <a:latin typeface="Arial"/>
                        <a:cs typeface="Arial"/>
                      </a:endParaRPr>
                    </a:p>
                  </a:txBody>
                  <a:tcPr marL="0" marR="0" marT="101441"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168275">
                        <a:lnSpc>
                          <a:spcPts val="1710"/>
                        </a:lnSpc>
                        <a:spcBef>
                          <a:spcPts val="1065"/>
                        </a:spcBef>
                      </a:pPr>
                      <a:r>
                        <a:rPr sz="1100" b="1" spc="-5" dirty="0">
                          <a:latin typeface="Arial"/>
                          <a:cs typeface="Arial"/>
                        </a:rPr>
                        <a:t>(40)</a:t>
                      </a:r>
                      <a:endParaRPr sz="1100">
                        <a:latin typeface="Arial"/>
                        <a:cs typeface="Arial"/>
                      </a:endParaRPr>
                    </a:p>
                    <a:p>
                      <a:pPr marL="168275">
                        <a:lnSpc>
                          <a:spcPts val="1710"/>
                        </a:lnSpc>
                      </a:pPr>
                      <a:r>
                        <a:rPr sz="1100" spc="-5" dirty="0">
                          <a:latin typeface="Arial"/>
                          <a:cs typeface="Arial"/>
                        </a:rPr>
                        <a:t>(41)</a:t>
                      </a:r>
                      <a:endParaRPr sz="1100">
                        <a:latin typeface="Arial"/>
                        <a:cs typeface="Arial"/>
                      </a:endParaRPr>
                    </a:p>
                  </a:txBody>
                  <a:tcPr marL="0" marR="0" marT="101441"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158750">
                        <a:lnSpc>
                          <a:spcPts val="1710"/>
                        </a:lnSpc>
                        <a:spcBef>
                          <a:spcPts val="1065"/>
                        </a:spcBef>
                      </a:pPr>
                      <a:r>
                        <a:rPr sz="1100" b="1" spc="-5" dirty="0">
                          <a:latin typeface="Arial"/>
                          <a:cs typeface="Arial"/>
                        </a:rPr>
                        <a:t>16.4</a:t>
                      </a:r>
                      <a:endParaRPr sz="1100">
                        <a:latin typeface="Arial"/>
                        <a:cs typeface="Arial"/>
                      </a:endParaRPr>
                    </a:p>
                    <a:p>
                      <a:pPr marL="158750">
                        <a:lnSpc>
                          <a:spcPts val="1710"/>
                        </a:lnSpc>
                      </a:pPr>
                      <a:r>
                        <a:rPr sz="1100" i="1" spc="-5" dirty="0">
                          <a:latin typeface="Arial"/>
                          <a:cs typeface="Arial"/>
                        </a:rPr>
                        <a:t>16.0</a:t>
                      </a:r>
                      <a:endParaRPr sz="1100">
                        <a:latin typeface="Arial"/>
                        <a:cs typeface="Arial"/>
                      </a:endParaRPr>
                    </a:p>
                  </a:txBody>
                  <a:tcPr marL="0" marR="0" marT="101441"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170180">
                        <a:lnSpc>
                          <a:spcPts val="1710"/>
                        </a:lnSpc>
                        <a:spcBef>
                          <a:spcPts val="1065"/>
                        </a:spcBef>
                      </a:pPr>
                      <a:r>
                        <a:rPr sz="1100" b="1" spc="-5" dirty="0">
                          <a:latin typeface="Arial"/>
                          <a:cs typeface="Arial"/>
                        </a:rPr>
                        <a:t>(32)</a:t>
                      </a:r>
                      <a:endParaRPr sz="1100">
                        <a:latin typeface="Arial"/>
                        <a:cs typeface="Arial"/>
                      </a:endParaRPr>
                    </a:p>
                    <a:p>
                      <a:pPr marL="170180">
                        <a:lnSpc>
                          <a:spcPts val="1710"/>
                        </a:lnSpc>
                      </a:pPr>
                      <a:r>
                        <a:rPr sz="1100" spc="-5" dirty="0">
                          <a:latin typeface="Arial"/>
                          <a:cs typeface="Arial"/>
                        </a:rPr>
                        <a:t>(36)</a:t>
                      </a:r>
                      <a:endParaRPr sz="1100">
                        <a:latin typeface="Arial"/>
                        <a:cs typeface="Arial"/>
                      </a:endParaRPr>
                    </a:p>
                  </a:txBody>
                  <a:tcPr marL="0" marR="0" marT="101441"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160655">
                        <a:lnSpc>
                          <a:spcPts val="1710"/>
                        </a:lnSpc>
                        <a:spcBef>
                          <a:spcPts val="1065"/>
                        </a:spcBef>
                      </a:pPr>
                      <a:r>
                        <a:rPr sz="1100" b="1" spc="-10" dirty="0">
                          <a:latin typeface="Arial"/>
                          <a:cs typeface="Arial"/>
                        </a:rPr>
                        <a:t>13.5</a:t>
                      </a:r>
                      <a:endParaRPr sz="1100">
                        <a:latin typeface="Arial"/>
                        <a:cs typeface="Arial"/>
                      </a:endParaRPr>
                    </a:p>
                    <a:p>
                      <a:pPr marL="160655">
                        <a:lnSpc>
                          <a:spcPts val="1710"/>
                        </a:lnSpc>
                      </a:pPr>
                      <a:r>
                        <a:rPr sz="1100" i="1" spc="-10" dirty="0">
                          <a:latin typeface="Arial"/>
                          <a:cs typeface="Arial"/>
                        </a:rPr>
                        <a:t>13.1</a:t>
                      </a:r>
                      <a:endParaRPr sz="1100">
                        <a:latin typeface="Arial"/>
                        <a:cs typeface="Arial"/>
                      </a:endParaRPr>
                    </a:p>
                  </a:txBody>
                  <a:tcPr marL="0" marR="0" marT="101441"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F6F5"/>
                    </a:solidFill>
                  </a:tcPr>
                </a:tc>
                <a:tc>
                  <a:txBody>
                    <a:bodyPr/>
                    <a:lstStyle/>
                    <a:p>
                      <a:pPr marL="171450">
                        <a:lnSpc>
                          <a:spcPts val="1710"/>
                        </a:lnSpc>
                        <a:spcBef>
                          <a:spcPts val="1065"/>
                        </a:spcBef>
                      </a:pPr>
                      <a:r>
                        <a:rPr sz="1100" b="1" spc="-5" dirty="0">
                          <a:latin typeface="Arial"/>
                          <a:cs typeface="Arial"/>
                        </a:rPr>
                        <a:t>(27)</a:t>
                      </a:r>
                      <a:endParaRPr sz="1100">
                        <a:latin typeface="Arial"/>
                        <a:cs typeface="Arial"/>
                      </a:endParaRPr>
                    </a:p>
                    <a:p>
                      <a:pPr marL="171450">
                        <a:lnSpc>
                          <a:spcPts val="1710"/>
                        </a:lnSpc>
                      </a:pPr>
                      <a:r>
                        <a:rPr sz="1100" spc="-5" dirty="0">
                          <a:latin typeface="Arial"/>
                          <a:cs typeface="Arial"/>
                        </a:rPr>
                        <a:t>(34)</a:t>
                      </a:r>
                      <a:endParaRPr sz="1100">
                        <a:latin typeface="Arial"/>
                        <a:cs typeface="Arial"/>
                      </a:endParaRPr>
                    </a:p>
                  </a:txBody>
                  <a:tcPr marL="0" marR="0" marT="10144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F6F5"/>
                    </a:solidFill>
                  </a:tcPr>
                </a:tc>
                <a:extLst>
                  <a:ext uri="{0D108BD9-81ED-4DB2-BD59-A6C34878D82A}">
                    <a16:rowId xmlns:a16="http://schemas.microsoft.com/office/drawing/2014/main" val="10004"/>
                  </a:ext>
                </a:extLst>
              </a:tr>
              <a:tr h="531590">
                <a:tc>
                  <a:txBody>
                    <a:bodyPr/>
                    <a:lstStyle/>
                    <a:p>
                      <a:pPr marL="91440">
                        <a:lnSpc>
                          <a:spcPts val="1710"/>
                        </a:lnSpc>
                        <a:spcBef>
                          <a:spcPts val="1075"/>
                        </a:spcBef>
                      </a:pPr>
                      <a:r>
                        <a:rPr sz="1100" b="1" spc="-15" dirty="0">
                          <a:latin typeface="Arial"/>
                          <a:cs typeface="Arial"/>
                        </a:rPr>
                        <a:t>International/Global</a:t>
                      </a:r>
                      <a:r>
                        <a:rPr sz="1100" b="1" spc="-175" dirty="0">
                          <a:latin typeface="Arial"/>
                          <a:cs typeface="Arial"/>
                        </a:rPr>
                        <a:t> </a:t>
                      </a:r>
                      <a:r>
                        <a:rPr sz="1100" b="1" spc="-5" dirty="0">
                          <a:latin typeface="Arial"/>
                          <a:cs typeface="Arial"/>
                        </a:rPr>
                        <a:t>Equity</a:t>
                      </a:r>
                      <a:endParaRPr sz="1100">
                        <a:latin typeface="Arial"/>
                        <a:cs typeface="Arial"/>
                      </a:endParaRPr>
                    </a:p>
                    <a:p>
                      <a:pPr marL="91440">
                        <a:lnSpc>
                          <a:spcPts val="1710"/>
                        </a:lnSpc>
                      </a:pPr>
                      <a:r>
                        <a:rPr sz="1100" i="1" spc="-45" dirty="0">
                          <a:latin typeface="Arial"/>
                          <a:cs typeface="Arial"/>
                        </a:rPr>
                        <a:t>Total</a:t>
                      </a:r>
                      <a:r>
                        <a:rPr sz="1100" i="1" spc="-90" dirty="0">
                          <a:latin typeface="Arial"/>
                          <a:cs typeface="Arial"/>
                        </a:rPr>
                        <a:t> </a:t>
                      </a:r>
                      <a:r>
                        <a:rPr sz="1100" i="1" spc="-5" dirty="0">
                          <a:latin typeface="Arial"/>
                          <a:cs typeface="Arial"/>
                        </a:rPr>
                        <a:t>Int’l</a:t>
                      </a:r>
                      <a:r>
                        <a:rPr sz="1100" i="1" spc="-90" dirty="0">
                          <a:latin typeface="Arial"/>
                          <a:cs typeface="Arial"/>
                        </a:rPr>
                        <a:t> </a:t>
                      </a:r>
                      <a:r>
                        <a:rPr sz="1100" i="1" spc="-5" dirty="0">
                          <a:latin typeface="Arial"/>
                          <a:cs typeface="Arial"/>
                        </a:rPr>
                        <a:t>/ </a:t>
                      </a:r>
                      <a:r>
                        <a:rPr sz="1100" i="1" dirty="0">
                          <a:latin typeface="Arial"/>
                          <a:cs typeface="Arial"/>
                        </a:rPr>
                        <a:t>Global</a:t>
                      </a:r>
                      <a:r>
                        <a:rPr sz="1100" i="1" spc="-165" dirty="0">
                          <a:latin typeface="Arial"/>
                          <a:cs typeface="Arial"/>
                        </a:rPr>
                        <a:t> </a:t>
                      </a:r>
                      <a:r>
                        <a:rPr sz="1100" i="1" spc="-10" dirty="0">
                          <a:latin typeface="Arial"/>
                          <a:cs typeface="Arial"/>
                        </a:rPr>
                        <a:t>Equities</a:t>
                      </a:r>
                      <a:r>
                        <a:rPr sz="1100" i="1" spc="-165" dirty="0">
                          <a:latin typeface="Arial"/>
                          <a:cs typeface="Arial"/>
                        </a:rPr>
                        <a:t> </a:t>
                      </a:r>
                      <a:r>
                        <a:rPr sz="1100" i="1" spc="-10" dirty="0">
                          <a:latin typeface="Arial"/>
                          <a:cs typeface="Arial"/>
                        </a:rPr>
                        <a:t>Index</a:t>
                      </a:r>
                      <a:endParaRPr sz="1100">
                        <a:latin typeface="Arial"/>
                        <a:cs typeface="Arial"/>
                      </a:endParaRPr>
                    </a:p>
                  </a:txBody>
                  <a:tcPr marL="0" marR="0" marT="102394"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156210">
                        <a:lnSpc>
                          <a:spcPts val="1710"/>
                        </a:lnSpc>
                        <a:spcBef>
                          <a:spcPts val="1075"/>
                        </a:spcBef>
                      </a:pPr>
                      <a:r>
                        <a:rPr sz="1100" b="1" spc="-10" dirty="0">
                          <a:latin typeface="Arial"/>
                          <a:cs typeface="Arial"/>
                        </a:rPr>
                        <a:t>54.8</a:t>
                      </a:r>
                      <a:endParaRPr sz="1100">
                        <a:latin typeface="Arial"/>
                        <a:cs typeface="Arial"/>
                      </a:endParaRPr>
                    </a:p>
                    <a:p>
                      <a:pPr marL="156210">
                        <a:lnSpc>
                          <a:spcPts val="1710"/>
                        </a:lnSpc>
                      </a:pPr>
                      <a:r>
                        <a:rPr sz="1100" i="1" spc="-10" dirty="0">
                          <a:latin typeface="Arial"/>
                          <a:cs typeface="Arial"/>
                        </a:rPr>
                        <a:t>52.1</a:t>
                      </a:r>
                      <a:endParaRPr sz="1100">
                        <a:latin typeface="Arial"/>
                        <a:cs typeface="Arial"/>
                      </a:endParaRPr>
                    </a:p>
                  </a:txBody>
                  <a:tcPr marL="0" marR="0" marT="102394"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167005">
                        <a:lnSpc>
                          <a:spcPts val="1710"/>
                        </a:lnSpc>
                        <a:spcBef>
                          <a:spcPts val="1075"/>
                        </a:spcBef>
                      </a:pPr>
                      <a:r>
                        <a:rPr sz="1100" b="1" spc="-5" dirty="0">
                          <a:latin typeface="Arial"/>
                          <a:cs typeface="Arial"/>
                        </a:rPr>
                        <a:t>(52)</a:t>
                      </a:r>
                      <a:endParaRPr sz="1100">
                        <a:latin typeface="Arial"/>
                        <a:cs typeface="Arial"/>
                      </a:endParaRPr>
                    </a:p>
                    <a:p>
                      <a:pPr marL="167005">
                        <a:lnSpc>
                          <a:spcPts val="1710"/>
                        </a:lnSpc>
                      </a:pPr>
                      <a:r>
                        <a:rPr sz="1100" i="1" spc="-5" dirty="0">
                          <a:latin typeface="Arial"/>
                          <a:cs typeface="Arial"/>
                        </a:rPr>
                        <a:t>(60)</a:t>
                      </a:r>
                      <a:endParaRPr sz="1100">
                        <a:latin typeface="Arial"/>
                        <a:cs typeface="Arial"/>
                      </a:endParaRPr>
                    </a:p>
                  </a:txBody>
                  <a:tcPr marL="0" marR="0" marT="102394"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208279">
                        <a:lnSpc>
                          <a:spcPts val="1710"/>
                        </a:lnSpc>
                        <a:spcBef>
                          <a:spcPts val="1075"/>
                        </a:spcBef>
                      </a:pPr>
                      <a:r>
                        <a:rPr sz="1100" b="1" spc="-5" dirty="0">
                          <a:latin typeface="Arial"/>
                          <a:cs typeface="Arial"/>
                        </a:rPr>
                        <a:t>8.4</a:t>
                      </a:r>
                      <a:endParaRPr sz="1100">
                        <a:latin typeface="Arial"/>
                        <a:cs typeface="Arial"/>
                      </a:endParaRPr>
                    </a:p>
                    <a:p>
                      <a:pPr marL="208279">
                        <a:lnSpc>
                          <a:spcPts val="1710"/>
                        </a:lnSpc>
                      </a:pPr>
                      <a:r>
                        <a:rPr sz="1100" i="1" spc="-5" dirty="0">
                          <a:latin typeface="Arial"/>
                          <a:cs typeface="Arial"/>
                        </a:rPr>
                        <a:t>7.2</a:t>
                      </a:r>
                      <a:endParaRPr sz="1100">
                        <a:latin typeface="Arial"/>
                        <a:cs typeface="Arial"/>
                      </a:endParaRPr>
                    </a:p>
                  </a:txBody>
                  <a:tcPr marL="0" marR="0" marT="102394"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168275">
                        <a:lnSpc>
                          <a:spcPts val="1710"/>
                        </a:lnSpc>
                        <a:spcBef>
                          <a:spcPts val="1075"/>
                        </a:spcBef>
                      </a:pPr>
                      <a:r>
                        <a:rPr sz="1100" b="1" spc="-5" dirty="0">
                          <a:latin typeface="Arial"/>
                          <a:cs typeface="Arial"/>
                        </a:rPr>
                        <a:t>(29)</a:t>
                      </a:r>
                      <a:endParaRPr sz="1100">
                        <a:latin typeface="Arial"/>
                        <a:cs typeface="Arial"/>
                      </a:endParaRPr>
                    </a:p>
                    <a:p>
                      <a:pPr marL="168275">
                        <a:lnSpc>
                          <a:spcPts val="1710"/>
                        </a:lnSpc>
                      </a:pPr>
                      <a:r>
                        <a:rPr sz="1100" i="1" spc="-5" dirty="0">
                          <a:latin typeface="Arial"/>
                          <a:cs typeface="Arial"/>
                        </a:rPr>
                        <a:t>(39)</a:t>
                      </a:r>
                      <a:endParaRPr sz="1100">
                        <a:latin typeface="Arial"/>
                        <a:cs typeface="Arial"/>
                      </a:endParaRPr>
                    </a:p>
                  </a:txBody>
                  <a:tcPr marL="0" marR="0" marT="102394"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158750">
                        <a:lnSpc>
                          <a:spcPts val="1710"/>
                        </a:lnSpc>
                        <a:spcBef>
                          <a:spcPts val="1075"/>
                        </a:spcBef>
                      </a:pPr>
                      <a:r>
                        <a:rPr sz="1100" b="1" spc="-25" dirty="0">
                          <a:latin typeface="Arial"/>
                          <a:cs typeface="Arial"/>
                        </a:rPr>
                        <a:t>11.4</a:t>
                      </a:r>
                      <a:endParaRPr sz="1100">
                        <a:latin typeface="Arial"/>
                        <a:cs typeface="Arial"/>
                      </a:endParaRPr>
                    </a:p>
                    <a:p>
                      <a:pPr marL="158750">
                        <a:lnSpc>
                          <a:spcPts val="1710"/>
                        </a:lnSpc>
                      </a:pPr>
                      <a:r>
                        <a:rPr sz="1100" i="1" spc="-5" dirty="0">
                          <a:latin typeface="Arial"/>
                          <a:cs typeface="Arial"/>
                        </a:rPr>
                        <a:t>10.3</a:t>
                      </a:r>
                      <a:endParaRPr sz="1100">
                        <a:latin typeface="Arial"/>
                        <a:cs typeface="Arial"/>
                      </a:endParaRPr>
                    </a:p>
                  </a:txBody>
                  <a:tcPr marL="0" marR="0" marT="102394"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170180">
                        <a:lnSpc>
                          <a:spcPts val="1710"/>
                        </a:lnSpc>
                        <a:spcBef>
                          <a:spcPts val="1075"/>
                        </a:spcBef>
                      </a:pPr>
                      <a:r>
                        <a:rPr sz="1100" b="1" spc="-5" dirty="0">
                          <a:latin typeface="Arial"/>
                          <a:cs typeface="Arial"/>
                        </a:rPr>
                        <a:t>(33)</a:t>
                      </a:r>
                      <a:endParaRPr sz="1100">
                        <a:latin typeface="Arial"/>
                        <a:cs typeface="Arial"/>
                      </a:endParaRPr>
                    </a:p>
                    <a:p>
                      <a:pPr marL="170180">
                        <a:lnSpc>
                          <a:spcPts val="1710"/>
                        </a:lnSpc>
                      </a:pPr>
                      <a:r>
                        <a:rPr sz="1100" i="1" spc="-5" dirty="0">
                          <a:latin typeface="Arial"/>
                          <a:cs typeface="Arial"/>
                        </a:rPr>
                        <a:t>(44)</a:t>
                      </a:r>
                      <a:endParaRPr sz="1100">
                        <a:latin typeface="Arial"/>
                        <a:cs typeface="Arial"/>
                      </a:endParaRPr>
                    </a:p>
                  </a:txBody>
                  <a:tcPr marL="0" marR="0" marT="102394" marB="0">
                    <a:lnL w="12700">
                      <a:solidFill>
                        <a:srgbClr val="FFFFFF"/>
                      </a:solidFill>
                      <a:prstDash val="solid"/>
                    </a:lnL>
                    <a:lnR w="28575">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211454">
                        <a:lnSpc>
                          <a:spcPts val="1710"/>
                        </a:lnSpc>
                        <a:spcBef>
                          <a:spcPts val="1075"/>
                        </a:spcBef>
                      </a:pPr>
                      <a:r>
                        <a:rPr sz="1100" b="1" spc="-5" dirty="0">
                          <a:latin typeface="Arial"/>
                          <a:cs typeface="Arial"/>
                        </a:rPr>
                        <a:t>7.1</a:t>
                      </a:r>
                      <a:endParaRPr sz="1100">
                        <a:latin typeface="Arial"/>
                        <a:cs typeface="Arial"/>
                      </a:endParaRPr>
                    </a:p>
                    <a:p>
                      <a:pPr marL="211454">
                        <a:lnSpc>
                          <a:spcPts val="1710"/>
                        </a:lnSpc>
                      </a:pPr>
                      <a:r>
                        <a:rPr sz="1100" i="1" spc="-5" dirty="0">
                          <a:latin typeface="Arial"/>
                          <a:cs typeface="Arial"/>
                        </a:rPr>
                        <a:t>6.1</a:t>
                      </a:r>
                      <a:endParaRPr sz="1100">
                        <a:latin typeface="Arial"/>
                        <a:cs typeface="Arial"/>
                      </a:endParaRPr>
                    </a:p>
                  </a:txBody>
                  <a:tcPr marL="0" marR="0" marT="102394"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BEB"/>
                    </a:solidFill>
                  </a:tcPr>
                </a:tc>
                <a:tc>
                  <a:txBody>
                    <a:bodyPr/>
                    <a:lstStyle/>
                    <a:p>
                      <a:pPr marL="171450">
                        <a:lnSpc>
                          <a:spcPts val="1710"/>
                        </a:lnSpc>
                        <a:spcBef>
                          <a:spcPts val="1075"/>
                        </a:spcBef>
                      </a:pPr>
                      <a:r>
                        <a:rPr sz="1100" b="1" spc="-5" dirty="0">
                          <a:latin typeface="Arial"/>
                          <a:cs typeface="Arial"/>
                        </a:rPr>
                        <a:t>(25)</a:t>
                      </a:r>
                      <a:endParaRPr sz="1100" dirty="0">
                        <a:latin typeface="Arial"/>
                        <a:cs typeface="Arial"/>
                      </a:endParaRPr>
                    </a:p>
                    <a:p>
                      <a:pPr marL="171450">
                        <a:lnSpc>
                          <a:spcPts val="1710"/>
                        </a:lnSpc>
                      </a:pPr>
                      <a:r>
                        <a:rPr sz="1100" i="1" spc="-5" dirty="0">
                          <a:latin typeface="Arial"/>
                          <a:cs typeface="Arial"/>
                        </a:rPr>
                        <a:t>(39)</a:t>
                      </a:r>
                      <a:endParaRPr sz="1100" dirty="0">
                        <a:latin typeface="Arial"/>
                        <a:cs typeface="Arial"/>
                      </a:endParaRPr>
                    </a:p>
                  </a:txBody>
                  <a:tcPr marL="0" marR="0" marT="10239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EBEB"/>
                    </a:solidFill>
                  </a:tcPr>
                </a:tc>
                <a:extLst>
                  <a:ext uri="{0D108BD9-81ED-4DB2-BD59-A6C34878D82A}">
                    <a16:rowId xmlns:a16="http://schemas.microsoft.com/office/drawing/2014/main" val="10005"/>
                  </a:ext>
                </a:extLst>
              </a:tr>
            </a:tbl>
          </a:graphicData>
        </a:graphic>
      </p:graphicFrame>
      <p:sp>
        <p:nvSpPr>
          <p:cNvPr id="7" name="Slide Number Placeholder 6"/>
          <p:cNvSpPr>
            <a:spLocks noGrp="1"/>
          </p:cNvSpPr>
          <p:nvPr>
            <p:ph type="sldNum" sz="quarter" idx="7"/>
          </p:nvPr>
        </p:nvSpPr>
        <p:spPr/>
        <p:txBody>
          <a:bodyPr/>
          <a:lstStyle/>
          <a:p>
            <a:pPr marL="28575" defTabSz="685800">
              <a:spcBef>
                <a:spcPts val="19"/>
              </a:spcBef>
            </a:pPr>
            <a:fld id="{81D60167-4931-47E6-BA6A-407CBD079E47}" type="slidenum">
              <a:rPr lang="en-US" spc="-4" smtClean="0"/>
              <a:pPr marL="28575" defTabSz="685800">
                <a:spcBef>
                  <a:spcPts val="19"/>
                </a:spcBef>
              </a:pPr>
              <a:t>139</a:t>
            </a:fld>
            <a:endParaRPr lang="en-US" spc="-4" dirty="0"/>
          </a:p>
        </p:txBody>
      </p:sp>
    </p:spTree>
    <p:extLst>
      <p:ext uri="{BB962C8B-B14F-4D97-AF65-F5344CB8AC3E}">
        <p14:creationId xmlns:p14="http://schemas.microsoft.com/office/powerpoint/2010/main" val="3655055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a:t>Private Equity Process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2150" y="171450"/>
            <a:ext cx="1885950" cy="104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92"/>
          <p:cNvSpPr>
            <a:spLocks noChangeArrowheads="1"/>
          </p:cNvSpPr>
          <p:nvPr/>
        </p:nvSpPr>
        <p:spPr bwMode="auto">
          <a:xfrm>
            <a:off x="1371600" y="1412645"/>
            <a:ext cx="4717795" cy="3437250"/>
          </a:xfrm>
          <a:prstGeom prst="rect">
            <a:avLst/>
          </a:prstGeom>
          <a:noFill/>
          <a:ln w="9525">
            <a:solidFill>
              <a:srgbClr val="C0C0C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Line 103"/>
          <p:cNvSpPr>
            <a:spLocks noChangeShapeType="1"/>
          </p:cNvSpPr>
          <p:nvPr/>
        </p:nvSpPr>
        <p:spPr bwMode="auto">
          <a:xfrm flipH="1">
            <a:off x="4514850" y="1943100"/>
            <a:ext cx="914400" cy="1846364"/>
          </a:xfrm>
          <a:prstGeom prst="line">
            <a:avLst/>
          </a:prstGeom>
          <a:noFill/>
          <a:ln w="9525">
            <a:solidFill>
              <a:schemeClr val="tx1"/>
            </a:solidFill>
            <a:prstDash val="dash"/>
            <a:round/>
            <a:headEnd type="triangle" w="med" len="me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8" name="Group 57"/>
          <p:cNvGrpSpPr/>
          <p:nvPr/>
        </p:nvGrpSpPr>
        <p:grpSpPr>
          <a:xfrm>
            <a:off x="5521785" y="1517905"/>
            <a:ext cx="1424212" cy="3226730"/>
            <a:chOff x="457198" y="2223189"/>
            <a:chExt cx="1898949" cy="4302306"/>
          </a:xfrm>
        </p:grpSpPr>
        <p:sp>
          <p:nvSpPr>
            <p:cNvPr id="40" name="Rectangle 99"/>
            <p:cNvSpPr>
              <a:spLocks noChangeArrowheads="1"/>
            </p:cNvSpPr>
            <p:nvPr/>
          </p:nvSpPr>
          <p:spPr bwMode="auto">
            <a:xfrm>
              <a:off x="457198" y="2223189"/>
              <a:ext cx="1898949" cy="4302306"/>
            </a:xfrm>
            <a:prstGeom prst="rect">
              <a:avLst/>
            </a:prstGeom>
            <a:solidFill>
              <a:srgbClr val="990000"/>
            </a:solidFill>
            <a:ln w="9525">
              <a:solidFill>
                <a:srgbClr val="FFC000"/>
              </a:solidFill>
              <a:prstDash val="dash"/>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Rectangle 100"/>
            <p:cNvSpPr>
              <a:spLocks noChangeArrowheads="1"/>
            </p:cNvSpPr>
            <p:nvPr/>
          </p:nvSpPr>
          <p:spPr bwMode="auto">
            <a:xfrm>
              <a:off x="609600" y="4724400"/>
              <a:ext cx="1600200" cy="304800"/>
            </a:xfrm>
            <a:prstGeom prst="rect">
              <a:avLst/>
            </a:prstGeom>
            <a:solidFill>
              <a:schemeClr val="bg1"/>
            </a:solidFill>
            <a:ln w="9525">
              <a:solidFill>
                <a:srgbClr val="FFC000"/>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Onsite Visit</a:t>
              </a:r>
            </a:p>
          </p:txBody>
        </p:sp>
        <p:sp>
          <p:nvSpPr>
            <p:cNvPr id="42" name="Rectangle 101"/>
            <p:cNvSpPr>
              <a:spLocks noChangeArrowheads="1"/>
            </p:cNvSpPr>
            <p:nvPr/>
          </p:nvSpPr>
          <p:spPr bwMode="auto">
            <a:xfrm>
              <a:off x="609600" y="4136349"/>
              <a:ext cx="1600200" cy="359451"/>
            </a:xfrm>
            <a:prstGeom prst="rect">
              <a:avLst/>
            </a:prstGeom>
            <a:solidFill>
              <a:schemeClr val="bg1"/>
            </a:solidFill>
            <a:ln w="9525">
              <a:solidFill>
                <a:srgbClr val="FFC000"/>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Reference Calls</a:t>
              </a:r>
            </a:p>
          </p:txBody>
        </p:sp>
        <p:sp>
          <p:nvSpPr>
            <p:cNvPr id="43" name="Rectangle 102"/>
            <p:cNvSpPr>
              <a:spLocks noChangeArrowheads="1"/>
            </p:cNvSpPr>
            <p:nvPr/>
          </p:nvSpPr>
          <p:spPr bwMode="auto">
            <a:xfrm>
              <a:off x="609600" y="3172914"/>
              <a:ext cx="1600200" cy="713286"/>
            </a:xfrm>
            <a:prstGeom prst="rect">
              <a:avLst/>
            </a:prstGeom>
            <a:solidFill>
              <a:schemeClr val="bg1"/>
            </a:solidFill>
            <a:ln w="9525">
              <a:solidFill>
                <a:srgbClr val="FFC000"/>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Quantitative Data Request (Excel)</a:t>
              </a:r>
            </a:p>
          </p:txBody>
        </p:sp>
        <p:sp>
          <p:nvSpPr>
            <p:cNvPr id="47" name="Rectangle 100"/>
            <p:cNvSpPr>
              <a:spLocks noChangeArrowheads="1"/>
            </p:cNvSpPr>
            <p:nvPr/>
          </p:nvSpPr>
          <p:spPr bwMode="auto">
            <a:xfrm>
              <a:off x="607691" y="2410155"/>
              <a:ext cx="1602109" cy="561645"/>
            </a:xfrm>
            <a:prstGeom prst="rect">
              <a:avLst/>
            </a:prstGeom>
            <a:solidFill>
              <a:schemeClr val="bg1"/>
            </a:solidFill>
            <a:ln w="9525">
              <a:solidFill>
                <a:srgbClr val="FFC000"/>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Due Diligence Questionnaire</a:t>
              </a:r>
            </a:p>
          </p:txBody>
        </p:sp>
        <p:sp>
          <p:nvSpPr>
            <p:cNvPr id="51" name="Rectangle 100"/>
            <p:cNvSpPr>
              <a:spLocks noChangeArrowheads="1"/>
            </p:cNvSpPr>
            <p:nvPr/>
          </p:nvSpPr>
          <p:spPr bwMode="auto">
            <a:xfrm>
              <a:off x="609600" y="5837486"/>
              <a:ext cx="1600201" cy="487114"/>
            </a:xfrm>
            <a:prstGeom prst="rect">
              <a:avLst/>
            </a:prstGeom>
            <a:solidFill>
              <a:schemeClr val="bg1"/>
            </a:solidFill>
            <a:ln w="9525">
              <a:solidFill>
                <a:srgbClr val="FFC000"/>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Legal Terms Review</a:t>
              </a:r>
            </a:p>
          </p:txBody>
        </p:sp>
        <p:sp>
          <p:nvSpPr>
            <p:cNvPr id="57" name="Rectangle 100"/>
            <p:cNvSpPr>
              <a:spLocks noChangeArrowheads="1"/>
            </p:cNvSpPr>
            <p:nvPr/>
          </p:nvSpPr>
          <p:spPr bwMode="auto">
            <a:xfrm>
              <a:off x="609601" y="5257800"/>
              <a:ext cx="1600200" cy="382992"/>
            </a:xfrm>
            <a:prstGeom prst="rect">
              <a:avLst/>
            </a:prstGeom>
            <a:solidFill>
              <a:schemeClr val="bg1"/>
            </a:solidFill>
            <a:ln w="9525">
              <a:solidFill>
                <a:srgbClr val="FFC000"/>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Consultant Memo</a:t>
              </a:r>
            </a:p>
          </p:txBody>
        </p:sp>
      </p:grpSp>
      <p:sp>
        <p:nvSpPr>
          <p:cNvPr id="62" name="Rectangle 105"/>
          <p:cNvSpPr>
            <a:spLocks noChangeArrowheads="1"/>
          </p:cNvSpPr>
          <p:nvPr/>
        </p:nvSpPr>
        <p:spPr bwMode="auto">
          <a:xfrm>
            <a:off x="1485900" y="1298344"/>
            <a:ext cx="1424212" cy="316492"/>
          </a:xfrm>
          <a:prstGeom prst="rect">
            <a:avLst/>
          </a:prstGeom>
          <a:solidFill>
            <a:srgbClr val="800000"/>
          </a:solidFill>
          <a:ln w="12700">
            <a:solidFill>
              <a:srgbClr val="FFC000"/>
            </a:solidFill>
            <a:miter lim="800000"/>
            <a:headEnd/>
            <a:tailEnd/>
          </a:ln>
          <a:effectLst/>
        </p:spPr>
        <p:txBody>
          <a:bodyPr wrap="none" lIns="34290" rIns="3429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Calibri"/>
                <a:ea typeface="+mn-ea"/>
                <a:cs typeface="+mn-cs"/>
              </a:rPr>
              <a:t>DUE DILIGENCE</a:t>
            </a:r>
          </a:p>
        </p:txBody>
      </p:sp>
      <p:grpSp>
        <p:nvGrpSpPr>
          <p:cNvPr id="61" name="Group 60"/>
          <p:cNvGrpSpPr/>
          <p:nvPr/>
        </p:nvGrpSpPr>
        <p:grpSpPr>
          <a:xfrm>
            <a:off x="2114550" y="1714500"/>
            <a:ext cx="2400301" cy="2857500"/>
            <a:chOff x="457199" y="2286000"/>
            <a:chExt cx="3200401" cy="3810000"/>
          </a:xfrm>
        </p:grpSpPr>
        <p:sp>
          <p:nvSpPr>
            <p:cNvPr id="35" name="Rectangle 88"/>
            <p:cNvSpPr>
              <a:spLocks noChangeArrowheads="1"/>
            </p:cNvSpPr>
            <p:nvPr/>
          </p:nvSpPr>
          <p:spPr bwMode="auto">
            <a:xfrm>
              <a:off x="457199" y="2286000"/>
              <a:ext cx="3200401" cy="465011"/>
            </a:xfrm>
            <a:prstGeom prst="rect">
              <a:avLst/>
            </a:prstGeom>
            <a:noFill/>
            <a:ln w="9525">
              <a:solidFill>
                <a:schemeClr val="tx1"/>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Fund Overview</a:t>
              </a:r>
            </a:p>
          </p:txBody>
        </p:sp>
        <p:sp>
          <p:nvSpPr>
            <p:cNvPr id="36" name="Rectangle 90"/>
            <p:cNvSpPr>
              <a:spLocks noChangeArrowheads="1"/>
            </p:cNvSpPr>
            <p:nvPr/>
          </p:nvSpPr>
          <p:spPr bwMode="auto">
            <a:xfrm>
              <a:off x="457199" y="3143319"/>
              <a:ext cx="3200401" cy="438081"/>
            </a:xfrm>
            <a:prstGeom prst="rect">
              <a:avLst/>
            </a:prstGeom>
            <a:noFill/>
            <a:ln w="9525">
              <a:solidFill>
                <a:schemeClr val="tx1"/>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Meeting with GP at SBA office</a:t>
              </a:r>
            </a:p>
          </p:txBody>
        </p:sp>
        <p:sp>
          <p:nvSpPr>
            <p:cNvPr id="38" name="Rectangle 94"/>
            <p:cNvSpPr>
              <a:spLocks noChangeArrowheads="1"/>
            </p:cNvSpPr>
            <p:nvPr/>
          </p:nvSpPr>
          <p:spPr bwMode="auto">
            <a:xfrm>
              <a:off x="457199" y="5657918"/>
              <a:ext cx="3200401" cy="438082"/>
            </a:xfrm>
            <a:prstGeom prst="rect">
              <a:avLst/>
            </a:prstGeom>
            <a:noFill/>
            <a:ln w="9525">
              <a:solidFill>
                <a:schemeClr val="tx1"/>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Investment Approval Memo</a:t>
              </a:r>
            </a:p>
          </p:txBody>
        </p:sp>
        <p:sp>
          <p:nvSpPr>
            <p:cNvPr id="39" name="Rectangle 97"/>
            <p:cNvSpPr>
              <a:spLocks noChangeArrowheads="1"/>
            </p:cNvSpPr>
            <p:nvPr/>
          </p:nvSpPr>
          <p:spPr bwMode="auto">
            <a:xfrm>
              <a:off x="457199" y="3998369"/>
              <a:ext cx="3200401" cy="421231"/>
            </a:xfrm>
            <a:prstGeom prst="rect">
              <a:avLst/>
            </a:prstGeom>
            <a:noFill/>
            <a:ln w="9525">
              <a:solidFill>
                <a:schemeClr val="tx1"/>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Preliminary Diligence Summary</a:t>
              </a:r>
            </a:p>
          </p:txBody>
        </p:sp>
        <p:sp>
          <p:nvSpPr>
            <p:cNvPr id="49" name="Rectangle 97"/>
            <p:cNvSpPr>
              <a:spLocks noChangeArrowheads="1"/>
            </p:cNvSpPr>
            <p:nvPr/>
          </p:nvSpPr>
          <p:spPr bwMode="auto">
            <a:xfrm>
              <a:off x="457199" y="4822873"/>
              <a:ext cx="3200401" cy="434927"/>
            </a:xfrm>
            <a:prstGeom prst="rect">
              <a:avLst/>
            </a:prstGeom>
            <a:noFill/>
            <a:ln w="9525">
              <a:solidFill>
                <a:schemeClr val="tx1"/>
              </a:solidFill>
              <a:miter lim="800000"/>
              <a:headEnd/>
              <a:tailEnd/>
            </a:ln>
            <a:effectLst/>
          </p:spPr>
          <p:txBody>
            <a:bodyPr lIns="34290" tIns="0" rIns="3429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Interim Diligence Summary (IDS)</a:t>
              </a:r>
            </a:p>
          </p:txBody>
        </p:sp>
        <p:sp>
          <p:nvSpPr>
            <p:cNvPr id="53" name="Line 98"/>
            <p:cNvSpPr>
              <a:spLocks noChangeShapeType="1"/>
            </p:cNvSpPr>
            <p:nvPr/>
          </p:nvSpPr>
          <p:spPr bwMode="auto">
            <a:xfrm flipH="1">
              <a:off x="2057399" y="2760342"/>
              <a:ext cx="0" cy="372620"/>
            </a:xfrm>
            <a:prstGeom prst="line">
              <a:avLst/>
            </a:prstGeom>
            <a:noFill/>
            <a:ln w="101600">
              <a:solidFill>
                <a:srgbClr val="C0C0C0"/>
              </a:solidFill>
              <a:round/>
              <a:headEnd/>
              <a:tailEnd type="triangle" w="med" len="sm"/>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Line 98"/>
            <p:cNvSpPr>
              <a:spLocks noChangeShapeType="1"/>
            </p:cNvSpPr>
            <p:nvPr/>
          </p:nvSpPr>
          <p:spPr bwMode="auto">
            <a:xfrm flipH="1">
              <a:off x="2057400" y="3590731"/>
              <a:ext cx="0" cy="372620"/>
            </a:xfrm>
            <a:prstGeom prst="line">
              <a:avLst/>
            </a:prstGeom>
            <a:noFill/>
            <a:ln w="101600">
              <a:solidFill>
                <a:srgbClr val="C0C0C0"/>
              </a:solidFill>
              <a:round/>
              <a:headEnd/>
              <a:tailEnd type="triangle" w="med" len="sm"/>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Line 98"/>
            <p:cNvSpPr>
              <a:spLocks noChangeShapeType="1"/>
            </p:cNvSpPr>
            <p:nvPr/>
          </p:nvSpPr>
          <p:spPr bwMode="auto">
            <a:xfrm flipH="1">
              <a:off x="2057400" y="4427980"/>
              <a:ext cx="0" cy="372620"/>
            </a:xfrm>
            <a:prstGeom prst="line">
              <a:avLst/>
            </a:prstGeom>
            <a:noFill/>
            <a:ln w="101600">
              <a:solidFill>
                <a:srgbClr val="C0C0C0"/>
              </a:solidFill>
              <a:round/>
              <a:headEnd/>
              <a:tailEnd type="triangle" w="med" len="sm"/>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Line 98"/>
            <p:cNvSpPr>
              <a:spLocks noChangeShapeType="1"/>
            </p:cNvSpPr>
            <p:nvPr/>
          </p:nvSpPr>
          <p:spPr bwMode="auto">
            <a:xfrm flipH="1">
              <a:off x="2057400" y="5257800"/>
              <a:ext cx="0" cy="372620"/>
            </a:xfrm>
            <a:prstGeom prst="line">
              <a:avLst/>
            </a:prstGeom>
            <a:noFill/>
            <a:ln w="101600">
              <a:solidFill>
                <a:srgbClr val="C0C0C0"/>
              </a:solidFill>
              <a:round/>
              <a:headEnd/>
              <a:tailEnd type="triangle" w="med" len="sm"/>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6" name="Line 103"/>
          <p:cNvSpPr>
            <a:spLocks noChangeShapeType="1"/>
          </p:cNvSpPr>
          <p:nvPr/>
        </p:nvSpPr>
        <p:spPr bwMode="auto">
          <a:xfrm flipH="1">
            <a:off x="4514850" y="2521769"/>
            <a:ext cx="914400" cy="1272095"/>
          </a:xfrm>
          <a:prstGeom prst="line">
            <a:avLst/>
          </a:prstGeom>
          <a:noFill/>
          <a:ln w="9525">
            <a:solidFill>
              <a:schemeClr val="tx1"/>
            </a:solidFill>
            <a:prstDash val="dash"/>
            <a:round/>
            <a:headEnd type="triangle" w="med" len="me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7" name="Line 103"/>
          <p:cNvSpPr>
            <a:spLocks noChangeShapeType="1"/>
          </p:cNvSpPr>
          <p:nvPr/>
        </p:nvSpPr>
        <p:spPr bwMode="auto">
          <a:xfrm flipH="1">
            <a:off x="4514850" y="3131270"/>
            <a:ext cx="914400" cy="662594"/>
          </a:xfrm>
          <a:prstGeom prst="line">
            <a:avLst/>
          </a:prstGeom>
          <a:noFill/>
          <a:ln w="9525">
            <a:solidFill>
              <a:schemeClr val="tx1"/>
            </a:solidFill>
            <a:prstDash val="dash"/>
            <a:round/>
            <a:headEnd type="triangle" w="med" len="me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Line 103"/>
          <p:cNvSpPr>
            <a:spLocks noChangeShapeType="1"/>
          </p:cNvSpPr>
          <p:nvPr/>
        </p:nvSpPr>
        <p:spPr bwMode="auto">
          <a:xfrm flipH="1">
            <a:off x="4514850" y="3519716"/>
            <a:ext cx="914400" cy="274148"/>
          </a:xfrm>
          <a:prstGeom prst="line">
            <a:avLst/>
          </a:prstGeom>
          <a:noFill/>
          <a:ln w="9525">
            <a:solidFill>
              <a:schemeClr val="tx1"/>
            </a:solidFill>
            <a:prstDash val="dash"/>
            <a:round/>
            <a:headEnd type="triangle" w="med" len="me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Line 103"/>
          <p:cNvSpPr>
            <a:spLocks noChangeShapeType="1"/>
          </p:cNvSpPr>
          <p:nvPr/>
        </p:nvSpPr>
        <p:spPr bwMode="auto">
          <a:xfrm flipH="1" flipV="1">
            <a:off x="4514850" y="3793864"/>
            <a:ext cx="914400" cy="143621"/>
          </a:xfrm>
          <a:prstGeom prst="line">
            <a:avLst/>
          </a:prstGeom>
          <a:noFill/>
          <a:ln w="9525">
            <a:solidFill>
              <a:schemeClr val="tx1"/>
            </a:solidFill>
            <a:prstDash val="dash"/>
            <a:round/>
            <a:headEnd type="triangle" w="med" len="me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0" name="Line 103"/>
          <p:cNvSpPr>
            <a:spLocks noChangeShapeType="1"/>
          </p:cNvSpPr>
          <p:nvPr/>
        </p:nvSpPr>
        <p:spPr bwMode="auto">
          <a:xfrm flipH="1" flipV="1">
            <a:off x="4514850" y="3793864"/>
            <a:ext cx="914400" cy="617432"/>
          </a:xfrm>
          <a:prstGeom prst="line">
            <a:avLst/>
          </a:prstGeom>
          <a:noFill/>
          <a:ln w="9525">
            <a:solidFill>
              <a:schemeClr val="tx1"/>
            </a:solidFill>
            <a:prstDash val="dash"/>
            <a:round/>
            <a:headEnd type="triangle" w="med" len="me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869363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031317"/>
          </a:xfrm>
          <a:prstGeom prst="rect">
            <a:avLst/>
          </a:prstGeom>
        </p:spPr>
        <p:txBody>
          <a:bodyPr wrap="square" lIns="91432" tIns="45716" rIns="91432" bIns="45716">
            <a:spAutoFit/>
          </a:bodyPr>
          <a:lstStyle/>
          <a:p>
            <a:r>
              <a:rPr lang="en-US" b="1" dirty="0">
                <a:solidFill>
                  <a:prstClr val="black"/>
                </a:solidFill>
              </a:rPr>
              <a:t>Item 5</a:t>
            </a:r>
            <a:r>
              <a:rPr lang="en-US" b="1" dirty="0" smtClean="0">
                <a:solidFill>
                  <a:prstClr val="black"/>
                </a:solidFill>
              </a:rPr>
              <a:t>.</a:t>
            </a:r>
            <a:r>
              <a:rPr lang="en-US" b="1" dirty="0">
                <a:solidFill>
                  <a:prstClr val="black"/>
                </a:solidFill>
              </a:rPr>
              <a:t>	</a:t>
            </a:r>
            <a:r>
              <a:rPr lang="en-US" b="1" dirty="0" smtClean="0">
                <a:solidFill>
                  <a:prstClr val="black"/>
                </a:solidFill>
              </a:rPr>
              <a:t>Florida PRIME</a:t>
            </a:r>
            <a:r>
              <a:rPr lang="en-US" b="1" baseline="30000" dirty="0" smtClean="0">
                <a:solidFill>
                  <a:prstClr val="black"/>
                </a:solidFill>
              </a:rPr>
              <a:t>TM</a:t>
            </a:r>
            <a:r>
              <a:rPr lang="en-US" b="1" dirty="0" smtClean="0">
                <a:solidFill>
                  <a:prstClr val="black"/>
                </a:solidFill>
              </a:rPr>
              <a:t> Review</a:t>
            </a:r>
          </a:p>
          <a:p>
            <a:endParaRPr lang="en-US" b="1" dirty="0">
              <a:solidFill>
                <a:prstClr val="black"/>
              </a:solidFill>
            </a:endParaRPr>
          </a:p>
          <a:p>
            <a:r>
              <a:rPr lang="en-US" i="1" dirty="0" smtClean="0"/>
              <a:t>	Michael McCauley, Senior </a:t>
            </a:r>
            <a:r>
              <a:rPr lang="en-US" i="1" dirty="0"/>
              <a:t>Officer, </a:t>
            </a:r>
            <a:r>
              <a:rPr lang="en-US" i="1" dirty="0" smtClean="0"/>
              <a:t>Investment Programs </a:t>
            </a:r>
            <a:r>
              <a:rPr lang="en-US" i="1" dirty="0"/>
              <a:t>&amp; Governance</a:t>
            </a:r>
            <a:endParaRPr lang="en-US" b="1" dirty="0" smtClean="0">
              <a:solidFill>
                <a:prstClr val="black"/>
              </a:solidFill>
            </a:endParaRPr>
          </a:p>
          <a:p>
            <a:endParaRPr lang="en-US" b="1" dirty="0" smtClean="0">
              <a:solidFill>
                <a:prstClr val="black"/>
              </a:solidFill>
            </a:endParaRPr>
          </a:p>
          <a:p>
            <a:r>
              <a:rPr lang="en-US" b="1" dirty="0">
                <a:solidFill>
                  <a:prstClr val="black"/>
                </a:solidFill>
              </a:rPr>
              <a:t>	</a:t>
            </a:r>
          </a:p>
          <a:p>
            <a:r>
              <a:rPr lang="en-US" i="1" dirty="0">
                <a:solidFill>
                  <a:prstClr val="black"/>
                </a:solidFill>
              </a:rPr>
              <a:t>	</a:t>
            </a:r>
            <a:endParaRPr lang="en-US" b="1" i="1" dirty="0">
              <a:solidFill>
                <a:prstClr val="black"/>
              </a:solidFill>
            </a:endParaRPr>
          </a:p>
          <a:p>
            <a:r>
              <a:rPr lang="en-US" b="1"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140</a:t>
            </a:fld>
            <a:endParaRPr lang="en-US"/>
          </a:p>
        </p:txBody>
      </p:sp>
    </p:spTree>
    <p:extLst>
      <p:ext uri="{BB962C8B-B14F-4D97-AF65-F5344CB8AC3E}">
        <p14:creationId xmlns:p14="http://schemas.microsoft.com/office/powerpoint/2010/main" val="254848235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1754318"/>
          </a:xfrm>
          <a:prstGeom prst="rect">
            <a:avLst/>
          </a:prstGeom>
        </p:spPr>
        <p:txBody>
          <a:bodyPr wrap="square" lIns="91432" tIns="45716" rIns="91432" bIns="45716">
            <a:spAutoFit/>
          </a:bodyPr>
          <a:lstStyle/>
          <a:p>
            <a:r>
              <a:rPr lang="en-US" b="1" dirty="0">
                <a:solidFill>
                  <a:prstClr val="black"/>
                </a:solidFill>
              </a:rPr>
              <a:t>Item 5</a:t>
            </a:r>
            <a:r>
              <a:rPr lang="en-US" b="1" dirty="0" smtClean="0">
                <a:solidFill>
                  <a:prstClr val="black"/>
                </a:solidFill>
              </a:rPr>
              <a:t>.</a:t>
            </a:r>
            <a:r>
              <a:rPr lang="en-US" b="1" dirty="0">
                <a:solidFill>
                  <a:prstClr val="black"/>
                </a:solidFill>
              </a:rPr>
              <a:t>	</a:t>
            </a:r>
            <a:r>
              <a:rPr lang="en-US" b="1" dirty="0" smtClean="0">
                <a:solidFill>
                  <a:prstClr val="black"/>
                </a:solidFill>
              </a:rPr>
              <a:t>Florida PRIME</a:t>
            </a:r>
            <a:r>
              <a:rPr lang="en-US" b="1" baseline="30000" dirty="0" smtClean="0">
                <a:solidFill>
                  <a:prstClr val="black"/>
                </a:solidFill>
              </a:rPr>
              <a:t>TM</a:t>
            </a:r>
            <a:r>
              <a:rPr lang="en-US" b="1" dirty="0" smtClean="0">
                <a:solidFill>
                  <a:prstClr val="black"/>
                </a:solidFill>
              </a:rPr>
              <a:t> Legal Compliance Review</a:t>
            </a:r>
          </a:p>
          <a:p>
            <a:endParaRPr lang="en-US" b="1" dirty="0">
              <a:solidFill>
                <a:prstClr val="black"/>
              </a:solidFill>
            </a:endParaRPr>
          </a:p>
          <a:p>
            <a:r>
              <a:rPr lang="en-US" i="1" dirty="0" smtClean="0"/>
              <a:t>	Glenn </a:t>
            </a:r>
            <a:r>
              <a:rPr lang="en-US" i="1" dirty="0"/>
              <a:t>Thomas, </a:t>
            </a:r>
            <a:r>
              <a:rPr lang="en-US" i="1" dirty="0" smtClean="0"/>
              <a:t>Lewis</a:t>
            </a:r>
            <a:r>
              <a:rPr lang="en-US" i="1" dirty="0"/>
              <a:t>, Longman, Walker </a:t>
            </a:r>
            <a:r>
              <a:rPr lang="en-US" dirty="0"/>
              <a:t>	</a:t>
            </a:r>
          </a:p>
          <a:p>
            <a:r>
              <a:rPr lang="en-US" i="1" dirty="0">
                <a:solidFill>
                  <a:prstClr val="black"/>
                </a:solidFill>
              </a:rPr>
              <a:t>	</a:t>
            </a:r>
            <a:endParaRPr lang="en-US" b="1" i="1" dirty="0">
              <a:solidFill>
                <a:prstClr val="black"/>
              </a:solidFill>
            </a:endParaRPr>
          </a:p>
          <a:p>
            <a:r>
              <a:rPr lang="en-US" b="1" i="1" dirty="0">
                <a:solidFill>
                  <a:prstClr val="black"/>
                </a:solidFill>
              </a:rPr>
              <a:t>	</a:t>
            </a:r>
            <a:r>
              <a:rPr lang="en-US" i="1" dirty="0" smtClean="0"/>
              <a:t>(</a:t>
            </a:r>
            <a:r>
              <a:rPr lang="en-US" i="1" dirty="0"/>
              <a:t>See Attachments </a:t>
            </a:r>
            <a:r>
              <a:rPr lang="en-US" i="1" dirty="0" smtClean="0"/>
              <a:t>5A</a:t>
            </a:r>
            <a:r>
              <a:rPr lang="en-US" i="1" dirty="0"/>
              <a:t>)</a:t>
            </a:r>
            <a:endParaRPr lang="en-US" dirty="0"/>
          </a:p>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141</a:t>
            </a:fld>
            <a:endParaRPr lang="en-US"/>
          </a:p>
        </p:txBody>
      </p:sp>
    </p:spTree>
    <p:extLst>
      <p:ext uri="{BB962C8B-B14F-4D97-AF65-F5344CB8AC3E}">
        <p14:creationId xmlns:p14="http://schemas.microsoft.com/office/powerpoint/2010/main" val="131389249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308316"/>
          </a:xfrm>
          <a:prstGeom prst="rect">
            <a:avLst/>
          </a:prstGeom>
        </p:spPr>
        <p:txBody>
          <a:bodyPr wrap="square" lIns="91432" tIns="45716" rIns="91432" bIns="45716">
            <a:spAutoFit/>
          </a:bodyPr>
          <a:lstStyle/>
          <a:p>
            <a:r>
              <a:rPr lang="en-US" b="1" dirty="0">
                <a:solidFill>
                  <a:prstClr val="black"/>
                </a:solidFill>
              </a:rPr>
              <a:t>Item 5</a:t>
            </a:r>
            <a:r>
              <a:rPr lang="en-US" b="1" dirty="0" smtClean="0">
                <a:solidFill>
                  <a:prstClr val="black"/>
                </a:solidFill>
              </a:rPr>
              <a:t>.</a:t>
            </a:r>
            <a:r>
              <a:rPr lang="en-US" b="1" dirty="0">
                <a:solidFill>
                  <a:prstClr val="black"/>
                </a:solidFill>
              </a:rPr>
              <a:t>	</a:t>
            </a:r>
            <a:r>
              <a:rPr lang="en-US" b="1" dirty="0" smtClean="0">
                <a:solidFill>
                  <a:prstClr val="black"/>
                </a:solidFill>
              </a:rPr>
              <a:t>Florida PRIME</a:t>
            </a:r>
            <a:r>
              <a:rPr lang="en-US" b="1" baseline="30000" dirty="0" smtClean="0">
                <a:solidFill>
                  <a:prstClr val="black"/>
                </a:solidFill>
              </a:rPr>
              <a:t>TM</a:t>
            </a:r>
            <a:r>
              <a:rPr lang="en-US" b="1" dirty="0" smtClean="0">
                <a:solidFill>
                  <a:prstClr val="black"/>
                </a:solidFill>
              </a:rPr>
              <a:t> Best Practices Review</a:t>
            </a:r>
          </a:p>
          <a:p>
            <a:endParaRPr lang="en-US" b="1" dirty="0">
              <a:solidFill>
                <a:prstClr val="black"/>
              </a:solidFill>
            </a:endParaRPr>
          </a:p>
          <a:p>
            <a:pPr lvl="2"/>
            <a:r>
              <a:rPr lang="en-US" i="1" dirty="0" smtClean="0"/>
              <a:t>Kristen </a:t>
            </a:r>
            <a:r>
              <a:rPr lang="en-US" i="1" dirty="0"/>
              <a:t>Doyle, Aon</a:t>
            </a:r>
            <a:endParaRPr lang="en-US" dirty="0"/>
          </a:p>
          <a:p>
            <a:pPr lvl="2"/>
            <a:r>
              <a:rPr lang="en-US" i="1" dirty="0"/>
              <a:t>Katie Comstock, Aon</a:t>
            </a:r>
            <a:endParaRPr lang="en-US" dirty="0"/>
          </a:p>
          <a:p>
            <a:r>
              <a:rPr lang="en-US" dirty="0"/>
              <a:t>	</a:t>
            </a:r>
          </a:p>
          <a:p>
            <a:r>
              <a:rPr lang="en-US" i="1" dirty="0"/>
              <a:t>	(See Attachments </a:t>
            </a:r>
            <a:r>
              <a:rPr lang="en-US" i="1" dirty="0" smtClean="0"/>
              <a:t>5B)</a:t>
            </a:r>
            <a:endParaRPr lang="en-US" dirty="0"/>
          </a:p>
          <a:p>
            <a:endParaRPr lang="en-US" b="1" i="1" dirty="0">
              <a:solidFill>
                <a:prstClr val="black"/>
              </a:solidFill>
            </a:endParaRPr>
          </a:p>
          <a:p>
            <a:r>
              <a:rPr lang="en-US" b="1"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142</a:t>
            </a:fld>
            <a:endParaRPr lang="en-US"/>
          </a:p>
        </p:txBody>
      </p:sp>
    </p:spTree>
    <p:extLst>
      <p:ext uri="{BB962C8B-B14F-4D97-AF65-F5344CB8AC3E}">
        <p14:creationId xmlns:p14="http://schemas.microsoft.com/office/powerpoint/2010/main" val="19602148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ctrTitle"/>
          </p:nvPr>
        </p:nvSpPr>
        <p:spPr>
          <a:xfrm>
            <a:off x="600352" y="2772659"/>
            <a:ext cx="6172200" cy="616744"/>
          </a:xfrm>
        </p:spPr>
        <p:txBody>
          <a:bodyPr/>
          <a:lstStyle/>
          <a:p>
            <a:r>
              <a:rPr lang="en-US" dirty="0"/>
              <a:t>Florida PRIME™ Best Practices Review</a:t>
            </a:r>
          </a:p>
        </p:txBody>
      </p:sp>
      <p:sp>
        <p:nvSpPr>
          <p:cNvPr id="17411" name="Text Placeholder 5"/>
          <p:cNvSpPr>
            <a:spLocks noGrp="1"/>
          </p:cNvSpPr>
          <p:nvPr>
            <p:ph type="subTitle" idx="1"/>
          </p:nvPr>
        </p:nvSpPr>
        <p:spPr>
          <a:xfrm>
            <a:off x="600352" y="3581585"/>
            <a:ext cx="6172200" cy="628650"/>
          </a:xfrm>
        </p:spPr>
        <p:txBody>
          <a:bodyPr/>
          <a:lstStyle/>
          <a:p>
            <a:r>
              <a:rPr lang="en-US" sz="1200" b="1" dirty="0"/>
              <a:t>State Board Administration of Florida</a:t>
            </a:r>
            <a:endParaRPr lang="en-US" dirty="0"/>
          </a:p>
          <a:p>
            <a:endParaRPr lang="en-US" dirty="0"/>
          </a:p>
          <a:p>
            <a:r>
              <a:rPr lang="en-US" dirty="0"/>
              <a:t>June 29, 2021</a:t>
            </a:r>
          </a:p>
        </p:txBody>
      </p:sp>
    </p:spTree>
    <p:extLst>
      <p:ext uri="{BB962C8B-B14F-4D97-AF65-F5344CB8AC3E}">
        <p14:creationId xmlns:p14="http://schemas.microsoft.com/office/powerpoint/2010/main" val="271242255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a:t>Introduction</a:t>
            </a:r>
          </a:p>
        </p:txBody>
      </p:sp>
      <p:sp>
        <p:nvSpPr>
          <p:cNvPr id="60503" name="Rectangle 87"/>
          <p:cNvSpPr>
            <a:spLocks noGrp="1" noChangeArrowheads="1"/>
          </p:cNvSpPr>
          <p:nvPr>
            <p:ph type="body" idx="1"/>
          </p:nvPr>
        </p:nvSpPr>
        <p:spPr>
          <a:xfrm>
            <a:off x="457200" y="858441"/>
            <a:ext cx="8078680" cy="3713559"/>
          </a:xfrm>
        </p:spPr>
        <p:txBody>
          <a:bodyPr anchor="t"/>
          <a:lstStyle/>
          <a:p>
            <a:pPr>
              <a:lnSpc>
                <a:spcPct val="110000"/>
              </a:lnSpc>
              <a:buFont typeface="Wingdings" pitchFamily="2" charset="2"/>
              <a:buChar char="§"/>
              <a:defRPr/>
            </a:pPr>
            <a:r>
              <a:rPr lang="en-US" sz="1350" dirty="0"/>
              <a:t>An annual review of Florida PRIME is required under Florida state law to determine whether the management of the Fund is aligned with best practices</a:t>
            </a:r>
          </a:p>
          <a:p>
            <a:pPr>
              <a:lnSpc>
                <a:spcPct val="110000"/>
              </a:lnSpc>
              <a:buFont typeface="Wingdings" pitchFamily="2" charset="2"/>
              <a:buChar char="§"/>
              <a:defRPr/>
            </a:pPr>
            <a:endParaRPr lang="en-US" sz="1350" dirty="0"/>
          </a:p>
          <a:p>
            <a:pPr>
              <a:lnSpc>
                <a:spcPct val="110000"/>
              </a:lnSpc>
              <a:buFont typeface="Wingdings" pitchFamily="2" charset="2"/>
              <a:buChar char="§"/>
              <a:defRPr/>
            </a:pPr>
            <a:r>
              <a:rPr lang="en-US" sz="1350" dirty="0"/>
              <a:t>Aon’s 2021 annual review includes the following: </a:t>
            </a:r>
          </a:p>
          <a:p>
            <a:pPr lvl="1">
              <a:lnSpc>
                <a:spcPct val="110000"/>
              </a:lnSpc>
              <a:buFont typeface="Arial" panose="020B0604020202020204" pitchFamily="34" charset="0"/>
              <a:buChar char="−"/>
              <a:defRPr/>
            </a:pPr>
            <a:r>
              <a:rPr lang="en-US" sz="1350" dirty="0"/>
              <a:t>Review of the 2021 participant survey responses</a:t>
            </a:r>
          </a:p>
          <a:p>
            <a:pPr lvl="1">
              <a:lnSpc>
                <a:spcPct val="110000"/>
              </a:lnSpc>
              <a:buFont typeface="Arial" panose="020B0604020202020204" pitchFamily="34" charset="0"/>
              <a:buChar char="−"/>
              <a:defRPr/>
            </a:pPr>
            <a:r>
              <a:rPr lang="en-US" sz="1350" dirty="0"/>
              <a:t>Data Security Update</a:t>
            </a:r>
          </a:p>
          <a:p>
            <a:pPr lvl="1">
              <a:lnSpc>
                <a:spcPct val="110000"/>
              </a:lnSpc>
              <a:buFont typeface="Arial" panose="020B0604020202020204" pitchFamily="34" charset="0"/>
              <a:buChar char="−"/>
              <a:defRPr/>
            </a:pPr>
            <a:r>
              <a:rPr lang="en-US" sz="1350" dirty="0"/>
              <a:t>Environmental, Social and Governance (ESG) Discussion</a:t>
            </a:r>
          </a:p>
          <a:p>
            <a:pPr lvl="1">
              <a:lnSpc>
                <a:spcPct val="110000"/>
              </a:lnSpc>
              <a:buFont typeface="Arial" panose="020B0604020202020204" pitchFamily="34" charset="0"/>
              <a:buChar char="−"/>
              <a:defRPr/>
            </a:pPr>
            <a:r>
              <a:rPr lang="en-US" sz="1350" dirty="0"/>
              <a:t>Florida PRIME Business Case Review Update</a:t>
            </a:r>
          </a:p>
          <a:p>
            <a:pPr lvl="1">
              <a:lnSpc>
                <a:spcPct val="110000"/>
              </a:lnSpc>
              <a:buFont typeface="Arial" panose="020B0604020202020204" pitchFamily="34" charset="0"/>
              <a:buChar char="−"/>
              <a:defRPr/>
            </a:pPr>
            <a:r>
              <a:rPr lang="en-US" sz="1350" dirty="0"/>
              <a:t>Annual Investment Policy Statement (IPS) review</a:t>
            </a:r>
          </a:p>
          <a:p>
            <a:pPr marL="0" indent="0">
              <a:lnSpc>
                <a:spcPct val="110000"/>
              </a:lnSpc>
              <a:defRPr/>
            </a:pPr>
            <a:endParaRPr lang="en-US" sz="1350" dirty="0"/>
          </a:p>
          <a:p>
            <a:pPr>
              <a:lnSpc>
                <a:spcPct val="110000"/>
              </a:lnSpc>
              <a:buFont typeface="Wingdings" pitchFamily="2" charset="2"/>
              <a:buChar char="§"/>
              <a:defRPr/>
            </a:pPr>
            <a:r>
              <a:rPr lang="en-US" sz="1350" dirty="0"/>
              <a:t>Florida PRIME continues to be managed in a manner consistent with best practices and in consideration of participants’ best interests</a:t>
            </a:r>
          </a:p>
        </p:txBody>
      </p:sp>
    </p:spTree>
    <p:extLst>
      <p:ext uri="{BB962C8B-B14F-4D97-AF65-F5344CB8AC3E}">
        <p14:creationId xmlns:p14="http://schemas.microsoft.com/office/powerpoint/2010/main" val="171112249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a:t>2021 Best Practices Review: Key Take-Aways</a:t>
            </a:r>
          </a:p>
        </p:txBody>
      </p:sp>
      <p:graphicFrame>
        <p:nvGraphicFramePr>
          <p:cNvPr id="4" name="Diagram 3">
            <a:extLst>
              <a:ext uri="{FF2B5EF4-FFF2-40B4-BE49-F238E27FC236}">
                <a16:creationId xmlns:a16="http://schemas.microsoft.com/office/drawing/2014/main" id="{BA2A33A1-E342-4789-B614-87E26972795A}"/>
              </a:ext>
            </a:extLst>
          </p:cNvPr>
          <p:cNvGraphicFramePr/>
          <p:nvPr>
            <p:extLst>
              <p:ext uri="{D42A27DB-BD31-4B8C-83A1-F6EECF244321}">
                <p14:modId xmlns:p14="http://schemas.microsoft.com/office/powerpoint/2010/main" val="3049904408"/>
              </p:ext>
            </p:extLst>
          </p:nvPr>
        </p:nvGraphicFramePr>
        <p:xfrm>
          <a:off x="612560" y="798991"/>
          <a:ext cx="8150440" cy="3708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340589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585315"/>
          </a:xfrm>
          <a:prstGeom prst="rect">
            <a:avLst/>
          </a:prstGeom>
        </p:spPr>
        <p:txBody>
          <a:bodyPr wrap="square" lIns="91432" tIns="45716" rIns="91432" bIns="45716">
            <a:spAutoFit/>
          </a:bodyPr>
          <a:lstStyle/>
          <a:p>
            <a:r>
              <a:rPr lang="en-US" b="1" dirty="0">
                <a:solidFill>
                  <a:prstClr val="black"/>
                </a:solidFill>
              </a:rPr>
              <a:t>Item 5</a:t>
            </a:r>
            <a:r>
              <a:rPr lang="en-US" b="1" dirty="0" smtClean="0">
                <a:solidFill>
                  <a:prstClr val="black"/>
                </a:solidFill>
              </a:rPr>
              <a:t>.</a:t>
            </a:r>
            <a:r>
              <a:rPr lang="en-US" b="1" dirty="0">
                <a:solidFill>
                  <a:prstClr val="black"/>
                </a:solidFill>
              </a:rPr>
              <a:t>	</a:t>
            </a:r>
            <a:r>
              <a:rPr lang="en-US" b="1" dirty="0" smtClean="0">
                <a:solidFill>
                  <a:prstClr val="black"/>
                </a:solidFill>
              </a:rPr>
              <a:t>Florida PRIME</a:t>
            </a:r>
            <a:r>
              <a:rPr lang="en-US" b="1" baseline="30000" dirty="0" smtClean="0">
                <a:solidFill>
                  <a:prstClr val="black"/>
                </a:solidFill>
              </a:rPr>
              <a:t>TM</a:t>
            </a:r>
            <a:r>
              <a:rPr lang="en-US" b="1" dirty="0" smtClean="0">
                <a:solidFill>
                  <a:prstClr val="black"/>
                </a:solidFill>
              </a:rPr>
              <a:t> Portfolio Review</a:t>
            </a:r>
          </a:p>
          <a:p>
            <a:endParaRPr lang="en-US" b="1" dirty="0">
              <a:solidFill>
                <a:prstClr val="black"/>
              </a:solidFill>
            </a:endParaRPr>
          </a:p>
          <a:p>
            <a:pPr lvl="2"/>
            <a:r>
              <a:rPr lang="en-US" i="1" dirty="0"/>
              <a:t>Amy </a:t>
            </a:r>
            <a:r>
              <a:rPr lang="en-US" i="1" dirty="0" err="1"/>
              <a:t>Michaliszyn</a:t>
            </a:r>
            <a:r>
              <a:rPr lang="en-US" i="1" dirty="0"/>
              <a:t>, Federated Hermes </a:t>
            </a:r>
            <a:endParaRPr lang="en-US" dirty="0"/>
          </a:p>
          <a:p>
            <a:pPr lvl="2"/>
            <a:r>
              <a:rPr lang="en-US" i="1" dirty="0"/>
              <a:t>Paige Wilhelm, Federated Hermes </a:t>
            </a:r>
            <a:endParaRPr lang="en-US" dirty="0"/>
          </a:p>
          <a:p>
            <a:pPr lvl="2"/>
            <a:r>
              <a:rPr lang="en-US" i="1" dirty="0"/>
              <a:t>Luke </a:t>
            </a:r>
            <a:r>
              <a:rPr lang="en-US" i="1" dirty="0" err="1"/>
              <a:t>Raffa</a:t>
            </a:r>
            <a:r>
              <a:rPr lang="en-US" i="1" dirty="0"/>
              <a:t>, Federated Hermes </a:t>
            </a:r>
            <a:endParaRPr lang="en-US" dirty="0"/>
          </a:p>
          <a:p>
            <a:pPr lvl="2"/>
            <a:r>
              <a:rPr lang="en-US" dirty="0"/>
              <a:t>	</a:t>
            </a:r>
          </a:p>
          <a:p>
            <a:r>
              <a:rPr lang="en-US" i="1" dirty="0"/>
              <a:t>	(See Attachments </a:t>
            </a:r>
            <a:r>
              <a:rPr lang="en-US" i="1" dirty="0" smtClean="0"/>
              <a:t>5C)</a:t>
            </a:r>
            <a:endParaRPr lang="en-US" dirty="0"/>
          </a:p>
          <a:p>
            <a:r>
              <a:rPr lang="en-US" i="1" dirty="0">
                <a:solidFill>
                  <a:prstClr val="black"/>
                </a:solidFill>
              </a:rPr>
              <a:t>	</a:t>
            </a:r>
            <a:endParaRPr lang="en-US" b="1" i="1" dirty="0">
              <a:solidFill>
                <a:prstClr val="black"/>
              </a:solidFill>
            </a:endParaRPr>
          </a:p>
          <a:p>
            <a:r>
              <a:rPr lang="en-US" b="1"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146</a:t>
            </a:fld>
            <a:endParaRPr lang="en-US"/>
          </a:p>
        </p:txBody>
      </p:sp>
    </p:spTree>
    <p:extLst>
      <p:ext uri="{BB962C8B-B14F-4D97-AF65-F5344CB8AC3E}">
        <p14:creationId xmlns:p14="http://schemas.microsoft.com/office/powerpoint/2010/main" val="413584519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r>
              <a:rPr lang="en-US" sz="2700" dirty="0">
                <a:solidFill>
                  <a:schemeClr val="accent1"/>
                </a:solidFill>
              </a:rPr>
              <a:t>2021 Update </a:t>
            </a:r>
          </a:p>
        </p:txBody>
      </p:sp>
      <p:sp>
        <p:nvSpPr>
          <p:cNvPr id="2" name="Slide Number Placeholder 1"/>
          <p:cNvSpPr>
            <a:spLocks noGrp="1"/>
          </p:cNvSpPr>
          <p:nvPr>
            <p:ph type="sldNum" sz="quarter" idx="12"/>
          </p:nvPr>
        </p:nvSpPr>
        <p:spPr/>
        <p:txBody>
          <a:bodyPr/>
          <a:lstStyle/>
          <a:p>
            <a:pPr defTabSz="685800">
              <a:defRPr/>
            </a:pPr>
            <a:fld id="{F57933AA-EECD-4239-B3BC-7C47EF123D50}" type="slidenum">
              <a:rPr lang="en-US" smtClean="0">
                <a:solidFill>
                  <a:prstClr val="white"/>
                </a:solidFill>
              </a:rPr>
              <a:pPr defTabSz="685800">
                <a:defRPr/>
              </a:pPr>
              <a:t>147</a:t>
            </a:fld>
            <a:endParaRPr lang="en-US" dirty="0">
              <a:solidFill>
                <a:prstClr val="white"/>
              </a:solidFill>
            </a:endParaRPr>
          </a:p>
        </p:txBody>
      </p:sp>
    </p:spTree>
    <p:extLst>
      <p:ext uri="{BB962C8B-B14F-4D97-AF65-F5344CB8AC3E}">
        <p14:creationId xmlns:p14="http://schemas.microsoft.com/office/powerpoint/2010/main" val="1411189286"/>
      </p:ext>
    </p:extLst>
  </p:cSld>
  <p:clrMapOvr>
    <a:masterClrMapping/>
  </p:clrMapOvr>
  <p:transition>
    <p:fade thruBlk="1"/>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dirty="0">
                <a:solidFill>
                  <a:schemeClr val="accent1"/>
                </a:solidFill>
              </a:rPr>
              <a:t>Relationship Overview </a:t>
            </a:r>
          </a:p>
        </p:txBody>
      </p:sp>
      <p:graphicFrame>
        <p:nvGraphicFramePr>
          <p:cNvPr id="3" name="Table 2"/>
          <p:cNvGraphicFramePr>
            <a:graphicFrameLocks noGrp="1"/>
          </p:cNvGraphicFramePr>
          <p:nvPr>
            <p:extLst>
              <p:ext uri="{D42A27DB-BD31-4B8C-83A1-F6EECF244321}">
                <p14:modId xmlns:p14="http://schemas.microsoft.com/office/powerpoint/2010/main" val="1366803665"/>
              </p:ext>
            </p:extLst>
          </p:nvPr>
        </p:nvGraphicFramePr>
        <p:xfrm>
          <a:off x="931244" y="1247074"/>
          <a:ext cx="7471611" cy="2860507"/>
        </p:xfrm>
        <a:graphic>
          <a:graphicData uri="http://schemas.openxmlformats.org/drawingml/2006/table">
            <a:tbl>
              <a:tblPr firstRow="1">
                <a:tableStyleId>{5C22544A-7EE6-4342-B048-85BDC9FD1C3A}</a:tableStyleId>
              </a:tblPr>
              <a:tblGrid>
                <a:gridCol w="2490537">
                  <a:extLst>
                    <a:ext uri="{9D8B030D-6E8A-4147-A177-3AD203B41FA5}">
                      <a16:colId xmlns:a16="http://schemas.microsoft.com/office/drawing/2014/main" val="20000"/>
                    </a:ext>
                  </a:extLst>
                </a:gridCol>
                <a:gridCol w="2490537">
                  <a:extLst>
                    <a:ext uri="{9D8B030D-6E8A-4147-A177-3AD203B41FA5}">
                      <a16:colId xmlns:a16="http://schemas.microsoft.com/office/drawing/2014/main" val="20001"/>
                    </a:ext>
                  </a:extLst>
                </a:gridCol>
                <a:gridCol w="2490537">
                  <a:extLst>
                    <a:ext uri="{9D8B030D-6E8A-4147-A177-3AD203B41FA5}">
                      <a16:colId xmlns:a16="http://schemas.microsoft.com/office/drawing/2014/main" val="1192460470"/>
                    </a:ext>
                  </a:extLst>
                </a:gridCol>
              </a:tblGrid>
              <a:tr h="4222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Pool Summary</a:t>
                      </a:r>
                      <a:endParaRPr lang="en-US" sz="1100" b="0" baseline="0" dirty="0">
                        <a:solidFill>
                          <a:schemeClr val="tx2"/>
                        </a:solidFill>
                      </a:endParaRPr>
                    </a:p>
                  </a:txBody>
                  <a:tcPr marL="51435" marR="51435" marT="51435" marB="25718" anchor="ctr">
                    <a:lnL w="9525" cap="flat" cmpd="sng" algn="ctr">
                      <a:solidFill>
                        <a:schemeClr val="tx2"/>
                      </a:solidFill>
                      <a:prstDash val="solid"/>
                      <a:round/>
                      <a:headEnd type="none" w="med" len="med"/>
                      <a:tailEnd type="none" w="med" len="med"/>
                    </a:lnL>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lang="en-US" sz="1100" baseline="0" dirty="0"/>
                        <a:t>Federated Hermes Team</a:t>
                      </a:r>
                      <a:endParaRPr lang="en-US" sz="1100" dirty="0">
                        <a:solidFill>
                          <a:schemeClr val="tx2"/>
                        </a:solidFill>
                      </a:endParaRPr>
                    </a:p>
                  </a:txBody>
                  <a:tcPr marL="51435" marR="51435" marT="51435" marB="25718" anchor="ct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solidFill>
                  </a:tcPr>
                </a:tc>
                <a:tc>
                  <a:txBody>
                    <a:bodyPr/>
                    <a:lstStyle/>
                    <a:p>
                      <a:pPr algn="ctr">
                        <a:spcAft>
                          <a:spcPts val="1200"/>
                        </a:spcAft>
                      </a:pPr>
                      <a:r>
                        <a:rPr lang="en-US" sz="1100" dirty="0">
                          <a:solidFill>
                            <a:schemeClr val="bg1"/>
                          </a:solidFill>
                        </a:rPr>
                        <a:t>Investment Management Services</a:t>
                      </a:r>
                    </a:p>
                  </a:txBody>
                  <a:tcPr marL="51435" marR="51435" marT="51435" marB="25718" anchor="ctr">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438276">
                <a:tc>
                  <a:txBody>
                    <a:bodyPr/>
                    <a:lstStyle/>
                    <a:p>
                      <a:pPr algn="ctr">
                        <a:spcAft>
                          <a:spcPts val="1200"/>
                        </a:spcAft>
                      </a:pPr>
                      <a:endParaRPr lang="en-US" sz="1100" dirty="0">
                        <a:solidFill>
                          <a:schemeClr val="accent1">
                            <a:lumMod val="50000"/>
                          </a:schemeClr>
                        </a:solidFill>
                      </a:endParaRPr>
                    </a:p>
                    <a:p>
                      <a:pPr algn="ctr">
                        <a:spcAft>
                          <a:spcPts val="1200"/>
                        </a:spcAft>
                      </a:pPr>
                      <a:r>
                        <a:rPr lang="en-US" sz="1100" dirty="0">
                          <a:solidFill>
                            <a:schemeClr val="accent1">
                              <a:lumMod val="50000"/>
                            </a:schemeClr>
                          </a:solidFill>
                        </a:rPr>
                        <a:t>$18.7 billion</a:t>
                      </a:r>
                    </a:p>
                    <a:p>
                      <a:pPr algn="ctr">
                        <a:spcAft>
                          <a:spcPts val="1200"/>
                        </a:spcAft>
                      </a:pPr>
                      <a:r>
                        <a:rPr lang="en-US" sz="1100" dirty="0">
                          <a:solidFill>
                            <a:schemeClr val="accent1">
                              <a:lumMod val="50000"/>
                            </a:schemeClr>
                          </a:solidFill>
                        </a:rPr>
                        <a:t>739 Participants</a:t>
                      </a:r>
                    </a:p>
                    <a:p>
                      <a:pPr algn="ctr">
                        <a:spcAft>
                          <a:spcPts val="1200"/>
                        </a:spcAft>
                      </a:pPr>
                      <a:r>
                        <a:rPr lang="en-US" sz="1100" baseline="0" dirty="0">
                          <a:solidFill>
                            <a:schemeClr val="accent1">
                              <a:lumMod val="50000"/>
                            </a:schemeClr>
                          </a:solidFill>
                        </a:rPr>
                        <a:t>1,360 Accounts </a:t>
                      </a:r>
                      <a:endParaRPr lang="en-US" sz="1100" dirty="0">
                        <a:solidFill>
                          <a:schemeClr val="accent1">
                            <a:lumMod val="50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1">
                              <a:lumMod val="50000"/>
                            </a:schemeClr>
                          </a:solidFill>
                        </a:rPr>
                        <a:t>(as of 3/31/21)</a:t>
                      </a:r>
                      <a:endParaRPr lang="en-US" sz="1100" b="0" i="1" baseline="0" dirty="0">
                        <a:solidFill>
                          <a:schemeClr val="accent1">
                            <a:lumMod val="50000"/>
                          </a:schemeClr>
                        </a:solidFill>
                      </a:endParaRPr>
                    </a:p>
                  </a:txBody>
                  <a:tcPr marL="51435" marR="51435" marT="51435" marB="25718">
                    <a:lnL w="9525" cap="flat" cmpd="sng" algn="ctr">
                      <a:solidFill>
                        <a:schemeClr val="tx2"/>
                      </a:solidFill>
                      <a:prstDash val="solid"/>
                      <a:round/>
                      <a:headEnd type="none" w="med" len="med"/>
                      <a:tailEnd type="none" w="med" len="med"/>
                    </a:lnL>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solidFill>
                  </a:tcPr>
                </a:tc>
                <a:tc>
                  <a:txBody>
                    <a:bodyPr/>
                    <a:lstStyle/>
                    <a:p>
                      <a:pPr algn="ctr"/>
                      <a:endParaRPr lang="en-US" sz="1100" b="1" u="none" strike="noStrike" kern="1200" baseline="0" dirty="0">
                        <a:solidFill>
                          <a:schemeClr val="accent1">
                            <a:lumMod val="50000"/>
                          </a:schemeClr>
                        </a:solidFill>
                      </a:endParaRPr>
                    </a:p>
                    <a:p>
                      <a:pPr algn="ctr"/>
                      <a:r>
                        <a:rPr lang="en-US" sz="1100" b="1" u="none" strike="noStrike" kern="1200" baseline="0" dirty="0">
                          <a:solidFill>
                            <a:schemeClr val="accent1">
                              <a:lumMod val="50000"/>
                            </a:schemeClr>
                          </a:solidFill>
                        </a:rPr>
                        <a:t>Paige Wilhelm</a:t>
                      </a:r>
                    </a:p>
                    <a:p>
                      <a:pPr algn="ctr"/>
                      <a:r>
                        <a:rPr lang="en-US" sz="1100" u="none" strike="noStrike" kern="1200" baseline="0" dirty="0">
                          <a:solidFill>
                            <a:schemeClr val="accent1">
                              <a:lumMod val="50000"/>
                            </a:schemeClr>
                          </a:solidFill>
                        </a:rPr>
                        <a:t>Senior Vice President </a:t>
                      </a:r>
                    </a:p>
                    <a:p>
                      <a:pPr algn="ctr"/>
                      <a:r>
                        <a:rPr lang="en-US" sz="1100" u="none" strike="noStrike" kern="1200" baseline="0" dirty="0">
                          <a:solidFill>
                            <a:schemeClr val="accent1">
                              <a:lumMod val="50000"/>
                            </a:schemeClr>
                          </a:solidFill>
                        </a:rPr>
                        <a:t>Senior Portfolio Manager </a:t>
                      </a:r>
                    </a:p>
                    <a:p>
                      <a:pPr algn="ctr"/>
                      <a:endParaRPr lang="en-US" sz="1100" b="0" i="0" u="none" strike="noStrike" kern="1200" baseline="0" dirty="0">
                        <a:solidFill>
                          <a:schemeClr val="accent1">
                            <a:lumMod val="50000"/>
                          </a:schemeClr>
                        </a:solidFill>
                        <a:latin typeface="+mn-lt"/>
                        <a:ea typeface="+mn-ea"/>
                        <a:cs typeface="+mn-cs"/>
                      </a:endParaRPr>
                    </a:p>
                    <a:p>
                      <a:pPr algn="ctr"/>
                      <a:r>
                        <a:rPr lang="en-US" sz="1100" b="1" i="0" u="none" strike="noStrike" kern="1200" baseline="0" dirty="0">
                          <a:solidFill>
                            <a:schemeClr val="accent1">
                              <a:lumMod val="50000"/>
                            </a:schemeClr>
                          </a:solidFill>
                          <a:latin typeface="+mn-lt"/>
                          <a:ea typeface="+mn-ea"/>
                          <a:cs typeface="+mn-cs"/>
                        </a:rPr>
                        <a:t>Amy Michaliszyn</a:t>
                      </a:r>
                      <a:endParaRPr lang="en-US" sz="1100" b="0" i="0" u="none" strike="noStrike" kern="1200" baseline="0" dirty="0">
                        <a:solidFill>
                          <a:schemeClr val="accent1">
                            <a:lumMod val="50000"/>
                          </a:schemeClr>
                        </a:solidFill>
                        <a:latin typeface="+mn-lt"/>
                        <a:ea typeface="+mn-ea"/>
                        <a:cs typeface="+mn-cs"/>
                      </a:endParaRPr>
                    </a:p>
                    <a:p>
                      <a:pPr algn="ctr"/>
                      <a:r>
                        <a:rPr lang="en-US" sz="1100" b="0" i="0" u="none" strike="noStrike" kern="1200" baseline="0" dirty="0">
                          <a:solidFill>
                            <a:schemeClr val="accent1">
                              <a:lumMod val="50000"/>
                            </a:schemeClr>
                          </a:solidFill>
                          <a:latin typeface="+mn-lt"/>
                          <a:ea typeface="+mn-ea"/>
                          <a:cs typeface="+mn-cs"/>
                        </a:rPr>
                        <a:t>Executive Vice President</a:t>
                      </a:r>
                    </a:p>
                    <a:p>
                      <a:pPr algn="ctr"/>
                      <a:endParaRPr lang="en-US" sz="1100" b="0" i="0" u="none" strike="noStrike" kern="1200" baseline="0" dirty="0">
                        <a:solidFill>
                          <a:schemeClr val="accent1">
                            <a:lumMod val="50000"/>
                          </a:schemeClr>
                        </a:solidFill>
                        <a:latin typeface="+mn-lt"/>
                        <a:ea typeface="+mn-ea"/>
                        <a:cs typeface="+mn-cs"/>
                      </a:endParaRPr>
                    </a:p>
                    <a:p>
                      <a:pPr algn="ctr"/>
                      <a:r>
                        <a:rPr lang="en-US" sz="1100" b="1" i="0" u="none" strike="noStrike" kern="1200" baseline="0" dirty="0">
                          <a:solidFill>
                            <a:schemeClr val="accent1">
                              <a:lumMod val="50000"/>
                            </a:schemeClr>
                          </a:solidFill>
                          <a:latin typeface="+mn-lt"/>
                          <a:ea typeface="+mn-ea"/>
                          <a:cs typeface="+mn-cs"/>
                        </a:rPr>
                        <a:t>Heather Froehlich </a:t>
                      </a:r>
                      <a:endParaRPr lang="en-US" sz="1100" b="0" i="0" u="none" strike="noStrike" kern="1200" baseline="0" dirty="0">
                        <a:solidFill>
                          <a:schemeClr val="accent1">
                            <a:lumMod val="50000"/>
                          </a:schemeClr>
                        </a:solidFill>
                        <a:latin typeface="+mn-lt"/>
                        <a:ea typeface="+mn-ea"/>
                        <a:cs typeface="+mn-cs"/>
                      </a:endParaRPr>
                    </a:p>
                    <a:p>
                      <a:pPr algn="ctr"/>
                      <a:r>
                        <a:rPr lang="en-US" sz="1100" b="0" i="0" u="none" strike="noStrike" kern="1200" baseline="0" dirty="0">
                          <a:solidFill>
                            <a:schemeClr val="accent1">
                              <a:lumMod val="50000"/>
                            </a:schemeClr>
                          </a:solidFill>
                          <a:latin typeface="+mn-lt"/>
                          <a:ea typeface="+mn-ea"/>
                          <a:cs typeface="+mn-cs"/>
                        </a:rPr>
                        <a:t>Vice President, Business Manager</a:t>
                      </a:r>
                    </a:p>
                    <a:p>
                      <a:pPr algn="ctr"/>
                      <a:endParaRPr lang="en-US" sz="1100" u="none" strike="noStrike" kern="1200" baseline="0" dirty="0">
                        <a:solidFill>
                          <a:schemeClr val="accent1">
                            <a:lumMod val="50000"/>
                          </a:schemeClr>
                        </a:solidFill>
                      </a:endParaRPr>
                    </a:p>
                    <a:p>
                      <a:pPr algn="ctr"/>
                      <a:r>
                        <a:rPr lang="en-US" sz="1100" b="1" u="none" strike="noStrike" kern="1200" baseline="0" dirty="0">
                          <a:solidFill>
                            <a:schemeClr val="accent1">
                              <a:lumMod val="50000"/>
                            </a:schemeClr>
                          </a:solidFill>
                        </a:rPr>
                        <a:t>Luke Raffa, CFA </a:t>
                      </a:r>
                    </a:p>
                    <a:p>
                      <a:pPr algn="ctr"/>
                      <a:r>
                        <a:rPr lang="en-US" sz="1100" u="none" strike="noStrike" kern="1200" baseline="0" dirty="0">
                          <a:solidFill>
                            <a:schemeClr val="accent1">
                              <a:lumMod val="50000"/>
                            </a:schemeClr>
                          </a:solidFill>
                        </a:rPr>
                        <a:t>Florida </a:t>
                      </a:r>
                      <a:r>
                        <a:rPr lang="en-US" sz="1100" i="0" u="none" strike="noStrike" kern="1200" baseline="0" dirty="0">
                          <a:solidFill>
                            <a:schemeClr val="accent1">
                              <a:lumMod val="50000"/>
                            </a:schemeClr>
                          </a:solidFill>
                        </a:rPr>
                        <a:t>PRIME</a:t>
                      </a:r>
                      <a:r>
                        <a:rPr lang="en-US" sz="1100" u="none" strike="noStrike" kern="1200" baseline="0" dirty="0">
                          <a:solidFill>
                            <a:schemeClr val="accent1">
                              <a:lumMod val="50000"/>
                            </a:schemeClr>
                          </a:solidFill>
                        </a:rPr>
                        <a:t> Sales Representative</a:t>
                      </a:r>
                      <a:endParaRPr lang="en-US" sz="1100" baseline="0" dirty="0">
                        <a:solidFill>
                          <a:schemeClr val="accent1">
                            <a:lumMod val="50000"/>
                          </a:schemeClr>
                        </a:solidFill>
                      </a:endParaRPr>
                    </a:p>
                  </a:txBody>
                  <a:tcPr marL="51435" marR="51435" marT="51435" marB="25718">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solidFill>
                  </a:tcPr>
                </a:tc>
                <a:tc>
                  <a:txBody>
                    <a:bodyPr/>
                    <a:lstStyle/>
                    <a:p>
                      <a:pPr marL="115888" marR="0" indent="-115888"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100" baseline="0" dirty="0">
                        <a:solidFill>
                          <a:schemeClr val="accent1">
                            <a:lumMod val="50000"/>
                          </a:schemeClr>
                        </a:solidFill>
                      </a:endParaRPr>
                    </a:p>
                    <a:p>
                      <a:pPr marL="514350" marR="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accent1">
                              <a:lumMod val="50000"/>
                            </a:schemeClr>
                          </a:solidFill>
                        </a:rPr>
                        <a:t>Portfolio Management</a:t>
                      </a:r>
                    </a:p>
                    <a:p>
                      <a:pPr marL="514350" marR="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accent1">
                              <a:lumMod val="50000"/>
                            </a:schemeClr>
                          </a:solidFill>
                        </a:rPr>
                        <a:t>Weekly Market Commentary</a:t>
                      </a:r>
                    </a:p>
                    <a:p>
                      <a:pPr marL="514350" marR="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accent1">
                              <a:lumMod val="50000"/>
                            </a:schemeClr>
                          </a:solidFill>
                        </a:rPr>
                        <a:t>Monthly Newsletter</a:t>
                      </a:r>
                    </a:p>
                    <a:p>
                      <a:pPr marL="514350" marR="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accent1">
                              <a:lumMod val="50000"/>
                            </a:schemeClr>
                          </a:solidFill>
                        </a:rPr>
                        <a:t>Quarterly Review</a:t>
                      </a:r>
                    </a:p>
                    <a:p>
                      <a:pPr marL="514350" marR="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accent1">
                              <a:lumMod val="50000"/>
                            </a:schemeClr>
                          </a:solidFill>
                        </a:rPr>
                        <a:t>Marketing Support</a:t>
                      </a:r>
                    </a:p>
                  </a:txBody>
                  <a:tcPr marL="51435" marR="51435" marT="51435" marB="25718">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defTabSz="685800">
              <a:defRPr/>
            </a:pPr>
            <a:fld id="{82AD25E3-C36E-402F-86F9-63028CC64754}" type="slidenum">
              <a:rPr lang="en-US" smtClean="0"/>
              <a:pPr defTabSz="685800">
                <a:defRPr/>
              </a:pPr>
              <a:t>148</a:t>
            </a:fld>
            <a:endParaRPr lang="en-US" dirty="0"/>
          </a:p>
        </p:txBody>
      </p:sp>
    </p:spTree>
    <p:extLst>
      <p:ext uri="{BB962C8B-B14F-4D97-AF65-F5344CB8AC3E}">
        <p14:creationId xmlns:p14="http://schemas.microsoft.com/office/powerpoint/2010/main" val="109474203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 name="Rectangle 6"/>
          <p:cNvSpPr>
            <a:spLocks noGrp="1"/>
          </p:cNvSpPr>
          <p:nvPr>
            <p:ph type="title"/>
          </p:nvPr>
        </p:nvSpPr>
        <p:spPr/>
        <p:txBody>
          <a:bodyPr/>
          <a:lstStyle/>
          <a:p>
            <a:r>
              <a:rPr lang="en-US" dirty="0">
                <a:solidFill>
                  <a:schemeClr val="accent1"/>
                </a:solidFill>
              </a:rPr>
              <a:t>Rates </a:t>
            </a:r>
            <a:endParaRPr lang="en-US" sz="1800" dirty="0">
              <a:solidFill>
                <a:schemeClr val="accent1"/>
              </a:solidFill>
            </a:endParaRPr>
          </a:p>
        </p:txBody>
      </p:sp>
      <p:graphicFrame>
        <p:nvGraphicFramePr>
          <p:cNvPr id="7" name="Chart 6"/>
          <p:cNvGraphicFramePr>
            <a:graphicFrameLocks/>
          </p:cNvGraphicFramePr>
          <p:nvPr>
            <p:extLst>
              <p:ext uri="{D42A27DB-BD31-4B8C-83A1-F6EECF244321}">
                <p14:modId xmlns:p14="http://schemas.microsoft.com/office/powerpoint/2010/main" val="1005594653"/>
              </p:ext>
            </p:extLst>
          </p:nvPr>
        </p:nvGraphicFramePr>
        <p:xfrm>
          <a:off x="746567" y="1282925"/>
          <a:ext cx="7882360" cy="3380968"/>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3"/>
          <p:cNvSpPr txBox="1">
            <a:spLocks/>
          </p:cNvSpPr>
          <p:nvPr/>
        </p:nvSpPr>
        <p:spPr>
          <a:xfrm>
            <a:off x="269193" y="1589518"/>
            <a:ext cx="2416323" cy="2236862"/>
          </a:xfrm>
          <a:prstGeom prst="rect">
            <a:avLst/>
          </a:prstGeom>
        </p:spPr>
        <p:txBody>
          <a:bodyPr/>
          <a:lst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17910" lvl="1" indent="0" defTabSz="685800">
              <a:buNone/>
            </a:pPr>
            <a:endParaRPr lang="en-US" sz="1500" dirty="0">
              <a:solidFill>
                <a:srgbClr val="002060"/>
              </a:solidFill>
              <a:latin typeface="Arial"/>
            </a:endParaRPr>
          </a:p>
        </p:txBody>
      </p:sp>
      <p:sp>
        <p:nvSpPr>
          <p:cNvPr id="2" name="Slide Number Placeholder 1"/>
          <p:cNvSpPr>
            <a:spLocks noGrp="1"/>
          </p:cNvSpPr>
          <p:nvPr>
            <p:ph type="sldNum" sz="quarter" idx="12"/>
          </p:nvPr>
        </p:nvSpPr>
        <p:spPr/>
        <p:txBody>
          <a:bodyPr/>
          <a:lstStyle/>
          <a:p>
            <a:pPr defTabSz="685800">
              <a:defRPr/>
            </a:pPr>
            <a:fld id="{82AD25E3-C36E-402F-86F9-63028CC64754}" type="slidenum">
              <a:rPr lang="en-US" smtClean="0"/>
              <a:pPr defTabSz="685800">
                <a:defRPr/>
              </a:pPr>
              <a:t>149</a:t>
            </a:fld>
            <a:endParaRPr lang="en-US" dirty="0"/>
          </a:p>
        </p:txBody>
      </p:sp>
    </p:spTree>
    <p:extLst>
      <p:ext uri="{BB962C8B-B14F-4D97-AF65-F5344CB8AC3E}">
        <p14:creationId xmlns:p14="http://schemas.microsoft.com/office/powerpoint/2010/main" val="178934079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Private Equity Process </a:t>
            </a:r>
            <a:endParaRPr lang="en-US" sz="4000" dirty="0"/>
          </a:p>
        </p:txBody>
      </p:sp>
      <p:sp>
        <p:nvSpPr>
          <p:cNvPr id="3" name="Content Placeholder 2"/>
          <p:cNvSpPr>
            <a:spLocks noGrp="1"/>
          </p:cNvSpPr>
          <p:nvPr>
            <p:ph idx="1"/>
          </p:nvPr>
        </p:nvSpPr>
        <p:spPr/>
        <p:txBody>
          <a:bodyPr>
            <a:normAutofit fontScale="85000" lnSpcReduction="20000"/>
          </a:bodyPr>
          <a:lstStyle/>
          <a:p>
            <a:r>
              <a:rPr lang="en-US" sz="3000" dirty="0" smtClean="0"/>
              <a:t>Monitoring</a:t>
            </a:r>
          </a:p>
          <a:p>
            <a:pPr lvl="1"/>
            <a:r>
              <a:rPr lang="en-US" dirty="0" smtClean="0"/>
              <a:t>Review of all capital calls and distributions</a:t>
            </a:r>
          </a:p>
          <a:p>
            <a:pPr lvl="1"/>
            <a:r>
              <a:rPr lang="en-US" dirty="0" smtClean="0"/>
              <a:t>Bi-weekly calls with Cambridge Associates</a:t>
            </a:r>
          </a:p>
          <a:p>
            <a:pPr lvl="1"/>
            <a:r>
              <a:rPr lang="en-US" dirty="0" smtClean="0"/>
              <a:t>Portfolio management/CRM system 	</a:t>
            </a:r>
          </a:p>
          <a:p>
            <a:pPr lvl="1"/>
            <a:r>
              <a:rPr lang="en-US" dirty="0" smtClean="0"/>
              <a:t>Attendance at annual meetings</a:t>
            </a:r>
          </a:p>
          <a:p>
            <a:pPr lvl="1"/>
            <a:r>
              <a:rPr lang="en-US" dirty="0" smtClean="0"/>
              <a:t>Participation on advisory boards</a:t>
            </a:r>
          </a:p>
          <a:p>
            <a:pPr lvl="1"/>
            <a:r>
              <a:rPr lang="en-US" dirty="0" smtClean="0"/>
              <a:t>Quarterly update calls</a:t>
            </a:r>
          </a:p>
          <a:p>
            <a:pPr lvl="1"/>
            <a:r>
              <a:rPr lang="en-US" dirty="0" smtClean="0"/>
              <a:t>In-person updates</a:t>
            </a:r>
          </a:p>
          <a:p>
            <a:pPr lvl="1"/>
            <a:r>
              <a:rPr lang="en-US" dirty="0" smtClean="0"/>
              <a:t>Cambridge Associates strategy meetings</a:t>
            </a:r>
          </a:p>
          <a:p>
            <a:pPr lvl="1"/>
            <a:r>
              <a:rPr lang="en-US" dirty="0" smtClean="0"/>
              <a:t>SBA Risk Management and Compliance</a:t>
            </a:r>
          </a:p>
          <a:p>
            <a:pPr marL="457200" lvl="1" indent="0">
              <a:buNone/>
            </a:pP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71450"/>
            <a:ext cx="2514600" cy="104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42727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 Outreach</a:t>
            </a:r>
            <a:br>
              <a:rPr lang="en-US" dirty="0"/>
            </a:br>
            <a:r>
              <a:rPr lang="en-US" sz="1350" dirty="0"/>
              <a:t>Supporting participants during the Covid-19 pandemic</a:t>
            </a:r>
            <a:endParaRPr lang="en-US" dirty="0"/>
          </a:p>
        </p:txBody>
      </p:sp>
      <p:sp>
        <p:nvSpPr>
          <p:cNvPr id="7" name="Rectangle 6">
            <a:extLst>
              <a:ext uri="{FF2B5EF4-FFF2-40B4-BE49-F238E27FC236}">
                <a16:creationId xmlns:a16="http://schemas.microsoft.com/office/drawing/2014/main" id="{87C0CFCE-BC19-4A59-B45A-7BC260D99565}"/>
              </a:ext>
            </a:extLst>
          </p:cNvPr>
          <p:cNvSpPr/>
          <p:nvPr/>
        </p:nvSpPr>
        <p:spPr>
          <a:xfrm>
            <a:off x="375425" y="1318364"/>
            <a:ext cx="8311375" cy="2881558"/>
          </a:xfrm>
          <a:prstGeom prst="rect">
            <a:avLst/>
          </a:prstGeom>
        </p:spPr>
        <p:txBody>
          <a:bodyPr wrap="square">
            <a:spAutoFit/>
          </a:bodyPr>
          <a:lstStyle/>
          <a:p>
            <a:pPr marL="257175" indent="-257175" defTabSz="685800">
              <a:buFont typeface="Wingdings" panose="05000000000000000000" pitchFamily="2" charset="2"/>
              <a:buChar char=""/>
            </a:pPr>
            <a:r>
              <a:rPr lang="en-US" sz="1350" b="1" dirty="0">
                <a:solidFill>
                  <a:srgbClr val="0070C0"/>
                </a:solidFill>
                <a:latin typeface="Arial"/>
                <a:ea typeface="Times New Roman" panose="02020603050405020304" pitchFamily="18" charset="0"/>
              </a:rPr>
              <a:t>Participant calls</a:t>
            </a:r>
          </a:p>
          <a:p>
            <a:pPr marL="557213" lvl="1" indent="-214313" defTabSz="685800">
              <a:buFont typeface="Arial" panose="020B0604020202020204" pitchFamily="34" charset="0"/>
              <a:buChar char="•"/>
            </a:pPr>
            <a:r>
              <a:rPr lang="en-US" sz="1200" dirty="0">
                <a:solidFill>
                  <a:prstClr val="black"/>
                </a:solidFill>
                <a:latin typeface="Arial"/>
              </a:rPr>
              <a:t>March 17, 2020 | 3:00 p.m. | Result: 100+ participants listened in </a:t>
            </a:r>
          </a:p>
          <a:p>
            <a:pPr marL="557213" lvl="1" indent="-214313" defTabSz="685800">
              <a:buFont typeface="Arial" panose="020B0604020202020204" pitchFamily="34" charset="0"/>
              <a:buChar char="•"/>
            </a:pPr>
            <a:r>
              <a:rPr lang="en-US" sz="1200" dirty="0">
                <a:solidFill>
                  <a:prstClr val="black"/>
                </a:solidFill>
                <a:latin typeface="Arial"/>
              </a:rPr>
              <a:t>April 28, 2020 | 3:00 p.m. | Result: 75+ participants listened in </a:t>
            </a:r>
          </a:p>
          <a:p>
            <a:pPr marL="557213" lvl="1" indent="-214313" defTabSz="685800">
              <a:buFont typeface="Arial" panose="020B0604020202020204" pitchFamily="34" charset="0"/>
              <a:buChar char="•"/>
            </a:pPr>
            <a:r>
              <a:rPr lang="en-US" sz="1200" dirty="0">
                <a:solidFill>
                  <a:prstClr val="black"/>
                </a:solidFill>
                <a:latin typeface="Arial"/>
                <a:ea typeface="Times New Roman" panose="02020603050405020304" pitchFamily="18" charset="0"/>
              </a:rPr>
              <a:t>Following each participant call, 20-30 calls were made to individual participants	</a:t>
            </a:r>
            <a:endParaRPr lang="en-US" sz="1200" dirty="0">
              <a:solidFill>
                <a:prstClr val="black"/>
              </a:solidFill>
              <a:latin typeface="Arial"/>
              <a:ea typeface="Calibri" panose="020F0502020204030204" pitchFamily="34" charset="0"/>
            </a:endParaRPr>
          </a:p>
          <a:p>
            <a:pPr marL="257175" indent="-257175" defTabSz="685800">
              <a:spcBef>
                <a:spcPts val="1350"/>
              </a:spcBef>
              <a:buFont typeface="Wingdings" panose="05000000000000000000" pitchFamily="2" charset="2"/>
              <a:buChar char=""/>
            </a:pPr>
            <a:r>
              <a:rPr lang="en-US" sz="1350" b="1" dirty="0">
                <a:solidFill>
                  <a:srgbClr val="0070C0"/>
                </a:solidFill>
                <a:latin typeface="Arial"/>
                <a:ea typeface="Times New Roman" panose="02020603050405020304" pitchFamily="18" charset="0"/>
              </a:rPr>
              <a:t>Weekly market commentaries from Paige Wilhelm </a:t>
            </a:r>
            <a:endParaRPr lang="en-US" sz="1350" b="1" dirty="0">
              <a:solidFill>
                <a:srgbClr val="0070C0"/>
              </a:solidFill>
              <a:latin typeface="Arial"/>
              <a:ea typeface="Calibri" panose="020F0502020204030204" pitchFamily="34" charset="0"/>
            </a:endParaRPr>
          </a:p>
          <a:p>
            <a:pPr marL="257175" indent="-257175" defTabSz="685800">
              <a:spcBef>
                <a:spcPts val="1350"/>
              </a:spcBef>
              <a:buFont typeface="Wingdings" panose="05000000000000000000" pitchFamily="2" charset="2"/>
              <a:buChar char=""/>
            </a:pPr>
            <a:r>
              <a:rPr lang="en-US" sz="1350" b="1" dirty="0">
                <a:solidFill>
                  <a:srgbClr val="0070C0"/>
                </a:solidFill>
                <a:latin typeface="Arial"/>
                <a:ea typeface="Times New Roman" panose="02020603050405020304" pitchFamily="18" charset="0"/>
              </a:rPr>
              <a:t>Virtual conference participation</a:t>
            </a:r>
            <a:endParaRPr lang="en-US" sz="1350" b="1" dirty="0">
              <a:solidFill>
                <a:srgbClr val="0070C0"/>
              </a:solidFill>
              <a:latin typeface="Arial"/>
              <a:ea typeface="Calibri" panose="020F0502020204030204" pitchFamily="34" charset="0"/>
            </a:endParaRPr>
          </a:p>
          <a:p>
            <a:pPr marL="557213" lvl="1" indent="-214313" defTabSz="685800">
              <a:buFont typeface="Arial" panose="020B0604020202020204" pitchFamily="34" charset="0"/>
              <a:buChar char="•"/>
            </a:pPr>
            <a:r>
              <a:rPr lang="en-US" sz="1200" dirty="0">
                <a:solidFill>
                  <a:prstClr val="black"/>
                </a:solidFill>
                <a:latin typeface="Arial"/>
                <a:ea typeface="Times New Roman" panose="02020603050405020304" pitchFamily="18" charset="0"/>
              </a:rPr>
              <a:t>Florida School Boards Association (FSBA) and Florida Association of District School Superintendents (FADSS) Joint Conference in December 2020 </a:t>
            </a:r>
            <a:endParaRPr lang="en-US" sz="1200" dirty="0">
              <a:solidFill>
                <a:prstClr val="black"/>
              </a:solidFill>
              <a:latin typeface="Arial"/>
              <a:ea typeface="Calibri" panose="020F0502020204030204" pitchFamily="34" charset="0"/>
            </a:endParaRPr>
          </a:p>
          <a:p>
            <a:pPr marL="557213" lvl="1" indent="-214313" defTabSz="685800">
              <a:buFont typeface="Arial" panose="020B0604020202020204" pitchFamily="34" charset="0"/>
              <a:buChar char="•"/>
            </a:pPr>
            <a:r>
              <a:rPr lang="en-US" sz="1200" dirty="0">
                <a:solidFill>
                  <a:prstClr val="black"/>
                </a:solidFill>
                <a:latin typeface="Arial"/>
                <a:ea typeface="Times New Roman" panose="02020603050405020304" pitchFamily="18" charset="0"/>
              </a:rPr>
              <a:t>Florida Court Clerks and Comptrollers (FCCC) in February 2021 – hosted a Florida PRIME session in the “solutions lounge”</a:t>
            </a:r>
            <a:endParaRPr lang="en-US" sz="1200" dirty="0">
              <a:solidFill>
                <a:prstClr val="black"/>
              </a:solidFill>
              <a:latin typeface="Arial"/>
              <a:ea typeface="Calibri" panose="020F0502020204030204" pitchFamily="34" charset="0"/>
            </a:endParaRPr>
          </a:p>
          <a:p>
            <a:pPr marL="257175" indent="-257175" defTabSz="685800">
              <a:spcBef>
                <a:spcPts val="1350"/>
              </a:spcBef>
              <a:buFont typeface="Wingdings" panose="05000000000000000000" pitchFamily="2" charset="2"/>
              <a:buChar char=""/>
            </a:pPr>
            <a:r>
              <a:rPr lang="en-US" sz="1350" b="1" dirty="0">
                <a:solidFill>
                  <a:srgbClr val="0070C0"/>
                </a:solidFill>
                <a:latin typeface="Arial"/>
                <a:ea typeface="Times New Roman" panose="02020603050405020304" pitchFamily="18" charset="0"/>
              </a:rPr>
              <a:t>Recent participant call - June 24, 2021 - </a:t>
            </a:r>
            <a:r>
              <a:rPr lang="en-US" sz="1350" b="1" dirty="0">
                <a:solidFill>
                  <a:srgbClr val="0070C0"/>
                </a:solidFill>
                <a:latin typeface="Arial"/>
                <a:ea typeface="Calibri" panose="020F0502020204030204" pitchFamily="34" charset="0"/>
                <a:cs typeface="Arial" panose="020B0604020202020204" pitchFamily="34" charset="0"/>
              </a:rPr>
              <a:t>Liquidity Market Outlook and Pool Update</a:t>
            </a:r>
          </a:p>
          <a:p>
            <a:pPr marL="257175" indent="-257175" defTabSz="685800">
              <a:buFont typeface="Wingdings" panose="05000000000000000000" pitchFamily="2" charset="2"/>
              <a:buChar char=""/>
            </a:pPr>
            <a:endParaRPr lang="en-US" sz="825" dirty="0">
              <a:solidFill>
                <a:prstClr val="black"/>
              </a:solidFill>
              <a:latin typeface="Calibri" panose="020F0502020204030204" pitchFamily="34" charset="0"/>
              <a:ea typeface="Calibri" panose="020F0502020204030204" pitchFamily="34" charset="0"/>
            </a:endParaRPr>
          </a:p>
        </p:txBody>
      </p:sp>
      <p:sp>
        <p:nvSpPr>
          <p:cNvPr id="5" name="Slide Number Placeholder 4"/>
          <p:cNvSpPr>
            <a:spLocks noGrp="1"/>
          </p:cNvSpPr>
          <p:nvPr>
            <p:ph type="sldNum" sz="quarter" idx="12"/>
          </p:nvPr>
        </p:nvSpPr>
        <p:spPr/>
        <p:txBody>
          <a:bodyPr/>
          <a:lstStyle/>
          <a:p>
            <a:pPr defTabSz="685800">
              <a:defRPr/>
            </a:pPr>
            <a:fld id="{82AD25E3-C36E-402F-86F9-63028CC64754}" type="slidenum">
              <a:rPr lang="en-US" smtClean="0"/>
              <a:pPr defTabSz="685800">
                <a:defRPr/>
              </a:pPr>
              <a:t>150</a:t>
            </a:fld>
            <a:endParaRPr lang="en-US" dirty="0"/>
          </a:p>
        </p:txBody>
      </p:sp>
    </p:spTree>
    <p:extLst>
      <p:ext uri="{BB962C8B-B14F-4D97-AF65-F5344CB8AC3E}">
        <p14:creationId xmlns:p14="http://schemas.microsoft.com/office/powerpoint/2010/main" val="365327418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Supporting Local Florida Organizations</a:t>
            </a:r>
          </a:p>
        </p:txBody>
      </p:sp>
      <p:sp>
        <p:nvSpPr>
          <p:cNvPr id="9" name="Content Placeholder 14"/>
          <p:cNvSpPr txBox="1">
            <a:spLocks/>
          </p:cNvSpPr>
          <p:nvPr/>
        </p:nvSpPr>
        <p:spPr>
          <a:xfrm>
            <a:off x="350045" y="1220434"/>
            <a:ext cx="8610726" cy="119883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338"/>
              </a:spcAft>
              <a:buNone/>
            </a:pPr>
            <a:r>
              <a:rPr lang="en-US" sz="1050" b="1" dirty="0">
                <a:solidFill>
                  <a:srgbClr val="002060"/>
                </a:solidFill>
                <a:latin typeface="Arial"/>
              </a:rPr>
              <a:t>Throughout the past year, ads for Florida PRIME were featured in the FACC directory, FCCMA directory and the FASBO publication:</a:t>
            </a:r>
          </a:p>
        </p:txBody>
      </p:sp>
      <p:pic>
        <p:nvPicPr>
          <p:cNvPr id="2" name="Picture 1">
            <a:extLst>
              <a:ext uri="{FF2B5EF4-FFF2-40B4-BE49-F238E27FC236}">
                <a16:creationId xmlns:a16="http://schemas.microsoft.com/office/drawing/2014/main" id="{AD89CE93-3C9A-40E1-A88B-4A974738FE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5" t="1014" r="697"/>
          <a:stretch/>
        </p:blipFill>
        <p:spPr>
          <a:xfrm>
            <a:off x="2234680" y="1638752"/>
            <a:ext cx="4674641" cy="3056829"/>
          </a:xfrm>
          <a:prstGeom prst="rect">
            <a:avLst/>
          </a:prstGeom>
          <a:ln>
            <a:solidFill>
              <a:schemeClr val="tx1"/>
            </a:solidFill>
          </a:ln>
        </p:spPr>
      </p:pic>
      <p:sp>
        <p:nvSpPr>
          <p:cNvPr id="3" name="Slide Number Placeholder 2"/>
          <p:cNvSpPr>
            <a:spLocks noGrp="1"/>
          </p:cNvSpPr>
          <p:nvPr>
            <p:ph type="sldNum" sz="quarter" idx="12"/>
          </p:nvPr>
        </p:nvSpPr>
        <p:spPr/>
        <p:txBody>
          <a:bodyPr/>
          <a:lstStyle/>
          <a:p>
            <a:pPr defTabSz="685800">
              <a:defRPr/>
            </a:pPr>
            <a:fld id="{82AD25E3-C36E-402F-86F9-63028CC64754}" type="slidenum">
              <a:rPr lang="en-US" smtClean="0"/>
              <a:pPr defTabSz="685800">
                <a:defRPr/>
              </a:pPr>
              <a:t>151</a:t>
            </a:fld>
            <a:endParaRPr lang="en-US" dirty="0"/>
          </a:p>
        </p:txBody>
      </p:sp>
    </p:spTree>
    <p:extLst>
      <p:ext uri="{BB962C8B-B14F-4D97-AF65-F5344CB8AC3E}">
        <p14:creationId xmlns:p14="http://schemas.microsoft.com/office/powerpoint/2010/main" val="401320112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1"/>
                </a:solidFill>
              </a:rPr>
              <a:t>2021 Conference Plan</a:t>
            </a:r>
          </a:p>
        </p:txBody>
      </p:sp>
      <p:graphicFrame>
        <p:nvGraphicFramePr>
          <p:cNvPr id="7" name="Table 6"/>
          <p:cNvGraphicFramePr>
            <a:graphicFrameLocks noGrp="1"/>
          </p:cNvGraphicFramePr>
          <p:nvPr>
            <p:extLst>
              <p:ext uri="{D42A27DB-BD31-4B8C-83A1-F6EECF244321}">
                <p14:modId xmlns:p14="http://schemas.microsoft.com/office/powerpoint/2010/main" val="243246005"/>
              </p:ext>
            </p:extLst>
          </p:nvPr>
        </p:nvGraphicFramePr>
        <p:xfrm>
          <a:off x="1332763" y="1422099"/>
          <a:ext cx="6725388" cy="3085609"/>
        </p:xfrm>
        <a:graphic>
          <a:graphicData uri="http://schemas.openxmlformats.org/drawingml/2006/table">
            <a:tbl>
              <a:tblPr firstRow="1" bandRow="1">
                <a:tableStyleId>{B301B821-A1FF-4177-AEE7-76D212191A09}</a:tableStyleId>
              </a:tblPr>
              <a:tblGrid>
                <a:gridCol w="1255157">
                  <a:extLst>
                    <a:ext uri="{9D8B030D-6E8A-4147-A177-3AD203B41FA5}">
                      <a16:colId xmlns:a16="http://schemas.microsoft.com/office/drawing/2014/main" val="20000"/>
                    </a:ext>
                  </a:extLst>
                </a:gridCol>
                <a:gridCol w="3741443">
                  <a:extLst>
                    <a:ext uri="{9D8B030D-6E8A-4147-A177-3AD203B41FA5}">
                      <a16:colId xmlns:a16="http://schemas.microsoft.com/office/drawing/2014/main" val="20002"/>
                    </a:ext>
                  </a:extLst>
                </a:gridCol>
                <a:gridCol w="1728788">
                  <a:extLst>
                    <a:ext uri="{9D8B030D-6E8A-4147-A177-3AD203B41FA5}">
                      <a16:colId xmlns:a16="http://schemas.microsoft.com/office/drawing/2014/main" val="3923667756"/>
                    </a:ext>
                  </a:extLst>
                </a:gridCol>
              </a:tblGrid>
              <a:tr h="238351">
                <a:tc>
                  <a:txBody>
                    <a:bodyPr/>
                    <a:lstStyle/>
                    <a:p>
                      <a:pPr algn="ctr" fontAlgn="b"/>
                      <a:r>
                        <a:rPr lang="en-US" sz="900" b="1" i="0" u="none" strike="noStrike" dirty="0">
                          <a:solidFill>
                            <a:schemeClr val="bg1"/>
                          </a:solidFill>
                          <a:latin typeface="Arial" panose="020B0604020202020204" pitchFamily="34" charset="0"/>
                          <a:cs typeface="Arial" panose="020B0604020202020204" pitchFamily="34" charset="0"/>
                        </a:rPr>
                        <a:t>Start Date</a:t>
                      </a:r>
                    </a:p>
                  </a:txBody>
                  <a:tcPr marL="51435" marR="5358" marT="5358" marB="25718" anchor="ctr" anchorCtr="1">
                    <a:lnL w="12700" cap="flat" cmpd="sng" algn="ctr">
                      <a:solidFill>
                        <a:schemeClr val="accent1">
                          <a:lumMod val="5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tcPr>
                </a:tc>
                <a:tc>
                  <a:txBody>
                    <a:bodyPr/>
                    <a:lstStyle/>
                    <a:p>
                      <a:pPr algn="ctr" fontAlgn="b"/>
                      <a:r>
                        <a:rPr lang="en-US" sz="900" u="none" strike="noStrike" dirty="0">
                          <a:latin typeface="Arial" panose="020B0604020202020204" pitchFamily="34" charset="0"/>
                          <a:cs typeface="Arial" panose="020B0604020202020204" pitchFamily="34" charset="0"/>
                        </a:rPr>
                        <a:t> Conference Name </a:t>
                      </a:r>
                      <a:endParaRPr lang="en-US" sz="900" b="1" i="0" u="none" strike="noStrike" dirty="0">
                        <a:solidFill>
                          <a:schemeClr val="bg1"/>
                        </a:solidFill>
                        <a:latin typeface="Arial" panose="020B0604020202020204" pitchFamily="34" charset="0"/>
                        <a:cs typeface="Arial" panose="020B0604020202020204" pitchFamily="34" charset="0"/>
                      </a:endParaRPr>
                    </a:p>
                  </a:txBody>
                  <a:tcPr marL="51435" marR="5358" marT="5358" marB="25718" anchor="ctr" anchorCtr="1">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tcPr>
                </a:tc>
                <a:tc>
                  <a:txBody>
                    <a:bodyPr/>
                    <a:lstStyle/>
                    <a:p>
                      <a:pPr algn="ctr" fontAlgn="b"/>
                      <a:r>
                        <a:rPr lang="en-US" sz="900" b="1" i="0" u="none" strike="noStrike" dirty="0">
                          <a:solidFill>
                            <a:schemeClr val="bg1"/>
                          </a:solidFill>
                          <a:latin typeface="Arial" panose="020B0604020202020204" pitchFamily="34" charset="0"/>
                          <a:cs typeface="Arial" panose="020B0604020202020204" pitchFamily="34" charset="0"/>
                        </a:rPr>
                        <a:t>Location</a:t>
                      </a:r>
                    </a:p>
                  </a:txBody>
                  <a:tcPr marL="51435" marR="5358" marT="5358" marB="25718" anchor="ctr" anchorCtr="1">
                    <a:lnL w="635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tcPr>
                </a:tc>
                <a:extLst>
                  <a:ext uri="{0D108BD9-81ED-4DB2-BD59-A6C34878D82A}">
                    <a16:rowId xmlns:a16="http://schemas.microsoft.com/office/drawing/2014/main" val="10000"/>
                  </a:ext>
                </a:extLst>
              </a:tr>
              <a:tr h="316362">
                <a:tc>
                  <a:txBody>
                    <a:bodyPr/>
                    <a:lstStyle/>
                    <a:p>
                      <a:pPr marL="0" marR="0" algn="ctr">
                        <a:spcBef>
                          <a:spcPts val="0"/>
                        </a:spcBef>
                        <a:spcAft>
                          <a:spcPts val="0"/>
                        </a:spcAft>
                      </a:pPr>
                      <a:r>
                        <a:rPr lang="en-US" sz="900" dirty="0">
                          <a:effectLst/>
                          <a:latin typeface="Arial" panose="020B0604020202020204" pitchFamily="34" charset="0"/>
                          <a:cs typeface="Arial" panose="020B0604020202020204" pitchFamily="34" charset="0"/>
                        </a:rPr>
                        <a:t>2/16/21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12700" cap="flat" cmpd="sng" algn="ctr">
                      <a:solidFill>
                        <a:schemeClr val="accent1">
                          <a:lumMod val="5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91440" marR="0" algn="l">
                        <a:spcBef>
                          <a:spcPts val="0"/>
                        </a:spcBef>
                        <a:spcAft>
                          <a:spcPts val="0"/>
                        </a:spcAft>
                      </a:pPr>
                      <a:r>
                        <a:rPr lang="en-US" sz="900" dirty="0">
                          <a:effectLst/>
                          <a:latin typeface="Arial" panose="020B0604020202020204" pitchFamily="34" charset="0"/>
                          <a:cs typeface="Arial" panose="020B0604020202020204" pitchFamily="34" charset="0"/>
                        </a:rPr>
                        <a:t>FCCC Virtual Winter Conference NEW</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0" marR="0" algn="ctr">
                        <a:spcBef>
                          <a:spcPts val="0"/>
                        </a:spcBef>
                        <a:spcAft>
                          <a:spcPts val="0"/>
                        </a:spcAft>
                      </a:pPr>
                      <a:r>
                        <a:rPr lang="en-US" sz="900" i="1" dirty="0">
                          <a:effectLst/>
                          <a:latin typeface="Arial" panose="020B0604020202020204" pitchFamily="34" charset="0"/>
                          <a:ea typeface="Calibri" panose="020F0502020204030204" pitchFamily="34" charset="0"/>
                          <a:cs typeface="Arial" panose="020B0604020202020204" pitchFamily="34" charset="0"/>
                        </a:rPr>
                        <a:t>Virtual</a:t>
                      </a:r>
                    </a:p>
                  </a:txBody>
                  <a:tcPr marL="36734" marR="36734" marT="0" marB="0" anchor="ctr">
                    <a:lnL w="635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0001"/>
                  </a:ext>
                </a:extLst>
              </a:tr>
              <a:tr h="316362">
                <a:tc>
                  <a:txBody>
                    <a:bodyPr/>
                    <a:lstStyle/>
                    <a:p>
                      <a:pPr marL="0" marR="0" algn="ctr">
                        <a:spcBef>
                          <a:spcPts val="0"/>
                        </a:spcBef>
                        <a:spcAft>
                          <a:spcPts val="0"/>
                        </a:spcAft>
                      </a:pPr>
                      <a:r>
                        <a:rPr lang="en-US" sz="900" dirty="0">
                          <a:effectLst/>
                          <a:latin typeface="Arial" panose="020B0604020202020204" pitchFamily="34" charset="0"/>
                          <a:cs typeface="Arial" panose="020B0604020202020204" pitchFamily="34" charset="0"/>
                        </a:rPr>
                        <a:t>5/24/21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12700" cap="flat" cmpd="sng" algn="ctr">
                      <a:solidFill>
                        <a:schemeClr val="accent1">
                          <a:lumMod val="5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91440" marR="0" algn="l">
                        <a:spcBef>
                          <a:spcPts val="0"/>
                        </a:spcBef>
                        <a:spcAft>
                          <a:spcPts val="0"/>
                        </a:spcAft>
                      </a:pPr>
                      <a:r>
                        <a:rPr lang="en-US" sz="900" dirty="0">
                          <a:effectLst/>
                          <a:latin typeface="Arial" panose="020B0604020202020204" pitchFamily="34" charset="0"/>
                          <a:cs typeface="Arial" panose="020B0604020202020204" pitchFamily="34" charset="0"/>
                        </a:rPr>
                        <a:t>Annual FGFOA Conference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0" marR="0" algn="ctr">
                        <a:spcBef>
                          <a:spcPts val="0"/>
                        </a:spcBef>
                        <a:spcAft>
                          <a:spcPts val="0"/>
                        </a:spcAft>
                      </a:pPr>
                      <a:r>
                        <a:rPr lang="en-US" sz="9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Virtual</a:t>
                      </a:r>
                      <a:endParaRPr lang="en-US" sz="900" i="1"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28037724"/>
                  </a:ext>
                </a:extLst>
              </a:tr>
              <a:tr h="316362">
                <a:tc>
                  <a:txBody>
                    <a:bodyPr/>
                    <a:lstStyle/>
                    <a:p>
                      <a:pPr marL="0" marR="0" algn="ctr">
                        <a:spcBef>
                          <a:spcPts val="0"/>
                        </a:spcBef>
                        <a:spcAft>
                          <a:spcPts val="0"/>
                        </a:spcAft>
                      </a:pPr>
                      <a:r>
                        <a:rPr lang="en-US" sz="900" dirty="0">
                          <a:effectLst/>
                          <a:latin typeface="Arial" panose="020B0604020202020204" pitchFamily="34" charset="0"/>
                          <a:cs typeface="Arial" panose="020B0604020202020204" pitchFamily="34" charset="0"/>
                        </a:rPr>
                        <a:t>6/2/21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12700" cap="flat" cmpd="sng" algn="ctr">
                      <a:solidFill>
                        <a:schemeClr val="accent1">
                          <a:lumMod val="5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91440" marR="0" algn="l">
                        <a:spcBef>
                          <a:spcPts val="0"/>
                        </a:spcBef>
                        <a:spcAft>
                          <a:spcPts val="0"/>
                        </a:spcAft>
                      </a:pPr>
                      <a:r>
                        <a:rPr lang="en-US" sz="900" dirty="0">
                          <a:effectLst/>
                          <a:latin typeface="Arial" panose="020B0604020202020204" pitchFamily="34" charset="0"/>
                          <a:cs typeface="Arial" panose="020B0604020202020204" pitchFamily="34" charset="0"/>
                        </a:rPr>
                        <a:t>FCCMA Annual Conference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Orlando</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028985008"/>
                  </a:ext>
                </a:extLst>
              </a:tr>
              <a:tr h="316362">
                <a:tc>
                  <a:txBody>
                    <a:bodyPr/>
                    <a:lstStyle/>
                    <a:p>
                      <a:pPr marL="0" marR="0" algn="ctr">
                        <a:spcBef>
                          <a:spcPts val="0"/>
                        </a:spcBef>
                        <a:spcAft>
                          <a:spcPts val="0"/>
                        </a:spcAft>
                      </a:pPr>
                      <a:r>
                        <a:rPr lang="en-US" sz="900" dirty="0">
                          <a:effectLst/>
                          <a:latin typeface="Arial" panose="020B0604020202020204" pitchFamily="34" charset="0"/>
                          <a:cs typeface="Arial" panose="020B0604020202020204" pitchFamily="34" charset="0"/>
                        </a:rPr>
                        <a:t>6/9/21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12700" cap="flat" cmpd="sng" algn="ctr">
                      <a:solidFill>
                        <a:schemeClr val="accent1">
                          <a:lumMod val="5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91440" marR="0" algn="l">
                        <a:spcBef>
                          <a:spcPts val="0"/>
                        </a:spcBef>
                        <a:spcAft>
                          <a:spcPts val="0"/>
                        </a:spcAft>
                      </a:pPr>
                      <a:r>
                        <a:rPr lang="en-US" sz="900" dirty="0">
                          <a:effectLst/>
                          <a:latin typeface="Arial" panose="020B0604020202020204" pitchFamily="34" charset="0"/>
                          <a:cs typeface="Arial" panose="020B0604020202020204" pitchFamily="34" charset="0"/>
                        </a:rPr>
                        <a:t>FSBA/FADSS Annual Summer Conference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Tampa</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0002"/>
                  </a:ext>
                </a:extLst>
              </a:tr>
              <a:tr h="316362">
                <a:tc>
                  <a:txBody>
                    <a:bodyPr/>
                    <a:lstStyle/>
                    <a:p>
                      <a:pPr marL="0" marR="0" algn="ctr">
                        <a:spcBef>
                          <a:spcPts val="0"/>
                        </a:spcBef>
                        <a:spcAft>
                          <a:spcPts val="0"/>
                        </a:spcAft>
                      </a:pPr>
                      <a:r>
                        <a:rPr lang="en-US" sz="900" dirty="0">
                          <a:effectLst/>
                          <a:latin typeface="Arial" panose="020B0604020202020204" pitchFamily="34" charset="0"/>
                          <a:cs typeface="Arial" panose="020B0604020202020204" pitchFamily="34" charset="0"/>
                        </a:rPr>
                        <a:t>6/16/21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12700" cap="flat" cmpd="sng" algn="ctr">
                      <a:solidFill>
                        <a:schemeClr val="accent1">
                          <a:lumMod val="5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91440" marR="0" algn="l">
                        <a:spcBef>
                          <a:spcPts val="0"/>
                        </a:spcBef>
                        <a:spcAft>
                          <a:spcPts val="0"/>
                        </a:spcAft>
                      </a:pPr>
                      <a:r>
                        <a:rPr lang="en-US" sz="900" dirty="0">
                          <a:effectLst/>
                          <a:latin typeface="Arial" panose="020B0604020202020204" pitchFamily="34" charset="0"/>
                          <a:cs typeface="Arial" panose="020B0604020202020204" pitchFamily="34" charset="0"/>
                        </a:rPr>
                        <a:t>FASD 2021 Annual Conference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Orlando</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0003"/>
                  </a:ext>
                </a:extLst>
              </a:tr>
              <a:tr h="316362">
                <a:tc>
                  <a:txBody>
                    <a:bodyPr/>
                    <a:lstStyle/>
                    <a:p>
                      <a:pPr marL="0" marR="0" algn="ctr">
                        <a:spcBef>
                          <a:spcPts val="0"/>
                        </a:spcBef>
                        <a:spcAft>
                          <a:spcPts val="0"/>
                        </a:spcAft>
                      </a:pPr>
                      <a:r>
                        <a:rPr lang="en-US" sz="900" dirty="0">
                          <a:effectLst/>
                          <a:latin typeface="Arial" panose="020B0604020202020204" pitchFamily="34" charset="0"/>
                          <a:cs typeface="Arial" panose="020B0604020202020204" pitchFamily="34" charset="0"/>
                        </a:rPr>
                        <a:t>6/29/21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12700" cap="flat" cmpd="sng" algn="ctr">
                      <a:solidFill>
                        <a:schemeClr val="accent1">
                          <a:lumMod val="5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91440" marR="0" algn="l">
                        <a:spcBef>
                          <a:spcPts val="0"/>
                        </a:spcBef>
                        <a:spcAft>
                          <a:spcPts val="0"/>
                        </a:spcAft>
                      </a:pPr>
                      <a:r>
                        <a:rPr lang="en-US" sz="900" dirty="0">
                          <a:effectLst/>
                          <a:latin typeface="Arial" panose="020B0604020202020204" pitchFamily="34" charset="0"/>
                          <a:cs typeface="Arial" panose="020B0604020202020204" pitchFamily="34" charset="0"/>
                        </a:rPr>
                        <a:t>2021 FAC Annual Conference (FL Assoc of Counties)</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Orlando</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0005"/>
                  </a:ext>
                </a:extLst>
              </a:tr>
              <a:tr h="316362">
                <a:tc>
                  <a:txBody>
                    <a:bodyPr/>
                    <a:lstStyle/>
                    <a:p>
                      <a:pPr marL="0" marR="0" algn="ctr">
                        <a:spcBef>
                          <a:spcPts val="0"/>
                        </a:spcBef>
                        <a:spcAft>
                          <a:spcPts val="0"/>
                        </a:spcAft>
                      </a:pPr>
                      <a:r>
                        <a:rPr lang="en-US" sz="900" dirty="0">
                          <a:effectLst/>
                          <a:latin typeface="Arial" panose="020B0604020202020204" pitchFamily="34" charset="0"/>
                          <a:cs typeface="Arial" panose="020B0604020202020204" pitchFamily="34" charset="0"/>
                        </a:rPr>
                        <a:t>8/12/21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12700" cap="flat" cmpd="sng" algn="ctr">
                      <a:solidFill>
                        <a:schemeClr val="accent1">
                          <a:lumMod val="5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91440" marR="0" algn="l">
                        <a:spcBef>
                          <a:spcPts val="0"/>
                        </a:spcBef>
                        <a:spcAft>
                          <a:spcPts val="0"/>
                        </a:spcAft>
                      </a:pPr>
                      <a:r>
                        <a:rPr lang="en-US" sz="900" dirty="0">
                          <a:effectLst/>
                          <a:latin typeface="Arial" panose="020B0604020202020204" pitchFamily="34" charset="0"/>
                          <a:cs typeface="Arial" panose="020B0604020202020204" pitchFamily="34" charset="0"/>
                        </a:rPr>
                        <a:t>2021 FL League of Cities Annual Conference.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Orlando</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0006"/>
                  </a:ext>
                </a:extLst>
              </a:tr>
              <a:tr h="316362">
                <a:tc>
                  <a:txBody>
                    <a:bodyPr/>
                    <a:lstStyle/>
                    <a:p>
                      <a:pPr marL="0" marR="0" algn="ctr">
                        <a:spcBef>
                          <a:spcPts val="0"/>
                        </a:spcBef>
                        <a:spcAft>
                          <a:spcPts val="0"/>
                        </a:spcAft>
                      </a:pPr>
                      <a:r>
                        <a:rPr lang="en-US" sz="900" dirty="0">
                          <a:effectLst/>
                          <a:latin typeface="Arial" panose="020B0604020202020204" pitchFamily="34" charset="0"/>
                          <a:cs typeface="Arial" panose="020B0604020202020204" pitchFamily="34" charset="0"/>
                        </a:rPr>
                        <a:t>10/12/21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12700" cap="flat" cmpd="sng" algn="ctr">
                      <a:solidFill>
                        <a:schemeClr val="accent1">
                          <a:lumMod val="5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91440" marR="0" algn="l">
                        <a:spcBef>
                          <a:spcPts val="0"/>
                        </a:spcBef>
                        <a:spcAft>
                          <a:spcPts val="0"/>
                        </a:spcAft>
                      </a:pPr>
                      <a:r>
                        <a:rPr lang="en-US" sz="900" dirty="0">
                          <a:effectLst/>
                          <a:latin typeface="Arial" panose="020B0604020202020204" pitchFamily="34" charset="0"/>
                          <a:cs typeface="Arial" panose="020B0604020202020204" pitchFamily="34" charset="0"/>
                        </a:rPr>
                        <a:t>FASBO/FMRA Annual Conference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Orlando</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0007"/>
                  </a:ext>
                </a:extLst>
              </a:tr>
              <a:tr h="316362">
                <a:tc>
                  <a:txBody>
                    <a:bodyPr/>
                    <a:lstStyle/>
                    <a:p>
                      <a:pPr marL="0" marR="0" algn="ctr">
                        <a:spcBef>
                          <a:spcPts val="0"/>
                        </a:spcBef>
                        <a:spcAft>
                          <a:spcPts val="0"/>
                        </a:spcAft>
                      </a:pPr>
                      <a:r>
                        <a:rPr lang="en-US" sz="900" dirty="0">
                          <a:effectLst/>
                          <a:latin typeface="Arial" panose="020B0604020202020204" pitchFamily="34" charset="0"/>
                          <a:cs typeface="Arial" panose="020B0604020202020204" pitchFamily="34" charset="0"/>
                        </a:rPr>
                        <a:t>11/30/21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12700" cap="flat" cmpd="sng" algn="ctr">
                      <a:solidFill>
                        <a:schemeClr val="accent1">
                          <a:lumMod val="5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B w="12700" cap="flat" cmpd="sng" algn="ctr">
                      <a:solidFill>
                        <a:schemeClr val="accent1">
                          <a:lumMod val="50000"/>
                        </a:schemeClr>
                      </a:solidFill>
                      <a:prstDash val="solid"/>
                      <a:round/>
                      <a:headEnd type="none" w="med" len="med"/>
                      <a:tailEnd type="none" w="med" len="med"/>
                    </a:lnB>
                  </a:tcPr>
                </a:tc>
                <a:tc>
                  <a:txBody>
                    <a:bodyPr/>
                    <a:lstStyle/>
                    <a:p>
                      <a:pPr marL="91440" marR="0" algn="l">
                        <a:spcBef>
                          <a:spcPts val="0"/>
                        </a:spcBef>
                        <a:spcAft>
                          <a:spcPts val="0"/>
                        </a:spcAft>
                      </a:pPr>
                      <a:r>
                        <a:rPr lang="en-US" sz="900" dirty="0">
                          <a:effectLst/>
                          <a:latin typeface="Arial" panose="020B0604020202020204" pitchFamily="34" charset="0"/>
                          <a:cs typeface="Arial" panose="020B0604020202020204" pitchFamily="34" charset="0"/>
                        </a:rPr>
                        <a:t>2021 FSBA/FADSS Annual Joint Conference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6734" marR="36734" marT="0" marB="0" anchor="ctr">
                    <a:lnL w="6350" cap="flat" cmpd="sng" algn="ctr">
                      <a:solidFill>
                        <a:schemeClr val="accent1">
                          <a:lumMod val="40000"/>
                          <a:lumOff val="60000"/>
                        </a:schemeClr>
                      </a:solidFill>
                      <a:prstDash val="solid"/>
                      <a:round/>
                      <a:headEnd type="none" w="med" len="med"/>
                      <a:tailEnd type="none" w="med" len="med"/>
                    </a:lnL>
                    <a:lnR w="6350" cap="flat" cmpd="sng" algn="ctr">
                      <a:solidFill>
                        <a:schemeClr val="accent1">
                          <a:lumMod val="40000"/>
                          <a:lumOff val="60000"/>
                        </a:schemeClr>
                      </a:solidFill>
                      <a:prstDash val="solid"/>
                      <a:round/>
                      <a:headEnd type="none" w="med" len="med"/>
                      <a:tailEnd type="none" w="med" len="med"/>
                    </a:lnR>
                    <a:lnB w="12700" cap="flat" cmpd="sng" algn="ctr">
                      <a:solidFill>
                        <a:schemeClr val="accent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Tampa</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 name="Slide Number Placeholder 1"/>
          <p:cNvSpPr>
            <a:spLocks noGrp="1"/>
          </p:cNvSpPr>
          <p:nvPr>
            <p:ph type="sldNum" sz="quarter" idx="12"/>
          </p:nvPr>
        </p:nvSpPr>
        <p:spPr/>
        <p:txBody>
          <a:bodyPr/>
          <a:lstStyle/>
          <a:p>
            <a:pPr defTabSz="685800">
              <a:defRPr/>
            </a:pPr>
            <a:fld id="{82AD25E3-C36E-402F-86F9-63028CC64754}" type="slidenum">
              <a:rPr lang="en-US" smtClean="0"/>
              <a:pPr defTabSz="685800">
                <a:defRPr/>
              </a:pPr>
              <a:t>152</a:t>
            </a:fld>
            <a:endParaRPr lang="en-US" dirty="0"/>
          </a:p>
        </p:txBody>
      </p:sp>
    </p:spTree>
    <p:extLst>
      <p:ext uri="{BB962C8B-B14F-4D97-AF65-F5344CB8AC3E}">
        <p14:creationId xmlns:p14="http://schemas.microsoft.com/office/powerpoint/2010/main" val="259310217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p:txBody>
          <a:bodyPr/>
          <a:lstStyle/>
          <a:p>
            <a:r>
              <a:rPr lang="en-US" sz="2700" dirty="0">
                <a:solidFill>
                  <a:schemeClr val="accent1"/>
                </a:solidFill>
              </a:rPr>
              <a:t>Florida PRIME Portfolio Review </a:t>
            </a:r>
          </a:p>
        </p:txBody>
      </p:sp>
      <p:sp>
        <p:nvSpPr>
          <p:cNvPr id="2" name="Slide Number Placeholder 1"/>
          <p:cNvSpPr>
            <a:spLocks noGrp="1"/>
          </p:cNvSpPr>
          <p:nvPr>
            <p:ph type="sldNum" sz="quarter" idx="12"/>
          </p:nvPr>
        </p:nvSpPr>
        <p:spPr/>
        <p:txBody>
          <a:bodyPr/>
          <a:lstStyle/>
          <a:p>
            <a:pPr defTabSz="685800">
              <a:defRPr/>
            </a:pPr>
            <a:fld id="{F57933AA-EECD-4239-B3BC-7C47EF123D50}" type="slidenum">
              <a:rPr lang="en-US" smtClean="0">
                <a:solidFill>
                  <a:prstClr val="white"/>
                </a:solidFill>
              </a:rPr>
              <a:pPr defTabSz="685800">
                <a:defRPr/>
              </a:pPr>
              <a:t>153</a:t>
            </a:fld>
            <a:endParaRPr lang="en-US" dirty="0">
              <a:solidFill>
                <a:prstClr val="white"/>
              </a:solidFill>
            </a:endParaRPr>
          </a:p>
        </p:txBody>
      </p:sp>
    </p:spTree>
    <p:extLst>
      <p:ext uri="{BB962C8B-B14F-4D97-AF65-F5344CB8AC3E}">
        <p14:creationId xmlns:p14="http://schemas.microsoft.com/office/powerpoint/2010/main" val="2085516990"/>
      </p:ext>
    </p:extLst>
  </p:cSld>
  <p:clrMapOvr>
    <a:masterClrMapping/>
  </p:clrMapOvr>
  <p:transition>
    <p:fade thruBlk="1"/>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Box 6"/>
          <p:cNvSpPr txBox="1"/>
          <p:nvPr/>
        </p:nvSpPr>
        <p:spPr>
          <a:xfrm>
            <a:off x="308611" y="1500188"/>
            <a:ext cx="8526779" cy="3086100"/>
          </a:xfrm>
          <a:prstGeom prst="rect">
            <a:avLst/>
          </a:prstGeom>
          <a:noFill/>
        </p:spPr>
        <p:txBody>
          <a:bodyPr wrap="square" numCol="2" spcCol="548640" rtlCol="0">
            <a:noAutofit/>
          </a:bodyPr>
          <a:lstStyle/>
          <a:p>
            <a:pPr defTabSz="685800">
              <a:lnSpc>
                <a:spcPts val="1050"/>
              </a:lnSpc>
              <a:spcAft>
                <a:spcPts val="900"/>
              </a:spcAft>
            </a:pPr>
            <a:r>
              <a:rPr lang="en-US" sz="900" dirty="0">
                <a:solidFill>
                  <a:srgbClr val="1F497D">
                    <a:lumMod val="75000"/>
                  </a:srgbClr>
                </a:solidFill>
                <a:latin typeface="Arial"/>
              </a:rPr>
              <a:t>The shutdown of the U.S. in an effort to slow the spread of Covid-19 began in March, but the parade of abysmal economic reports began in the second quarter. The labor market led the way in shocking fashion in April as nonfarm payrolls plunged by 20.5 million jobs and the unemployment rate soared to 14.7%. Data for manufacturing, the housing market, retail sales and many more fell off a cliff. The Federal Reserve repeatedly said it would keep the federal funds rate in a range of 0-0.25% and continue purchasing securities, citing the pandemic as driving the agenda.</a:t>
            </a:r>
          </a:p>
          <a:p>
            <a:pPr defTabSz="685800">
              <a:lnSpc>
                <a:spcPts val="1050"/>
              </a:lnSpc>
              <a:spcAft>
                <a:spcPts val="900"/>
              </a:spcAft>
            </a:pPr>
            <a:r>
              <a:rPr lang="en-US" sz="900" dirty="0">
                <a:solidFill>
                  <a:srgbClr val="1F497D">
                    <a:lumMod val="75000"/>
                  </a:srgbClr>
                </a:solidFill>
                <a:latin typeface="Arial"/>
              </a:rPr>
              <a:t>In the summer, many states and cities began to reopen, companies brought back employees and new Covid-19 infections dropped, creating optimism that the U.S. would recover quickly. But that thesis was challenged due to a resurgence in cases in the fall. Authorities did not react to the surge as severely as in the depths of the crisis in spring, finding ways to keep businesses open by mitigating exposure. Still, the pace of improvements in economic activity and employment slowed. Politics played a role as lawmakers could not agree on the terms of another stimulus package. </a:t>
            </a:r>
          </a:p>
          <a:p>
            <a:pPr defTabSz="685800">
              <a:lnSpc>
                <a:spcPts val="1050"/>
              </a:lnSpc>
              <a:spcAft>
                <a:spcPts val="900"/>
              </a:spcAft>
            </a:pPr>
            <a:r>
              <a:rPr lang="en-US" sz="900" dirty="0">
                <a:solidFill>
                  <a:srgbClr val="1F497D">
                    <a:lumMod val="75000"/>
                  </a:srgbClr>
                </a:solidFill>
                <a:latin typeface="Arial"/>
              </a:rPr>
              <a:t>Without additional fiscal support, the Fed again was the guiding light. It extended its emergency facilities, continued to purchase government securities and unveiled a new policy framework. In the latter, policymakers stated they will tolerate a temporary rise in inflation above their stated goal of 2% if that overshoot is caused by robust employment and that they will refrain from raising rates until economic conditions are not just good, but robust.</a:t>
            </a:r>
          </a:p>
          <a:p>
            <a:pPr defTabSz="685800">
              <a:lnSpc>
                <a:spcPts val="1050"/>
              </a:lnSpc>
              <a:spcAft>
                <a:spcPts val="900"/>
              </a:spcAft>
            </a:pPr>
            <a:r>
              <a:rPr lang="en-US" sz="900" dirty="0">
                <a:solidFill>
                  <a:srgbClr val="1F497D">
                    <a:lumMod val="75000"/>
                  </a:srgbClr>
                </a:solidFill>
                <a:latin typeface="Arial"/>
              </a:rPr>
              <a:t>The presidential election proved as contentious as expected, with the Trump campaign filing numerous lawsuits challenging Joseph Biden’s victory—having their efforts rebuffed by the courts. In December, the FDA approved the use of two Covid-19 vaccines and Congress passed a $900 billion relief bill.</a:t>
            </a:r>
          </a:p>
          <a:p>
            <a:pPr defTabSz="685800">
              <a:lnSpc>
                <a:spcPts val="1050"/>
              </a:lnSpc>
              <a:spcAft>
                <a:spcPts val="900"/>
              </a:spcAft>
            </a:pPr>
            <a:r>
              <a:rPr lang="en-US" sz="900" dirty="0">
                <a:solidFill>
                  <a:srgbClr val="1F497D">
                    <a:lumMod val="75000"/>
                  </a:srgbClr>
                </a:solidFill>
                <a:latin typeface="Arial"/>
              </a:rPr>
              <a:t>2021 began with the hope that the new year might be an inflection point in the pandemic. This was not to be the case immediately as the vaccine distribution was slow. Data showed that the mandated restrictions and delay over new stimulus over the winter stalled the economic recovery, even reversing gains in the labor market.  February shifted to a positive direction. The vaccination rollout improved, and new cases slowly fell. Both pent-up consumer demand and the prospect that the end of pandemic was in sight created sentiment that a rebound in gross domestic product would follow. But this shift in mood increased expectations a robust recovery amid highly accommodative monetary policy might spur inflation. The Fed acknowledged the apprehension but stated that policymakers believed an uptick in prices would be transitory. In March, the $1.9 trillion American Rescue Plan sent stimulus checks to those who qualified and provided direct aid to state and local governments and other entities.</a:t>
            </a:r>
          </a:p>
        </p:txBody>
      </p:sp>
      <p:sp>
        <p:nvSpPr>
          <p:cNvPr id="232450" name="Rectangle 2"/>
          <p:cNvSpPr>
            <a:spLocks noGrp="1" noChangeArrowheads="1"/>
          </p:cNvSpPr>
          <p:nvPr>
            <p:ph type="title"/>
          </p:nvPr>
        </p:nvSpPr>
        <p:spPr/>
        <p:txBody>
          <a:bodyPr/>
          <a:lstStyle/>
          <a:p>
            <a:r>
              <a:rPr lang="en-US" dirty="0">
                <a:solidFill>
                  <a:schemeClr val="accent1"/>
                </a:solidFill>
              </a:rPr>
              <a:t>Year in Review </a:t>
            </a:r>
            <a:br>
              <a:rPr lang="en-US" dirty="0">
                <a:solidFill>
                  <a:schemeClr val="accent1"/>
                </a:solidFill>
              </a:rPr>
            </a:br>
            <a:r>
              <a:rPr lang="en-US" sz="1200" dirty="0">
                <a:solidFill>
                  <a:schemeClr val="accent1"/>
                </a:solidFill>
              </a:rPr>
              <a:t>March 31, 2021</a:t>
            </a:r>
            <a:endParaRPr lang="en-US" dirty="0">
              <a:solidFill>
                <a:schemeClr val="accent1"/>
              </a:solidFill>
            </a:endParaRPr>
          </a:p>
        </p:txBody>
      </p:sp>
      <p:sp>
        <p:nvSpPr>
          <p:cNvPr id="2" name="Slide Number Placeholder 1"/>
          <p:cNvSpPr>
            <a:spLocks noGrp="1"/>
          </p:cNvSpPr>
          <p:nvPr>
            <p:ph type="sldNum" sz="quarter" idx="12"/>
          </p:nvPr>
        </p:nvSpPr>
        <p:spPr/>
        <p:txBody>
          <a:bodyPr/>
          <a:lstStyle/>
          <a:p>
            <a:pPr defTabSz="685800">
              <a:defRPr/>
            </a:pPr>
            <a:fld id="{82AD25E3-C36E-402F-86F9-63028CC64754}" type="slidenum">
              <a:rPr lang="en-US" smtClean="0"/>
              <a:pPr defTabSz="685800">
                <a:defRPr/>
              </a:pPr>
              <a:t>154</a:t>
            </a:fld>
            <a:endParaRPr lang="en-US" dirty="0"/>
          </a:p>
        </p:txBody>
      </p:sp>
    </p:spTree>
    <p:extLst>
      <p:ext uri="{BB962C8B-B14F-4D97-AF65-F5344CB8AC3E}">
        <p14:creationId xmlns:p14="http://schemas.microsoft.com/office/powerpoint/2010/main" val="1803913019"/>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Liquidity Market Commentary</a:t>
            </a:r>
            <a:br>
              <a:rPr lang="en-US" dirty="0"/>
            </a:br>
            <a:r>
              <a:rPr lang="en-US" sz="1200" dirty="0"/>
              <a:t>June 1, 2021</a:t>
            </a:r>
          </a:p>
        </p:txBody>
      </p:sp>
      <p:sp>
        <p:nvSpPr>
          <p:cNvPr id="5" name="TextBox 4"/>
          <p:cNvSpPr txBox="1"/>
          <p:nvPr/>
        </p:nvSpPr>
        <p:spPr>
          <a:xfrm>
            <a:off x="254794" y="1144047"/>
            <a:ext cx="8643938" cy="3147766"/>
          </a:xfrm>
          <a:prstGeom prst="rect">
            <a:avLst/>
          </a:prstGeom>
          <a:noFill/>
        </p:spPr>
        <p:txBody>
          <a:bodyPr wrap="square" numCol="2" spcCol="365760" rtlCol="0">
            <a:noAutofit/>
          </a:bodyPr>
          <a:lstStyle/>
          <a:p>
            <a:pPr defTabSz="685800">
              <a:lnSpc>
                <a:spcPts val="1050"/>
              </a:lnSpc>
            </a:pPr>
            <a:r>
              <a:rPr lang="en-US" sz="900" dirty="0">
                <a:solidFill>
                  <a:srgbClr val="1F497D">
                    <a:lumMod val="75000"/>
                  </a:srgbClr>
                </a:solidFill>
                <a:latin typeface="Arial"/>
              </a:rPr>
              <a:t>When the Federal Reserve first introduced the term “transitory” several months ago to describe budding inflation, it seemed typical </a:t>
            </a:r>
            <a:r>
              <a:rPr lang="en-US" sz="900" dirty="0" err="1">
                <a:solidFill>
                  <a:srgbClr val="1F497D">
                    <a:lumMod val="75000"/>
                  </a:srgbClr>
                </a:solidFill>
                <a:latin typeface="Arial"/>
              </a:rPr>
              <a:t>Fedspeak</a:t>
            </a:r>
            <a:r>
              <a:rPr lang="en-US" sz="900" dirty="0">
                <a:solidFill>
                  <a:srgbClr val="1F497D">
                    <a:lumMod val="75000"/>
                  </a:srgbClr>
                </a:solidFill>
                <a:latin typeface="Arial"/>
              </a:rPr>
              <a:t>. Policymakers have long claimed that the disinflationary factors in place before the pandemic (demographics, globalization, automation, etc.) eventually will counter any emerging price pressures. They remain more concerned about avoiding Japan-like economic malaise. But as it has become apparent the U.S. recovery is robust, dismissing inflation is becoming dangerous. Even a temporary spike can have lasting consequences.</a:t>
            </a:r>
          </a:p>
          <a:p>
            <a:pPr defTabSz="685800">
              <a:lnSpc>
                <a:spcPts val="1050"/>
              </a:lnSpc>
            </a:pPr>
            <a:endParaRPr lang="en-US" sz="900" dirty="0">
              <a:solidFill>
                <a:srgbClr val="1F497D">
                  <a:lumMod val="75000"/>
                </a:srgbClr>
              </a:solidFill>
              <a:latin typeface="Arial"/>
            </a:endParaRPr>
          </a:p>
          <a:p>
            <a:pPr defTabSz="685800">
              <a:lnSpc>
                <a:spcPts val="1050"/>
              </a:lnSpc>
            </a:pPr>
            <a:r>
              <a:rPr lang="en-US" sz="900" dirty="0">
                <a:solidFill>
                  <a:srgbClr val="1F497D">
                    <a:lumMod val="75000"/>
                  </a:srgbClr>
                </a:solidFill>
                <a:latin typeface="Arial"/>
              </a:rPr>
              <a:t>It really does come down to the definition of transitory. No one is expecting the Fed to predict the future. Yet its new average inflation targeting framework, which tolerates personal consumption expenditures (PCE) growth above 2% for “some time,” suggests it has a period in mind because it has to select a starting point. So, how far back is the Fed going? If it picks the months just before the pandemic, then “transitory” likely will be shorter than if it chooses, say, 2014.</a:t>
            </a:r>
          </a:p>
          <a:p>
            <a:pPr defTabSz="685800">
              <a:lnSpc>
                <a:spcPts val="1050"/>
              </a:lnSpc>
            </a:pPr>
            <a:endParaRPr lang="en-US" sz="900" dirty="0">
              <a:solidFill>
                <a:srgbClr val="1F497D">
                  <a:lumMod val="75000"/>
                </a:srgbClr>
              </a:solidFill>
              <a:latin typeface="Arial"/>
            </a:endParaRPr>
          </a:p>
          <a:p>
            <a:pPr defTabSz="685800">
              <a:lnSpc>
                <a:spcPts val="1050"/>
              </a:lnSpc>
            </a:pPr>
            <a:r>
              <a:rPr lang="en-US" sz="900" dirty="0">
                <a:solidFill>
                  <a:srgbClr val="1F497D">
                    <a:lumMod val="75000"/>
                  </a:srgbClr>
                </a:solidFill>
                <a:latin typeface="Arial"/>
              </a:rPr>
              <a:t>This makes a difference, especially if the economy starts to boil rather than simmer. Take the labor market. Employment remains well short of </a:t>
            </a:r>
            <a:r>
              <a:rPr lang="en-US" sz="900" dirty="0" err="1">
                <a:solidFill>
                  <a:srgbClr val="1F497D">
                    <a:lumMod val="75000"/>
                  </a:srgbClr>
                </a:solidFill>
                <a:latin typeface="Arial"/>
              </a:rPr>
              <a:t>prepandemic</a:t>
            </a:r>
            <a:r>
              <a:rPr lang="en-US" sz="900" dirty="0">
                <a:solidFill>
                  <a:srgbClr val="1F497D">
                    <a:lumMod val="75000"/>
                  </a:srgbClr>
                </a:solidFill>
                <a:latin typeface="Arial"/>
              </a:rPr>
              <a:t> levels and the Fed wants to wait until it is running hot before acting. But when the stimulus flow ends in fall, we may see some skill-set mismatches and employers struggling to fill positions. Costs from increasing wages often are passed on to the market as price hikes—or they aren’t and company margins shrink. Either could be damaging to the economy.</a:t>
            </a:r>
          </a:p>
          <a:p>
            <a:pPr defTabSz="685800">
              <a:lnSpc>
                <a:spcPts val="1050"/>
              </a:lnSpc>
            </a:pPr>
            <a:endParaRPr lang="en-US" sz="900" dirty="0">
              <a:solidFill>
                <a:srgbClr val="1F497D">
                  <a:lumMod val="75000"/>
                </a:srgbClr>
              </a:solidFill>
              <a:latin typeface="Arial"/>
            </a:endParaRPr>
          </a:p>
          <a:p>
            <a:pPr defTabSz="685800">
              <a:lnSpc>
                <a:spcPts val="1050"/>
              </a:lnSpc>
            </a:pPr>
            <a:r>
              <a:rPr lang="en-US" sz="900" dirty="0">
                <a:solidFill>
                  <a:srgbClr val="1F497D">
                    <a:lumMod val="75000"/>
                  </a:srgbClr>
                </a:solidFill>
                <a:latin typeface="Arial"/>
              </a:rPr>
              <a:t>More to the point is the prevailing narrative that pent-up consumer demand will be exhausted by the end of summer. We don’t think that is likely. It’s true that many Americans have booked themselves silly with vacations, shelled out to renovate their homes and bought tickets to concerts, games and other entertainment. But they can’t spend everything at once. The personal savings rate is high enough to support many months of trips and activities. "Save the date" requests proliferate and demand for some larger purchases, from cars to durables, will have to wait for inventory restocking. Many people have a war chest of money that will last a while.</a:t>
            </a:r>
          </a:p>
          <a:p>
            <a:pPr defTabSz="685800">
              <a:lnSpc>
                <a:spcPts val="1050"/>
              </a:lnSpc>
            </a:pPr>
            <a:endParaRPr lang="en-US" sz="900" dirty="0">
              <a:solidFill>
                <a:srgbClr val="1F497D">
                  <a:lumMod val="75000"/>
                </a:srgbClr>
              </a:solidFill>
              <a:latin typeface="Arial"/>
            </a:endParaRPr>
          </a:p>
          <a:p>
            <a:pPr defTabSz="685800">
              <a:lnSpc>
                <a:spcPts val="1050"/>
              </a:lnSpc>
            </a:pPr>
            <a:r>
              <a:rPr lang="en-US" sz="900" dirty="0">
                <a:solidFill>
                  <a:srgbClr val="1F497D">
                    <a:lumMod val="75000"/>
                  </a:srgbClr>
                </a:solidFill>
                <a:latin typeface="Arial"/>
              </a:rPr>
              <a:t>There is real potential this temporary period of rising inflation will turn into, well, a period. The Fed might need to act before it wants to. It already is considering tapering its monthly purchases of government securities, mentioned in an incredibly hedged sentence in the minutes to its April policy meeting: “A number of participants suggested…it might be appropriate at some point in upcoming meetings to begin discussing a plan for adjusting the pace of asset purchases.”</a:t>
            </a:r>
          </a:p>
          <a:p>
            <a:pPr defTabSz="685800">
              <a:lnSpc>
                <a:spcPts val="1050"/>
              </a:lnSpc>
            </a:pPr>
            <a:endParaRPr lang="en-US" sz="900" dirty="0">
              <a:solidFill>
                <a:srgbClr val="1F497D">
                  <a:lumMod val="75000"/>
                </a:srgbClr>
              </a:solidFill>
              <a:latin typeface="Arial"/>
            </a:endParaRPr>
          </a:p>
          <a:p>
            <a:pPr defTabSz="685800">
              <a:lnSpc>
                <a:spcPts val="1050"/>
              </a:lnSpc>
            </a:pPr>
            <a:r>
              <a:rPr lang="en-US" sz="900" dirty="0">
                <a:solidFill>
                  <a:srgbClr val="1F497D">
                    <a:lumMod val="75000"/>
                  </a:srgbClr>
                </a:solidFill>
                <a:latin typeface="Arial"/>
              </a:rPr>
              <a:t>Cash managers and investors will welcome that. Other positive news is that Treasury Secretary Janet Yellen said that when the debt ceiling is hit on Aug. 1, the level the Treasury balance needs to be under will be significantly higher than once thought (potentially around $400 billion versus $150 billion). This means the market won’t lose as much supply. But there is still a lot of money chasing few opportunities, and yields on the front end of the yield curve remain low. It is particularly the case in the tax-free space as stimulus money continues to arrive at the doors of state and local governments. But the main issue is that the overnight markets still are off kilter. We expect the Fed to heavily consider raising the reverse repo facility when it meets in June.</a:t>
            </a:r>
          </a:p>
          <a:p>
            <a:pPr defTabSz="685800">
              <a:lnSpc>
                <a:spcPts val="1050"/>
              </a:lnSpc>
            </a:pPr>
            <a:endParaRPr lang="en-US" sz="900" dirty="0">
              <a:solidFill>
                <a:srgbClr val="1F497D">
                  <a:lumMod val="75000"/>
                </a:srgbClr>
              </a:solidFill>
              <a:latin typeface="Arial"/>
            </a:endParaRPr>
          </a:p>
        </p:txBody>
      </p:sp>
      <p:sp>
        <p:nvSpPr>
          <p:cNvPr id="6" name="Slide Number Placeholder 5"/>
          <p:cNvSpPr>
            <a:spLocks noGrp="1"/>
          </p:cNvSpPr>
          <p:nvPr>
            <p:ph type="sldNum" sz="quarter" idx="12"/>
          </p:nvPr>
        </p:nvSpPr>
        <p:spPr/>
        <p:txBody>
          <a:bodyPr/>
          <a:lstStyle/>
          <a:p>
            <a:pPr defTabSz="685800">
              <a:defRPr/>
            </a:pPr>
            <a:fld id="{82AD25E3-C36E-402F-86F9-63028CC64754}" type="slidenum">
              <a:rPr lang="en-US" smtClean="0"/>
              <a:pPr defTabSz="685800">
                <a:defRPr/>
              </a:pPr>
              <a:t>155</a:t>
            </a:fld>
            <a:endParaRPr lang="en-US" dirty="0"/>
          </a:p>
        </p:txBody>
      </p:sp>
    </p:spTree>
    <p:extLst>
      <p:ext uri="{BB962C8B-B14F-4D97-AF65-F5344CB8AC3E}">
        <p14:creationId xmlns:p14="http://schemas.microsoft.com/office/powerpoint/2010/main" val="31808756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Thoughts on the Fed</a:t>
            </a:r>
            <a:br>
              <a:rPr lang="en-US" dirty="0"/>
            </a:br>
            <a:r>
              <a:rPr lang="en-US" sz="1350" dirty="0"/>
              <a:t>More of the same</a:t>
            </a:r>
            <a:endParaRPr lang="en-US" dirty="0"/>
          </a:p>
        </p:txBody>
      </p:sp>
      <p:sp>
        <p:nvSpPr>
          <p:cNvPr id="30" name="Rectangle 29">
            <a:extLst>
              <a:ext uri="{FF2B5EF4-FFF2-40B4-BE49-F238E27FC236}">
                <a16:creationId xmlns:a16="http://schemas.microsoft.com/office/drawing/2014/main" id="{04E76435-D565-43E5-80DC-0F5F9D63C67D}"/>
              </a:ext>
            </a:extLst>
          </p:cNvPr>
          <p:cNvSpPr/>
          <p:nvPr/>
        </p:nvSpPr>
        <p:spPr>
          <a:xfrm>
            <a:off x="551244" y="2523817"/>
            <a:ext cx="8295577" cy="403957"/>
          </a:xfrm>
          <a:prstGeom prst="rect">
            <a:avLst/>
          </a:prstGeom>
          <a:solidFill>
            <a:srgbClr val="E5F1F1"/>
          </a:solidFill>
        </p:spPr>
        <p:txBody>
          <a:bodyPr wrap="square">
            <a:spAutoFit/>
          </a:bodyPr>
          <a:lstStyle/>
          <a:p>
            <a:pPr defTabSz="685800"/>
            <a:r>
              <a:rPr lang="en-US" sz="675" dirty="0">
                <a:solidFill>
                  <a:prstClr val="black"/>
                </a:solidFill>
                <a:latin typeface="Arial"/>
              </a:rPr>
              <a:t>“The Committee seeks to achieve maximum employment and inflation at the rate of 2 percent over the longer run. With inflation running persistently below this longer-run goal, the Committee will aim to achieve inflation moderately above 2 percent for some time so that inflation averages 2 percent over time and longer-term inflation expectations remain well anchored at 2 percent. The Committee expects to maintain an accommodative stance of monetary policy until these outcomes are achieved. “</a:t>
            </a:r>
          </a:p>
        </p:txBody>
      </p:sp>
      <p:sp>
        <p:nvSpPr>
          <p:cNvPr id="31" name="TextBox 30">
            <a:extLst>
              <a:ext uri="{FF2B5EF4-FFF2-40B4-BE49-F238E27FC236}">
                <a16:creationId xmlns:a16="http://schemas.microsoft.com/office/drawing/2014/main" id="{DECDEF13-0230-40A0-9440-4E0978FA404F}"/>
              </a:ext>
            </a:extLst>
          </p:cNvPr>
          <p:cNvSpPr txBox="1"/>
          <p:nvPr/>
        </p:nvSpPr>
        <p:spPr>
          <a:xfrm>
            <a:off x="551243" y="2373777"/>
            <a:ext cx="3321990" cy="207749"/>
          </a:xfrm>
          <a:prstGeom prst="rect">
            <a:avLst/>
          </a:prstGeom>
          <a:noFill/>
        </p:spPr>
        <p:txBody>
          <a:bodyPr wrap="square" rtlCol="0">
            <a:spAutoFit/>
          </a:bodyPr>
          <a:lstStyle/>
          <a:p>
            <a:pPr defTabSz="685800"/>
            <a:r>
              <a:rPr lang="en-US" sz="750" b="1" dirty="0">
                <a:solidFill>
                  <a:srgbClr val="1F497D"/>
                </a:solidFill>
                <a:latin typeface="Arial"/>
              </a:rPr>
              <a:t>The Fed’s dual mandate</a:t>
            </a:r>
          </a:p>
        </p:txBody>
      </p:sp>
      <p:sp>
        <p:nvSpPr>
          <p:cNvPr id="32" name="TextBox 31">
            <a:extLst>
              <a:ext uri="{FF2B5EF4-FFF2-40B4-BE49-F238E27FC236}">
                <a16:creationId xmlns:a16="http://schemas.microsoft.com/office/drawing/2014/main" id="{06E52C39-5A98-43FC-BE1B-8569CB19D88D}"/>
              </a:ext>
            </a:extLst>
          </p:cNvPr>
          <p:cNvSpPr txBox="1"/>
          <p:nvPr/>
        </p:nvSpPr>
        <p:spPr>
          <a:xfrm>
            <a:off x="566463" y="4631041"/>
            <a:ext cx="2501918" cy="173124"/>
          </a:xfrm>
          <a:prstGeom prst="rect">
            <a:avLst/>
          </a:prstGeom>
          <a:noFill/>
        </p:spPr>
        <p:txBody>
          <a:bodyPr wrap="square" rtlCol="0">
            <a:spAutoFit/>
          </a:bodyPr>
          <a:lstStyle/>
          <a:p>
            <a:pPr defTabSz="685800"/>
            <a:r>
              <a:rPr lang="en-US" sz="525" dirty="0">
                <a:solidFill>
                  <a:srgbClr val="9BBB59">
                    <a:lumMod val="50000"/>
                  </a:srgbClr>
                </a:solidFill>
                <a:latin typeface="Arial"/>
              </a:rPr>
              <a:t>Source:  Core PCE year-over-year,  Bloomberg</a:t>
            </a:r>
          </a:p>
        </p:txBody>
      </p:sp>
      <p:sp>
        <p:nvSpPr>
          <p:cNvPr id="33" name="TextBox 32">
            <a:extLst>
              <a:ext uri="{FF2B5EF4-FFF2-40B4-BE49-F238E27FC236}">
                <a16:creationId xmlns:a16="http://schemas.microsoft.com/office/drawing/2014/main" id="{4C0423EF-7DF3-4B7C-BAD8-2B4E10F591DA}"/>
              </a:ext>
            </a:extLst>
          </p:cNvPr>
          <p:cNvSpPr txBox="1"/>
          <p:nvPr/>
        </p:nvSpPr>
        <p:spPr>
          <a:xfrm>
            <a:off x="4782964" y="4676755"/>
            <a:ext cx="1292657" cy="173124"/>
          </a:xfrm>
          <a:prstGeom prst="rect">
            <a:avLst/>
          </a:prstGeom>
          <a:noFill/>
        </p:spPr>
        <p:txBody>
          <a:bodyPr wrap="square" rtlCol="0">
            <a:spAutoFit/>
          </a:bodyPr>
          <a:lstStyle/>
          <a:p>
            <a:pPr defTabSz="685800"/>
            <a:r>
              <a:rPr lang="en-US" sz="525" dirty="0">
                <a:solidFill>
                  <a:srgbClr val="9BBB59">
                    <a:lumMod val="50000"/>
                  </a:srgbClr>
                </a:solidFill>
                <a:latin typeface="Arial"/>
              </a:rPr>
              <a:t>Source: Bloomberg</a:t>
            </a:r>
          </a:p>
        </p:txBody>
      </p:sp>
      <p:sp>
        <p:nvSpPr>
          <p:cNvPr id="36" name="TextBox 35">
            <a:extLst>
              <a:ext uri="{FF2B5EF4-FFF2-40B4-BE49-F238E27FC236}">
                <a16:creationId xmlns:a16="http://schemas.microsoft.com/office/drawing/2014/main" id="{63DB1E1A-7F2F-4B26-ABB6-BE97703147B7}"/>
              </a:ext>
            </a:extLst>
          </p:cNvPr>
          <p:cNvSpPr txBox="1"/>
          <p:nvPr/>
        </p:nvSpPr>
        <p:spPr>
          <a:xfrm>
            <a:off x="343452" y="1012410"/>
            <a:ext cx="8503369" cy="1338828"/>
          </a:xfrm>
          <a:prstGeom prst="rect">
            <a:avLst/>
          </a:prstGeom>
          <a:noFill/>
        </p:spPr>
        <p:txBody>
          <a:bodyPr wrap="square" rtlCol="0">
            <a:spAutoFit/>
          </a:bodyPr>
          <a:lstStyle/>
          <a:p>
            <a:pPr defTabSz="685800"/>
            <a:r>
              <a:rPr lang="en-US" sz="900" dirty="0">
                <a:solidFill>
                  <a:srgbClr val="1F497D"/>
                </a:solidFill>
                <a:latin typeface="Arial"/>
              </a:rPr>
              <a:t> </a:t>
            </a:r>
          </a:p>
          <a:p>
            <a:pPr marL="171416" indent="-171416" defTabSz="685800">
              <a:buSzPct val="125000"/>
              <a:buFont typeface="Wingdings" panose="05000000000000000000" pitchFamily="2" charset="2"/>
              <a:buChar char="§"/>
            </a:pPr>
            <a:r>
              <a:rPr lang="en-US" sz="900" dirty="0">
                <a:solidFill>
                  <a:srgbClr val="1F497D"/>
                </a:solidFill>
                <a:latin typeface="Arial"/>
              </a:rPr>
              <a:t>At the April FOMC meeting, while acknowledging a stronger than expected rebound and crediting the faster vaccination pace for the faster pace of reopening, Chairman Powell reiterated that the economy is a long way from the Fed’s employment and inflation goals.  </a:t>
            </a:r>
          </a:p>
          <a:p>
            <a:pPr marL="171416" indent="-171416" defTabSz="685800">
              <a:buSzPct val="125000"/>
              <a:buFont typeface="Wingdings" panose="05000000000000000000" pitchFamily="2" charset="2"/>
              <a:buChar char="§"/>
            </a:pPr>
            <a:endParaRPr lang="en-US" sz="900" dirty="0">
              <a:solidFill>
                <a:srgbClr val="1F497D"/>
              </a:solidFill>
              <a:latin typeface="Arial"/>
            </a:endParaRPr>
          </a:p>
          <a:p>
            <a:pPr marL="171416" indent="-171416" defTabSz="685800">
              <a:buSzPct val="125000"/>
              <a:buFont typeface="Wingdings" panose="05000000000000000000" pitchFamily="2" charset="2"/>
              <a:buChar char="§"/>
            </a:pPr>
            <a:r>
              <a:rPr lang="en-US" sz="900" dirty="0">
                <a:solidFill>
                  <a:srgbClr val="1F497D"/>
                </a:solidFill>
                <a:latin typeface="Arial"/>
              </a:rPr>
              <a:t>Powell also reinforced that it is still not time to begin “thinking about thinking about” tapering the Fed’s asset purchases. Price pressures, while anticipated from base effects or supply chain disruptions, are expected to be transitory.</a:t>
            </a:r>
          </a:p>
          <a:p>
            <a:pPr marL="171416" indent="-171416" defTabSz="685800">
              <a:buSzPct val="125000"/>
              <a:buFont typeface="Wingdings" panose="05000000000000000000" pitchFamily="2" charset="2"/>
              <a:buChar char="§"/>
            </a:pPr>
            <a:endParaRPr lang="en-US" sz="900" dirty="0">
              <a:solidFill>
                <a:srgbClr val="1F497D"/>
              </a:solidFill>
              <a:latin typeface="Arial"/>
            </a:endParaRPr>
          </a:p>
          <a:p>
            <a:pPr marL="171416" indent="-171416" defTabSz="685800">
              <a:buSzPct val="125000"/>
              <a:buFont typeface="Wingdings" panose="05000000000000000000" pitchFamily="2" charset="2"/>
              <a:buChar char="§"/>
            </a:pPr>
            <a:r>
              <a:rPr lang="en-US" sz="900" dirty="0">
                <a:solidFill>
                  <a:srgbClr val="1F497D"/>
                </a:solidFill>
                <a:latin typeface="Arial"/>
              </a:rPr>
              <a:t>It is likely that the Fed will leave short-term interest rates unchanged for some time. The robust recovery may lead to the Fed achieving its goals sooner than originally forecast, however, opening the door to a potential taper before the end of the year.</a:t>
            </a:r>
          </a:p>
        </p:txBody>
      </p:sp>
      <p:graphicFrame>
        <p:nvGraphicFramePr>
          <p:cNvPr id="14" name="Chart 13">
            <a:extLst>
              <a:ext uri="{FF2B5EF4-FFF2-40B4-BE49-F238E27FC236}">
                <a16:creationId xmlns:a16="http://schemas.microsoft.com/office/drawing/2014/main" id="{00B916AA-7B88-483F-9606-AEDEE510C700}"/>
              </a:ext>
            </a:extLst>
          </p:cNvPr>
          <p:cNvGraphicFramePr>
            <a:graphicFrameLocks/>
          </p:cNvGraphicFramePr>
          <p:nvPr>
            <p:extLst>
              <p:ext uri="{D42A27DB-BD31-4B8C-83A1-F6EECF244321}">
                <p14:modId xmlns:p14="http://schemas.microsoft.com/office/powerpoint/2010/main" val="2990773192"/>
              </p:ext>
            </p:extLst>
          </p:nvPr>
        </p:nvGraphicFramePr>
        <p:xfrm>
          <a:off x="583630" y="2955478"/>
          <a:ext cx="3583571" cy="16788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2182644F-4B8C-4663-9E17-2AE7B5AB260D}"/>
              </a:ext>
            </a:extLst>
          </p:cNvPr>
          <p:cNvGraphicFramePr>
            <a:graphicFrameLocks/>
          </p:cNvGraphicFramePr>
          <p:nvPr>
            <p:extLst>
              <p:ext uri="{D42A27DB-BD31-4B8C-83A1-F6EECF244321}">
                <p14:modId xmlns:p14="http://schemas.microsoft.com/office/powerpoint/2010/main" val="2462625949"/>
              </p:ext>
            </p:extLst>
          </p:nvPr>
        </p:nvGraphicFramePr>
        <p:xfrm>
          <a:off x="4813888" y="2934794"/>
          <a:ext cx="3410027" cy="1753948"/>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a:extLst>
              <a:ext uri="{FF2B5EF4-FFF2-40B4-BE49-F238E27FC236}">
                <a16:creationId xmlns:a16="http://schemas.microsoft.com/office/drawing/2014/main" id="{EFF3450A-D72F-4F32-977C-F61BC9B93236}"/>
              </a:ext>
            </a:extLst>
          </p:cNvPr>
          <p:cNvSpPr txBox="1"/>
          <p:nvPr/>
        </p:nvSpPr>
        <p:spPr>
          <a:xfrm>
            <a:off x="8057433" y="3142885"/>
            <a:ext cx="264933" cy="184666"/>
          </a:xfrm>
          <a:prstGeom prst="rect">
            <a:avLst/>
          </a:prstGeom>
          <a:noFill/>
        </p:spPr>
        <p:txBody>
          <a:bodyPr wrap="square" rtlCol="0">
            <a:spAutoFit/>
          </a:bodyPr>
          <a:lstStyle/>
          <a:p>
            <a:pPr defTabSz="685800"/>
            <a:r>
              <a:rPr lang="en-US" sz="600" dirty="0">
                <a:solidFill>
                  <a:prstClr val="black"/>
                </a:solidFill>
                <a:latin typeface="Arial"/>
              </a:rPr>
              <a:t>%</a:t>
            </a:r>
          </a:p>
        </p:txBody>
      </p:sp>
      <p:sp>
        <p:nvSpPr>
          <p:cNvPr id="17" name="TextBox 16">
            <a:extLst>
              <a:ext uri="{FF2B5EF4-FFF2-40B4-BE49-F238E27FC236}">
                <a16:creationId xmlns:a16="http://schemas.microsoft.com/office/drawing/2014/main" id="{725605D3-EF48-4E85-BDE2-FA2E9863B2F5}"/>
              </a:ext>
            </a:extLst>
          </p:cNvPr>
          <p:cNvSpPr txBox="1"/>
          <p:nvPr/>
        </p:nvSpPr>
        <p:spPr>
          <a:xfrm>
            <a:off x="4699031" y="3116160"/>
            <a:ext cx="394817" cy="276999"/>
          </a:xfrm>
          <a:prstGeom prst="rect">
            <a:avLst/>
          </a:prstGeom>
          <a:noFill/>
        </p:spPr>
        <p:txBody>
          <a:bodyPr wrap="square" rtlCol="0">
            <a:spAutoFit/>
          </a:bodyPr>
          <a:lstStyle/>
          <a:p>
            <a:pPr defTabSz="685800"/>
            <a:r>
              <a:rPr lang="en-US" sz="600" dirty="0">
                <a:solidFill>
                  <a:prstClr val="black"/>
                </a:solidFill>
                <a:latin typeface="Arial"/>
              </a:rPr>
              <a:t>millions</a:t>
            </a:r>
          </a:p>
        </p:txBody>
      </p:sp>
      <p:sp>
        <p:nvSpPr>
          <p:cNvPr id="18" name="TextBox 17">
            <a:extLst>
              <a:ext uri="{FF2B5EF4-FFF2-40B4-BE49-F238E27FC236}">
                <a16:creationId xmlns:a16="http://schemas.microsoft.com/office/drawing/2014/main" id="{7335614A-BD5A-42AF-8249-4011C853BC9F}"/>
              </a:ext>
            </a:extLst>
          </p:cNvPr>
          <p:cNvSpPr txBox="1"/>
          <p:nvPr/>
        </p:nvSpPr>
        <p:spPr>
          <a:xfrm>
            <a:off x="636640" y="3100354"/>
            <a:ext cx="264933" cy="184666"/>
          </a:xfrm>
          <a:prstGeom prst="rect">
            <a:avLst/>
          </a:prstGeom>
          <a:noFill/>
        </p:spPr>
        <p:txBody>
          <a:bodyPr wrap="square" rtlCol="0">
            <a:spAutoFit/>
          </a:bodyPr>
          <a:lstStyle/>
          <a:p>
            <a:pPr defTabSz="685800"/>
            <a:r>
              <a:rPr lang="en-US" sz="600" dirty="0">
                <a:solidFill>
                  <a:prstClr val="black"/>
                </a:solidFill>
                <a:latin typeface="Arial"/>
              </a:rPr>
              <a:t>%</a:t>
            </a:r>
          </a:p>
        </p:txBody>
      </p:sp>
      <p:sp>
        <p:nvSpPr>
          <p:cNvPr id="3" name="Slide Number Placeholder 2"/>
          <p:cNvSpPr>
            <a:spLocks noGrp="1"/>
          </p:cNvSpPr>
          <p:nvPr>
            <p:ph type="sldNum" sz="quarter" idx="12"/>
          </p:nvPr>
        </p:nvSpPr>
        <p:spPr/>
        <p:txBody>
          <a:bodyPr/>
          <a:lstStyle/>
          <a:p>
            <a:pPr defTabSz="685800">
              <a:defRPr/>
            </a:pPr>
            <a:fld id="{82AD25E3-C36E-402F-86F9-63028CC64754}" type="slidenum">
              <a:rPr lang="en-US" smtClean="0"/>
              <a:pPr defTabSz="685800">
                <a:defRPr/>
              </a:pPr>
              <a:t>156</a:t>
            </a:fld>
            <a:endParaRPr lang="en-US" dirty="0"/>
          </a:p>
        </p:txBody>
      </p:sp>
    </p:spTree>
    <p:custDataLst>
      <p:custData r:id="rId1"/>
      <p:custData r:id="rId2"/>
    </p:custDataLst>
    <p:extLst>
      <p:ext uri="{BB962C8B-B14F-4D97-AF65-F5344CB8AC3E}">
        <p14:creationId xmlns:p14="http://schemas.microsoft.com/office/powerpoint/2010/main" val="245610200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Libor Curve</a:t>
            </a:r>
          </a:p>
        </p:txBody>
      </p:sp>
      <p:sp>
        <p:nvSpPr>
          <p:cNvPr id="6" name="Text Placeholder 3"/>
          <p:cNvSpPr txBox="1">
            <a:spLocks/>
          </p:cNvSpPr>
          <p:nvPr/>
        </p:nvSpPr>
        <p:spPr>
          <a:xfrm>
            <a:off x="135221" y="4626490"/>
            <a:ext cx="5642572" cy="373454"/>
          </a:xfrm>
          <a:prstGeom prst="rect">
            <a:avLst/>
          </a:prstGeom>
        </p:spPr>
        <p:txBody>
          <a:bodyPr/>
          <a:lstStyle>
            <a:lvl1pPr marL="228600" indent="-228600" algn="l" defTabSz="914400" rtl="0" eaLnBrk="1" latinLnBrk="0" hangingPunct="1">
              <a:spcBef>
                <a:spcPts val="600"/>
              </a:spcBef>
              <a:spcAft>
                <a:spcPts val="600"/>
              </a:spcAft>
              <a:buClr>
                <a:srgbClr val="002F5F"/>
              </a:buClr>
              <a:buSzPct val="100000"/>
              <a:buFont typeface="Wingdings 2" pitchFamily="18" charset="2"/>
              <a:buChar char=""/>
              <a:defRPr sz="1400" kern="1200">
                <a:solidFill>
                  <a:schemeClr val="tx1"/>
                </a:solidFill>
                <a:latin typeface="Arial Narrow" panose="020B0606020202030204" pitchFamily="34" charset="0"/>
                <a:ea typeface="+mn-ea"/>
                <a:cs typeface="Arial" pitchFamily="34" charset="0"/>
              </a:defRPr>
            </a:lvl1pPr>
            <a:lvl2pPr marL="571500" indent="-228600" algn="l" defTabSz="914400" rtl="0" eaLnBrk="1" latinLnBrk="0" hangingPunct="1">
              <a:spcBef>
                <a:spcPts val="600"/>
              </a:spcBef>
              <a:spcAft>
                <a:spcPts val="600"/>
              </a:spcAft>
              <a:buClr>
                <a:srgbClr val="988F86"/>
              </a:buClr>
              <a:buSzPct val="100000"/>
              <a:buFont typeface="Wingdings 2" pitchFamily="18" charset="2"/>
              <a:buChar char=""/>
              <a:tabLst/>
              <a:defRPr sz="1200" kern="1200">
                <a:solidFill>
                  <a:schemeClr val="tx1"/>
                </a:solidFill>
                <a:latin typeface="Arial Narrow" panose="020B0606020202030204" pitchFamily="34" charset="0"/>
                <a:ea typeface="+mn-ea"/>
                <a:cs typeface="Arial" pitchFamily="34" charset="0"/>
              </a:defRPr>
            </a:lvl2pPr>
            <a:lvl3pPr marL="914400" indent="-228600" algn="l" defTabSz="914400" rtl="0" eaLnBrk="1" latinLnBrk="0" hangingPunct="1">
              <a:spcBef>
                <a:spcPts val="600"/>
              </a:spcBef>
              <a:spcAft>
                <a:spcPts val="600"/>
              </a:spcAft>
              <a:buClr>
                <a:srgbClr val="988F86"/>
              </a:buClr>
              <a:buSzPct val="100000"/>
              <a:buFont typeface="Wingdings 2" pitchFamily="18" charset="2"/>
              <a:buChar char=""/>
              <a:defRPr sz="1200" kern="1200">
                <a:solidFill>
                  <a:schemeClr val="tx1"/>
                </a:solidFill>
                <a:latin typeface="Arial Narrow" panose="020B0606020202030204" pitchFamily="34" charset="0"/>
                <a:ea typeface="+mn-ea"/>
                <a:cs typeface="Arial" pitchFamily="34" charset="0"/>
              </a:defRPr>
            </a:lvl3pPr>
            <a:lvl4pPr marL="1257300" indent="-228600" algn="l" defTabSz="914400" rtl="0" eaLnBrk="1" latinLnBrk="0" hangingPunct="1">
              <a:spcBef>
                <a:spcPts val="600"/>
              </a:spcBef>
              <a:spcAft>
                <a:spcPts val="600"/>
              </a:spcAft>
              <a:buClr>
                <a:srgbClr val="988F86"/>
              </a:buClr>
              <a:buSzPct val="100000"/>
              <a:buFont typeface="Wingdings 2" pitchFamily="18" charset="2"/>
              <a:buChar char=""/>
              <a:defRPr sz="1200" kern="1200">
                <a:solidFill>
                  <a:schemeClr val="tx1"/>
                </a:solidFill>
                <a:latin typeface="Arial Narrow" panose="020B0606020202030204" pitchFamily="34" charset="0"/>
                <a:ea typeface="+mn-ea"/>
                <a:cs typeface="Arial" pitchFamily="34" charset="0"/>
              </a:defRPr>
            </a:lvl4pPr>
            <a:lvl5pPr marL="1600200" indent="-228600" algn="l" defTabSz="914400" rtl="0" eaLnBrk="1" latinLnBrk="0" hangingPunct="1">
              <a:spcBef>
                <a:spcPts val="600"/>
              </a:spcBef>
              <a:spcAft>
                <a:spcPts val="600"/>
              </a:spcAft>
              <a:buClr>
                <a:srgbClr val="988F86"/>
              </a:buClr>
              <a:buSzPct val="100000"/>
              <a:buFont typeface="Wingdings 2" pitchFamily="18" charset="2"/>
              <a:buChar char=""/>
              <a:defRPr sz="1200" kern="1200">
                <a:solidFill>
                  <a:schemeClr val="tx1"/>
                </a:solidFill>
                <a:latin typeface="Arial Narrow" panose="020B0606020202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spcBef>
                <a:spcPts val="0"/>
              </a:spcBef>
              <a:spcAft>
                <a:spcPts val="0"/>
              </a:spcAft>
              <a:buNone/>
            </a:pPr>
            <a:r>
              <a:rPr lang="en-US" sz="675" i="1" dirty="0">
                <a:solidFill>
                  <a:prstClr val="black"/>
                </a:solidFill>
              </a:rPr>
              <a:t>Source: Bloomberg</a:t>
            </a:r>
          </a:p>
          <a:p>
            <a:pPr marL="0" indent="0" defTabSz="685800">
              <a:spcBef>
                <a:spcPts val="0"/>
              </a:spcBef>
              <a:spcAft>
                <a:spcPts val="0"/>
              </a:spcAft>
              <a:buNone/>
            </a:pPr>
            <a:r>
              <a:rPr lang="en-US" sz="675" dirty="0">
                <a:solidFill>
                  <a:prstClr val="black"/>
                </a:solidFill>
              </a:rPr>
              <a:t>Past performance is no guarantee of future results.  This chart is for illustrative purposes only.</a:t>
            </a:r>
          </a:p>
        </p:txBody>
      </p:sp>
      <p:graphicFrame>
        <p:nvGraphicFramePr>
          <p:cNvPr id="7" name="Chart 6"/>
          <p:cNvGraphicFramePr>
            <a:graphicFrameLocks/>
          </p:cNvGraphicFramePr>
          <p:nvPr>
            <p:extLst>
              <p:ext uri="{D42A27DB-BD31-4B8C-83A1-F6EECF244321}">
                <p14:modId xmlns:p14="http://schemas.microsoft.com/office/powerpoint/2010/main" val="3565239508"/>
              </p:ext>
            </p:extLst>
          </p:nvPr>
        </p:nvGraphicFramePr>
        <p:xfrm>
          <a:off x="1364456" y="1195249"/>
          <a:ext cx="6572250" cy="331356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defTabSz="685800">
              <a:defRPr/>
            </a:pPr>
            <a:fld id="{82AD25E3-C36E-402F-86F9-63028CC64754}" type="slidenum">
              <a:rPr lang="en-US" smtClean="0"/>
              <a:pPr defTabSz="685800">
                <a:defRPr/>
              </a:pPr>
              <a:t>157</a:t>
            </a:fld>
            <a:endParaRPr lang="en-US" dirty="0"/>
          </a:p>
        </p:txBody>
      </p:sp>
    </p:spTree>
    <p:extLst>
      <p:ext uri="{BB962C8B-B14F-4D97-AF65-F5344CB8AC3E}">
        <p14:creationId xmlns:p14="http://schemas.microsoft.com/office/powerpoint/2010/main" val="88992025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Yields</a:t>
            </a:r>
            <a:br>
              <a:rPr lang="en-US" dirty="0"/>
            </a:br>
            <a:r>
              <a:rPr lang="en-US" sz="1200" dirty="0"/>
              <a:t>As of 6/7/21</a:t>
            </a:r>
            <a:endParaRPr lang="en-US" dirty="0"/>
          </a:p>
        </p:txBody>
      </p:sp>
      <p:sp>
        <p:nvSpPr>
          <p:cNvPr id="6" name="Text Placeholder 3"/>
          <p:cNvSpPr txBox="1">
            <a:spLocks/>
          </p:cNvSpPr>
          <p:nvPr/>
        </p:nvSpPr>
        <p:spPr>
          <a:xfrm>
            <a:off x="135221" y="4626490"/>
            <a:ext cx="5642572" cy="373454"/>
          </a:xfrm>
          <a:prstGeom prst="rect">
            <a:avLst/>
          </a:prstGeom>
        </p:spPr>
        <p:txBody>
          <a:bodyPr/>
          <a:lstStyle>
            <a:lvl1pPr marL="228600" indent="-228600" algn="l" defTabSz="914400" rtl="0" eaLnBrk="1" latinLnBrk="0" hangingPunct="1">
              <a:spcBef>
                <a:spcPts val="600"/>
              </a:spcBef>
              <a:spcAft>
                <a:spcPts val="600"/>
              </a:spcAft>
              <a:buClr>
                <a:srgbClr val="002F5F"/>
              </a:buClr>
              <a:buSzPct val="100000"/>
              <a:buFont typeface="Wingdings 2" pitchFamily="18" charset="2"/>
              <a:buChar char=""/>
              <a:defRPr sz="1400" kern="1200">
                <a:solidFill>
                  <a:schemeClr val="tx1"/>
                </a:solidFill>
                <a:latin typeface="Arial Narrow" panose="020B0606020202030204" pitchFamily="34" charset="0"/>
                <a:ea typeface="+mn-ea"/>
                <a:cs typeface="Arial" pitchFamily="34" charset="0"/>
              </a:defRPr>
            </a:lvl1pPr>
            <a:lvl2pPr marL="571500" indent="-228600" algn="l" defTabSz="914400" rtl="0" eaLnBrk="1" latinLnBrk="0" hangingPunct="1">
              <a:spcBef>
                <a:spcPts val="600"/>
              </a:spcBef>
              <a:spcAft>
                <a:spcPts val="600"/>
              </a:spcAft>
              <a:buClr>
                <a:srgbClr val="988F86"/>
              </a:buClr>
              <a:buSzPct val="100000"/>
              <a:buFont typeface="Wingdings 2" pitchFamily="18" charset="2"/>
              <a:buChar char=""/>
              <a:tabLst/>
              <a:defRPr sz="1200" kern="1200">
                <a:solidFill>
                  <a:schemeClr val="tx1"/>
                </a:solidFill>
                <a:latin typeface="Arial Narrow" panose="020B0606020202030204" pitchFamily="34" charset="0"/>
                <a:ea typeface="+mn-ea"/>
                <a:cs typeface="Arial" pitchFamily="34" charset="0"/>
              </a:defRPr>
            </a:lvl2pPr>
            <a:lvl3pPr marL="914400" indent="-228600" algn="l" defTabSz="914400" rtl="0" eaLnBrk="1" latinLnBrk="0" hangingPunct="1">
              <a:spcBef>
                <a:spcPts val="600"/>
              </a:spcBef>
              <a:spcAft>
                <a:spcPts val="600"/>
              </a:spcAft>
              <a:buClr>
                <a:srgbClr val="988F86"/>
              </a:buClr>
              <a:buSzPct val="100000"/>
              <a:buFont typeface="Wingdings 2" pitchFamily="18" charset="2"/>
              <a:buChar char=""/>
              <a:defRPr sz="1200" kern="1200">
                <a:solidFill>
                  <a:schemeClr val="tx1"/>
                </a:solidFill>
                <a:latin typeface="Arial Narrow" panose="020B0606020202030204" pitchFamily="34" charset="0"/>
                <a:ea typeface="+mn-ea"/>
                <a:cs typeface="Arial" pitchFamily="34" charset="0"/>
              </a:defRPr>
            </a:lvl3pPr>
            <a:lvl4pPr marL="1257300" indent="-228600" algn="l" defTabSz="914400" rtl="0" eaLnBrk="1" latinLnBrk="0" hangingPunct="1">
              <a:spcBef>
                <a:spcPts val="600"/>
              </a:spcBef>
              <a:spcAft>
                <a:spcPts val="600"/>
              </a:spcAft>
              <a:buClr>
                <a:srgbClr val="988F86"/>
              </a:buClr>
              <a:buSzPct val="100000"/>
              <a:buFont typeface="Wingdings 2" pitchFamily="18" charset="2"/>
              <a:buChar char=""/>
              <a:defRPr sz="1200" kern="1200">
                <a:solidFill>
                  <a:schemeClr val="tx1"/>
                </a:solidFill>
                <a:latin typeface="Arial Narrow" panose="020B0606020202030204" pitchFamily="34" charset="0"/>
                <a:ea typeface="+mn-ea"/>
                <a:cs typeface="Arial" pitchFamily="34" charset="0"/>
              </a:defRPr>
            </a:lvl4pPr>
            <a:lvl5pPr marL="1600200" indent="-228600" algn="l" defTabSz="914400" rtl="0" eaLnBrk="1" latinLnBrk="0" hangingPunct="1">
              <a:spcBef>
                <a:spcPts val="600"/>
              </a:spcBef>
              <a:spcAft>
                <a:spcPts val="600"/>
              </a:spcAft>
              <a:buClr>
                <a:srgbClr val="988F86"/>
              </a:buClr>
              <a:buSzPct val="100000"/>
              <a:buFont typeface="Wingdings 2" pitchFamily="18" charset="2"/>
              <a:buChar char=""/>
              <a:defRPr sz="1200" kern="1200">
                <a:solidFill>
                  <a:schemeClr val="tx1"/>
                </a:solidFill>
                <a:latin typeface="Arial Narrow" panose="020B060602020203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spcBef>
                <a:spcPts val="0"/>
              </a:spcBef>
              <a:spcAft>
                <a:spcPts val="0"/>
              </a:spcAft>
              <a:buNone/>
            </a:pPr>
            <a:r>
              <a:rPr lang="en-US" sz="675" i="1" dirty="0">
                <a:solidFill>
                  <a:prstClr val="black"/>
                </a:solidFill>
              </a:rPr>
              <a:t>Source: Bloomberg</a:t>
            </a:r>
          </a:p>
          <a:p>
            <a:pPr marL="0" indent="0" defTabSz="685800">
              <a:spcBef>
                <a:spcPts val="0"/>
              </a:spcBef>
              <a:spcAft>
                <a:spcPts val="0"/>
              </a:spcAft>
              <a:buNone/>
            </a:pPr>
            <a:r>
              <a:rPr lang="en-US" sz="675" dirty="0">
                <a:solidFill>
                  <a:prstClr val="black"/>
                </a:solidFill>
              </a:rPr>
              <a:t>Past performance is no guarantee of future results.  This chart is for illustrative purposes only.</a:t>
            </a:r>
          </a:p>
        </p:txBody>
      </p:sp>
      <p:graphicFrame>
        <p:nvGraphicFramePr>
          <p:cNvPr id="9" name="Chart 8">
            <a:extLst>
              <a:ext uri="{FF2B5EF4-FFF2-40B4-BE49-F238E27FC236}">
                <a16:creationId xmlns:a16="http://schemas.microsoft.com/office/drawing/2014/main" id="{40AB9402-78E4-4E23-9D02-A451D1DCD7D2}"/>
              </a:ext>
            </a:extLst>
          </p:cNvPr>
          <p:cNvGraphicFramePr/>
          <p:nvPr>
            <p:extLst>
              <p:ext uri="{D42A27DB-BD31-4B8C-83A1-F6EECF244321}">
                <p14:modId xmlns:p14="http://schemas.microsoft.com/office/powerpoint/2010/main" val="262184700"/>
              </p:ext>
            </p:extLst>
          </p:nvPr>
        </p:nvGraphicFramePr>
        <p:xfrm>
          <a:off x="1111598" y="1286087"/>
          <a:ext cx="7203744" cy="309585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defTabSz="685800">
              <a:defRPr/>
            </a:pPr>
            <a:fld id="{82AD25E3-C36E-402F-86F9-63028CC64754}" type="slidenum">
              <a:rPr lang="en-US" smtClean="0"/>
              <a:pPr defTabSz="685800">
                <a:defRPr/>
              </a:pPr>
              <a:t>158</a:t>
            </a:fld>
            <a:endParaRPr lang="en-US" dirty="0"/>
          </a:p>
        </p:txBody>
      </p:sp>
    </p:spTree>
    <p:extLst>
      <p:ext uri="{BB962C8B-B14F-4D97-AF65-F5344CB8AC3E}">
        <p14:creationId xmlns:p14="http://schemas.microsoft.com/office/powerpoint/2010/main" val="213893965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LIBOR Reform</a:t>
            </a:r>
            <a:br>
              <a:rPr lang="en-US" dirty="0"/>
            </a:br>
            <a:r>
              <a:rPr lang="en-US" sz="1350" dirty="0"/>
              <a:t>Recent Developments</a:t>
            </a:r>
            <a:endParaRPr lang="en-US" dirty="0"/>
          </a:p>
        </p:txBody>
      </p:sp>
      <p:sp>
        <p:nvSpPr>
          <p:cNvPr id="9" name="Text Placeholder 8">
            <a:extLst>
              <a:ext uri="{FF2B5EF4-FFF2-40B4-BE49-F238E27FC236}">
                <a16:creationId xmlns:a16="http://schemas.microsoft.com/office/drawing/2014/main" id="{CDC4FF64-9DEA-4A0E-9E77-2ADFC29B8837}"/>
              </a:ext>
            </a:extLst>
          </p:cNvPr>
          <p:cNvSpPr>
            <a:spLocks noGrp="1"/>
          </p:cNvSpPr>
          <p:nvPr>
            <p:ph type="body" sz="quarter" idx="4294967295"/>
          </p:nvPr>
        </p:nvSpPr>
        <p:spPr>
          <a:xfrm>
            <a:off x="330258" y="4640580"/>
            <a:ext cx="8143875" cy="197146"/>
          </a:xfrm>
        </p:spPr>
        <p:txBody>
          <a:bodyPr/>
          <a:lstStyle/>
          <a:p>
            <a:pPr marL="0" indent="0">
              <a:buNone/>
            </a:pPr>
            <a:r>
              <a:rPr lang="en-US" sz="900" dirty="0"/>
              <a:t>As of 6/10/21.</a:t>
            </a:r>
          </a:p>
        </p:txBody>
      </p:sp>
      <p:sp>
        <p:nvSpPr>
          <p:cNvPr id="24" name="Text Placeholder 6">
            <a:extLst>
              <a:ext uri="{FF2B5EF4-FFF2-40B4-BE49-F238E27FC236}">
                <a16:creationId xmlns:a16="http://schemas.microsoft.com/office/drawing/2014/main" id="{773F1D2B-5802-4ED7-BEDB-12BBCD97B3E0}"/>
              </a:ext>
            </a:extLst>
          </p:cNvPr>
          <p:cNvSpPr>
            <a:spLocks noGrp="1"/>
          </p:cNvSpPr>
          <p:nvPr>
            <p:ph type="body" sz="quarter" idx="4294967295"/>
          </p:nvPr>
        </p:nvSpPr>
        <p:spPr>
          <a:xfrm>
            <a:off x="0" y="2495550"/>
            <a:ext cx="8143875" cy="1900238"/>
          </a:xfrm>
        </p:spPr>
        <p:txBody>
          <a:bodyPr numCol="3" spcCol="182880">
            <a:noAutofit/>
          </a:bodyPr>
          <a:lstStyle/>
          <a:p>
            <a:pPr marL="0" indent="0">
              <a:spcBef>
                <a:spcPts val="0"/>
              </a:spcBef>
              <a:buNone/>
            </a:pPr>
            <a:endParaRPr lang="en-US" sz="750" dirty="0"/>
          </a:p>
          <a:p>
            <a:pPr marL="0" indent="0">
              <a:spcBef>
                <a:spcPts val="0"/>
              </a:spcBef>
              <a:buNone/>
            </a:pPr>
            <a:endParaRPr lang="en-US" sz="750" dirty="0"/>
          </a:p>
        </p:txBody>
      </p:sp>
      <p:sp>
        <p:nvSpPr>
          <p:cNvPr id="21" name="TextBox 20">
            <a:extLst>
              <a:ext uri="{FF2B5EF4-FFF2-40B4-BE49-F238E27FC236}">
                <a16:creationId xmlns:a16="http://schemas.microsoft.com/office/drawing/2014/main" id="{F8809B77-89C4-49E2-AC66-814D70397A98}"/>
              </a:ext>
            </a:extLst>
          </p:cNvPr>
          <p:cNvSpPr txBox="1"/>
          <p:nvPr/>
        </p:nvSpPr>
        <p:spPr>
          <a:xfrm>
            <a:off x="366036" y="1296559"/>
            <a:ext cx="8411929" cy="2886821"/>
          </a:xfrm>
          <a:prstGeom prst="rect">
            <a:avLst/>
          </a:prstGeom>
          <a:noFill/>
        </p:spPr>
        <p:txBody>
          <a:bodyPr wrap="square" rtlCol="0">
            <a:noAutofit/>
          </a:bodyPr>
          <a:lstStyle/>
          <a:p>
            <a:pPr marL="282879" indent="-214313" defTabSz="685800">
              <a:buFont typeface="Wingdings" panose="05000000000000000000" pitchFamily="2" charset="2"/>
              <a:buChar char="§"/>
            </a:pPr>
            <a:r>
              <a:rPr lang="en-US" sz="1350" dirty="0">
                <a:solidFill>
                  <a:srgbClr val="1F497D">
                    <a:lumMod val="75000"/>
                  </a:srgbClr>
                </a:solidFill>
                <a:latin typeface="Arial"/>
              </a:rPr>
              <a:t>The UK Financial Conduct Authority (FCA) officially announced the cessation of LIBOR in early March 2021, an important development in the transition as it formally confirms the next steps in the transition path. </a:t>
            </a:r>
          </a:p>
          <a:p>
            <a:pPr marL="282879" indent="-214313" defTabSz="685800">
              <a:buFont typeface="Wingdings" panose="05000000000000000000" pitchFamily="2" charset="2"/>
              <a:buChar char="§"/>
            </a:pPr>
            <a:endParaRPr lang="en-US" sz="1350" dirty="0">
              <a:solidFill>
                <a:srgbClr val="1F497D">
                  <a:lumMod val="75000"/>
                </a:srgbClr>
              </a:solidFill>
              <a:latin typeface="Arial"/>
            </a:endParaRPr>
          </a:p>
          <a:p>
            <a:pPr marL="282879" indent="-214313" defTabSz="685800">
              <a:buFont typeface="Wingdings" panose="05000000000000000000" pitchFamily="2" charset="2"/>
              <a:buChar char="§"/>
            </a:pPr>
            <a:endParaRPr lang="en-US" sz="1350" dirty="0">
              <a:solidFill>
                <a:srgbClr val="1F497D">
                  <a:lumMod val="75000"/>
                </a:srgbClr>
              </a:solidFill>
              <a:latin typeface="Arial"/>
            </a:endParaRPr>
          </a:p>
          <a:p>
            <a:pPr marL="282879" indent="-214313" defTabSz="685800">
              <a:buFont typeface="Wingdings" panose="05000000000000000000" pitchFamily="2" charset="2"/>
              <a:buChar char="§"/>
            </a:pPr>
            <a:endParaRPr lang="en-US" sz="1350" dirty="0">
              <a:solidFill>
                <a:srgbClr val="1F497D">
                  <a:lumMod val="75000"/>
                </a:srgbClr>
              </a:solidFill>
              <a:latin typeface="Arial"/>
            </a:endParaRPr>
          </a:p>
          <a:p>
            <a:pPr marL="282879" indent="-214313" defTabSz="685800">
              <a:buFont typeface="Wingdings" panose="05000000000000000000" pitchFamily="2" charset="2"/>
              <a:buChar char="§"/>
            </a:pPr>
            <a:endParaRPr lang="en-US" sz="1350" dirty="0">
              <a:solidFill>
                <a:srgbClr val="1F497D">
                  <a:lumMod val="75000"/>
                </a:srgbClr>
              </a:solidFill>
              <a:latin typeface="Arial"/>
            </a:endParaRPr>
          </a:p>
          <a:p>
            <a:pPr marL="282879" indent="-214313" defTabSz="685800">
              <a:buFont typeface="Wingdings" panose="05000000000000000000" pitchFamily="2" charset="2"/>
              <a:buChar char="§"/>
            </a:pPr>
            <a:endParaRPr lang="en-US" sz="1350" dirty="0">
              <a:solidFill>
                <a:srgbClr val="1F497D">
                  <a:lumMod val="75000"/>
                </a:srgbClr>
              </a:solidFill>
              <a:latin typeface="Arial"/>
            </a:endParaRPr>
          </a:p>
          <a:p>
            <a:pPr marL="282879" indent="-214313" defTabSz="685800">
              <a:buFont typeface="Wingdings" panose="05000000000000000000" pitchFamily="2" charset="2"/>
              <a:buChar char="§"/>
            </a:pPr>
            <a:endParaRPr lang="en-US" sz="1350" dirty="0">
              <a:solidFill>
                <a:srgbClr val="1F497D">
                  <a:lumMod val="75000"/>
                </a:srgbClr>
              </a:solidFill>
              <a:latin typeface="Arial"/>
            </a:endParaRPr>
          </a:p>
          <a:p>
            <a:pPr marL="282879" indent="-214313" defTabSz="685800">
              <a:buFont typeface="Wingdings" panose="05000000000000000000" pitchFamily="2" charset="2"/>
              <a:buChar char="§"/>
            </a:pPr>
            <a:r>
              <a:rPr lang="en-US" sz="1350" dirty="0">
                <a:solidFill>
                  <a:srgbClr val="1F497D">
                    <a:lumMod val="75000"/>
                  </a:srgbClr>
                </a:solidFill>
                <a:latin typeface="Arial"/>
              </a:rPr>
              <a:t>This statement also locked in the credit spread adjustment that will be applied to derivative products and cash products that mature beyond the relevant cessation dates.  </a:t>
            </a:r>
          </a:p>
          <a:p>
            <a:pPr marL="282879" indent="-214313" defTabSz="685800">
              <a:buFont typeface="Wingdings" panose="05000000000000000000" pitchFamily="2" charset="2"/>
              <a:buChar char="§"/>
            </a:pPr>
            <a:endParaRPr lang="en-US" sz="1350" dirty="0">
              <a:solidFill>
                <a:srgbClr val="1F497D">
                  <a:lumMod val="75000"/>
                </a:srgbClr>
              </a:solidFill>
              <a:latin typeface="Arial"/>
            </a:endParaRPr>
          </a:p>
          <a:p>
            <a:pPr marL="282879" indent="-214313" defTabSz="685800">
              <a:buFont typeface="Wingdings" panose="05000000000000000000" pitchFamily="2" charset="2"/>
              <a:buChar char="§"/>
            </a:pPr>
            <a:r>
              <a:rPr lang="en-US" sz="1350" dirty="0">
                <a:solidFill>
                  <a:srgbClr val="1F497D">
                    <a:lumMod val="75000"/>
                  </a:srgbClr>
                </a:solidFill>
                <a:latin typeface="Arial"/>
              </a:rPr>
              <a:t>Alternative indices include the Bloomberg Short-Term Bank Yield Index (BSBY) and AMERIBOR . The official cessation announcement may encourage the further development of these alternatives.</a:t>
            </a:r>
          </a:p>
          <a:p>
            <a:pPr marL="282879" indent="-214313" defTabSz="685800">
              <a:buFont typeface="Wingdings" panose="05000000000000000000" pitchFamily="2" charset="2"/>
              <a:buChar char="§"/>
            </a:pPr>
            <a:endParaRPr lang="en-US" sz="1350" dirty="0">
              <a:solidFill>
                <a:srgbClr val="1F497D">
                  <a:lumMod val="75000"/>
                </a:srgbClr>
              </a:solidFill>
              <a:latin typeface="Arial"/>
            </a:endParaRPr>
          </a:p>
          <a:p>
            <a:pPr marL="282879" indent="-214313" defTabSz="685800">
              <a:buFont typeface="Wingdings" panose="05000000000000000000" pitchFamily="2" charset="2"/>
              <a:buChar char="§"/>
            </a:pPr>
            <a:endParaRPr lang="en-US" sz="1350" dirty="0">
              <a:solidFill>
                <a:srgbClr val="1F497D">
                  <a:lumMod val="75000"/>
                </a:srgbClr>
              </a:solidFill>
              <a:latin typeface="Arial"/>
            </a:endParaRPr>
          </a:p>
        </p:txBody>
      </p:sp>
      <p:graphicFrame>
        <p:nvGraphicFramePr>
          <p:cNvPr id="2" name="Table 2">
            <a:extLst>
              <a:ext uri="{FF2B5EF4-FFF2-40B4-BE49-F238E27FC236}">
                <a16:creationId xmlns:a16="http://schemas.microsoft.com/office/drawing/2014/main" id="{7BCCF5DA-F80A-4E73-BBF1-66EA7CA13216}"/>
              </a:ext>
            </a:extLst>
          </p:cNvPr>
          <p:cNvGraphicFramePr>
            <a:graphicFrameLocks noGrp="1"/>
          </p:cNvGraphicFramePr>
          <p:nvPr>
            <p:extLst>
              <p:ext uri="{D42A27DB-BD31-4B8C-83A1-F6EECF244321}">
                <p14:modId xmlns:p14="http://schemas.microsoft.com/office/powerpoint/2010/main" val="453582205"/>
              </p:ext>
            </p:extLst>
          </p:nvPr>
        </p:nvGraphicFramePr>
        <p:xfrm>
          <a:off x="630139" y="2092610"/>
          <a:ext cx="8276691" cy="853440"/>
        </p:xfrm>
        <a:graphic>
          <a:graphicData uri="http://schemas.openxmlformats.org/drawingml/2006/table">
            <a:tbl>
              <a:tblPr firstRow="1" bandRow="1">
                <a:tableStyleId>{5C22544A-7EE6-4342-B048-85BDC9FD1C3A}</a:tableStyleId>
              </a:tblPr>
              <a:tblGrid>
                <a:gridCol w="2758897">
                  <a:extLst>
                    <a:ext uri="{9D8B030D-6E8A-4147-A177-3AD203B41FA5}">
                      <a16:colId xmlns:a16="http://schemas.microsoft.com/office/drawing/2014/main" val="2909743305"/>
                    </a:ext>
                  </a:extLst>
                </a:gridCol>
                <a:gridCol w="2758897">
                  <a:extLst>
                    <a:ext uri="{9D8B030D-6E8A-4147-A177-3AD203B41FA5}">
                      <a16:colId xmlns:a16="http://schemas.microsoft.com/office/drawing/2014/main" val="3848565570"/>
                    </a:ext>
                  </a:extLst>
                </a:gridCol>
                <a:gridCol w="2758897">
                  <a:extLst>
                    <a:ext uri="{9D8B030D-6E8A-4147-A177-3AD203B41FA5}">
                      <a16:colId xmlns:a16="http://schemas.microsoft.com/office/drawing/2014/main" val="1576214776"/>
                    </a:ext>
                  </a:extLst>
                </a:gridCol>
              </a:tblGrid>
              <a:tr h="822960">
                <a:tc>
                  <a:txBody>
                    <a:bodyPr/>
                    <a:lstStyle/>
                    <a:p>
                      <a:pPr marL="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solidFill>
                            <a:schemeClr val="tx2">
                              <a:lumMod val="75000"/>
                            </a:schemeClr>
                          </a:solidFill>
                        </a:rPr>
                        <a:t>December 31, 2021: </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dirty="0">
                          <a:solidFill>
                            <a:schemeClr val="tx2">
                              <a:lumMod val="75000"/>
                            </a:schemeClr>
                          </a:solidFill>
                        </a:rPr>
                        <a:t>Banks encouraged to cease entering into new contracts that use USD Libor</a:t>
                      </a:r>
                    </a:p>
                    <a:p>
                      <a:pPr marL="0" indent="0" algn="ctr">
                        <a:buFont typeface="Wingdings" panose="05000000000000000000" pitchFamily="2" charset="2"/>
                        <a:buNone/>
                      </a:pPr>
                      <a:endParaRPr lang="en-US" sz="1100" dirty="0">
                        <a:solidFill>
                          <a:schemeClr val="tx2">
                            <a:lumMod val="75000"/>
                          </a:schemeClr>
                        </a:solidFill>
                      </a:endParaRPr>
                    </a:p>
                  </a:txBody>
                  <a:tcPr marL="137160" marR="137160" marT="0" marB="0">
                    <a:lnL w="12700" cmpd="sng">
                      <a:noFill/>
                    </a:lnL>
                    <a:lnR w="762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solidFill>
                            <a:schemeClr val="tx2">
                              <a:lumMod val="75000"/>
                            </a:schemeClr>
                          </a:solidFill>
                        </a:rPr>
                        <a:t>January 2022 – June 2023:</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dirty="0">
                          <a:solidFill>
                            <a:schemeClr val="tx2">
                              <a:lumMod val="75000"/>
                            </a:schemeClr>
                          </a:solidFill>
                        </a:rPr>
                        <a:t>Libor publication continues for legacy contracts, no longer permitted to be used for new contracts</a:t>
                      </a:r>
                    </a:p>
                    <a:p>
                      <a:pPr marL="0" indent="0" algn="ctr">
                        <a:buFont typeface="Wingdings" panose="05000000000000000000" pitchFamily="2" charset="2"/>
                        <a:buNone/>
                      </a:pPr>
                      <a:endParaRPr lang="en-US" sz="1100" b="0" dirty="0">
                        <a:solidFill>
                          <a:schemeClr val="tx2">
                            <a:lumMod val="75000"/>
                          </a:schemeClr>
                        </a:solidFill>
                      </a:endParaRPr>
                    </a:p>
                  </a:txBody>
                  <a:tcPr marL="137160" marR="137160" marT="0" marB="0">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solidFill>
                            <a:schemeClr val="tx2">
                              <a:lumMod val="75000"/>
                            </a:schemeClr>
                          </a:solidFill>
                        </a:rPr>
                        <a:t>June 30, 2023: </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dirty="0">
                          <a:solidFill>
                            <a:schemeClr val="tx2">
                              <a:lumMod val="75000"/>
                            </a:schemeClr>
                          </a:solidFill>
                        </a:rPr>
                        <a:t>Final publication date of USD Libor</a:t>
                      </a:r>
                    </a:p>
                    <a:p>
                      <a:pPr marL="0" indent="0" algn="ctr">
                        <a:buFont typeface="Wingdings" panose="05000000000000000000" pitchFamily="2" charset="2"/>
                        <a:buNone/>
                      </a:pPr>
                      <a:endParaRPr lang="en-US" sz="1100" dirty="0">
                        <a:solidFill>
                          <a:schemeClr val="tx2">
                            <a:lumMod val="75000"/>
                          </a:schemeClr>
                        </a:solidFill>
                      </a:endParaRPr>
                    </a:p>
                  </a:txBody>
                  <a:tcPr marL="137160" marR="137160" marT="0" marB="0">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0982402"/>
                  </a:ext>
                </a:extLst>
              </a:tr>
            </a:tbl>
          </a:graphicData>
        </a:graphic>
      </p:graphicFrame>
      <p:sp>
        <p:nvSpPr>
          <p:cNvPr id="3" name="Slide Number Placeholder 2"/>
          <p:cNvSpPr>
            <a:spLocks noGrp="1"/>
          </p:cNvSpPr>
          <p:nvPr>
            <p:ph type="sldNum" sz="quarter" idx="12"/>
          </p:nvPr>
        </p:nvSpPr>
        <p:spPr/>
        <p:txBody>
          <a:bodyPr/>
          <a:lstStyle/>
          <a:p>
            <a:pPr defTabSz="685800">
              <a:defRPr/>
            </a:pPr>
            <a:fld id="{82AD25E3-C36E-402F-86F9-63028CC64754}" type="slidenum">
              <a:rPr lang="en-US" smtClean="0"/>
              <a:pPr defTabSz="685800">
                <a:defRPr/>
              </a:pPr>
              <a:t>159</a:t>
            </a:fld>
            <a:endParaRPr lang="en-US" dirty="0"/>
          </a:p>
        </p:txBody>
      </p:sp>
    </p:spTree>
    <p:custDataLst>
      <p:custData r:id="rId1"/>
      <p:custData r:id="rId2"/>
    </p:custDataLst>
    <p:extLst>
      <p:ext uri="{BB962C8B-B14F-4D97-AF65-F5344CB8AC3E}">
        <p14:creationId xmlns:p14="http://schemas.microsoft.com/office/powerpoint/2010/main" val="741044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1733550"/>
            <a:ext cx="4495800" cy="2667000"/>
          </a:xfrm>
          <a:prstGeom prst="rect">
            <a:avLst/>
          </a:prstGeom>
        </p:spPr>
      </p:pic>
      <p:sp>
        <p:nvSpPr>
          <p:cNvPr id="2" name="Title 1"/>
          <p:cNvSpPr>
            <a:spLocks noGrp="1"/>
          </p:cNvSpPr>
          <p:nvPr>
            <p:ph type="title"/>
          </p:nvPr>
        </p:nvSpPr>
        <p:spPr/>
        <p:txBody>
          <a:bodyPr/>
          <a:lstStyle/>
          <a:p>
            <a:r>
              <a:rPr lang="en-US" dirty="0" smtClean="0"/>
              <a:t>Private Equity Program Performance</a:t>
            </a:r>
            <a:endParaRPr lang="en-US" dirty="0"/>
          </a:p>
        </p:txBody>
      </p:sp>
      <p:sp>
        <p:nvSpPr>
          <p:cNvPr id="5" name="Content Placeholder 4"/>
          <p:cNvSpPr>
            <a:spLocks noGrp="1"/>
          </p:cNvSpPr>
          <p:nvPr>
            <p:ph sz="half" idx="4294967295"/>
          </p:nvPr>
        </p:nvSpPr>
        <p:spPr>
          <a:xfrm>
            <a:off x="5257800" y="1276350"/>
            <a:ext cx="3276600" cy="3394075"/>
          </a:xfrm>
        </p:spPr>
        <p:txBody>
          <a:bodyPr>
            <a:normAutofit fontScale="77500" lnSpcReduction="20000"/>
          </a:bodyPr>
          <a:lstStyle/>
          <a:p>
            <a:r>
              <a:rPr lang="en-US" dirty="0" smtClean="0"/>
              <a:t>Since inception the asset class has committed over $30b to 292 funds</a:t>
            </a:r>
          </a:p>
          <a:p>
            <a:r>
              <a:rPr lang="en-US" dirty="0" smtClean="0"/>
              <a:t>$23.6b called to date</a:t>
            </a:r>
          </a:p>
          <a:p>
            <a:r>
              <a:rPr lang="en-US" dirty="0" smtClean="0"/>
              <a:t>$24.8b distributed; 1.1x DPI</a:t>
            </a:r>
          </a:p>
          <a:p>
            <a:r>
              <a:rPr lang="en-US" dirty="0" smtClean="0"/>
              <a:t>$16b in remaining value; 1.7x TVPI</a:t>
            </a:r>
          </a:p>
          <a:p>
            <a:r>
              <a:rPr lang="en-US" dirty="0" smtClean="0"/>
              <a:t>Value creation to date of $17.3b</a:t>
            </a:r>
            <a:endParaRPr lang="en-US" dirty="0"/>
          </a:p>
        </p:txBody>
      </p:sp>
      <p:sp>
        <p:nvSpPr>
          <p:cNvPr id="7" name="TextBox 6"/>
          <p:cNvSpPr txBox="1"/>
          <p:nvPr/>
        </p:nvSpPr>
        <p:spPr>
          <a:xfrm>
            <a:off x="6713379" y="836378"/>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ight Brace 14"/>
          <p:cNvSpPr/>
          <p:nvPr/>
        </p:nvSpPr>
        <p:spPr>
          <a:xfrm>
            <a:off x="4559415" y="2040404"/>
            <a:ext cx="45719" cy="84328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4598506" y="2216539"/>
            <a:ext cx="692456" cy="358495"/>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prstClr val="black"/>
                </a:solidFill>
                <a:effectLst/>
                <a:uLnTx/>
                <a:uFillTx/>
                <a:latin typeface="Source Sans Pro" pitchFamily="34" charset="0"/>
                <a:ea typeface="+mn-ea"/>
                <a:cs typeface="+mn-cs"/>
              </a:rPr>
              <a:t>$17.3 </a:t>
            </a:r>
            <a:r>
              <a:rPr kumimoji="0" lang="en-US" sz="700" b="0" i="0" u="none" strike="noStrike" kern="1200" cap="none" spc="0" normalizeH="0" baseline="0" noProof="0" dirty="0">
                <a:ln>
                  <a:noFill/>
                </a:ln>
                <a:solidFill>
                  <a:prstClr val="black"/>
                </a:solidFill>
                <a:effectLst/>
                <a:uLnTx/>
                <a:uFillTx/>
                <a:latin typeface="Source Sans Pro" pitchFamily="34" charset="0"/>
                <a:ea typeface="+mn-ea"/>
                <a:cs typeface="+mn-cs"/>
              </a:rPr>
              <a:t>billion </a:t>
            </a:r>
            <a:r>
              <a:rPr kumimoji="0" lang="en-US" sz="700" b="0" i="0" u="none" strike="noStrike" kern="1200" cap="none" spc="0" normalizeH="0" baseline="0" noProof="0" dirty="0" smtClean="0">
                <a:ln>
                  <a:noFill/>
                </a:ln>
                <a:solidFill>
                  <a:prstClr val="black"/>
                </a:solidFill>
                <a:effectLst/>
                <a:uLnTx/>
                <a:uFillTx/>
                <a:latin typeface="Source Sans Pro"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prstClr val="black"/>
                </a:solidFill>
                <a:effectLst/>
                <a:uLnTx/>
                <a:uFillTx/>
                <a:latin typeface="Source Sans Pro" pitchFamily="34" charset="0"/>
                <a:ea typeface="+mn-ea"/>
                <a:cs typeface="+mn-cs"/>
              </a:rPr>
              <a:t>“value creation”</a:t>
            </a:r>
            <a:endParaRPr kumimoji="0" lang="en-US" sz="700" b="0" i="0" u="none" strike="noStrike" kern="1200" cap="none" spc="0" normalizeH="0" baseline="0" noProof="0" dirty="0">
              <a:ln>
                <a:noFill/>
              </a:ln>
              <a:solidFill>
                <a:prstClr val="black"/>
              </a:solidFill>
              <a:effectLst/>
              <a:uLnTx/>
              <a:uFillTx/>
              <a:latin typeface="Source Sans Pro" pitchFamily="34" charset="0"/>
              <a:ea typeface="+mn-ea"/>
              <a:cs typeface="+mn-cs"/>
            </a:endParaRPr>
          </a:p>
        </p:txBody>
      </p:sp>
      <p:cxnSp>
        <p:nvCxnSpPr>
          <p:cNvPr id="12" name="Straight Connector 11"/>
          <p:cNvCxnSpPr/>
          <p:nvPr/>
        </p:nvCxnSpPr>
        <p:spPr>
          <a:xfrm flipV="1">
            <a:off x="1351722" y="2876550"/>
            <a:ext cx="3124200" cy="14349"/>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31846" y="2035038"/>
            <a:ext cx="3124200" cy="14349"/>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15028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19F1-F1FA-4F60-8182-8512D80EDFA9}"/>
              </a:ext>
            </a:extLst>
          </p:cNvPr>
          <p:cNvSpPr>
            <a:spLocks noGrp="1"/>
          </p:cNvSpPr>
          <p:nvPr>
            <p:ph type="title"/>
          </p:nvPr>
        </p:nvSpPr>
        <p:spPr>
          <a:xfrm>
            <a:off x="2080953" y="202103"/>
            <a:ext cx="7268787" cy="691515"/>
          </a:xfrm>
        </p:spPr>
        <p:txBody>
          <a:bodyPr/>
          <a:lstStyle/>
          <a:p>
            <a:r>
              <a:rPr lang="en-US" dirty="0"/>
              <a:t>The Bloomberg Short-Term Bank Yield Index</a:t>
            </a:r>
            <a:br>
              <a:rPr lang="en-US" dirty="0"/>
            </a:br>
            <a:r>
              <a:rPr lang="en-US" sz="1350" dirty="0"/>
              <a:t>(BSBY)</a:t>
            </a:r>
            <a:endParaRPr lang="en-US" dirty="0"/>
          </a:p>
        </p:txBody>
      </p:sp>
      <p:sp>
        <p:nvSpPr>
          <p:cNvPr id="7" name="Rectangle 6">
            <a:extLst>
              <a:ext uri="{FF2B5EF4-FFF2-40B4-BE49-F238E27FC236}">
                <a16:creationId xmlns:a16="http://schemas.microsoft.com/office/drawing/2014/main" id="{E8C1A61A-5BE7-4741-BA0C-D0B6A10CD81B}"/>
              </a:ext>
            </a:extLst>
          </p:cNvPr>
          <p:cNvSpPr/>
          <p:nvPr/>
        </p:nvSpPr>
        <p:spPr>
          <a:xfrm>
            <a:off x="556260" y="1587518"/>
            <a:ext cx="8031480" cy="2123658"/>
          </a:xfrm>
          <a:prstGeom prst="rect">
            <a:avLst/>
          </a:prstGeom>
          <a:noFill/>
        </p:spPr>
        <p:txBody>
          <a:bodyPr wrap="square" lIns="137160" tIns="137160" rIns="137160" bIns="137160">
            <a:spAutoFit/>
          </a:bodyPr>
          <a:lstStyle/>
          <a:p>
            <a:pPr marL="214313" indent="-214313" defTabSz="685800">
              <a:buFont typeface="Wingdings" panose="05000000000000000000" pitchFamily="2" charset="2"/>
              <a:buChar char="§"/>
            </a:pPr>
            <a:r>
              <a:rPr lang="en-US" sz="1500" dirty="0">
                <a:solidFill>
                  <a:srgbClr val="1F497D">
                    <a:lumMod val="75000"/>
                  </a:srgbClr>
                </a:solidFill>
                <a:latin typeface="Arial"/>
              </a:rPr>
              <a:t>BSBY measures the average yields at which large, global banks access USD unsecured wholesale funding. It is dynamic, credit sensitive and reflects marginal funding cost at O/N, 1M, 3M, 6M and 12M tenors.  </a:t>
            </a:r>
          </a:p>
          <a:p>
            <a:pPr defTabSz="685800"/>
            <a:endParaRPr lang="en-US" sz="1500" b="1" dirty="0">
              <a:solidFill>
                <a:srgbClr val="1F497D">
                  <a:lumMod val="75000"/>
                </a:srgbClr>
              </a:solidFill>
              <a:latin typeface="Arial"/>
            </a:endParaRPr>
          </a:p>
          <a:p>
            <a:pPr marL="214313" indent="-214313" defTabSz="685800">
              <a:buFont typeface="Wingdings" panose="05000000000000000000" pitchFamily="2" charset="2"/>
              <a:buChar char="§"/>
            </a:pPr>
            <a:r>
              <a:rPr lang="en-US" sz="1500" dirty="0">
                <a:solidFill>
                  <a:srgbClr val="1F497D">
                    <a:lumMod val="75000"/>
                  </a:srgbClr>
                </a:solidFill>
                <a:latin typeface="Arial"/>
              </a:rPr>
              <a:t>BSBY is based on aggregate data in transactions in CP, CD and bank deposits sourced from Bloomberg electronic trading solutions along with S/T corporate bond trade data from TRACE. </a:t>
            </a:r>
          </a:p>
          <a:p>
            <a:pPr marL="214313" indent="-214313" defTabSz="685800">
              <a:buFont typeface="Wingdings" panose="05000000000000000000" pitchFamily="2" charset="2"/>
              <a:buChar char="§"/>
            </a:pPr>
            <a:endParaRPr lang="en-US" sz="1500" dirty="0">
              <a:solidFill>
                <a:srgbClr val="1F497D">
                  <a:lumMod val="75000"/>
                </a:srgbClr>
              </a:solidFill>
              <a:latin typeface="Arial"/>
            </a:endParaRPr>
          </a:p>
        </p:txBody>
      </p:sp>
      <p:sp>
        <p:nvSpPr>
          <p:cNvPr id="5" name="Slide Number Placeholder 4"/>
          <p:cNvSpPr>
            <a:spLocks noGrp="1"/>
          </p:cNvSpPr>
          <p:nvPr>
            <p:ph type="sldNum" sz="quarter" idx="12"/>
          </p:nvPr>
        </p:nvSpPr>
        <p:spPr/>
        <p:txBody>
          <a:bodyPr/>
          <a:lstStyle/>
          <a:p>
            <a:pPr defTabSz="685800">
              <a:defRPr/>
            </a:pPr>
            <a:fld id="{82AD25E3-C36E-402F-86F9-63028CC64754}" type="slidenum">
              <a:rPr lang="en-US" smtClean="0"/>
              <a:pPr defTabSz="685800">
                <a:defRPr/>
              </a:pPr>
              <a:t>160</a:t>
            </a:fld>
            <a:endParaRPr lang="en-US" dirty="0"/>
          </a:p>
        </p:txBody>
      </p:sp>
    </p:spTree>
    <p:extLst>
      <p:ext uri="{BB962C8B-B14F-4D97-AF65-F5344CB8AC3E}">
        <p14:creationId xmlns:p14="http://schemas.microsoft.com/office/powerpoint/2010/main" val="245822502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F81BD"/>
                </a:solidFill>
              </a:rPr>
              <a:t>Daily Assets</a:t>
            </a:r>
            <a:br>
              <a:rPr lang="en-US" dirty="0">
                <a:solidFill>
                  <a:srgbClr val="4F81BD"/>
                </a:solidFill>
              </a:rPr>
            </a:br>
            <a:r>
              <a:rPr lang="en-US" sz="1500" dirty="0">
                <a:solidFill>
                  <a:srgbClr val="4F81BD"/>
                </a:solidFill>
              </a:rPr>
              <a:t>3/31/19 – 6/7/21</a:t>
            </a:r>
          </a:p>
        </p:txBody>
      </p:sp>
      <p:graphicFrame>
        <p:nvGraphicFramePr>
          <p:cNvPr id="6" name="Chart 5"/>
          <p:cNvGraphicFramePr>
            <a:graphicFrameLocks/>
          </p:cNvGraphicFramePr>
          <p:nvPr>
            <p:extLst>
              <p:ext uri="{D42A27DB-BD31-4B8C-83A1-F6EECF244321}">
                <p14:modId xmlns:p14="http://schemas.microsoft.com/office/powerpoint/2010/main" val="3309106646"/>
              </p:ext>
            </p:extLst>
          </p:nvPr>
        </p:nvGraphicFramePr>
        <p:xfrm>
          <a:off x="652750" y="1454227"/>
          <a:ext cx="7950230" cy="3034826"/>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defTabSz="685800">
              <a:defRPr/>
            </a:pPr>
            <a:fld id="{82AD25E3-C36E-402F-86F9-63028CC64754}" type="slidenum">
              <a:rPr lang="en-US" smtClean="0"/>
              <a:pPr defTabSz="685800">
                <a:defRPr/>
              </a:pPr>
              <a:t>161</a:t>
            </a:fld>
            <a:endParaRPr lang="en-US" dirty="0"/>
          </a:p>
        </p:txBody>
      </p:sp>
    </p:spTree>
    <p:extLst>
      <p:ext uri="{BB962C8B-B14F-4D97-AF65-F5344CB8AC3E}">
        <p14:creationId xmlns:p14="http://schemas.microsoft.com/office/powerpoint/2010/main" val="23593155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dirty="0">
                <a:solidFill>
                  <a:schemeClr val="accent1"/>
                </a:solidFill>
              </a:rPr>
              <a:t>Portfolio Characteristics  </a:t>
            </a:r>
            <a:br>
              <a:rPr lang="en-US" dirty="0">
                <a:solidFill>
                  <a:schemeClr val="accent1"/>
                </a:solidFill>
              </a:rPr>
            </a:br>
            <a:r>
              <a:rPr lang="en-US" sz="1500" dirty="0">
                <a:solidFill>
                  <a:schemeClr val="accent1"/>
                </a:solidFill>
              </a:rPr>
              <a:t>Period Ending 3/31/21 </a:t>
            </a:r>
            <a:endParaRPr lang="en-US" sz="1125" dirty="0">
              <a:solidFill>
                <a:schemeClr val="bg1">
                  <a:lumMod val="65000"/>
                </a:schemeClr>
              </a:solidFill>
            </a:endParaRPr>
          </a:p>
        </p:txBody>
      </p:sp>
      <p:graphicFrame>
        <p:nvGraphicFramePr>
          <p:cNvPr id="13" name="Content Placeholder 7"/>
          <p:cNvGraphicFramePr>
            <a:graphicFrameLocks noGrp="1"/>
          </p:cNvGraphicFramePr>
          <p:nvPr>
            <p:ph sz="quarter" idx="4294967295"/>
            <p:extLst>
              <p:ext uri="{D42A27DB-BD31-4B8C-83A1-F6EECF244321}">
                <p14:modId xmlns:p14="http://schemas.microsoft.com/office/powerpoint/2010/main" val="3716793387"/>
              </p:ext>
            </p:extLst>
          </p:nvPr>
        </p:nvGraphicFramePr>
        <p:xfrm>
          <a:off x="267769" y="4170803"/>
          <a:ext cx="1299412" cy="661683"/>
        </p:xfrm>
        <a:graphic>
          <a:graphicData uri="http://schemas.openxmlformats.org/drawingml/2006/table">
            <a:tbl>
              <a:tblPr firstRow="1">
                <a:tableStyleId>{69012ECD-51FC-41F1-AA8D-1B2483CD663E}</a:tableStyleId>
              </a:tblPr>
              <a:tblGrid>
                <a:gridCol w="649706">
                  <a:extLst>
                    <a:ext uri="{9D8B030D-6E8A-4147-A177-3AD203B41FA5}">
                      <a16:colId xmlns:a16="http://schemas.microsoft.com/office/drawing/2014/main" val="20000"/>
                    </a:ext>
                  </a:extLst>
                </a:gridCol>
                <a:gridCol w="649706">
                  <a:extLst>
                    <a:ext uri="{9D8B030D-6E8A-4147-A177-3AD203B41FA5}">
                      <a16:colId xmlns:a16="http://schemas.microsoft.com/office/drawing/2014/main" val="20001"/>
                    </a:ext>
                  </a:extLst>
                </a:gridCol>
              </a:tblGrid>
              <a:tr h="188531">
                <a:tc gridSpan="2">
                  <a:txBody>
                    <a:bodyPr/>
                    <a:lstStyle/>
                    <a:p>
                      <a:pPr algn="ctr"/>
                      <a:r>
                        <a:rPr lang="en-US" sz="800" dirty="0">
                          <a:latin typeface="+mn-lt"/>
                        </a:rPr>
                        <a:t>Credit Quality</a:t>
                      </a:r>
                      <a:endParaRPr lang="en-US" sz="800" b="1" dirty="0">
                        <a:latin typeface="+mn-lt"/>
                      </a:endParaRPr>
                    </a:p>
                  </a:txBody>
                  <a:tcPr marL="51435" marR="51435" marT="25718" marB="2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ADD6E9"/>
                      </a:solidFill>
                      <a:prstDash val="solid"/>
                      <a:round/>
                      <a:headEnd type="none" w="med" len="med"/>
                      <a:tailEnd type="none" w="med" len="med"/>
                    </a:lnT>
                    <a:lnB>
                      <a:noFill/>
                    </a:lnB>
                    <a:lnTlToBr w="12700" cmpd="sng">
                      <a:noFill/>
                      <a:prstDash val="solid"/>
                    </a:lnTlToBr>
                    <a:lnBlToTr w="12700" cmpd="sng">
                      <a:noFill/>
                      <a:prstDash val="solid"/>
                    </a:lnBlToTr>
                  </a:tcPr>
                </a:tc>
                <a:tc hMerge="1">
                  <a:txBody>
                    <a:bodyPr/>
                    <a:lstStyle/>
                    <a:p>
                      <a:pPr algn="ctr"/>
                      <a:endParaRPr lang="en-US" sz="900" b="1" dirty="0">
                        <a:latin typeface="+mn-lt"/>
                      </a:endParaRPr>
                    </a:p>
                  </a:txBody>
                  <a:tcPr marL="68580" marR="68580" marT="34290" marB="34290" anchor="ctr">
                    <a:lnR w="9525" cap="flat" cmpd="sng" algn="ctr">
                      <a:solidFill>
                        <a:srgbClr val="4F81BD"/>
                      </a:solidFill>
                      <a:prstDash val="solid"/>
                      <a:round/>
                      <a:headEnd type="none" w="med" len="med"/>
                      <a:tailEnd type="none" w="med" len="med"/>
                    </a:lnR>
                    <a:lnT w="9525" cap="flat" cmpd="sng" algn="ctr">
                      <a:solidFill>
                        <a:srgbClr val="4F81BD"/>
                      </a:solidFill>
                      <a:prstDash val="solid"/>
                      <a:round/>
                      <a:headEnd type="none" w="med" len="med"/>
                      <a:tailEnd type="none" w="med" len="med"/>
                    </a:lnT>
                  </a:tcPr>
                </a:tc>
                <a:extLst>
                  <a:ext uri="{0D108BD9-81ED-4DB2-BD59-A6C34878D82A}">
                    <a16:rowId xmlns:a16="http://schemas.microsoft.com/office/drawing/2014/main" val="10000"/>
                  </a:ext>
                </a:extLst>
              </a:tr>
              <a:tr h="233680">
                <a:tc>
                  <a:txBody>
                    <a:bodyPr/>
                    <a:lstStyle/>
                    <a:p>
                      <a:pPr algn="ctr"/>
                      <a:r>
                        <a:rPr lang="en-US" sz="800" b="1" dirty="0">
                          <a:solidFill>
                            <a:schemeClr val="tx2"/>
                          </a:solidFill>
                          <a:latin typeface="+mn-lt"/>
                        </a:rPr>
                        <a:t>A-1+</a:t>
                      </a:r>
                    </a:p>
                  </a:txBody>
                  <a:tcPr marL="51435" marR="51435" marT="25718" marB="25718" anchor="ctr">
                    <a:lnL w="9525" cap="flat" cmpd="sng" algn="ctr">
                      <a:noFill/>
                      <a:prstDash val="solid"/>
                      <a:round/>
                      <a:headEnd type="none" w="med" len="med"/>
                      <a:tailEnd type="none" w="med" len="med"/>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kern="1200" dirty="0">
                          <a:solidFill>
                            <a:srgbClr val="1F497D"/>
                          </a:solidFill>
                          <a:effectLst/>
                          <a:latin typeface="Arial" panose="020B0604020202020204" pitchFamily="34" charset="0"/>
                          <a:ea typeface="+mn-ea"/>
                          <a:cs typeface="+mn-cs"/>
                        </a:rPr>
                        <a:t>69.8%</a:t>
                      </a:r>
                    </a:p>
                  </a:txBody>
                  <a:tcPr marL="0" marR="0" marT="0" marB="0" anchor="ctr">
                    <a:lnL>
                      <a:noFill/>
                    </a:lnL>
                    <a:lnR w="9525" cap="flat" cmpd="sng" algn="ctr">
                      <a:no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9472">
                <a:tc>
                  <a:txBody>
                    <a:bodyPr/>
                    <a:lstStyle/>
                    <a:p>
                      <a:pPr algn="ctr"/>
                      <a:r>
                        <a:rPr lang="en-US" sz="800" b="1" dirty="0">
                          <a:solidFill>
                            <a:schemeClr val="tx2"/>
                          </a:solidFill>
                          <a:latin typeface="+mn-lt"/>
                        </a:rPr>
                        <a:t>A-1 </a:t>
                      </a:r>
                    </a:p>
                  </a:txBody>
                  <a:tcPr marL="51435" marR="51435" marT="25718" marB="25718"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rgbClr val="A0CFE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kern="1200" dirty="0">
                          <a:solidFill>
                            <a:srgbClr val="1F497D"/>
                          </a:solidFill>
                          <a:effectLst/>
                          <a:latin typeface="Arial" panose="020B0604020202020204" pitchFamily="34" charset="0"/>
                          <a:ea typeface="+mn-ea"/>
                          <a:cs typeface="+mn-cs"/>
                        </a:rPr>
                        <a:t>30.2%</a:t>
                      </a:r>
                    </a:p>
                  </a:txBody>
                  <a:tcPr marL="0" marR="0" marT="0" marB="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rgbClr val="A0CFE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aphicFrame>
        <p:nvGraphicFramePr>
          <p:cNvPr id="8" name="Content Placeholder 7"/>
          <p:cNvGraphicFramePr>
            <a:graphicFrameLocks noGrp="1"/>
          </p:cNvGraphicFramePr>
          <p:nvPr>
            <p:ph sz="quarter" idx="4294967295"/>
            <p:extLst>
              <p:ext uri="{D42A27DB-BD31-4B8C-83A1-F6EECF244321}">
                <p14:modId xmlns:p14="http://schemas.microsoft.com/office/powerpoint/2010/main" val="3206867720"/>
              </p:ext>
            </p:extLst>
          </p:nvPr>
        </p:nvGraphicFramePr>
        <p:xfrm>
          <a:off x="6385349" y="1065197"/>
          <a:ext cx="2593114" cy="2924893"/>
        </p:xfrm>
        <a:graphic>
          <a:graphicData uri="http://schemas.openxmlformats.org/drawingml/2006/table">
            <a:tbl>
              <a:tblPr lastRow="1">
                <a:tableStyleId>{5FD0F851-EC5A-4D38-B0AD-8093EC10F338}</a:tableStyleId>
              </a:tblPr>
              <a:tblGrid>
                <a:gridCol w="2068958">
                  <a:extLst>
                    <a:ext uri="{9D8B030D-6E8A-4147-A177-3AD203B41FA5}">
                      <a16:colId xmlns:a16="http://schemas.microsoft.com/office/drawing/2014/main" val="20000"/>
                    </a:ext>
                  </a:extLst>
                </a:gridCol>
                <a:gridCol w="524156">
                  <a:extLst>
                    <a:ext uri="{9D8B030D-6E8A-4147-A177-3AD203B41FA5}">
                      <a16:colId xmlns:a16="http://schemas.microsoft.com/office/drawing/2014/main" val="20001"/>
                    </a:ext>
                  </a:extLst>
                </a:gridCol>
              </a:tblGrid>
              <a:tr h="209603">
                <a:tc>
                  <a:txBody>
                    <a:bodyPr/>
                    <a:lstStyle/>
                    <a:p>
                      <a:r>
                        <a:rPr lang="en-US" sz="800" b="1" dirty="0">
                          <a:solidFill>
                            <a:schemeClr val="bg1"/>
                          </a:solidFill>
                          <a:latin typeface="Arial" panose="020B0604020202020204" pitchFamily="34" charset="0"/>
                          <a:cs typeface="Arial" panose="020B0604020202020204" pitchFamily="34" charset="0"/>
                        </a:rPr>
                        <a:t>Top</a:t>
                      </a:r>
                      <a:r>
                        <a:rPr lang="en-US" sz="800" b="1" baseline="0" dirty="0">
                          <a:solidFill>
                            <a:schemeClr val="bg1"/>
                          </a:solidFill>
                          <a:latin typeface="Arial" panose="020B0604020202020204" pitchFamily="34" charset="0"/>
                          <a:cs typeface="Arial" panose="020B0604020202020204" pitchFamily="34" charset="0"/>
                        </a:rPr>
                        <a:t> 10 Holdings (ex Repos)</a:t>
                      </a:r>
                      <a:endParaRPr lang="en-US" sz="800" b="1" dirty="0">
                        <a:solidFill>
                          <a:schemeClr val="bg1"/>
                        </a:solidFill>
                        <a:latin typeface="Arial" panose="020B0604020202020204" pitchFamily="34" charset="0"/>
                        <a:cs typeface="Arial" panose="020B0604020202020204" pitchFamily="34" charset="0"/>
                      </a:endParaRPr>
                    </a:p>
                  </a:txBody>
                  <a:tcPr marL="51435" marR="51435" marT="25718" marB="25718" anchor="ctr">
                    <a:solidFill>
                      <a:srgbClr val="4F81BD"/>
                    </a:solidFill>
                  </a:tcPr>
                </a:tc>
                <a:tc>
                  <a:txBody>
                    <a:bodyPr/>
                    <a:lstStyle/>
                    <a:p>
                      <a:pPr algn="ctr"/>
                      <a:r>
                        <a:rPr lang="en-US" sz="800" b="0" dirty="0">
                          <a:solidFill>
                            <a:schemeClr val="bg1"/>
                          </a:solidFill>
                          <a:latin typeface="Arial Narrow" panose="020B0606020202030204" pitchFamily="34" charset="0"/>
                        </a:rPr>
                        <a:t>%</a:t>
                      </a:r>
                    </a:p>
                  </a:txBody>
                  <a:tcPr marL="51435" marR="51435" marT="25718" marB="25718" anchor="ctr">
                    <a:solidFill>
                      <a:srgbClr val="4F81BD"/>
                    </a:solidFill>
                  </a:tcPr>
                </a:tc>
                <a:extLst>
                  <a:ext uri="{0D108BD9-81ED-4DB2-BD59-A6C34878D82A}">
                    <a16:rowId xmlns:a16="http://schemas.microsoft.com/office/drawing/2014/main" val="10000"/>
                  </a:ext>
                </a:extLst>
              </a:tr>
              <a:tr h="247145">
                <a:tc>
                  <a:txBody>
                    <a:bodyPr/>
                    <a:lstStyle/>
                    <a:p>
                      <a:pPr marL="91440" algn="l" fontAlgn="b"/>
                      <a:r>
                        <a:rPr lang="en-US" sz="800" b="0" i="0" u="none" strike="noStrike" dirty="0">
                          <a:solidFill>
                            <a:schemeClr val="tx2"/>
                          </a:solidFill>
                          <a:effectLst/>
                          <a:latin typeface="Arial" panose="020B0604020202020204" pitchFamily="34" charset="0"/>
                        </a:rPr>
                        <a:t>JPMorgan Chase &amp; Co.</a:t>
                      </a:r>
                    </a:p>
                  </a:txBody>
                  <a:tcPr marL="0" marR="0" marT="0" marB="0" anchor="ctr"/>
                </a:tc>
                <a:tc>
                  <a:txBody>
                    <a:bodyPr/>
                    <a:lstStyle/>
                    <a:p>
                      <a:pPr algn="ctr" fontAlgn="b"/>
                      <a:r>
                        <a:rPr lang="en-US" sz="800" b="0" i="0" u="none" strike="noStrike" dirty="0">
                          <a:solidFill>
                            <a:schemeClr val="tx2"/>
                          </a:solidFill>
                          <a:effectLst/>
                          <a:latin typeface="Arial" panose="020B0604020202020204" pitchFamily="34" charset="0"/>
                        </a:rPr>
                        <a:t>5.0</a:t>
                      </a:r>
                    </a:p>
                  </a:txBody>
                  <a:tcPr marL="0" marR="68580" marT="0" marB="0" anchor="ctr"/>
                </a:tc>
                <a:extLst>
                  <a:ext uri="{0D108BD9-81ED-4DB2-BD59-A6C34878D82A}">
                    <a16:rowId xmlns:a16="http://schemas.microsoft.com/office/drawing/2014/main" val="10001"/>
                  </a:ext>
                </a:extLst>
              </a:tr>
              <a:tr h="247145">
                <a:tc>
                  <a:txBody>
                    <a:bodyPr/>
                    <a:lstStyle/>
                    <a:p>
                      <a:pPr marL="91440" algn="l" fontAlgn="b"/>
                      <a:r>
                        <a:rPr lang="en-US" sz="800" b="0" i="0" u="none" strike="noStrike" dirty="0" err="1">
                          <a:solidFill>
                            <a:schemeClr val="tx2"/>
                          </a:solidFill>
                          <a:effectLst/>
                          <a:latin typeface="Arial" panose="020B0604020202020204" pitchFamily="34" charset="0"/>
                        </a:rPr>
                        <a:t>Cooperatieve</a:t>
                      </a:r>
                      <a:r>
                        <a:rPr lang="en-US" sz="800" b="0" i="0" u="none" strike="noStrike" dirty="0">
                          <a:solidFill>
                            <a:schemeClr val="tx2"/>
                          </a:solidFill>
                          <a:effectLst/>
                          <a:latin typeface="Arial" panose="020B0604020202020204" pitchFamily="34" charset="0"/>
                        </a:rPr>
                        <a:t> Rabobank UA</a:t>
                      </a:r>
                    </a:p>
                  </a:txBody>
                  <a:tcPr marL="0" marR="0" marT="0" marB="0" anchor="ctr"/>
                </a:tc>
                <a:tc>
                  <a:txBody>
                    <a:bodyPr/>
                    <a:lstStyle/>
                    <a:p>
                      <a:pPr algn="ctr" fontAlgn="b"/>
                      <a:r>
                        <a:rPr lang="en-US" sz="800" b="0" i="0" u="none" strike="noStrike" dirty="0">
                          <a:solidFill>
                            <a:schemeClr val="tx2"/>
                          </a:solidFill>
                          <a:effectLst/>
                          <a:latin typeface="Arial" panose="020B0604020202020204" pitchFamily="34" charset="0"/>
                        </a:rPr>
                        <a:t>5.0</a:t>
                      </a:r>
                    </a:p>
                  </a:txBody>
                  <a:tcPr marL="0" marR="68580" marT="0" marB="0" anchor="ctr"/>
                </a:tc>
                <a:extLst>
                  <a:ext uri="{0D108BD9-81ED-4DB2-BD59-A6C34878D82A}">
                    <a16:rowId xmlns:a16="http://schemas.microsoft.com/office/drawing/2014/main" val="10002"/>
                  </a:ext>
                </a:extLst>
              </a:tr>
              <a:tr h="247145">
                <a:tc>
                  <a:txBody>
                    <a:bodyPr/>
                    <a:lstStyle/>
                    <a:p>
                      <a:pPr marL="91440" algn="l" fontAlgn="b"/>
                      <a:r>
                        <a:rPr lang="en-US" sz="800" b="0" i="0" u="none" strike="noStrike" dirty="0">
                          <a:solidFill>
                            <a:schemeClr val="tx2"/>
                          </a:solidFill>
                          <a:effectLst/>
                          <a:latin typeface="Arial" panose="020B0604020202020204" pitchFamily="34" charset="0"/>
                        </a:rPr>
                        <a:t>Australia &amp; New Zealand Banking Group, Melbourne</a:t>
                      </a:r>
                    </a:p>
                  </a:txBody>
                  <a:tcPr marL="0" marR="0" marT="0" marB="0" anchor="ctr"/>
                </a:tc>
                <a:tc>
                  <a:txBody>
                    <a:bodyPr/>
                    <a:lstStyle/>
                    <a:p>
                      <a:pPr algn="ctr" fontAlgn="b"/>
                      <a:r>
                        <a:rPr lang="en-US" sz="800" b="0" i="0" u="none" strike="noStrike" dirty="0">
                          <a:solidFill>
                            <a:schemeClr val="tx2"/>
                          </a:solidFill>
                          <a:effectLst/>
                          <a:latin typeface="Arial" panose="020B0604020202020204" pitchFamily="34" charset="0"/>
                        </a:rPr>
                        <a:t>5.0</a:t>
                      </a:r>
                    </a:p>
                  </a:txBody>
                  <a:tcPr marL="0" marR="68580" marT="0" marB="0" anchor="ctr"/>
                </a:tc>
                <a:extLst>
                  <a:ext uri="{0D108BD9-81ED-4DB2-BD59-A6C34878D82A}">
                    <a16:rowId xmlns:a16="http://schemas.microsoft.com/office/drawing/2014/main" val="10003"/>
                  </a:ext>
                </a:extLst>
              </a:tr>
              <a:tr h="247145">
                <a:tc>
                  <a:txBody>
                    <a:bodyPr/>
                    <a:lstStyle/>
                    <a:p>
                      <a:pPr marL="91440" algn="l" fontAlgn="b"/>
                      <a:r>
                        <a:rPr lang="en-US" sz="800" b="0" i="0" u="none" strike="noStrike" dirty="0">
                          <a:solidFill>
                            <a:schemeClr val="tx2"/>
                          </a:solidFill>
                          <a:effectLst/>
                          <a:latin typeface="Arial" panose="020B0604020202020204" pitchFamily="34" charset="0"/>
                        </a:rPr>
                        <a:t>ABN </a:t>
                      </a:r>
                      <a:r>
                        <a:rPr lang="en-US" sz="800" b="0" i="0" u="none" strike="noStrike" dirty="0" err="1">
                          <a:solidFill>
                            <a:schemeClr val="tx2"/>
                          </a:solidFill>
                          <a:effectLst/>
                          <a:latin typeface="Arial" panose="020B0604020202020204" pitchFamily="34" charset="0"/>
                        </a:rPr>
                        <a:t>Amro</a:t>
                      </a:r>
                      <a:r>
                        <a:rPr lang="en-US" sz="800" b="0" i="0" u="none" strike="noStrike" dirty="0">
                          <a:solidFill>
                            <a:schemeClr val="tx2"/>
                          </a:solidFill>
                          <a:effectLst/>
                          <a:latin typeface="Arial" panose="020B0604020202020204" pitchFamily="34" charset="0"/>
                        </a:rPr>
                        <a:t> Bank NV</a:t>
                      </a:r>
                    </a:p>
                  </a:txBody>
                  <a:tcPr marL="0" marR="0" marT="0" marB="0" anchor="ctr"/>
                </a:tc>
                <a:tc>
                  <a:txBody>
                    <a:bodyPr/>
                    <a:lstStyle/>
                    <a:p>
                      <a:pPr algn="ctr" fontAlgn="b"/>
                      <a:r>
                        <a:rPr lang="en-US" sz="800" b="0" i="0" u="none" strike="noStrike">
                          <a:solidFill>
                            <a:schemeClr val="tx2"/>
                          </a:solidFill>
                          <a:effectLst/>
                          <a:latin typeface="Arial" panose="020B0604020202020204" pitchFamily="34" charset="0"/>
                        </a:rPr>
                        <a:t>5.0</a:t>
                      </a:r>
                    </a:p>
                  </a:txBody>
                  <a:tcPr marL="0" marR="68580" marT="0" marB="0" anchor="ctr"/>
                </a:tc>
                <a:extLst>
                  <a:ext uri="{0D108BD9-81ED-4DB2-BD59-A6C34878D82A}">
                    <a16:rowId xmlns:a16="http://schemas.microsoft.com/office/drawing/2014/main" val="10004"/>
                  </a:ext>
                </a:extLst>
              </a:tr>
              <a:tr h="247145">
                <a:tc>
                  <a:txBody>
                    <a:bodyPr/>
                    <a:lstStyle/>
                    <a:p>
                      <a:pPr marL="91440" algn="l" fontAlgn="b"/>
                      <a:r>
                        <a:rPr lang="en-US" sz="800" b="0" i="0" u="none" strike="noStrike" dirty="0">
                          <a:solidFill>
                            <a:schemeClr val="tx2"/>
                          </a:solidFill>
                          <a:effectLst/>
                          <a:latin typeface="Arial" panose="020B0604020202020204" pitchFamily="34" charset="0"/>
                        </a:rPr>
                        <a:t>Mizuho Financial Group, Inc.</a:t>
                      </a:r>
                    </a:p>
                  </a:txBody>
                  <a:tcPr marL="0" marR="0" marT="0" marB="0" anchor="ctr"/>
                </a:tc>
                <a:tc>
                  <a:txBody>
                    <a:bodyPr/>
                    <a:lstStyle/>
                    <a:p>
                      <a:pPr algn="ctr" fontAlgn="b"/>
                      <a:r>
                        <a:rPr lang="en-US" sz="800" b="0" i="0" u="none" strike="noStrike" dirty="0">
                          <a:solidFill>
                            <a:schemeClr val="tx2"/>
                          </a:solidFill>
                          <a:effectLst/>
                          <a:latin typeface="Arial" panose="020B0604020202020204" pitchFamily="34" charset="0"/>
                        </a:rPr>
                        <a:t>4.9</a:t>
                      </a:r>
                    </a:p>
                  </a:txBody>
                  <a:tcPr marL="0" marR="68580" marT="0" marB="0" anchor="ctr"/>
                </a:tc>
                <a:extLst>
                  <a:ext uri="{0D108BD9-81ED-4DB2-BD59-A6C34878D82A}">
                    <a16:rowId xmlns:a16="http://schemas.microsoft.com/office/drawing/2014/main" val="10005"/>
                  </a:ext>
                </a:extLst>
              </a:tr>
              <a:tr h="247145">
                <a:tc>
                  <a:txBody>
                    <a:bodyPr/>
                    <a:lstStyle/>
                    <a:p>
                      <a:pPr marL="91440" algn="l" fontAlgn="b"/>
                      <a:r>
                        <a:rPr lang="en-US" sz="800" b="0" i="0" u="none" strike="noStrike" dirty="0">
                          <a:solidFill>
                            <a:schemeClr val="tx2"/>
                          </a:solidFill>
                          <a:effectLst/>
                          <a:latin typeface="Arial" panose="020B0604020202020204" pitchFamily="34" charset="0"/>
                        </a:rPr>
                        <a:t>North Rhine-Westphalia, State of</a:t>
                      </a:r>
                    </a:p>
                  </a:txBody>
                  <a:tcPr marL="0" marR="0" marT="0" marB="0" anchor="ctr"/>
                </a:tc>
                <a:tc>
                  <a:txBody>
                    <a:bodyPr/>
                    <a:lstStyle/>
                    <a:p>
                      <a:pPr algn="ctr" fontAlgn="b"/>
                      <a:r>
                        <a:rPr lang="en-US" sz="800" b="0" i="0" u="none" strike="noStrike" dirty="0">
                          <a:solidFill>
                            <a:schemeClr val="tx2"/>
                          </a:solidFill>
                          <a:effectLst/>
                          <a:latin typeface="Arial" panose="020B0604020202020204" pitchFamily="34" charset="0"/>
                        </a:rPr>
                        <a:t>4.6</a:t>
                      </a:r>
                    </a:p>
                  </a:txBody>
                  <a:tcPr marL="0" marR="68580" marT="0" marB="0" anchor="ctr"/>
                </a:tc>
                <a:extLst>
                  <a:ext uri="{0D108BD9-81ED-4DB2-BD59-A6C34878D82A}">
                    <a16:rowId xmlns:a16="http://schemas.microsoft.com/office/drawing/2014/main" val="10006"/>
                  </a:ext>
                </a:extLst>
              </a:tr>
              <a:tr h="247145">
                <a:tc>
                  <a:txBody>
                    <a:bodyPr/>
                    <a:lstStyle/>
                    <a:p>
                      <a:pPr marL="91440" algn="l" fontAlgn="b"/>
                      <a:r>
                        <a:rPr lang="en-US" sz="800" b="0" i="0" u="none" strike="noStrike" dirty="0">
                          <a:solidFill>
                            <a:schemeClr val="tx2"/>
                          </a:solidFill>
                          <a:effectLst/>
                          <a:latin typeface="Arial" panose="020B0604020202020204" pitchFamily="34" charset="0"/>
                        </a:rPr>
                        <a:t>Groupe BPCE</a:t>
                      </a:r>
                    </a:p>
                  </a:txBody>
                  <a:tcPr marL="0" marR="0" marT="0" marB="0" anchor="ctr"/>
                </a:tc>
                <a:tc>
                  <a:txBody>
                    <a:bodyPr/>
                    <a:lstStyle/>
                    <a:p>
                      <a:pPr algn="ctr" fontAlgn="b"/>
                      <a:r>
                        <a:rPr lang="en-US" sz="800" b="0" i="0" u="none" strike="noStrike" dirty="0">
                          <a:solidFill>
                            <a:schemeClr val="tx2"/>
                          </a:solidFill>
                          <a:effectLst/>
                          <a:latin typeface="Arial" panose="020B0604020202020204" pitchFamily="34" charset="0"/>
                        </a:rPr>
                        <a:t>4.6</a:t>
                      </a:r>
                    </a:p>
                  </a:txBody>
                  <a:tcPr marL="0" marR="68580" marT="0" marB="0" anchor="ctr"/>
                </a:tc>
                <a:extLst>
                  <a:ext uri="{0D108BD9-81ED-4DB2-BD59-A6C34878D82A}">
                    <a16:rowId xmlns:a16="http://schemas.microsoft.com/office/drawing/2014/main" val="10007"/>
                  </a:ext>
                </a:extLst>
              </a:tr>
              <a:tr h="247145">
                <a:tc>
                  <a:txBody>
                    <a:bodyPr/>
                    <a:lstStyle/>
                    <a:p>
                      <a:pPr marL="91440" algn="l" fontAlgn="b"/>
                      <a:r>
                        <a:rPr lang="en-US" sz="800" b="0" i="0" u="none" strike="noStrike" dirty="0">
                          <a:solidFill>
                            <a:schemeClr val="tx2"/>
                          </a:solidFill>
                          <a:effectLst/>
                          <a:latin typeface="Arial" panose="020B0604020202020204" pitchFamily="34" charset="0"/>
                        </a:rPr>
                        <a:t>Federated Hermes Institutional Prime Value Obligations Fund</a:t>
                      </a:r>
                    </a:p>
                  </a:txBody>
                  <a:tcPr marL="0" marR="0" marT="0" marB="0" anchor="ctr"/>
                </a:tc>
                <a:tc>
                  <a:txBody>
                    <a:bodyPr/>
                    <a:lstStyle/>
                    <a:p>
                      <a:pPr algn="ctr" fontAlgn="b"/>
                      <a:r>
                        <a:rPr lang="en-US" sz="800" b="0" i="0" u="none" strike="noStrike" dirty="0">
                          <a:solidFill>
                            <a:schemeClr val="tx2"/>
                          </a:solidFill>
                          <a:effectLst/>
                          <a:latin typeface="Arial" panose="020B0604020202020204" pitchFamily="34" charset="0"/>
                        </a:rPr>
                        <a:t>4.2</a:t>
                      </a:r>
                    </a:p>
                  </a:txBody>
                  <a:tcPr marL="0" marR="68580" marT="0" marB="0" anchor="ctr"/>
                </a:tc>
                <a:extLst>
                  <a:ext uri="{0D108BD9-81ED-4DB2-BD59-A6C34878D82A}">
                    <a16:rowId xmlns:a16="http://schemas.microsoft.com/office/drawing/2014/main" val="10008"/>
                  </a:ext>
                </a:extLst>
              </a:tr>
              <a:tr h="247145">
                <a:tc>
                  <a:txBody>
                    <a:bodyPr/>
                    <a:lstStyle/>
                    <a:p>
                      <a:pPr marL="91440" algn="l" fontAlgn="b"/>
                      <a:r>
                        <a:rPr lang="en-US" sz="800" b="0" i="0" u="none" strike="noStrike" dirty="0">
                          <a:solidFill>
                            <a:schemeClr val="tx2"/>
                          </a:solidFill>
                          <a:effectLst/>
                          <a:latin typeface="Arial" panose="020B0604020202020204" pitchFamily="34" charset="0"/>
                        </a:rPr>
                        <a:t>Royal Bank of Canada</a:t>
                      </a:r>
                    </a:p>
                  </a:txBody>
                  <a:tcPr marL="0" marR="0" marT="0" marB="0" anchor="ctr"/>
                </a:tc>
                <a:tc>
                  <a:txBody>
                    <a:bodyPr/>
                    <a:lstStyle/>
                    <a:p>
                      <a:pPr algn="ctr" fontAlgn="b"/>
                      <a:r>
                        <a:rPr lang="en-US" sz="800" b="0" i="0" u="none" strike="noStrike" dirty="0">
                          <a:solidFill>
                            <a:schemeClr val="tx2"/>
                          </a:solidFill>
                          <a:effectLst/>
                          <a:latin typeface="Arial" panose="020B0604020202020204" pitchFamily="34" charset="0"/>
                        </a:rPr>
                        <a:t>3.7</a:t>
                      </a:r>
                    </a:p>
                  </a:txBody>
                  <a:tcPr marL="0" marR="68580" marT="0" marB="0" anchor="ctr"/>
                </a:tc>
                <a:extLst>
                  <a:ext uri="{0D108BD9-81ED-4DB2-BD59-A6C34878D82A}">
                    <a16:rowId xmlns:a16="http://schemas.microsoft.com/office/drawing/2014/main" val="10009"/>
                  </a:ext>
                </a:extLst>
              </a:tr>
              <a:tr h="247145">
                <a:tc>
                  <a:txBody>
                    <a:bodyPr/>
                    <a:lstStyle/>
                    <a:p>
                      <a:pPr marL="91440" algn="l" fontAlgn="b"/>
                      <a:r>
                        <a:rPr lang="en-US" sz="800" b="0" i="0" u="none" strike="noStrike" dirty="0" err="1">
                          <a:solidFill>
                            <a:schemeClr val="tx2"/>
                          </a:solidFill>
                          <a:effectLst/>
                          <a:latin typeface="Arial" panose="020B0604020202020204" pitchFamily="34" charset="0"/>
                        </a:rPr>
                        <a:t>Societe</a:t>
                      </a:r>
                      <a:r>
                        <a:rPr lang="en-US" sz="800" b="0" i="0" u="none" strike="noStrike" dirty="0">
                          <a:solidFill>
                            <a:schemeClr val="tx2"/>
                          </a:solidFill>
                          <a:effectLst/>
                          <a:latin typeface="Arial" panose="020B0604020202020204" pitchFamily="34" charset="0"/>
                        </a:rPr>
                        <a:t> </a:t>
                      </a:r>
                      <a:r>
                        <a:rPr lang="en-US" sz="800" b="0" i="0" u="none" strike="noStrike" dirty="0" err="1">
                          <a:solidFill>
                            <a:schemeClr val="tx2"/>
                          </a:solidFill>
                          <a:effectLst/>
                          <a:latin typeface="Arial" panose="020B0604020202020204" pitchFamily="34" charset="0"/>
                        </a:rPr>
                        <a:t>Generale</a:t>
                      </a:r>
                      <a:r>
                        <a:rPr lang="en-US" sz="800" b="0" i="0" u="none" strike="noStrike" dirty="0">
                          <a:solidFill>
                            <a:schemeClr val="tx2"/>
                          </a:solidFill>
                          <a:effectLst/>
                          <a:latin typeface="Arial" panose="020B0604020202020204" pitchFamily="34" charset="0"/>
                        </a:rPr>
                        <a:t>, Paris</a:t>
                      </a:r>
                    </a:p>
                  </a:txBody>
                  <a:tcPr marL="0" marR="0" marT="0" marB="0" anchor="ctr"/>
                </a:tc>
                <a:tc>
                  <a:txBody>
                    <a:bodyPr/>
                    <a:lstStyle/>
                    <a:p>
                      <a:pPr algn="ctr" fontAlgn="b"/>
                      <a:r>
                        <a:rPr lang="en-US" sz="800" b="0" i="0" u="none" strike="noStrike" dirty="0">
                          <a:solidFill>
                            <a:schemeClr val="tx2"/>
                          </a:solidFill>
                          <a:effectLst/>
                          <a:latin typeface="Arial" panose="020B0604020202020204" pitchFamily="34" charset="0"/>
                        </a:rPr>
                        <a:t>3.2</a:t>
                      </a:r>
                    </a:p>
                  </a:txBody>
                  <a:tcPr marL="0" marR="68580" marT="0" marB="0" anchor="ctr"/>
                </a:tc>
                <a:extLst>
                  <a:ext uri="{0D108BD9-81ED-4DB2-BD59-A6C34878D82A}">
                    <a16:rowId xmlns:a16="http://schemas.microsoft.com/office/drawing/2014/main" val="10010"/>
                  </a:ext>
                </a:extLst>
              </a:tr>
              <a:tr h="239617">
                <a:tc>
                  <a:txBody>
                    <a:bodyPr/>
                    <a:lstStyle/>
                    <a:p>
                      <a:pPr marL="182880" algn="l" defTabSz="685800" rtl="0" eaLnBrk="1" fontAlgn="t" latinLnBrk="0" hangingPunct="1"/>
                      <a:r>
                        <a:rPr lang="en-US" sz="800" b="1" i="0" u="none" strike="noStrike" kern="1200" dirty="0">
                          <a:solidFill>
                            <a:schemeClr val="tx2"/>
                          </a:solidFill>
                          <a:effectLst/>
                          <a:latin typeface="Arial" panose="020B0604020202020204" pitchFamily="34" charset="0"/>
                          <a:ea typeface="+mn-ea"/>
                          <a:cs typeface="+mn-cs"/>
                        </a:rPr>
                        <a:t>Total:</a:t>
                      </a:r>
                    </a:p>
                  </a:txBody>
                  <a:tcPr marL="0" marR="0" marT="0" marB="0" anchor="ctr"/>
                </a:tc>
                <a:tc>
                  <a:txBody>
                    <a:bodyPr/>
                    <a:lstStyle/>
                    <a:p>
                      <a:pPr marL="182880" algn="l" defTabSz="685800" rtl="0" eaLnBrk="1" fontAlgn="t" latinLnBrk="0" hangingPunct="1"/>
                      <a:r>
                        <a:rPr lang="en-US" sz="800" b="1" i="0" u="none" strike="noStrike" kern="1200" dirty="0">
                          <a:solidFill>
                            <a:schemeClr val="tx2"/>
                          </a:solidFill>
                          <a:effectLst/>
                          <a:latin typeface="Arial" panose="020B0604020202020204" pitchFamily="34" charset="0"/>
                          <a:ea typeface="+mn-ea"/>
                          <a:cs typeface="+mn-cs"/>
                        </a:rPr>
                        <a:t>45.2%</a:t>
                      </a:r>
                    </a:p>
                  </a:txBody>
                  <a:tcPr marL="0" marR="68580" marT="0" marB="0" anchor="ctr"/>
                </a:tc>
                <a:extLst>
                  <a:ext uri="{0D108BD9-81ED-4DB2-BD59-A6C34878D82A}">
                    <a16:rowId xmlns:a16="http://schemas.microsoft.com/office/drawing/2014/main" val="10011"/>
                  </a:ext>
                </a:extLst>
              </a:tr>
            </a:tbl>
          </a:graphicData>
        </a:graphic>
      </p:graphicFrame>
      <p:sp>
        <p:nvSpPr>
          <p:cNvPr id="2" name="Text Placeholder 1"/>
          <p:cNvSpPr>
            <a:spLocks noGrp="1"/>
          </p:cNvSpPr>
          <p:nvPr>
            <p:ph type="body" idx="4294967295"/>
          </p:nvPr>
        </p:nvSpPr>
        <p:spPr>
          <a:xfrm>
            <a:off x="192281" y="1068447"/>
            <a:ext cx="3619500" cy="200025"/>
          </a:xfrm>
          <a:solidFill>
            <a:srgbClr val="4F81BD"/>
          </a:solidFill>
          <a:ln>
            <a:noFill/>
          </a:ln>
          <a:effectLst/>
        </p:spPr>
        <p:style>
          <a:lnRef idx="3">
            <a:schemeClr val="lt1"/>
          </a:lnRef>
          <a:fillRef idx="1">
            <a:schemeClr val="dk1"/>
          </a:fillRef>
          <a:effectRef idx="1">
            <a:schemeClr val="dk1"/>
          </a:effectRef>
          <a:fontRef idx="minor">
            <a:schemeClr val="lt1"/>
          </a:fontRef>
        </p:style>
        <p:txBody>
          <a:bodyPr anchor="ctr"/>
          <a:lstStyle/>
          <a:p>
            <a:pPr marL="0" indent="0">
              <a:buNone/>
            </a:pPr>
            <a:r>
              <a:rPr lang="en-US" sz="825" b="1" dirty="0">
                <a:solidFill>
                  <a:schemeClr val="bg1"/>
                </a:solidFill>
              </a:rPr>
              <a:t>Portfolio Composition</a:t>
            </a:r>
          </a:p>
        </p:txBody>
      </p:sp>
      <p:graphicFrame>
        <p:nvGraphicFramePr>
          <p:cNvPr id="5" name="Table 4"/>
          <p:cNvGraphicFramePr>
            <a:graphicFrameLocks noGrp="1"/>
          </p:cNvGraphicFramePr>
          <p:nvPr>
            <p:extLst>
              <p:ext uri="{D42A27DB-BD31-4B8C-83A1-F6EECF244321}">
                <p14:modId xmlns:p14="http://schemas.microsoft.com/office/powerpoint/2010/main" val="1654806181"/>
              </p:ext>
            </p:extLst>
          </p:nvPr>
        </p:nvGraphicFramePr>
        <p:xfrm>
          <a:off x="1732571" y="4171950"/>
          <a:ext cx="4378280" cy="655898"/>
        </p:xfrm>
        <a:graphic>
          <a:graphicData uri="http://schemas.openxmlformats.org/drawingml/2006/table">
            <a:tbl>
              <a:tblPr firstRow="1" bandRow="1">
                <a:tableStyleId>{5C22544A-7EE6-4342-B048-85BDC9FD1C3A}</a:tableStyleId>
              </a:tblPr>
              <a:tblGrid>
                <a:gridCol w="875656">
                  <a:extLst>
                    <a:ext uri="{9D8B030D-6E8A-4147-A177-3AD203B41FA5}">
                      <a16:colId xmlns:a16="http://schemas.microsoft.com/office/drawing/2014/main" val="20000"/>
                    </a:ext>
                  </a:extLst>
                </a:gridCol>
                <a:gridCol w="875656">
                  <a:extLst>
                    <a:ext uri="{9D8B030D-6E8A-4147-A177-3AD203B41FA5}">
                      <a16:colId xmlns:a16="http://schemas.microsoft.com/office/drawing/2014/main" val="20001"/>
                    </a:ext>
                  </a:extLst>
                </a:gridCol>
                <a:gridCol w="875656">
                  <a:extLst>
                    <a:ext uri="{9D8B030D-6E8A-4147-A177-3AD203B41FA5}">
                      <a16:colId xmlns:a16="http://schemas.microsoft.com/office/drawing/2014/main" val="20002"/>
                    </a:ext>
                  </a:extLst>
                </a:gridCol>
                <a:gridCol w="875656">
                  <a:extLst>
                    <a:ext uri="{9D8B030D-6E8A-4147-A177-3AD203B41FA5}">
                      <a16:colId xmlns:a16="http://schemas.microsoft.com/office/drawing/2014/main" val="20003"/>
                    </a:ext>
                  </a:extLst>
                </a:gridCol>
                <a:gridCol w="875656">
                  <a:extLst>
                    <a:ext uri="{9D8B030D-6E8A-4147-A177-3AD203B41FA5}">
                      <a16:colId xmlns:a16="http://schemas.microsoft.com/office/drawing/2014/main" val="20004"/>
                    </a:ext>
                  </a:extLst>
                </a:gridCol>
              </a:tblGrid>
              <a:tr h="177165">
                <a:tc gridSpan="5">
                  <a:txBody>
                    <a:bodyPr/>
                    <a:lstStyle/>
                    <a:p>
                      <a:pPr algn="ctr"/>
                      <a:r>
                        <a:rPr lang="en-US" sz="800" dirty="0">
                          <a:latin typeface="+mn-lt"/>
                        </a:rPr>
                        <a:t>Effective Maturity Schedule</a:t>
                      </a:r>
                    </a:p>
                  </a:txBody>
                  <a:tcPr marL="51435" marR="51435" marT="25718" marB="2571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rgbClr val="ADD6E9"/>
                      </a:solidFill>
                      <a:prstDash val="solid"/>
                      <a:round/>
                      <a:headEnd type="none" w="med" len="med"/>
                      <a:tailEnd type="none" w="med" len="med"/>
                    </a:lnT>
                    <a:lnB w="38100" cmpd="sng">
                      <a:noFill/>
                    </a:lnB>
                    <a:lnTlToBr w="12700" cmpd="sng">
                      <a:noFill/>
                      <a:prstDash val="solid"/>
                    </a:lnTlToBr>
                    <a:lnBlToTr w="12700" cmpd="sng">
                      <a:noFill/>
                      <a:prstDash val="solid"/>
                    </a:lnBlToTr>
                  </a:tcPr>
                </a:tc>
                <a:tc hMerge="1">
                  <a:txBody>
                    <a:bodyPr/>
                    <a:lstStyle/>
                    <a:p>
                      <a:pPr algn="ctr"/>
                      <a:endParaRPr lang="en-US" sz="900" dirty="0"/>
                    </a:p>
                  </a:txBody>
                  <a:tcPr anchor="ctr"/>
                </a:tc>
                <a:tc hMerge="1">
                  <a:txBody>
                    <a:bodyPr/>
                    <a:lstStyle/>
                    <a:p>
                      <a:pPr algn="ctr"/>
                      <a:endParaRPr lang="en-US" sz="900" dirty="0"/>
                    </a:p>
                  </a:txBody>
                  <a:tcPr anchor="ctr"/>
                </a:tc>
                <a:tc hMerge="1">
                  <a:txBody>
                    <a:bodyPr/>
                    <a:lstStyle/>
                    <a:p>
                      <a:pPr algn="ctr"/>
                      <a:endParaRPr lang="en-US" sz="900" dirty="0"/>
                    </a:p>
                  </a:txBody>
                  <a:tcPr anchor="ctr"/>
                </a:tc>
                <a:tc hMerge="1">
                  <a:txBody>
                    <a:bodyPr/>
                    <a:lstStyle/>
                    <a:p>
                      <a:pPr algn="ctr"/>
                      <a:endParaRPr lang="en-US" sz="900" dirty="0"/>
                    </a:p>
                  </a:txBody>
                  <a:tcPr anchor="ctr"/>
                </a:tc>
                <a:extLst>
                  <a:ext uri="{0D108BD9-81ED-4DB2-BD59-A6C34878D82A}">
                    <a16:rowId xmlns:a16="http://schemas.microsoft.com/office/drawing/2014/main" val="10000"/>
                  </a:ext>
                </a:extLst>
              </a:tr>
              <a:tr h="238602">
                <a:tc>
                  <a:txBody>
                    <a:bodyPr/>
                    <a:lstStyle/>
                    <a:p>
                      <a:pPr algn="ctr"/>
                      <a:r>
                        <a:rPr lang="en-US" sz="800" b="1" dirty="0">
                          <a:solidFill>
                            <a:schemeClr val="tx2"/>
                          </a:solidFill>
                          <a:latin typeface="+mn-lt"/>
                        </a:rPr>
                        <a:t>1-7 days</a:t>
                      </a:r>
                    </a:p>
                  </a:txBody>
                  <a:tcPr marL="51435" marR="51435" marT="25718" marB="25718"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E5F1F1"/>
                    </a:solidFill>
                  </a:tcPr>
                </a:tc>
                <a:tc>
                  <a:txBody>
                    <a:bodyPr/>
                    <a:lstStyle/>
                    <a:p>
                      <a:pPr algn="ctr"/>
                      <a:r>
                        <a:rPr lang="en-US" sz="800" b="1" dirty="0">
                          <a:solidFill>
                            <a:schemeClr val="tx2"/>
                          </a:solidFill>
                          <a:latin typeface="+mn-lt"/>
                        </a:rPr>
                        <a:t>8-30 days</a:t>
                      </a: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5F1F1"/>
                    </a:solidFill>
                  </a:tcPr>
                </a:tc>
                <a:tc>
                  <a:txBody>
                    <a:bodyPr/>
                    <a:lstStyle/>
                    <a:p>
                      <a:pPr algn="ctr"/>
                      <a:r>
                        <a:rPr lang="en-US" sz="800" b="1" dirty="0">
                          <a:solidFill>
                            <a:schemeClr val="tx2"/>
                          </a:solidFill>
                          <a:latin typeface="+mn-lt"/>
                        </a:rPr>
                        <a:t>31-90 days</a:t>
                      </a: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5F1F1"/>
                    </a:solidFill>
                  </a:tcPr>
                </a:tc>
                <a:tc>
                  <a:txBody>
                    <a:bodyPr/>
                    <a:lstStyle/>
                    <a:p>
                      <a:pPr algn="ctr"/>
                      <a:r>
                        <a:rPr lang="en-US" sz="800" b="1" dirty="0">
                          <a:solidFill>
                            <a:schemeClr val="tx2"/>
                          </a:solidFill>
                          <a:latin typeface="+mn-lt"/>
                        </a:rPr>
                        <a:t>91-180</a:t>
                      </a:r>
                      <a:r>
                        <a:rPr lang="en-US" sz="800" b="1" baseline="0" dirty="0">
                          <a:solidFill>
                            <a:schemeClr val="tx2"/>
                          </a:solidFill>
                          <a:latin typeface="+mn-lt"/>
                        </a:rPr>
                        <a:t> days</a:t>
                      </a:r>
                      <a:endParaRPr lang="en-US" sz="800" b="1" dirty="0">
                        <a:solidFill>
                          <a:schemeClr val="tx2"/>
                        </a:solidFill>
                        <a:latin typeface="+mn-lt"/>
                      </a:endParaRP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5F1F1"/>
                    </a:solidFill>
                  </a:tcPr>
                </a:tc>
                <a:tc>
                  <a:txBody>
                    <a:bodyPr/>
                    <a:lstStyle/>
                    <a:p>
                      <a:pPr algn="ctr"/>
                      <a:r>
                        <a:rPr lang="en-US" sz="800" b="1" dirty="0">
                          <a:solidFill>
                            <a:schemeClr val="tx2"/>
                          </a:solidFill>
                          <a:latin typeface="+mn-lt"/>
                        </a:rPr>
                        <a:t>181+ days</a:t>
                      </a:r>
                    </a:p>
                  </a:txBody>
                  <a:tcPr marL="51435" marR="51435" marT="25718" marB="25718" anchor="ctr">
                    <a:lnL w="12700" cmpd="sng">
                      <a:noFill/>
                    </a:lnL>
                    <a:lnR w="571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5F1F1"/>
                    </a:solidFill>
                  </a:tcPr>
                </a:tc>
                <a:extLst>
                  <a:ext uri="{0D108BD9-81ED-4DB2-BD59-A6C34878D82A}">
                    <a16:rowId xmlns:a16="http://schemas.microsoft.com/office/drawing/2014/main" val="10001"/>
                  </a:ext>
                </a:extLst>
              </a:tr>
              <a:tr h="240131">
                <a:tc>
                  <a:txBody>
                    <a:bodyPr/>
                    <a:lstStyle/>
                    <a:p>
                      <a:pPr algn="ctr" fontAlgn="b"/>
                      <a:r>
                        <a:rPr lang="en-US" sz="800" b="0" i="0" u="none" strike="noStrike" dirty="0">
                          <a:solidFill>
                            <a:srgbClr val="1F497D"/>
                          </a:solidFill>
                          <a:effectLst/>
                          <a:latin typeface="Arial" panose="020B0604020202020204" pitchFamily="34" charset="0"/>
                        </a:rPr>
                        <a:t>38.3%</a:t>
                      </a:r>
                    </a:p>
                  </a:txBody>
                  <a:tcPr marL="0" marR="0" marT="0" marB="0" anchor="ctr">
                    <a:lnL w="12700" cap="flat" cmpd="sng" algn="ctr">
                      <a:noFill/>
                      <a:prstDash val="solid"/>
                      <a:round/>
                      <a:headEnd type="none" w="med" len="med"/>
                      <a:tailEnd type="none" w="med" len="med"/>
                    </a:lnL>
                    <a:lnR w="12700" cmpd="sng">
                      <a:noFill/>
                    </a:lnR>
                    <a:lnT w="12700" cmpd="sng">
                      <a:noFill/>
                    </a:lnT>
                    <a:lnB w="19050" cap="flat" cmpd="sng" algn="ctr">
                      <a:solidFill>
                        <a:srgbClr val="A0CF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a:solidFill>
                            <a:srgbClr val="1F497D"/>
                          </a:solidFill>
                          <a:effectLst/>
                          <a:latin typeface="Arial" panose="020B0604020202020204" pitchFamily="34" charset="0"/>
                        </a:rPr>
                        <a:t>12.7%</a:t>
                      </a:r>
                    </a:p>
                  </a:txBody>
                  <a:tcPr marL="0" marR="0" marT="0" marB="0" anchor="ctr">
                    <a:lnL w="12700" cmpd="sng">
                      <a:noFill/>
                    </a:lnL>
                    <a:lnR w="12700" cmpd="sng">
                      <a:noFill/>
                    </a:lnR>
                    <a:lnT w="12700" cmpd="sng">
                      <a:noFill/>
                    </a:lnT>
                    <a:lnB w="19050" cap="flat" cmpd="sng" algn="ctr">
                      <a:solidFill>
                        <a:srgbClr val="A0CF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a:solidFill>
                            <a:srgbClr val="1F497D"/>
                          </a:solidFill>
                          <a:effectLst/>
                          <a:latin typeface="Arial" panose="020B0604020202020204" pitchFamily="34" charset="0"/>
                        </a:rPr>
                        <a:t>31.6%</a:t>
                      </a:r>
                    </a:p>
                  </a:txBody>
                  <a:tcPr marL="0" marR="0" marT="0" marB="0" anchor="ctr">
                    <a:lnL w="12700" cmpd="sng">
                      <a:noFill/>
                    </a:lnL>
                    <a:lnR w="12700" cmpd="sng">
                      <a:noFill/>
                    </a:lnR>
                    <a:lnT w="12700" cmpd="sng">
                      <a:noFill/>
                    </a:lnT>
                    <a:lnB w="19050" cap="flat" cmpd="sng" algn="ctr">
                      <a:solidFill>
                        <a:srgbClr val="A0CF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a:solidFill>
                            <a:srgbClr val="1F497D"/>
                          </a:solidFill>
                          <a:effectLst/>
                          <a:latin typeface="Arial" panose="020B0604020202020204" pitchFamily="34" charset="0"/>
                        </a:rPr>
                        <a:t>12.1%</a:t>
                      </a:r>
                    </a:p>
                  </a:txBody>
                  <a:tcPr marL="0" marR="0" marT="0" marB="0" anchor="ctr">
                    <a:lnL w="12700" cmpd="sng">
                      <a:noFill/>
                    </a:lnL>
                    <a:lnR w="12700" cmpd="sng">
                      <a:noFill/>
                    </a:lnR>
                    <a:lnT w="12700" cmpd="sng">
                      <a:noFill/>
                    </a:lnT>
                    <a:lnB w="19050" cap="flat" cmpd="sng" algn="ctr">
                      <a:solidFill>
                        <a:srgbClr val="A0CF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dirty="0">
                          <a:solidFill>
                            <a:srgbClr val="1F497D"/>
                          </a:solidFill>
                          <a:effectLst/>
                          <a:latin typeface="Arial" panose="020B0604020202020204" pitchFamily="34" charset="0"/>
                        </a:rPr>
                        <a:t>5.2%</a:t>
                      </a:r>
                    </a:p>
                  </a:txBody>
                  <a:tcPr marL="0" marR="0" marT="0" marB="0" anchor="ctr">
                    <a:lnL w="12700" cmpd="sng">
                      <a:noFill/>
                    </a:lnL>
                    <a:lnR w="57150" cap="flat" cmpd="sng" algn="ctr">
                      <a:noFill/>
                      <a:prstDash val="solid"/>
                      <a:round/>
                      <a:headEnd type="none" w="med" len="med"/>
                      <a:tailEnd type="none" w="med" len="med"/>
                    </a:lnR>
                    <a:lnT w="12700" cmpd="sng">
                      <a:noFill/>
                    </a:lnT>
                    <a:lnB w="19050" cap="flat" cmpd="sng" algn="ctr">
                      <a:solidFill>
                        <a:srgbClr val="A0CF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graphicFrame>
        <p:nvGraphicFramePr>
          <p:cNvPr id="14" name="Content Placeholder 10"/>
          <p:cNvGraphicFramePr>
            <a:graphicFrameLocks/>
          </p:cNvGraphicFramePr>
          <p:nvPr>
            <p:extLst>
              <p:ext uri="{D42A27DB-BD31-4B8C-83A1-F6EECF244321}">
                <p14:modId xmlns:p14="http://schemas.microsoft.com/office/powerpoint/2010/main" val="1560088085"/>
              </p:ext>
            </p:extLst>
          </p:nvPr>
        </p:nvGraphicFramePr>
        <p:xfrm>
          <a:off x="180975" y="1304975"/>
          <a:ext cx="3685055" cy="26003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7"/>
          <p:cNvGraphicFramePr>
            <a:graphicFrameLocks/>
          </p:cNvGraphicFramePr>
          <p:nvPr>
            <p:extLst>
              <p:ext uri="{D42A27DB-BD31-4B8C-83A1-F6EECF244321}">
                <p14:modId xmlns:p14="http://schemas.microsoft.com/office/powerpoint/2010/main" val="1205224244"/>
              </p:ext>
            </p:extLst>
          </p:nvPr>
        </p:nvGraphicFramePr>
        <p:xfrm>
          <a:off x="3945118" y="1065197"/>
          <a:ext cx="2361143" cy="2938480"/>
        </p:xfrm>
        <a:graphic>
          <a:graphicData uri="http://schemas.openxmlformats.org/drawingml/2006/table">
            <a:tbl>
              <a:tblPr lastRow="1">
                <a:tableStyleId>{5FD0F851-EC5A-4D38-B0AD-8093EC10F338}</a:tableStyleId>
              </a:tblPr>
              <a:tblGrid>
                <a:gridCol w="1577604">
                  <a:extLst>
                    <a:ext uri="{9D8B030D-6E8A-4147-A177-3AD203B41FA5}">
                      <a16:colId xmlns:a16="http://schemas.microsoft.com/office/drawing/2014/main" val="20000"/>
                    </a:ext>
                  </a:extLst>
                </a:gridCol>
                <a:gridCol w="783539">
                  <a:extLst>
                    <a:ext uri="{9D8B030D-6E8A-4147-A177-3AD203B41FA5}">
                      <a16:colId xmlns:a16="http://schemas.microsoft.com/office/drawing/2014/main" val="20001"/>
                    </a:ext>
                  </a:extLst>
                </a:gridCol>
              </a:tblGrid>
              <a:tr h="236825">
                <a:tc gridSpan="2">
                  <a:txBody>
                    <a:bodyPr/>
                    <a:lstStyle/>
                    <a:p>
                      <a:r>
                        <a:rPr lang="en-US" sz="800" b="1" dirty="0">
                          <a:solidFill>
                            <a:schemeClr val="bg1"/>
                          </a:solidFill>
                          <a:latin typeface="Arial" panose="020B0604020202020204" pitchFamily="34" charset="0"/>
                          <a:cs typeface="Arial" panose="020B0604020202020204" pitchFamily="34" charset="0"/>
                        </a:rPr>
                        <a:t>Top Country Exposure                         %          </a:t>
                      </a:r>
                    </a:p>
                  </a:txBody>
                  <a:tcPr marL="51435" marR="51435" marT="25718" marB="25718" anchor="ctr">
                    <a:solidFill>
                      <a:srgbClr val="4F81BD"/>
                    </a:solidFill>
                  </a:tcPr>
                </a:tc>
                <a:tc hMerge="1">
                  <a:txBody>
                    <a:bodyPr/>
                    <a:lstStyle/>
                    <a:p>
                      <a:pPr algn="ctr"/>
                      <a:endParaRPr lang="en-US" sz="1050" dirty="0">
                        <a:solidFill>
                          <a:schemeClr val="bg1"/>
                        </a:solidFill>
                        <a:latin typeface="Arial Narrow" panose="020B0606020202030204" pitchFamily="34" charset="0"/>
                      </a:endParaRPr>
                    </a:p>
                  </a:txBody>
                  <a:tcPr marL="68580" marR="68580" marT="34290" marB="34290" anchor="ctr">
                    <a:solidFill>
                      <a:srgbClr val="4F81BD"/>
                    </a:solidFill>
                  </a:tcPr>
                </a:tc>
                <a:extLst>
                  <a:ext uri="{0D108BD9-81ED-4DB2-BD59-A6C34878D82A}">
                    <a16:rowId xmlns:a16="http://schemas.microsoft.com/office/drawing/2014/main" val="10000"/>
                  </a:ext>
                </a:extLst>
              </a:tr>
              <a:tr h="220772">
                <a:tc>
                  <a:txBody>
                    <a:bodyPr/>
                    <a:lstStyle/>
                    <a:p>
                      <a:pPr marL="91440" algn="l" fontAlgn="t"/>
                      <a:r>
                        <a:rPr lang="en-US" sz="800" b="0" i="0" u="none" strike="noStrike" kern="1200" dirty="0">
                          <a:solidFill>
                            <a:schemeClr val="tx2"/>
                          </a:solidFill>
                          <a:effectLst/>
                          <a:latin typeface="Arial" panose="020B0604020202020204" pitchFamily="34" charset="0"/>
                          <a:ea typeface="+mn-ea"/>
                          <a:cs typeface="+mn-cs"/>
                        </a:rPr>
                        <a:t>Australia</a:t>
                      </a:r>
                    </a:p>
                  </a:txBody>
                  <a:tcPr marL="5715" marR="5715" marT="5715" marB="0"/>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6.1</a:t>
                      </a:r>
                    </a:p>
                  </a:txBody>
                  <a:tcPr marL="5715" marR="205740" marT="5715" marB="0"/>
                </a:tc>
                <a:extLst>
                  <a:ext uri="{0D108BD9-81ED-4DB2-BD59-A6C34878D82A}">
                    <a16:rowId xmlns:a16="http://schemas.microsoft.com/office/drawing/2014/main" val="10001"/>
                  </a:ext>
                </a:extLst>
              </a:tr>
              <a:tr h="220772">
                <a:tc>
                  <a:txBody>
                    <a:bodyPr/>
                    <a:lstStyle/>
                    <a:p>
                      <a:pPr marL="91440" algn="l" fontAlgn="t"/>
                      <a:r>
                        <a:rPr lang="en-US" sz="800" b="0" i="0" u="none" strike="noStrike" kern="1200" dirty="0">
                          <a:solidFill>
                            <a:schemeClr val="tx2"/>
                          </a:solidFill>
                          <a:effectLst/>
                          <a:latin typeface="Arial" panose="020B0604020202020204" pitchFamily="34" charset="0"/>
                          <a:ea typeface="+mn-ea"/>
                          <a:cs typeface="+mn-cs"/>
                        </a:rPr>
                        <a:t>Canada</a:t>
                      </a:r>
                    </a:p>
                  </a:txBody>
                  <a:tcPr marL="5715" marR="5715" marT="5715" marB="0"/>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12.3</a:t>
                      </a:r>
                    </a:p>
                  </a:txBody>
                  <a:tcPr marL="5715" marR="205740" marT="5715" marB="0"/>
                </a:tc>
                <a:extLst>
                  <a:ext uri="{0D108BD9-81ED-4DB2-BD59-A6C34878D82A}">
                    <a16:rowId xmlns:a16="http://schemas.microsoft.com/office/drawing/2014/main" val="10002"/>
                  </a:ext>
                </a:extLst>
              </a:tr>
              <a:tr h="220772">
                <a:tc>
                  <a:txBody>
                    <a:bodyPr/>
                    <a:lstStyle/>
                    <a:p>
                      <a:pPr marL="91440" algn="l" fontAlgn="t"/>
                      <a:r>
                        <a:rPr lang="en-US" sz="800" b="0" i="0" u="none" strike="noStrike" kern="1200" dirty="0">
                          <a:solidFill>
                            <a:schemeClr val="tx2"/>
                          </a:solidFill>
                          <a:effectLst/>
                          <a:latin typeface="Arial" panose="020B0604020202020204" pitchFamily="34" charset="0"/>
                          <a:ea typeface="+mn-ea"/>
                          <a:cs typeface="+mn-cs"/>
                        </a:rPr>
                        <a:t>Finland</a:t>
                      </a:r>
                    </a:p>
                  </a:txBody>
                  <a:tcPr marL="5715" marR="5715" marT="5715" marB="0"/>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2.6</a:t>
                      </a:r>
                    </a:p>
                  </a:txBody>
                  <a:tcPr marL="5715" marR="205740" marT="5715" marB="0"/>
                </a:tc>
                <a:extLst>
                  <a:ext uri="{0D108BD9-81ED-4DB2-BD59-A6C34878D82A}">
                    <a16:rowId xmlns:a16="http://schemas.microsoft.com/office/drawing/2014/main" val="10003"/>
                  </a:ext>
                </a:extLst>
              </a:tr>
              <a:tr h="220772">
                <a:tc>
                  <a:txBody>
                    <a:bodyPr/>
                    <a:lstStyle/>
                    <a:p>
                      <a:pPr marL="91440" algn="l" fontAlgn="t"/>
                      <a:r>
                        <a:rPr lang="en-US" sz="800" b="0" i="0" u="none" strike="noStrike" kern="1200" dirty="0">
                          <a:solidFill>
                            <a:schemeClr val="tx2"/>
                          </a:solidFill>
                          <a:effectLst/>
                          <a:latin typeface="Arial" panose="020B0604020202020204" pitchFamily="34" charset="0"/>
                          <a:ea typeface="+mn-ea"/>
                          <a:cs typeface="+mn-cs"/>
                        </a:rPr>
                        <a:t>France</a:t>
                      </a:r>
                    </a:p>
                  </a:txBody>
                  <a:tcPr marL="5715" marR="5715" marT="5715" marB="0"/>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10.5</a:t>
                      </a:r>
                    </a:p>
                  </a:txBody>
                  <a:tcPr marL="5715" marR="205740" marT="5715" marB="0"/>
                </a:tc>
                <a:extLst>
                  <a:ext uri="{0D108BD9-81ED-4DB2-BD59-A6C34878D82A}">
                    <a16:rowId xmlns:a16="http://schemas.microsoft.com/office/drawing/2014/main" val="10004"/>
                  </a:ext>
                </a:extLst>
              </a:tr>
              <a:tr h="220772">
                <a:tc>
                  <a:txBody>
                    <a:bodyPr/>
                    <a:lstStyle/>
                    <a:p>
                      <a:pPr marL="91440" algn="l" fontAlgn="t"/>
                      <a:r>
                        <a:rPr lang="en-US" sz="800" b="0" i="0" u="none" strike="noStrike" kern="1200" dirty="0">
                          <a:solidFill>
                            <a:schemeClr val="tx2"/>
                          </a:solidFill>
                          <a:effectLst/>
                          <a:latin typeface="Arial" panose="020B0604020202020204" pitchFamily="34" charset="0"/>
                          <a:ea typeface="+mn-ea"/>
                          <a:cs typeface="+mn-cs"/>
                        </a:rPr>
                        <a:t>Germany</a:t>
                      </a:r>
                    </a:p>
                  </a:txBody>
                  <a:tcPr marL="5715" marR="5715" marT="5715" marB="0"/>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9.6</a:t>
                      </a:r>
                    </a:p>
                  </a:txBody>
                  <a:tcPr marL="5715" marR="205740" marT="5715" marB="0"/>
                </a:tc>
                <a:extLst>
                  <a:ext uri="{0D108BD9-81ED-4DB2-BD59-A6C34878D82A}">
                    <a16:rowId xmlns:a16="http://schemas.microsoft.com/office/drawing/2014/main" val="10005"/>
                  </a:ext>
                </a:extLst>
              </a:tr>
              <a:tr h="220772">
                <a:tc>
                  <a:txBody>
                    <a:bodyPr/>
                    <a:lstStyle/>
                    <a:p>
                      <a:pPr marL="91440" algn="l" fontAlgn="t"/>
                      <a:r>
                        <a:rPr lang="en-US" sz="800" b="0" i="0" u="none" strike="noStrike" kern="1200" dirty="0">
                          <a:solidFill>
                            <a:schemeClr val="tx2"/>
                          </a:solidFill>
                          <a:effectLst/>
                          <a:latin typeface="Arial" panose="020B0604020202020204" pitchFamily="34" charset="0"/>
                          <a:ea typeface="+mn-ea"/>
                          <a:cs typeface="+mn-cs"/>
                        </a:rPr>
                        <a:t>Japan</a:t>
                      </a:r>
                    </a:p>
                  </a:txBody>
                  <a:tcPr marL="5715" marR="5715" marT="5715" marB="0"/>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14.4</a:t>
                      </a:r>
                    </a:p>
                  </a:txBody>
                  <a:tcPr marL="5715" marR="205740" marT="5715" marB="0"/>
                </a:tc>
                <a:extLst>
                  <a:ext uri="{0D108BD9-81ED-4DB2-BD59-A6C34878D82A}">
                    <a16:rowId xmlns:a16="http://schemas.microsoft.com/office/drawing/2014/main" val="10006"/>
                  </a:ext>
                </a:extLst>
              </a:tr>
              <a:tr h="220772">
                <a:tc>
                  <a:txBody>
                    <a:bodyPr/>
                    <a:lstStyle/>
                    <a:p>
                      <a:pPr marL="91440" algn="l" fontAlgn="t"/>
                      <a:r>
                        <a:rPr lang="en-US" sz="800" b="0" i="0" u="none" strike="noStrike" kern="1200" dirty="0">
                          <a:solidFill>
                            <a:schemeClr val="tx2"/>
                          </a:solidFill>
                          <a:effectLst/>
                          <a:latin typeface="Arial" panose="020B0604020202020204" pitchFamily="34" charset="0"/>
                          <a:ea typeface="+mn-ea"/>
                          <a:cs typeface="+mn-cs"/>
                        </a:rPr>
                        <a:t>Luxembourg</a:t>
                      </a:r>
                    </a:p>
                  </a:txBody>
                  <a:tcPr marL="5715" marR="5715" marT="5715" marB="0"/>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1.7</a:t>
                      </a:r>
                    </a:p>
                  </a:txBody>
                  <a:tcPr marL="5715" marR="205740" marT="5715" marB="0"/>
                </a:tc>
                <a:extLst>
                  <a:ext uri="{0D108BD9-81ED-4DB2-BD59-A6C34878D82A}">
                    <a16:rowId xmlns:a16="http://schemas.microsoft.com/office/drawing/2014/main" val="10007"/>
                  </a:ext>
                </a:extLst>
              </a:tr>
              <a:tr h="220772">
                <a:tc>
                  <a:txBody>
                    <a:bodyPr/>
                    <a:lstStyle/>
                    <a:p>
                      <a:pPr marL="91440" algn="l" fontAlgn="t"/>
                      <a:r>
                        <a:rPr lang="en-US" sz="800" b="0" i="0" u="none" strike="noStrike" kern="1200" dirty="0">
                          <a:solidFill>
                            <a:schemeClr val="tx2"/>
                          </a:solidFill>
                          <a:effectLst/>
                          <a:latin typeface="Arial" panose="020B0604020202020204" pitchFamily="34" charset="0"/>
                          <a:ea typeface="+mn-ea"/>
                          <a:cs typeface="+mn-cs"/>
                        </a:rPr>
                        <a:t>Netherlands</a:t>
                      </a:r>
                    </a:p>
                  </a:txBody>
                  <a:tcPr marL="5715" marR="5715" marT="5715" marB="0"/>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12.1</a:t>
                      </a:r>
                    </a:p>
                  </a:txBody>
                  <a:tcPr marL="5715" marR="205740" marT="5715" marB="0"/>
                </a:tc>
                <a:extLst>
                  <a:ext uri="{0D108BD9-81ED-4DB2-BD59-A6C34878D82A}">
                    <a16:rowId xmlns:a16="http://schemas.microsoft.com/office/drawing/2014/main" val="10008"/>
                  </a:ext>
                </a:extLst>
              </a:tr>
              <a:tr h="220772">
                <a:tc>
                  <a:txBody>
                    <a:bodyPr/>
                    <a:lstStyle/>
                    <a:p>
                      <a:pPr marL="91440" algn="l" fontAlgn="t"/>
                      <a:r>
                        <a:rPr lang="en-US" sz="800" b="0" i="0" u="none" strike="noStrike" kern="1200" dirty="0">
                          <a:solidFill>
                            <a:schemeClr val="tx2"/>
                          </a:solidFill>
                          <a:effectLst/>
                          <a:latin typeface="Arial" panose="020B0604020202020204" pitchFamily="34" charset="0"/>
                          <a:ea typeface="+mn-ea"/>
                          <a:cs typeface="+mn-cs"/>
                        </a:rPr>
                        <a:t>Sweden</a:t>
                      </a:r>
                    </a:p>
                  </a:txBody>
                  <a:tcPr marL="5715" marR="5715" marT="5715" marB="0"/>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1.6</a:t>
                      </a:r>
                    </a:p>
                  </a:txBody>
                  <a:tcPr marL="5715" marR="205740" marT="5715" marB="0"/>
                </a:tc>
                <a:extLst>
                  <a:ext uri="{0D108BD9-81ED-4DB2-BD59-A6C34878D82A}">
                    <a16:rowId xmlns:a16="http://schemas.microsoft.com/office/drawing/2014/main" val="10010"/>
                  </a:ext>
                </a:extLst>
              </a:tr>
              <a:tr h="220772">
                <a:tc>
                  <a:txBody>
                    <a:bodyPr/>
                    <a:lstStyle/>
                    <a:p>
                      <a:pPr marL="91440" algn="l" fontAlgn="t"/>
                      <a:r>
                        <a:rPr lang="en-US" sz="800" b="0" i="0" u="none" strike="noStrike" kern="1200" dirty="0">
                          <a:solidFill>
                            <a:schemeClr val="tx2"/>
                          </a:solidFill>
                          <a:effectLst/>
                          <a:latin typeface="Arial" panose="020B0604020202020204" pitchFamily="34" charset="0"/>
                          <a:ea typeface="+mn-ea"/>
                          <a:cs typeface="+mn-cs"/>
                        </a:rPr>
                        <a:t>United Kingdom</a:t>
                      </a:r>
                    </a:p>
                  </a:txBody>
                  <a:tcPr marL="5715" marR="5715" marT="5715" marB="0"/>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0.8</a:t>
                      </a:r>
                    </a:p>
                  </a:txBody>
                  <a:tcPr marL="5715" marR="205740" marT="5715" marB="0"/>
                </a:tc>
                <a:extLst>
                  <a:ext uri="{0D108BD9-81ED-4DB2-BD59-A6C34878D82A}">
                    <a16:rowId xmlns:a16="http://schemas.microsoft.com/office/drawing/2014/main" val="2510696365"/>
                  </a:ext>
                </a:extLst>
              </a:tr>
              <a:tr h="224063">
                <a:tc>
                  <a:txBody>
                    <a:bodyPr/>
                    <a:lstStyle/>
                    <a:p>
                      <a:pPr marL="91440" algn="l" rtl="0" fontAlgn="t"/>
                      <a:r>
                        <a:rPr lang="en-US" sz="800" b="0" i="0" u="none" strike="noStrike" kern="1200" dirty="0">
                          <a:solidFill>
                            <a:schemeClr val="tx2"/>
                          </a:solidFill>
                          <a:effectLst/>
                          <a:latin typeface="Arial" panose="020B0604020202020204" pitchFamily="34" charset="0"/>
                          <a:ea typeface="+mn-ea"/>
                          <a:cs typeface="+mn-cs"/>
                        </a:rPr>
                        <a:t>United States </a:t>
                      </a:r>
                    </a:p>
                  </a:txBody>
                  <a:tcPr marL="5715" marR="5715" marT="5715" marB="0" anchor="ctr"/>
                </a:tc>
                <a:tc>
                  <a:txBody>
                    <a:bodyPr/>
                    <a:lstStyle/>
                    <a:p>
                      <a:pPr algn="r" fontAlgn="t"/>
                      <a:r>
                        <a:rPr lang="en-US" sz="800" b="0" i="0" u="none" strike="noStrike" kern="1200" dirty="0">
                          <a:solidFill>
                            <a:schemeClr val="tx2"/>
                          </a:solidFill>
                          <a:effectLst/>
                          <a:latin typeface="Arial" panose="020B0604020202020204" pitchFamily="34" charset="0"/>
                          <a:ea typeface="+mn-ea"/>
                          <a:cs typeface="+mn-cs"/>
                        </a:rPr>
                        <a:t>28.1</a:t>
                      </a:r>
                    </a:p>
                  </a:txBody>
                  <a:tcPr marL="5715" marR="205740" marT="5715" marB="0"/>
                </a:tc>
                <a:extLst>
                  <a:ext uri="{0D108BD9-81ED-4DB2-BD59-A6C34878D82A}">
                    <a16:rowId xmlns:a16="http://schemas.microsoft.com/office/drawing/2014/main" val="2989221022"/>
                  </a:ext>
                </a:extLst>
              </a:tr>
              <a:tr h="269872">
                <a:tc>
                  <a:txBody>
                    <a:bodyPr/>
                    <a:lstStyle/>
                    <a:p>
                      <a:pPr marL="182880" algn="l" fontAlgn="t"/>
                      <a:r>
                        <a:rPr lang="en-US" sz="800" b="1" i="0" u="none" strike="noStrike" kern="1200" dirty="0">
                          <a:solidFill>
                            <a:schemeClr val="tx2"/>
                          </a:solidFill>
                          <a:effectLst/>
                          <a:latin typeface="Arial" panose="020B0604020202020204" pitchFamily="34" charset="0"/>
                          <a:ea typeface="+mn-ea"/>
                          <a:cs typeface="+mn-cs"/>
                        </a:rPr>
                        <a:t>Total:</a:t>
                      </a:r>
                    </a:p>
                  </a:txBody>
                  <a:tcPr marL="5715" marR="5715" marT="5715" marB="0" anchor="ctr"/>
                </a:tc>
                <a:tc>
                  <a:txBody>
                    <a:bodyPr/>
                    <a:lstStyle/>
                    <a:p>
                      <a:pPr lvl="1" algn="r" fontAlgn="t"/>
                      <a:r>
                        <a:rPr lang="en-US" sz="800" b="1" i="0" u="none" strike="noStrike" kern="1200" dirty="0">
                          <a:solidFill>
                            <a:schemeClr val="tx2"/>
                          </a:solidFill>
                          <a:effectLst/>
                          <a:latin typeface="Arial" panose="020B0604020202020204" pitchFamily="34" charset="0"/>
                          <a:ea typeface="+mn-ea"/>
                          <a:cs typeface="+mn-cs"/>
                        </a:rPr>
                        <a:t>100%</a:t>
                      </a:r>
                    </a:p>
                  </a:txBody>
                  <a:tcPr marL="5715" marR="205740" marT="5715" marB="0" anchor="ctr"/>
                </a:tc>
                <a:extLst>
                  <a:ext uri="{0D108BD9-81ED-4DB2-BD59-A6C34878D82A}">
                    <a16:rowId xmlns:a16="http://schemas.microsoft.com/office/drawing/2014/main" val="10012"/>
                  </a:ext>
                </a:extLst>
              </a:tr>
            </a:tbl>
          </a:graphicData>
        </a:graphic>
      </p:graphicFrame>
      <p:cxnSp>
        <p:nvCxnSpPr>
          <p:cNvPr id="4" name="Straight Connector 3"/>
          <p:cNvCxnSpPr/>
          <p:nvPr/>
        </p:nvCxnSpPr>
        <p:spPr>
          <a:xfrm>
            <a:off x="180975" y="1065197"/>
            <a:ext cx="3609975" cy="0"/>
          </a:xfrm>
          <a:prstGeom prst="line">
            <a:avLst/>
          </a:prstGeom>
          <a:ln w="12700">
            <a:solidFill>
              <a:srgbClr val="ABD5E7"/>
            </a:solidFill>
          </a:ln>
        </p:spPr>
        <p:style>
          <a:lnRef idx="1">
            <a:schemeClr val="accent1"/>
          </a:lnRef>
          <a:fillRef idx="0">
            <a:schemeClr val="accent1"/>
          </a:fillRef>
          <a:effectRef idx="0">
            <a:schemeClr val="accent1"/>
          </a:effectRef>
          <a:fontRef idx="minor">
            <a:schemeClr val="tx1"/>
          </a:fontRef>
        </p:style>
      </p:cxnSp>
      <p:graphicFrame>
        <p:nvGraphicFramePr>
          <p:cNvPr id="21" name="Table 20"/>
          <p:cNvGraphicFramePr>
            <a:graphicFrameLocks noGrp="1"/>
          </p:cNvGraphicFramePr>
          <p:nvPr>
            <p:extLst>
              <p:ext uri="{D42A27DB-BD31-4B8C-83A1-F6EECF244321}">
                <p14:modId xmlns:p14="http://schemas.microsoft.com/office/powerpoint/2010/main" val="3933545113"/>
              </p:ext>
            </p:extLst>
          </p:nvPr>
        </p:nvGraphicFramePr>
        <p:xfrm>
          <a:off x="6337347" y="4170803"/>
          <a:ext cx="2538884" cy="663304"/>
        </p:xfrm>
        <a:graphic>
          <a:graphicData uri="http://schemas.openxmlformats.org/drawingml/2006/table">
            <a:tbl>
              <a:tblPr firstRow="1" bandRow="1">
                <a:tableStyleId>{5C22544A-7EE6-4342-B048-85BDC9FD1C3A}</a:tableStyleId>
              </a:tblPr>
              <a:tblGrid>
                <a:gridCol w="1303372">
                  <a:extLst>
                    <a:ext uri="{9D8B030D-6E8A-4147-A177-3AD203B41FA5}">
                      <a16:colId xmlns:a16="http://schemas.microsoft.com/office/drawing/2014/main" val="20000"/>
                    </a:ext>
                  </a:extLst>
                </a:gridCol>
                <a:gridCol w="1235512">
                  <a:extLst>
                    <a:ext uri="{9D8B030D-6E8A-4147-A177-3AD203B41FA5}">
                      <a16:colId xmlns:a16="http://schemas.microsoft.com/office/drawing/2014/main" val="20001"/>
                    </a:ext>
                  </a:extLst>
                </a:gridCol>
              </a:tblGrid>
              <a:tr h="302895">
                <a:tc>
                  <a:txBody>
                    <a:bodyPr/>
                    <a:lstStyle/>
                    <a:p>
                      <a:pPr algn="ctr"/>
                      <a:r>
                        <a:rPr lang="en-US" sz="800" dirty="0">
                          <a:latin typeface="+mn-lt"/>
                        </a:rPr>
                        <a:t>Weighted Average Maturity (WAM) </a:t>
                      </a:r>
                      <a:endParaRPr lang="en-US" sz="800" dirty="0">
                        <a:solidFill>
                          <a:schemeClr val="bg1"/>
                        </a:solidFill>
                        <a:latin typeface="+mn-lt"/>
                      </a:endParaRPr>
                    </a:p>
                  </a:txBody>
                  <a:tcPr marL="51435" marR="51435" marT="25718" marB="25718" anchor="ctr">
                    <a:lnL w="57150" cap="flat" cmpd="sng" algn="ctr">
                      <a:noFill/>
                      <a:prstDash val="solid"/>
                      <a:round/>
                      <a:headEnd type="none" w="med" len="med"/>
                      <a:tailEnd type="none" w="med" len="med"/>
                    </a:lnL>
                    <a:lnR w="12700" cmpd="sng">
                      <a:noFill/>
                    </a:lnR>
                    <a:lnT w="12700" cap="flat" cmpd="sng" algn="ctr">
                      <a:solidFill>
                        <a:srgbClr val="ADD6E9"/>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800" dirty="0">
                          <a:latin typeface="+mn-lt"/>
                        </a:rPr>
                        <a:t>Weighted Average Life (WAL) </a:t>
                      </a:r>
                      <a:endParaRPr lang="en-US" sz="800" dirty="0">
                        <a:solidFill>
                          <a:schemeClr val="bg1"/>
                        </a:solidFill>
                        <a:latin typeface="+mn-lt"/>
                      </a:endParaRPr>
                    </a:p>
                  </a:txBody>
                  <a:tcPr marL="51435" marR="51435" marT="25718" marB="25718" anchor="ctr">
                    <a:lnL w="12700" cmpd="sng">
                      <a:noFill/>
                    </a:lnL>
                    <a:lnR w="12700" cap="flat" cmpd="sng" algn="ctr">
                      <a:noFill/>
                      <a:prstDash val="solid"/>
                      <a:round/>
                      <a:headEnd type="none" w="med" len="med"/>
                      <a:tailEnd type="none" w="med" len="med"/>
                    </a:lnR>
                    <a:lnT w="12700" cap="flat" cmpd="sng" algn="ctr">
                      <a:solidFill>
                        <a:srgbClr val="ADD6E9"/>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409">
                <a:tc>
                  <a:txBody>
                    <a:bodyPr/>
                    <a:lstStyle/>
                    <a:p>
                      <a:pPr algn="ctr"/>
                      <a:r>
                        <a:rPr lang="en-US" sz="800" dirty="0">
                          <a:solidFill>
                            <a:srgbClr val="002060"/>
                          </a:solidFill>
                          <a:latin typeface="+mn-lt"/>
                        </a:rPr>
                        <a:t>52 days</a:t>
                      </a:r>
                    </a:p>
                  </a:txBody>
                  <a:tcPr marL="51435" marR="51435" marT="25718" marB="25718" anchor="ctr">
                    <a:lnL w="57150" cap="flat" cmpd="sng" algn="ctr">
                      <a:solidFill>
                        <a:schemeClr val="bg1"/>
                      </a:solidFill>
                      <a:prstDash val="solid"/>
                      <a:round/>
                      <a:headEnd type="none" w="med" len="med"/>
                      <a:tailEnd type="none" w="med" len="med"/>
                    </a:lnL>
                    <a:lnR w="12700" cmpd="sng">
                      <a:noFill/>
                    </a:lnR>
                    <a:lnT w="38100" cmpd="sng">
                      <a:noFill/>
                    </a:lnT>
                    <a:lnB w="19050" cap="flat" cmpd="sng" algn="ctr">
                      <a:solidFill>
                        <a:srgbClr val="A0CF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rgbClr val="002060"/>
                          </a:solidFill>
                          <a:latin typeface="+mn-lt"/>
                        </a:rPr>
                        <a:t>56 days </a:t>
                      </a:r>
                    </a:p>
                  </a:txBody>
                  <a:tcPr marL="51435" marR="51435" marT="25718" marB="25718" anchor="ctr">
                    <a:lnL w="12700" cmpd="sng">
                      <a:noFill/>
                    </a:lnL>
                    <a:lnR w="12700" cap="flat" cmpd="sng" algn="ctr">
                      <a:noFill/>
                      <a:prstDash val="solid"/>
                      <a:round/>
                      <a:headEnd type="none" w="med" len="med"/>
                      <a:tailEnd type="none" w="med" len="med"/>
                    </a:lnR>
                    <a:lnT w="38100" cmpd="sng">
                      <a:noFill/>
                    </a:lnT>
                    <a:lnB w="19050" cap="flat" cmpd="sng" algn="ctr">
                      <a:solidFill>
                        <a:srgbClr val="A0CF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pPr defTabSz="685800">
              <a:defRPr/>
            </a:pPr>
            <a:fld id="{82AD25E3-C36E-402F-86F9-63028CC64754}" type="slidenum">
              <a:rPr lang="en-US" smtClean="0"/>
              <a:pPr defTabSz="685800">
                <a:defRPr/>
              </a:pPr>
              <a:t>162</a:t>
            </a:fld>
            <a:endParaRPr lang="en-US" dirty="0"/>
          </a:p>
        </p:txBody>
      </p:sp>
    </p:spTree>
    <p:extLst>
      <p:ext uri="{BB962C8B-B14F-4D97-AF65-F5344CB8AC3E}">
        <p14:creationId xmlns:p14="http://schemas.microsoft.com/office/powerpoint/2010/main" val="312411398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 name="Rectangle 6"/>
          <p:cNvSpPr>
            <a:spLocks noGrp="1"/>
          </p:cNvSpPr>
          <p:nvPr>
            <p:ph type="title"/>
          </p:nvPr>
        </p:nvSpPr>
        <p:spPr/>
        <p:txBody>
          <a:bodyPr/>
          <a:lstStyle/>
          <a:p>
            <a:r>
              <a:rPr lang="en-US" dirty="0">
                <a:solidFill>
                  <a:schemeClr val="accent1"/>
                </a:solidFill>
              </a:rPr>
              <a:t>Performance vs. Index</a:t>
            </a:r>
            <a:r>
              <a:rPr lang="en-US" sz="1800" dirty="0">
                <a:solidFill>
                  <a:schemeClr val="accent1"/>
                </a:solidFill>
              </a:rPr>
              <a:t/>
            </a:r>
            <a:br>
              <a:rPr lang="en-US" sz="1800" dirty="0">
                <a:solidFill>
                  <a:schemeClr val="accent1"/>
                </a:solidFill>
              </a:rPr>
            </a:br>
            <a:r>
              <a:rPr lang="en-US" sz="1500" dirty="0">
                <a:solidFill>
                  <a:schemeClr val="accent1"/>
                </a:solidFill>
              </a:rPr>
              <a:t>Period Ending 3/31/21</a:t>
            </a:r>
            <a:endParaRPr lang="en-US" sz="1800" dirty="0">
              <a:solidFill>
                <a:schemeClr val="accent1"/>
              </a:solidFill>
            </a:endParaRPr>
          </a:p>
        </p:txBody>
      </p:sp>
      <p:sp>
        <p:nvSpPr>
          <p:cNvPr id="4103" name="TextBox 9"/>
          <p:cNvSpPr txBox="1">
            <a:spLocks noChangeArrowheads="1"/>
          </p:cNvSpPr>
          <p:nvPr/>
        </p:nvSpPr>
        <p:spPr bwMode="auto">
          <a:xfrm>
            <a:off x="1210885" y="3938000"/>
            <a:ext cx="6832449" cy="369332"/>
          </a:xfrm>
          <a:prstGeom prst="rect">
            <a:avLst/>
          </a:prstGeom>
          <a:noFill/>
          <a:ln w="9525">
            <a:noFill/>
            <a:miter lim="800000"/>
            <a:headEnd/>
            <a:tailEnd/>
          </a:ln>
        </p:spPr>
        <p:txBody>
          <a:bodyPr wrap="square">
            <a:spAutoFit/>
          </a:bodyPr>
          <a:lstStyle/>
          <a:p>
            <a:pPr defTabSz="685800" fontAlgn="base">
              <a:spcBef>
                <a:spcPct val="0"/>
              </a:spcBef>
              <a:spcAft>
                <a:spcPct val="0"/>
              </a:spcAft>
            </a:pPr>
            <a:r>
              <a:rPr lang="en-US" sz="600" baseline="30000" dirty="0">
                <a:solidFill>
                  <a:srgbClr val="1F497D"/>
                </a:solidFill>
                <a:latin typeface="Arial"/>
                <a:cs typeface="Arial" charset="0"/>
              </a:rPr>
              <a:t>1</a:t>
            </a:r>
            <a:r>
              <a:rPr lang="en-US" sz="600" dirty="0">
                <a:solidFill>
                  <a:srgbClr val="1F497D"/>
                </a:solidFill>
                <a:latin typeface="Arial"/>
                <a:cs typeface="Arial" charset="0"/>
              </a:rPr>
              <a:t> Net of fees. Participant yield is calculated on a 365-day basis and includes adjustments for expenses and other accounting items to reflect realized earnings by participants. </a:t>
            </a:r>
          </a:p>
          <a:p>
            <a:pPr defTabSz="685800" fontAlgn="base">
              <a:spcBef>
                <a:spcPct val="0"/>
              </a:spcBef>
              <a:spcAft>
                <a:spcPct val="0"/>
              </a:spcAft>
            </a:pPr>
            <a:r>
              <a:rPr lang="en-US" sz="600" baseline="30000" dirty="0">
                <a:solidFill>
                  <a:srgbClr val="1F497D"/>
                </a:solidFill>
                <a:latin typeface="Arial"/>
                <a:cs typeface="Arial" charset="0"/>
              </a:rPr>
              <a:t>2</a:t>
            </a:r>
            <a:r>
              <a:rPr lang="en-US" sz="600" dirty="0">
                <a:solidFill>
                  <a:srgbClr val="1F497D"/>
                </a:solidFill>
                <a:latin typeface="Arial"/>
                <a:cs typeface="Arial" charset="0"/>
              </a:rPr>
              <a:t> Net of fees.</a:t>
            </a:r>
          </a:p>
          <a:p>
            <a:pPr defTabSz="685800" fontAlgn="base">
              <a:spcBef>
                <a:spcPct val="0"/>
              </a:spcBef>
              <a:spcAft>
                <a:spcPct val="0"/>
              </a:spcAft>
            </a:pPr>
            <a:r>
              <a:rPr lang="en-US" sz="600" dirty="0">
                <a:solidFill>
                  <a:srgbClr val="1F497D"/>
                </a:solidFill>
                <a:latin typeface="Arial"/>
                <a:cs typeface="Arial" charset="0"/>
              </a:rPr>
              <a:t>Notes: Annualized 1-month and 3-month performance figures</a:t>
            </a:r>
          </a:p>
        </p:txBody>
      </p:sp>
      <p:graphicFrame>
        <p:nvGraphicFramePr>
          <p:cNvPr id="3" name="Table 2"/>
          <p:cNvGraphicFramePr>
            <a:graphicFrameLocks noGrp="1"/>
          </p:cNvGraphicFramePr>
          <p:nvPr>
            <p:extLst>
              <p:ext uri="{D42A27DB-BD31-4B8C-83A1-F6EECF244321}">
                <p14:modId xmlns:p14="http://schemas.microsoft.com/office/powerpoint/2010/main" val="81983044"/>
              </p:ext>
            </p:extLst>
          </p:nvPr>
        </p:nvGraphicFramePr>
        <p:xfrm>
          <a:off x="1143656" y="1257300"/>
          <a:ext cx="6854310" cy="2532938"/>
        </p:xfrm>
        <a:graphic>
          <a:graphicData uri="http://schemas.openxmlformats.org/drawingml/2006/table">
            <a:tbl>
              <a:tblPr firstRow="1" bandRow="1">
                <a:tableStyleId>{B301B821-A1FF-4177-AEE7-76D212191A09}</a:tableStyleId>
              </a:tblPr>
              <a:tblGrid>
                <a:gridCol w="1903119">
                  <a:extLst>
                    <a:ext uri="{9D8B030D-6E8A-4147-A177-3AD203B41FA5}">
                      <a16:colId xmlns:a16="http://schemas.microsoft.com/office/drawing/2014/main" val="20000"/>
                    </a:ext>
                  </a:extLst>
                </a:gridCol>
                <a:gridCol w="707313">
                  <a:extLst>
                    <a:ext uri="{9D8B030D-6E8A-4147-A177-3AD203B41FA5}">
                      <a16:colId xmlns:a16="http://schemas.microsoft.com/office/drawing/2014/main" val="20001"/>
                    </a:ext>
                  </a:extLst>
                </a:gridCol>
                <a:gridCol w="707313">
                  <a:extLst>
                    <a:ext uri="{9D8B030D-6E8A-4147-A177-3AD203B41FA5}">
                      <a16:colId xmlns:a16="http://schemas.microsoft.com/office/drawing/2014/main" val="20002"/>
                    </a:ext>
                  </a:extLst>
                </a:gridCol>
                <a:gridCol w="707313">
                  <a:extLst>
                    <a:ext uri="{9D8B030D-6E8A-4147-A177-3AD203B41FA5}">
                      <a16:colId xmlns:a16="http://schemas.microsoft.com/office/drawing/2014/main" val="20003"/>
                    </a:ext>
                  </a:extLst>
                </a:gridCol>
                <a:gridCol w="707313">
                  <a:extLst>
                    <a:ext uri="{9D8B030D-6E8A-4147-A177-3AD203B41FA5}">
                      <a16:colId xmlns:a16="http://schemas.microsoft.com/office/drawing/2014/main" val="20004"/>
                    </a:ext>
                  </a:extLst>
                </a:gridCol>
                <a:gridCol w="707313">
                  <a:extLst>
                    <a:ext uri="{9D8B030D-6E8A-4147-A177-3AD203B41FA5}">
                      <a16:colId xmlns:a16="http://schemas.microsoft.com/office/drawing/2014/main" val="20005"/>
                    </a:ext>
                  </a:extLst>
                </a:gridCol>
                <a:gridCol w="707313">
                  <a:extLst>
                    <a:ext uri="{9D8B030D-6E8A-4147-A177-3AD203B41FA5}">
                      <a16:colId xmlns:a16="http://schemas.microsoft.com/office/drawing/2014/main" val="20006"/>
                    </a:ext>
                  </a:extLst>
                </a:gridCol>
                <a:gridCol w="707313">
                  <a:extLst>
                    <a:ext uri="{9D8B030D-6E8A-4147-A177-3AD203B41FA5}">
                      <a16:colId xmlns:a16="http://schemas.microsoft.com/office/drawing/2014/main" val="20007"/>
                    </a:ext>
                  </a:extLst>
                </a:gridCol>
              </a:tblGrid>
              <a:tr h="338157">
                <a:tc gridSpan="8">
                  <a:txBody>
                    <a:bodyPr/>
                    <a:lstStyle/>
                    <a:p>
                      <a:pPr algn="ctr"/>
                      <a:r>
                        <a:rPr lang="en-US" sz="1100" dirty="0">
                          <a:latin typeface="+mn-lt"/>
                        </a:rPr>
                        <a:t>Net Returns</a:t>
                      </a:r>
                      <a:r>
                        <a:rPr lang="en-US" sz="1100" baseline="0" dirty="0">
                          <a:latin typeface="+mn-lt"/>
                        </a:rPr>
                        <a:t> (%) as of 3/31/21</a:t>
                      </a:r>
                      <a:endParaRPr lang="en-US" sz="1100" b="1" dirty="0">
                        <a:solidFill>
                          <a:schemeClr val="bg1"/>
                        </a:solidFill>
                        <a:latin typeface="+mn-lt"/>
                      </a:endParaRPr>
                    </a:p>
                  </a:txBody>
                  <a:tcPr marL="51435" marR="51435" marT="25718" marB="25718" anchor="ctr">
                    <a:solidFill>
                      <a:srgbClr val="4584BA"/>
                    </a:solidFill>
                  </a:tcPr>
                </a:tc>
                <a:tc hMerge="1">
                  <a:txBody>
                    <a:bodyPr/>
                    <a:lstStyle/>
                    <a:p>
                      <a:pPr algn="ctr"/>
                      <a:endParaRPr lang="en-US" sz="1000" dirty="0"/>
                    </a:p>
                  </a:txBody>
                  <a:tcPr anchor="b" anchorCtr="1"/>
                </a:tc>
                <a:tc hMerge="1">
                  <a:txBody>
                    <a:bodyPr/>
                    <a:lstStyle/>
                    <a:p>
                      <a:pPr algn="ctr"/>
                      <a:endParaRPr lang="en-US" sz="1000" dirty="0"/>
                    </a:p>
                  </a:txBody>
                  <a:tcPr anchor="b" anchorCtr="1"/>
                </a:tc>
                <a:tc hMerge="1">
                  <a:txBody>
                    <a:bodyPr/>
                    <a:lstStyle/>
                    <a:p>
                      <a:pPr algn="ctr"/>
                      <a:endParaRPr lang="en-US" sz="1000" dirty="0"/>
                    </a:p>
                  </a:txBody>
                  <a:tcPr anchor="b" anchorCtr="1"/>
                </a:tc>
                <a:tc hMerge="1">
                  <a:txBody>
                    <a:bodyPr/>
                    <a:lstStyle/>
                    <a:p>
                      <a:pPr algn="ctr"/>
                      <a:endParaRPr lang="en-US" sz="1000" dirty="0"/>
                    </a:p>
                  </a:txBody>
                  <a:tcPr anchor="b" anchorCtr="1"/>
                </a:tc>
                <a:tc hMerge="1">
                  <a:txBody>
                    <a:bodyPr/>
                    <a:lstStyle/>
                    <a:p>
                      <a:pPr algn="ctr"/>
                      <a:endParaRPr lang="en-US" sz="1000" dirty="0"/>
                    </a:p>
                  </a:txBody>
                  <a:tcPr anchor="b" anchorCtr="1"/>
                </a:tc>
                <a:tc hMerge="1">
                  <a:txBody>
                    <a:bodyPr/>
                    <a:lstStyle/>
                    <a:p>
                      <a:pPr algn="ctr"/>
                      <a:endParaRPr lang="en-US" sz="1000" dirty="0"/>
                    </a:p>
                  </a:txBody>
                  <a:tcPr anchor="b" anchorCtr="1"/>
                </a:tc>
                <a:tc hMerge="1">
                  <a:txBody>
                    <a:bodyPr/>
                    <a:lstStyle/>
                    <a:p>
                      <a:pPr algn="ctr"/>
                      <a:endParaRPr lang="en-US" sz="1000" dirty="0"/>
                    </a:p>
                  </a:txBody>
                  <a:tcPr anchor="b" anchorCtr="1"/>
                </a:tc>
                <a:extLst>
                  <a:ext uri="{0D108BD9-81ED-4DB2-BD59-A6C34878D82A}">
                    <a16:rowId xmlns:a16="http://schemas.microsoft.com/office/drawing/2014/main" val="10000"/>
                  </a:ext>
                </a:extLst>
              </a:tr>
              <a:tr h="385031">
                <a:tc>
                  <a:txBody>
                    <a:bodyPr/>
                    <a:lstStyle/>
                    <a:p>
                      <a:pPr algn="ctr" fontAlgn="b"/>
                      <a:r>
                        <a:rPr lang="en-US" sz="1100" b="0" i="0" u="none" strike="noStrike" dirty="0">
                          <a:solidFill>
                            <a:srgbClr val="002060"/>
                          </a:solidFill>
                          <a:effectLst/>
                          <a:latin typeface="Arial" panose="020B0604020202020204" pitchFamily="34" charset="0"/>
                        </a:rPr>
                        <a:t> </a:t>
                      </a:r>
                    </a:p>
                  </a:txBody>
                  <a:tcPr marL="7144" marR="7144" marT="7144" marB="0" anchor="ctr">
                    <a:solidFill>
                      <a:srgbClr val="A3D1E6"/>
                    </a:solidFill>
                  </a:tcPr>
                </a:tc>
                <a:tc>
                  <a:txBody>
                    <a:bodyPr/>
                    <a:lstStyle/>
                    <a:p>
                      <a:pPr algn="ctr" rtl="0" fontAlgn="ctr"/>
                      <a:r>
                        <a:rPr lang="en-US" sz="900" b="1" i="0" u="none" strike="noStrike" dirty="0">
                          <a:solidFill>
                            <a:srgbClr val="002060"/>
                          </a:solidFill>
                          <a:effectLst/>
                          <a:latin typeface="Arial" panose="020B0604020202020204" pitchFamily="34" charset="0"/>
                        </a:rPr>
                        <a:t>1-month</a:t>
                      </a:r>
                    </a:p>
                  </a:txBody>
                  <a:tcPr marL="7144" marR="7144" marT="7144" marB="0" anchor="ctr">
                    <a:solidFill>
                      <a:srgbClr val="A3D1E6"/>
                    </a:solidFill>
                  </a:tcPr>
                </a:tc>
                <a:tc>
                  <a:txBody>
                    <a:bodyPr/>
                    <a:lstStyle/>
                    <a:p>
                      <a:pPr algn="ctr" rtl="0" fontAlgn="ctr"/>
                      <a:r>
                        <a:rPr lang="en-US" sz="900" b="1" i="0" u="none" strike="noStrike" dirty="0">
                          <a:solidFill>
                            <a:srgbClr val="002060"/>
                          </a:solidFill>
                          <a:effectLst/>
                          <a:latin typeface="Arial" panose="020B0604020202020204" pitchFamily="34" charset="0"/>
                        </a:rPr>
                        <a:t>3-month</a:t>
                      </a:r>
                    </a:p>
                  </a:txBody>
                  <a:tcPr marL="7144" marR="7144" marT="7144" marB="0" anchor="ctr">
                    <a:solidFill>
                      <a:srgbClr val="A3D1E6"/>
                    </a:solidFill>
                  </a:tcPr>
                </a:tc>
                <a:tc>
                  <a:txBody>
                    <a:bodyPr/>
                    <a:lstStyle/>
                    <a:p>
                      <a:pPr algn="ctr" rtl="0" fontAlgn="ctr"/>
                      <a:r>
                        <a:rPr lang="en-US" sz="900" b="1" i="0" u="none" strike="noStrike" dirty="0">
                          <a:solidFill>
                            <a:srgbClr val="002060"/>
                          </a:solidFill>
                          <a:effectLst/>
                          <a:latin typeface="Arial" panose="020B0604020202020204" pitchFamily="34" charset="0"/>
                        </a:rPr>
                        <a:t>1-year</a:t>
                      </a:r>
                    </a:p>
                  </a:txBody>
                  <a:tcPr marL="7144" marR="7144" marT="7144" marB="0" anchor="ctr">
                    <a:solidFill>
                      <a:srgbClr val="A3D1E6"/>
                    </a:solidFill>
                  </a:tcPr>
                </a:tc>
                <a:tc>
                  <a:txBody>
                    <a:bodyPr/>
                    <a:lstStyle/>
                    <a:p>
                      <a:pPr algn="ctr" rtl="0" fontAlgn="ctr"/>
                      <a:r>
                        <a:rPr lang="en-US" sz="900" b="1" i="0" u="none" strike="noStrike" dirty="0">
                          <a:solidFill>
                            <a:srgbClr val="002060"/>
                          </a:solidFill>
                          <a:effectLst/>
                          <a:latin typeface="Arial" panose="020B0604020202020204" pitchFamily="34" charset="0"/>
                        </a:rPr>
                        <a:t>3-years</a:t>
                      </a:r>
                    </a:p>
                  </a:txBody>
                  <a:tcPr marL="7144" marR="7144" marT="7144" marB="0" anchor="ctr">
                    <a:solidFill>
                      <a:srgbClr val="A3D1E6"/>
                    </a:solidFill>
                  </a:tcPr>
                </a:tc>
                <a:tc>
                  <a:txBody>
                    <a:bodyPr/>
                    <a:lstStyle/>
                    <a:p>
                      <a:pPr algn="ctr" rtl="0" fontAlgn="ctr"/>
                      <a:r>
                        <a:rPr lang="en-US" sz="900" b="1" i="0" u="none" strike="noStrike" dirty="0">
                          <a:solidFill>
                            <a:srgbClr val="002060"/>
                          </a:solidFill>
                          <a:effectLst/>
                          <a:latin typeface="Arial" panose="020B0604020202020204" pitchFamily="34" charset="0"/>
                        </a:rPr>
                        <a:t>5-years</a:t>
                      </a:r>
                    </a:p>
                  </a:txBody>
                  <a:tcPr marL="7144" marR="7144" marT="7144" marB="0" anchor="ctr">
                    <a:solidFill>
                      <a:srgbClr val="A3D1E6"/>
                    </a:solidFill>
                  </a:tcPr>
                </a:tc>
                <a:tc>
                  <a:txBody>
                    <a:bodyPr/>
                    <a:lstStyle/>
                    <a:p>
                      <a:pPr algn="ctr" rtl="0" fontAlgn="ctr"/>
                      <a:r>
                        <a:rPr lang="en-US" sz="900" b="1" i="0" u="none" strike="noStrike" dirty="0">
                          <a:solidFill>
                            <a:srgbClr val="002060"/>
                          </a:solidFill>
                          <a:effectLst/>
                          <a:latin typeface="Arial" panose="020B0604020202020204" pitchFamily="34" charset="0"/>
                        </a:rPr>
                        <a:t>10-years</a:t>
                      </a:r>
                    </a:p>
                  </a:txBody>
                  <a:tcPr marL="7144" marR="7144" marT="7144" marB="0" anchor="ctr">
                    <a:solidFill>
                      <a:srgbClr val="A3D1E6"/>
                    </a:solidFill>
                  </a:tcPr>
                </a:tc>
                <a:tc>
                  <a:txBody>
                    <a:bodyPr/>
                    <a:lstStyle/>
                    <a:p>
                      <a:pPr algn="ctr" rtl="0" fontAlgn="ctr"/>
                      <a:r>
                        <a:rPr lang="en-US" sz="900" b="1" i="0" u="none" strike="noStrike" dirty="0">
                          <a:solidFill>
                            <a:srgbClr val="002060"/>
                          </a:solidFill>
                          <a:effectLst/>
                          <a:latin typeface="Arial" panose="020B0604020202020204" pitchFamily="34" charset="0"/>
                        </a:rPr>
                        <a:t>Since Jan. 1996</a:t>
                      </a:r>
                    </a:p>
                  </a:txBody>
                  <a:tcPr marL="7144" marR="7144" marT="7144" marB="0" anchor="ctr">
                    <a:solidFill>
                      <a:srgbClr val="A3D1E6"/>
                    </a:solidFill>
                  </a:tcPr>
                </a:tc>
                <a:extLst>
                  <a:ext uri="{0D108BD9-81ED-4DB2-BD59-A6C34878D82A}">
                    <a16:rowId xmlns:a16="http://schemas.microsoft.com/office/drawing/2014/main" val="10001"/>
                  </a:ext>
                </a:extLst>
              </a:tr>
              <a:tr h="603250">
                <a:tc>
                  <a:txBody>
                    <a:bodyPr/>
                    <a:lstStyle/>
                    <a:p>
                      <a:pPr algn="ctr" rtl="0" fontAlgn="ctr"/>
                      <a:r>
                        <a:rPr lang="en-US" sz="1100" b="0" i="0" u="none" strike="noStrike" dirty="0">
                          <a:solidFill>
                            <a:srgbClr val="002060"/>
                          </a:solidFill>
                          <a:effectLst/>
                          <a:latin typeface="Arial" panose="020B0604020202020204" pitchFamily="34" charset="0"/>
                        </a:rPr>
                        <a:t>Annualized Net</a:t>
                      </a:r>
                    </a:p>
                    <a:p>
                      <a:pPr algn="ctr" rtl="0" fontAlgn="ctr"/>
                      <a:r>
                        <a:rPr lang="en-US" sz="1100" b="0" i="0" u="none" strike="noStrike" dirty="0">
                          <a:solidFill>
                            <a:srgbClr val="002060"/>
                          </a:solidFill>
                          <a:effectLst/>
                          <a:latin typeface="Arial" panose="020B0604020202020204" pitchFamily="34" charset="0"/>
                        </a:rPr>
                        <a:t>Participant Yield</a:t>
                      </a:r>
                      <a:r>
                        <a:rPr lang="en-US" sz="1100" b="0" i="0" u="none" strike="noStrike" baseline="30000" dirty="0">
                          <a:solidFill>
                            <a:srgbClr val="002060"/>
                          </a:solidFill>
                          <a:effectLst/>
                          <a:latin typeface="Arial" panose="020B0604020202020204" pitchFamily="34" charset="0"/>
                        </a:rPr>
                        <a:t>1</a:t>
                      </a:r>
                    </a:p>
                  </a:txBody>
                  <a:tcPr marL="7144" marR="7144" marT="7144" marB="0" anchor="ctr"/>
                </a:tc>
                <a:tc>
                  <a:txBody>
                    <a:bodyPr/>
                    <a:lstStyle/>
                    <a:p>
                      <a:pPr algn="ctr" fontAlgn="b"/>
                      <a:r>
                        <a:rPr lang="en-US" sz="1100" b="0" i="0" u="none" strike="noStrike" dirty="0">
                          <a:solidFill>
                            <a:schemeClr val="tx2"/>
                          </a:solidFill>
                          <a:effectLst/>
                          <a:latin typeface="Arial" panose="020B0604020202020204" pitchFamily="34" charset="0"/>
                        </a:rPr>
                        <a:t>0.13%</a:t>
                      </a:r>
                    </a:p>
                  </a:txBody>
                  <a:tcPr marL="0" marR="0" marT="0" marB="0" anchor="ctr"/>
                </a:tc>
                <a:tc>
                  <a:txBody>
                    <a:bodyPr/>
                    <a:lstStyle/>
                    <a:p>
                      <a:pPr algn="ctr" fontAlgn="b"/>
                      <a:r>
                        <a:rPr lang="en-US" sz="1100" b="0" i="0" u="none" strike="noStrike" dirty="0">
                          <a:solidFill>
                            <a:schemeClr val="tx2"/>
                          </a:solidFill>
                          <a:effectLst/>
                          <a:latin typeface="Arial" panose="020B0604020202020204" pitchFamily="34" charset="0"/>
                        </a:rPr>
                        <a:t>0.15%</a:t>
                      </a:r>
                    </a:p>
                  </a:txBody>
                  <a:tcPr marL="0" marR="0" marT="0" marB="0" anchor="ctr"/>
                </a:tc>
                <a:tc>
                  <a:txBody>
                    <a:bodyPr/>
                    <a:lstStyle/>
                    <a:p>
                      <a:pPr algn="ctr" fontAlgn="b"/>
                      <a:r>
                        <a:rPr lang="en-US" sz="1100" b="0" i="0" u="none" strike="noStrike" dirty="0">
                          <a:solidFill>
                            <a:schemeClr val="tx2"/>
                          </a:solidFill>
                          <a:effectLst/>
                          <a:latin typeface="Arial" panose="020B0604020202020204" pitchFamily="34" charset="0"/>
                        </a:rPr>
                        <a:t>0.38%</a:t>
                      </a:r>
                    </a:p>
                  </a:txBody>
                  <a:tcPr marL="0" marR="0" marT="0" marB="0" anchor="ctr"/>
                </a:tc>
                <a:tc>
                  <a:txBody>
                    <a:bodyPr/>
                    <a:lstStyle/>
                    <a:p>
                      <a:pPr algn="ctr" fontAlgn="b"/>
                      <a:r>
                        <a:rPr lang="en-US" sz="1100" b="0" i="0" u="none" strike="noStrike" dirty="0">
                          <a:solidFill>
                            <a:schemeClr val="tx2"/>
                          </a:solidFill>
                          <a:effectLst/>
                          <a:latin typeface="Arial" panose="020B0604020202020204" pitchFamily="34" charset="0"/>
                        </a:rPr>
                        <a:t>1.65%</a:t>
                      </a:r>
                    </a:p>
                  </a:txBody>
                  <a:tcPr marL="0" marR="0" marT="0" marB="0" anchor="ctr"/>
                </a:tc>
                <a:tc>
                  <a:txBody>
                    <a:bodyPr/>
                    <a:lstStyle/>
                    <a:p>
                      <a:pPr algn="ctr" fontAlgn="b"/>
                      <a:r>
                        <a:rPr lang="en-US" sz="1100" b="0" i="0" u="none" strike="noStrike" dirty="0">
                          <a:solidFill>
                            <a:schemeClr val="tx2"/>
                          </a:solidFill>
                          <a:effectLst/>
                          <a:latin typeface="Arial" panose="020B0604020202020204" pitchFamily="34" charset="0"/>
                        </a:rPr>
                        <a:t>1.43%</a:t>
                      </a:r>
                    </a:p>
                  </a:txBody>
                  <a:tcPr marL="0" marR="0" marT="0" marB="0" anchor="ctr"/>
                </a:tc>
                <a:tc>
                  <a:txBody>
                    <a:bodyPr/>
                    <a:lstStyle/>
                    <a:p>
                      <a:pPr algn="ctr" fontAlgn="b"/>
                      <a:r>
                        <a:rPr lang="en-US" sz="1100" b="0" i="0" u="none" strike="noStrike">
                          <a:solidFill>
                            <a:schemeClr val="tx2"/>
                          </a:solidFill>
                          <a:effectLst/>
                          <a:latin typeface="Arial" panose="020B0604020202020204" pitchFamily="34" charset="0"/>
                        </a:rPr>
                        <a:t>0.83%</a:t>
                      </a:r>
                    </a:p>
                  </a:txBody>
                  <a:tcPr marL="0" marR="0" marT="0" marB="0" anchor="ctr"/>
                </a:tc>
                <a:tc>
                  <a:txBody>
                    <a:bodyPr/>
                    <a:lstStyle/>
                    <a:p>
                      <a:pPr algn="ctr" fontAlgn="b"/>
                      <a:r>
                        <a:rPr lang="en-US" sz="1100" b="0" i="0" u="none" strike="noStrike">
                          <a:solidFill>
                            <a:schemeClr val="tx2"/>
                          </a:solidFill>
                          <a:effectLst/>
                          <a:latin typeface="Arial" panose="020B0604020202020204" pitchFamily="34" charset="0"/>
                        </a:rPr>
                        <a:t>2.48%</a:t>
                      </a:r>
                    </a:p>
                  </a:txBody>
                  <a:tcPr marL="0" marR="0" marT="0" marB="0" anchor="ctr"/>
                </a:tc>
                <a:extLst>
                  <a:ext uri="{0D108BD9-81ED-4DB2-BD59-A6C34878D82A}">
                    <a16:rowId xmlns:a16="http://schemas.microsoft.com/office/drawing/2014/main" val="10002"/>
                  </a:ext>
                </a:extLst>
              </a:tr>
              <a:tr h="603250">
                <a:tc>
                  <a:txBody>
                    <a:bodyPr/>
                    <a:lstStyle/>
                    <a:p>
                      <a:pPr algn="ctr" rtl="0" fontAlgn="ctr"/>
                      <a:r>
                        <a:rPr lang="en-US" sz="1100" b="0" i="0" u="none" strike="noStrike" dirty="0">
                          <a:solidFill>
                            <a:srgbClr val="002060"/>
                          </a:solidFill>
                          <a:effectLst/>
                          <a:latin typeface="Arial" panose="020B0604020202020204" pitchFamily="34" charset="0"/>
                        </a:rPr>
                        <a:t>S&amp;P AAA/AA Rated GIP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2060"/>
                          </a:solidFill>
                          <a:effectLst/>
                          <a:latin typeface="Arial" panose="020B0604020202020204" pitchFamily="34" charset="0"/>
                        </a:rPr>
                        <a:t>All 30-Day Net Index</a:t>
                      </a:r>
                      <a:r>
                        <a:rPr lang="en-US" sz="1100" b="0" i="0" u="none" strike="noStrike" baseline="30000" dirty="0">
                          <a:solidFill>
                            <a:srgbClr val="002060"/>
                          </a:solidFill>
                          <a:effectLst/>
                          <a:latin typeface="Arial" panose="020B0604020202020204" pitchFamily="34" charset="0"/>
                        </a:rPr>
                        <a:t>2</a:t>
                      </a:r>
                    </a:p>
                  </a:txBody>
                  <a:tcPr marL="7144" marR="7144" marT="7144" marB="0" anchor="ctr"/>
                </a:tc>
                <a:tc>
                  <a:txBody>
                    <a:bodyPr/>
                    <a:lstStyle/>
                    <a:p>
                      <a:pPr algn="ctr" fontAlgn="b"/>
                      <a:r>
                        <a:rPr lang="en-US" sz="1100" b="0" i="0" u="none" strike="noStrike">
                          <a:solidFill>
                            <a:schemeClr val="tx2"/>
                          </a:solidFill>
                          <a:effectLst/>
                          <a:latin typeface="Arial" panose="020B0604020202020204" pitchFamily="34" charset="0"/>
                        </a:rPr>
                        <a:t>0.05%</a:t>
                      </a:r>
                    </a:p>
                  </a:txBody>
                  <a:tcPr marL="0" marR="0" marT="0" marB="0" anchor="ctr"/>
                </a:tc>
                <a:tc>
                  <a:txBody>
                    <a:bodyPr/>
                    <a:lstStyle/>
                    <a:p>
                      <a:pPr algn="ctr" fontAlgn="b"/>
                      <a:r>
                        <a:rPr lang="en-US" sz="1100" b="0" i="0" u="none" strike="noStrike">
                          <a:solidFill>
                            <a:schemeClr val="tx2"/>
                          </a:solidFill>
                          <a:effectLst/>
                          <a:latin typeface="Arial" panose="020B0604020202020204" pitchFamily="34" charset="0"/>
                        </a:rPr>
                        <a:t>0.06%</a:t>
                      </a:r>
                    </a:p>
                  </a:txBody>
                  <a:tcPr marL="0" marR="0" marT="0" marB="0" anchor="ctr"/>
                </a:tc>
                <a:tc>
                  <a:txBody>
                    <a:bodyPr/>
                    <a:lstStyle/>
                    <a:p>
                      <a:pPr algn="ctr" fontAlgn="b"/>
                      <a:r>
                        <a:rPr lang="en-US" sz="1100" b="0" i="0" u="none" strike="noStrike">
                          <a:solidFill>
                            <a:schemeClr val="tx2"/>
                          </a:solidFill>
                          <a:effectLst/>
                          <a:latin typeface="Arial" panose="020B0604020202020204" pitchFamily="34" charset="0"/>
                        </a:rPr>
                        <a:t>0.23%</a:t>
                      </a:r>
                    </a:p>
                  </a:txBody>
                  <a:tcPr marL="0" marR="0" marT="0" marB="0" anchor="ctr"/>
                </a:tc>
                <a:tc>
                  <a:txBody>
                    <a:bodyPr/>
                    <a:lstStyle/>
                    <a:p>
                      <a:pPr algn="ctr" fontAlgn="b"/>
                      <a:r>
                        <a:rPr lang="en-US" sz="1100" b="0" i="0" u="none" strike="noStrike" dirty="0">
                          <a:solidFill>
                            <a:schemeClr val="tx2"/>
                          </a:solidFill>
                          <a:effectLst/>
                          <a:latin typeface="Arial" panose="020B0604020202020204" pitchFamily="34" charset="0"/>
                        </a:rPr>
                        <a:t>1.44%</a:t>
                      </a:r>
                    </a:p>
                  </a:txBody>
                  <a:tcPr marL="0" marR="0" marT="0" marB="0" anchor="ctr"/>
                </a:tc>
                <a:tc>
                  <a:txBody>
                    <a:bodyPr/>
                    <a:lstStyle/>
                    <a:p>
                      <a:pPr algn="ctr" fontAlgn="b"/>
                      <a:r>
                        <a:rPr lang="en-US" sz="1100" b="0" i="0" u="none" strike="noStrike" dirty="0">
                          <a:solidFill>
                            <a:schemeClr val="tx2"/>
                          </a:solidFill>
                          <a:effectLst/>
                          <a:latin typeface="Arial" panose="020B0604020202020204" pitchFamily="34" charset="0"/>
                        </a:rPr>
                        <a:t>1.18%</a:t>
                      </a:r>
                    </a:p>
                  </a:txBody>
                  <a:tcPr marL="0" marR="0" marT="0" marB="0" anchor="ctr"/>
                </a:tc>
                <a:tc>
                  <a:txBody>
                    <a:bodyPr/>
                    <a:lstStyle/>
                    <a:p>
                      <a:pPr algn="ctr" fontAlgn="b"/>
                      <a:r>
                        <a:rPr lang="en-US" sz="1100" b="0" i="0" u="none" strike="noStrike" dirty="0">
                          <a:solidFill>
                            <a:schemeClr val="tx2"/>
                          </a:solidFill>
                          <a:effectLst/>
                          <a:latin typeface="Arial" panose="020B0604020202020204" pitchFamily="34" charset="0"/>
                        </a:rPr>
                        <a:t>0.63%</a:t>
                      </a:r>
                    </a:p>
                  </a:txBody>
                  <a:tcPr marL="0" marR="0" marT="0" marB="0" anchor="ctr"/>
                </a:tc>
                <a:tc>
                  <a:txBody>
                    <a:bodyPr/>
                    <a:lstStyle/>
                    <a:p>
                      <a:pPr algn="ctr" fontAlgn="b"/>
                      <a:r>
                        <a:rPr lang="en-US" sz="1100" b="0" i="0" u="none" strike="noStrike" dirty="0">
                          <a:solidFill>
                            <a:schemeClr val="tx2"/>
                          </a:solidFill>
                          <a:effectLst/>
                          <a:latin typeface="Arial" panose="020B0604020202020204" pitchFamily="34" charset="0"/>
                        </a:rPr>
                        <a:t>2.26%</a:t>
                      </a:r>
                    </a:p>
                  </a:txBody>
                  <a:tcPr marL="0" marR="0" marT="0" marB="0" anchor="ctr"/>
                </a:tc>
                <a:extLst>
                  <a:ext uri="{0D108BD9-81ED-4DB2-BD59-A6C34878D82A}">
                    <a16:rowId xmlns:a16="http://schemas.microsoft.com/office/drawing/2014/main" val="10003"/>
                  </a:ext>
                </a:extLst>
              </a:tr>
              <a:tr h="603250">
                <a:tc>
                  <a:txBody>
                    <a:bodyPr/>
                    <a:lstStyle/>
                    <a:p>
                      <a:pPr algn="ctr" rtl="0" fontAlgn="ctr"/>
                      <a:r>
                        <a:rPr lang="en-US" sz="1100" b="0" i="1" u="none" strike="noStrike" dirty="0">
                          <a:solidFill>
                            <a:srgbClr val="002060"/>
                          </a:solidFill>
                          <a:effectLst/>
                          <a:latin typeface="Arial" panose="020B0604020202020204" pitchFamily="34" charset="0"/>
                        </a:rPr>
                        <a:t>Above (Below) </a:t>
                      </a:r>
                    </a:p>
                    <a:p>
                      <a:pPr algn="ctr" rtl="0" fontAlgn="ctr"/>
                      <a:r>
                        <a:rPr lang="en-US" sz="1100" b="0" i="1" u="none" strike="noStrike" dirty="0">
                          <a:solidFill>
                            <a:srgbClr val="002060"/>
                          </a:solidFill>
                          <a:effectLst/>
                          <a:latin typeface="Arial" panose="020B0604020202020204" pitchFamily="34" charset="0"/>
                        </a:rPr>
                        <a:t>Benchmark</a:t>
                      </a:r>
                    </a:p>
                  </a:txBody>
                  <a:tcPr marL="7144" marR="7144" marT="7144" marB="0" anchor="ctr"/>
                </a:tc>
                <a:tc>
                  <a:txBody>
                    <a:bodyPr/>
                    <a:lstStyle/>
                    <a:p>
                      <a:pPr algn="ctr" fontAlgn="b"/>
                      <a:r>
                        <a:rPr lang="en-US" sz="1100" b="0" i="1" u="none" strike="noStrike" dirty="0">
                          <a:solidFill>
                            <a:schemeClr val="tx2"/>
                          </a:solidFill>
                          <a:effectLst/>
                          <a:latin typeface="Arial" panose="020B0604020202020204" pitchFamily="34" charset="0"/>
                        </a:rPr>
                        <a:t>0.08%</a:t>
                      </a:r>
                    </a:p>
                  </a:txBody>
                  <a:tcPr marL="0" marR="0" marT="0" marB="0" anchor="ctr"/>
                </a:tc>
                <a:tc>
                  <a:txBody>
                    <a:bodyPr/>
                    <a:lstStyle/>
                    <a:p>
                      <a:pPr algn="ctr" fontAlgn="b"/>
                      <a:r>
                        <a:rPr lang="en-US" sz="1100" b="0" i="1" u="none" strike="noStrike" dirty="0">
                          <a:solidFill>
                            <a:schemeClr val="tx2"/>
                          </a:solidFill>
                          <a:effectLst/>
                          <a:latin typeface="Arial" panose="020B0604020202020204" pitchFamily="34" charset="0"/>
                        </a:rPr>
                        <a:t>0.09%</a:t>
                      </a:r>
                    </a:p>
                  </a:txBody>
                  <a:tcPr marL="0" marR="0" marT="0" marB="0" anchor="ctr"/>
                </a:tc>
                <a:tc>
                  <a:txBody>
                    <a:bodyPr/>
                    <a:lstStyle/>
                    <a:p>
                      <a:pPr algn="ctr" fontAlgn="b"/>
                      <a:r>
                        <a:rPr lang="en-US" sz="1100" b="0" i="1" u="none" strike="noStrike" dirty="0">
                          <a:solidFill>
                            <a:schemeClr val="tx2"/>
                          </a:solidFill>
                          <a:effectLst/>
                          <a:latin typeface="Arial" panose="020B0604020202020204" pitchFamily="34" charset="0"/>
                        </a:rPr>
                        <a:t>0.15%</a:t>
                      </a:r>
                    </a:p>
                  </a:txBody>
                  <a:tcPr marL="0" marR="0" marT="0" marB="0" anchor="ctr"/>
                </a:tc>
                <a:tc>
                  <a:txBody>
                    <a:bodyPr/>
                    <a:lstStyle/>
                    <a:p>
                      <a:pPr algn="ctr" fontAlgn="b"/>
                      <a:r>
                        <a:rPr lang="en-US" sz="1100" b="0" i="1" u="none" strike="noStrike" dirty="0">
                          <a:solidFill>
                            <a:schemeClr val="tx2"/>
                          </a:solidFill>
                          <a:effectLst/>
                          <a:latin typeface="Arial" panose="020B0604020202020204" pitchFamily="34" charset="0"/>
                        </a:rPr>
                        <a:t>0.22%</a:t>
                      </a:r>
                    </a:p>
                  </a:txBody>
                  <a:tcPr marL="0" marR="0" marT="0" marB="0" anchor="ctr"/>
                </a:tc>
                <a:tc>
                  <a:txBody>
                    <a:bodyPr/>
                    <a:lstStyle/>
                    <a:p>
                      <a:pPr algn="ctr" fontAlgn="b"/>
                      <a:r>
                        <a:rPr lang="en-US" sz="1100" b="0" i="1" u="none" strike="noStrike" dirty="0">
                          <a:solidFill>
                            <a:schemeClr val="tx2"/>
                          </a:solidFill>
                          <a:effectLst/>
                          <a:latin typeface="Arial" panose="020B0604020202020204" pitchFamily="34" charset="0"/>
                        </a:rPr>
                        <a:t>0.25%</a:t>
                      </a:r>
                    </a:p>
                  </a:txBody>
                  <a:tcPr marL="0" marR="0" marT="0" marB="0" anchor="ctr"/>
                </a:tc>
                <a:tc>
                  <a:txBody>
                    <a:bodyPr/>
                    <a:lstStyle/>
                    <a:p>
                      <a:pPr algn="ctr" fontAlgn="b"/>
                      <a:r>
                        <a:rPr lang="en-US" sz="1100" b="0" i="1" u="none" strike="noStrike" dirty="0">
                          <a:solidFill>
                            <a:schemeClr val="tx2"/>
                          </a:solidFill>
                          <a:effectLst/>
                          <a:latin typeface="Arial" panose="020B0604020202020204" pitchFamily="34" charset="0"/>
                        </a:rPr>
                        <a:t>0.21%</a:t>
                      </a:r>
                    </a:p>
                  </a:txBody>
                  <a:tcPr marL="0" marR="0" marT="0" marB="0" anchor="ctr"/>
                </a:tc>
                <a:tc>
                  <a:txBody>
                    <a:bodyPr/>
                    <a:lstStyle/>
                    <a:p>
                      <a:pPr algn="ctr" fontAlgn="b"/>
                      <a:r>
                        <a:rPr lang="en-US" sz="1100" b="0" i="1" u="none" strike="noStrike" dirty="0">
                          <a:solidFill>
                            <a:schemeClr val="tx2"/>
                          </a:solidFill>
                          <a:effectLst/>
                          <a:latin typeface="Arial" panose="020B0604020202020204" pitchFamily="34" charset="0"/>
                        </a:rPr>
                        <a:t>0.22%</a:t>
                      </a:r>
                    </a:p>
                  </a:txBody>
                  <a:tcPr marL="0" marR="0" marT="0" marB="0" anchor="ct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pPr defTabSz="685800">
              <a:defRPr/>
            </a:pPr>
            <a:fld id="{82AD25E3-C36E-402F-86F9-63028CC64754}" type="slidenum">
              <a:rPr lang="en-US" smtClean="0"/>
              <a:pPr defTabSz="685800">
                <a:defRPr/>
              </a:pPr>
              <a:t>163</a:t>
            </a:fld>
            <a:endParaRPr lang="en-US" dirty="0"/>
          </a:p>
        </p:txBody>
      </p:sp>
    </p:spTree>
    <p:extLst>
      <p:ext uri="{BB962C8B-B14F-4D97-AF65-F5344CB8AC3E}">
        <p14:creationId xmlns:p14="http://schemas.microsoft.com/office/powerpoint/2010/main" val="2202145779"/>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 name="Rectangle 6"/>
          <p:cNvSpPr>
            <a:spLocks noGrp="1"/>
          </p:cNvSpPr>
          <p:nvPr>
            <p:ph type="title"/>
          </p:nvPr>
        </p:nvSpPr>
        <p:spPr/>
        <p:txBody>
          <a:bodyPr/>
          <a:lstStyle/>
          <a:p>
            <a:r>
              <a:rPr lang="en-US" dirty="0">
                <a:solidFill>
                  <a:schemeClr val="accent1"/>
                </a:solidFill>
              </a:rPr>
              <a:t>Performance vs. Index</a:t>
            </a:r>
            <a:r>
              <a:rPr lang="en-US" sz="1800" dirty="0">
                <a:solidFill>
                  <a:schemeClr val="accent1"/>
                </a:solidFill>
              </a:rPr>
              <a:t/>
            </a:r>
            <a:br>
              <a:rPr lang="en-US" sz="1800" dirty="0">
                <a:solidFill>
                  <a:schemeClr val="accent1"/>
                </a:solidFill>
              </a:rPr>
            </a:br>
            <a:r>
              <a:rPr lang="en-US" sz="1500" dirty="0">
                <a:solidFill>
                  <a:schemeClr val="accent1"/>
                </a:solidFill>
              </a:rPr>
              <a:t>Period Ending 4/30/21</a:t>
            </a:r>
            <a:endParaRPr lang="en-US" sz="1800" dirty="0">
              <a:solidFill>
                <a:schemeClr val="accent1"/>
              </a:solidFill>
              <a:highlight>
                <a:srgbClr val="FFFF00"/>
              </a:highlight>
            </a:endParaRPr>
          </a:p>
        </p:txBody>
      </p:sp>
      <p:sp>
        <p:nvSpPr>
          <p:cNvPr id="4103" name="TextBox 9"/>
          <p:cNvSpPr txBox="1">
            <a:spLocks noChangeArrowheads="1"/>
          </p:cNvSpPr>
          <p:nvPr/>
        </p:nvSpPr>
        <p:spPr bwMode="auto">
          <a:xfrm>
            <a:off x="1210885" y="3938000"/>
            <a:ext cx="6832449" cy="369332"/>
          </a:xfrm>
          <a:prstGeom prst="rect">
            <a:avLst/>
          </a:prstGeom>
          <a:noFill/>
          <a:ln w="9525">
            <a:noFill/>
            <a:miter lim="800000"/>
            <a:headEnd/>
            <a:tailEnd/>
          </a:ln>
        </p:spPr>
        <p:txBody>
          <a:bodyPr wrap="square">
            <a:spAutoFit/>
          </a:bodyPr>
          <a:lstStyle/>
          <a:p>
            <a:pPr defTabSz="685800" fontAlgn="base">
              <a:spcBef>
                <a:spcPct val="0"/>
              </a:spcBef>
              <a:spcAft>
                <a:spcPct val="0"/>
              </a:spcAft>
            </a:pPr>
            <a:r>
              <a:rPr lang="en-US" sz="600" baseline="30000" dirty="0">
                <a:solidFill>
                  <a:srgbClr val="1F497D"/>
                </a:solidFill>
                <a:latin typeface="Arial"/>
                <a:cs typeface="Arial" charset="0"/>
              </a:rPr>
              <a:t>1</a:t>
            </a:r>
            <a:r>
              <a:rPr lang="en-US" sz="600" dirty="0">
                <a:solidFill>
                  <a:srgbClr val="1F497D"/>
                </a:solidFill>
                <a:latin typeface="Arial"/>
                <a:cs typeface="Arial" charset="0"/>
              </a:rPr>
              <a:t> Net of fees. Participant yield is calculated on a 365-day basis and includes adjustments for expenses and other accounting items to reflect realized earnings by participants. </a:t>
            </a:r>
          </a:p>
          <a:p>
            <a:pPr defTabSz="685800" fontAlgn="base">
              <a:spcBef>
                <a:spcPct val="0"/>
              </a:spcBef>
              <a:spcAft>
                <a:spcPct val="0"/>
              </a:spcAft>
            </a:pPr>
            <a:r>
              <a:rPr lang="en-US" sz="600" baseline="30000" dirty="0">
                <a:solidFill>
                  <a:srgbClr val="1F497D"/>
                </a:solidFill>
                <a:latin typeface="Arial"/>
                <a:cs typeface="Arial" charset="0"/>
              </a:rPr>
              <a:t>2</a:t>
            </a:r>
            <a:r>
              <a:rPr lang="en-US" sz="600" dirty="0">
                <a:solidFill>
                  <a:srgbClr val="1F497D"/>
                </a:solidFill>
                <a:latin typeface="Arial"/>
                <a:cs typeface="Arial" charset="0"/>
              </a:rPr>
              <a:t> Net of fees.</a:t>
            </a:r>
          </a:p>
          <a:p>
            <a:pPr defTabSz="685800" fontAlgn="base">
              <a:spcBef>
                <a:spcPct val="0"/>
              </a:spcBef>
              <a:spcAft>
                <a:spcPct val="0"/>
              </a:spcAft>
            </a:pPr>
            <a:r>
              <a:rPr lang="en-US" sz="600" dirty="0">
                <a:solidFill>
                  <a:srgbClr val="1F497D"/>
                </a:solidFill>
                <a:latin typeface="Arial"/>
                <a:cs typeface="Arial" charset="0"/>
              </a:rPr>
              <a:t>Notes: Annualized 1-month and 3-month performance figures</a:t>
            </a:r>
          </a:p>
        </p:txBody>
      </p:sp>
      <p:graphicFrame>
        <p:nvGraphicFramePr>
          <p:cNvPr id="3" name="Table 2"/>
          <p:cNvGraphicFramePr>
            <a:graphicFrameLocks noGrp="1"/>
          </p:cNvGraphicFramePr>
          <p:nvPr>
            <p:extLst>
              <p:ext uri="{D42A27DB-BD31-4B8C-83A1-F6EECF244321}">
                <p14:modId xmlns:p14="http://schemas.microsoft.com/office/powerpoint/2010/main" val="1328973832"/>
              </p:ext>
            </p:extLst>
          </p:nvPr>
        </p:nvGraphicFramePr>
        <p:xfrm>
          <a:off x="1143656" y="1257300"/>
          <a:ext cx="6854310" cy="2532938"/>
        </p:xfrm>
        <a:graphic>
          <a:graphicData uri="http://schemas.openxmlformats.org/drawingml/2006/table">
            <a:tbl>
              <a:tblPr firstRow="1" bandRow="1">
                <a:tableStyleId>{B301B821-A1FF-4177-AEE7-76D212191A09}</a:tableStyleId>
              </a:tblPr>
              <a:tblGrid>
                <a:gridCol w="1903119">
                  <a:extLst>
                    <a:ext uri="{9D8B030D-6E8A-4147-A177-3AD203B41FA5}">
                      <a16:colId xmlns:a16="http://schemas.microsoft.com/office/drawing/2014/main" val="20000"/>
                    </a:ext>
                  </a:extLst>
                </a:gridCol>
                <a:gridCol w="707313">
                  <a:extLst>
                    <a:ext uri="{9D8B030D-6E8A-4147-A177-3AD203B41FA5}">
                      <a16:colId xmlns:a16="http://schemas.microsoft.com/office/drawing/2014/main" val="20001"/>
                    </a:ext>
                  </a:extLst>
                </a:gridCol>
                <a:gridCol w="707313">
                  <a:extLst>
                    <a:ext uri="{9D8B030D-6E8A-4147-A177-3AD203B41FA5}">
                      <a16:colId xmlns:a16="http://schemas.microsoft.com/office/drawing/2014/main" val="20002"/>
                    </a:ext>
                  </a:extLst>
                </a:gridCol>
                <a:gridCol w="707313">
                  <a:extLst>
                    <a:ext uri="{9D8B030D-6E8A-4147-A177-3AD203B41FA5}">
                      <a16:colId xmlns:a16="http://schemas.microsoft.com/office/drawing/2014/main" val="20003"/>
                    </a:ext>
                  </a:extLst>
                </a:gridCol>
                <a:gridCol w="707313">
                  <a:extLst>
                    <a:ext uri="{9D8B030D-6E8A-4147-A177-3AD203B41FA5}">
                      <a16:colId xmlns:a16="http://schemas.microsoft.com/office/drawing/2014/main" val="20004"/>
                    </a:ext>
                  </a:extLst>
                </a:gridCol>
                <a:gridCol w="707313">
                  <a:extLst>
                    <a:ext uri="{9D8B030D-6E8A-4147-A177-3AD203B41FA5}">
                      <a16:colId xmlns:a16="http://schemas.microsoft.com/office/drawing/2014/main" val="20005"/>
                    </a:ext>
                  </a:extLst>
                </a:gridCol>
                <a:gridCol w="707313">
                  <a:extLst>
                    <a:ext uri="{9D8B030D-6E8A-4147-A177-3AD203B41FA5}">
                      <a16:colId xmlns:a16="http://schemas.microsoft.com/office/drawing/2014/main" val="20006"/>
                    </a:ext>
                  </a:extLst>
                </a:gridCol>
                <a:gridCol w="707313">
                  <a:extLst>
                    <a:ext uri="{9D8B030D-6E8A-4147-A177-3AD203B41FA5}">
                      <a16:colId xmlns:a16="http://schemas.microsoft.com/office/drawing/2014/main" val="20007"/>
                    </a:ext>
                  </a:extLst>
                </a:gridCol>
              </a:tblGrid>
              <a:tr h="338157">
                <a:tc gridSpan="8">
                  <a:txBody>
                    <a:bodyPr/>
                    <a:lstStyle/>
                    <a:p>
                      <a:pPr algn="ctr"/>
                      <a:r>
                        <a:rPr lang="en-US" sz="1100" dirty="0">
                          <a:solidFill>
                            <a:schemeClr val="bg1"/>
                          </a:solidFill>
                          <a:latin typeface="+mn-lt"/>
                        </a:rPr>
                        <a:t>Net Returns</a:t>
                      </a:r>
                      <a:r>
                        <a:rPr lang="en-US" sz="1100" baseline="0" dirty="0">
                          <a:solidFill>
                            <a:schemeClr val="bg1"/>
                          </a:solidFill>
                          <a:latin typeface="+mn-lt"/>
                        </a:rPr>
                        <a:t> (%) as of 4/30/21</a:t>
                      </a:r>
                      <a:endParaRPr lang="en-US" sz="1100" b="1" dirty="0">
                        <a:solidFill>
                          <a:schemeClr val="bg1"/>
                        </a:solidFill>
                        <a:latin typeface="+mn-lt"/>
                      </a:endParaRPr>
                    </a:p>
                  </a:txBody>
                  <a:tcPr marL="51435" marR="51435" marT="25718" marB="25718" anchor="ctr">
                    <a:solidFill>
                      <a:srgbClr val="4584BA"/>
                    </a:solidFill>
                  </a:tcPr>
                </a:tc>
                <a:tc hMerge="1">
                  <a:txBody>
                    <a:bodyPr/>
                    <a:lstStyle/>
                    <a:p>
                      <a:pPr algn="ctr"/>
                      <a:endParaRPr lang="en-US" sz="1000" dirty="0"/>
                    </a:p>
                  </a:txBody>
                  <a:tcPr anchor="b" anchorCtr="1"/>
                </a:tc>
                <a:tc hMerge="1">
                  <a:txBody>
                    <a:bodyPr/>
                    <a:lstStyle/>
                    <a:p>
                      <a:pPr algn="ctr"/>
                      <a:endParaRPr lang="en-US" sz="1000" dirty="0"/>
                    </a:p>
                  </a:txBody>
                  <a:tcPr anchor="b" anchorCtr="1"/>
                </a:tc>
                <a:tc hMerge="1">
                  <a:txBody>
                    <a:bodyPr/>
                    <a:lstStyle/>
                    <a:p>
                      <a:pPr algn="ctr"/>
                      <a:endParaRPr lang="en-US" sz="1000" dirty="0"/>
                    </a:p>
                  </a:txBody>
                  <a:tcPr anchor="b" anchorCtr="1"/>
                </a:tc>
                <a:tc hMerge="1">
                  <a:txBody>
                    <a:bodyPr/>
                    <a:lstStyle/>
                    <a:p>
                      <a:pPr algn="ctr"/>
                      <a:endParaRPr lang="en-US" sz="1000" dirty="0"/>
                    </a:p>
                  </a:txBody>
                  <a:tcPr anchor="b" anchorCtr="1"/>
                </a:tc>
                <a:tc hMerge="1">
                  <a:txBody>
                    <a:bodyPr/>
                    <a:lstStyle/>
                    <a:p>
                      <a:pPr algn="ctr"/>
                      <a:endParaRPr lang="en-US" sz="1000" dirty="0"/>
                    </a:p>
                  </a:txBody>
                  <a:tcPr anchor="b" anchorCtr="1"/>
                </a:tc>
                <a:tc hMerge="1">
                  <a:txBody>
                    <a:bodyPr/>
                    <a:lstStyle/>
                    <a:p>
                      <a:pPr algn="ctr"/>
                      <a:endParaRPr lang="en-US" sz="1000" dirty="0"/>
                    </a:p>
                  </a:txBody>
                  <a:tcPr anchor="b" anchorCtr="1"/>
                </a:tc>
                <a:tc hMerge="1">
                  <a:txBody>
                    <a:bodyPr/>
                    <a:lstStyle/>
                    <a:p>
                      <a:pPr algn="ctr"/>
                      <a:endParaRPr lang="en-US" sz="1000" dirty="0"/>
                    </a:p>
                  </a:txBody>
                  <a:tcPr anchor="b" anchorCtr="1"/>
                </a:tc>
                <a:extLst>
                  <a:ext uri="{0D108BD9-81ED-4DB2-BD59-A6C34878D82A}">
                    <a16:rowId xmlns:a16="http://schemas.microsoft.com/office/drawing/2014/main" val="10000"/>
                  </a:ext>
                </a:extLst>
              </a:tr>
              <a:tr h="385031">
                <a:tc>
                  <a:txBody>
                    <a:bodyPr/>
                    <a:lstStyle/>
                    <a:p>
                      <a:pPr algn="ctr" fontAlgn="b"/>
                      <a:r>
                        <a:rPr lang="en-US" sz="1100" b="0" i="0" u="none" strike="noStrike" dirty="0">
                          <a:solidFill>
                            <a:schemeClr val="tx1"/>
                          </a:solidFill>
                          <a:effectLst/>
                          <a:latin typeface="Arial" panose="020B0604020202020204" pitchFamily="34" charset="0"/>
                        </a:rPr>
                        <a:t> </a:t>
                      </a:r>
                    </a:p>
                  </a:txBody>
                  <a:tcPr marL="7144" marR="7144" marT="7144" marB="0" anchor="ctr">
                    <a:solidFill>
                      <a:srgbClr val="A3D1E6"/>
                    </a:solidFill>
                  </a:tcPr>
                </a:tc>
                <a:tc>
                  <a:txBody>
                    <a:bodyPr/>
                    <a:lstStyle/>
                    <a:p>
                      <a:pPr algn="ctr" rtl="0" fontAlgn="ctr"/>
                      <a:r>
                        <a:rPr lang="en-US" sz="900" b="1" i="0" u="none" strike="noStrike" dirty="0">
                          <a:solidFill>
                            <a:schemeClr val="tx1"/>
                          </a:solidFill>
                          <a:effectLst/>
                          <a:latin typeface="Arial" panose="020B0604020202020204" pitchFamily="34" charset="0"/>
                        </a:rPr>
                        <a:t>1-month</a:t>
                      </a:r>
                    </a:p>
                  </a:txBody>
                  <a:tcPr marL="7144" marR="7144" marT="7144" marB="0" anchor="ctr">
                    <a:solidFill>
                      <a:srgbClr val="A3D1E6"/>
                    </a:solidFill>
                  </a:tcPr>
                </a:tc>
                <a:tc>
                  <a:txBody>
                    <a:bodyPr/>
                    <a:lstStyle/>
                    <a:p>
                      <a:pPr algn="ctr" rtl="0" fontAlgn="ctr"/>
                      <a:r>
                        <a:rPr lang="en-US" sz="900" b="1" i="0" u="none" strike="noStrike" dirty="0">
                          <a:solidFill>
                            <a:schemeClr val="tx1"/>
                          </a:solidFill>
                          <a:effectLst/>
                          <a:latin typeface="Arial" panose="020B0604020202020204" pitchFamily="34" charset="0"/>
                        </a:rPr>
                        <a:t>3-month</a:t>
                      </a:r>
                    </a:p>
                  </a:txBody>
                  <a:tcPr marL="7144" marR="7144" marT="7144" marB="0" anchor="ctr">
                    <a:solidFill>
                      <a:srgbClr val="A3D1E6"/>
                    </a:solidFill>
                  </a:tcPr>
                </a:tc>
                <a:tc>
                  <a:txBody>
                    <a:bodyPr/>
                    <a:lstStyle/>
                    <a:p>
                      <a:pPr algn="ctr" rtl="0" fontAlgn="ctr"/>
                      <a:r>
                        <a:rPr lang="en-US" sz="900" b="1" i="0" u="none" strike="noStrike" dirty="0">
                          <a:solidFill>
                            <a:schemeClr val="tx1"/>
                          </a:solidFill>
                          <a:effectLst/>
                          <a:latin typeface="Arial" panose="020B0604020202020204" pitchFamily="34" charset="0"/>
                        </a:rPr>
                        <a:t>1-year</a:t>
                      </a:r>
                    </a:p>
                  </a:txBody>
                  <a:tcPr marL="7144" marR="7144" marT="7144" marB="0" anchor="ctr">
                    <a:solidFill>
                      <a:srgbClr val="A3D1E6"/>
                    </a:solidFill>
                  </a:tcPr>
                </a:tc>
                <a:tc>
                  <a:txBody>
                    <a:bodyPr/>
                    <a:lstStyle/>
                    <a:p>
                      <a:pPr algn="ctr" rtl="0" fontAlgn="ctr"/>
                      <a:r>
                        <a:rPr lang="en-US" sz="900" b="1" i="0" u="none" strike="noStrike" dirty="0">
                          <a:solidFill>
                            <a:schemeClr val="tx1"/>
                          </a:solidFill>
                          <a:effectLst/>
                          <a:latin typeface="Arial" panose="020B0604020202020204" pitchFamily="34" charset="0"/>
                        </a:rPr>
                        <a:t>3-years</a:t>
                      </a:r>
                    </a:p>
                  </a:txBody>
                  <a:tcPr marL="7144" marR="7144" marT="7144" marB="0" anchor="ctr">
                    <a:solidFill>
                      <a:srgbClr val="A3D1E6"/>
                    </a:solidFill>
                  </a:tcPr>
                </a:tc>
                <a:tc>
                  <a:txBody>
                    <a:bodyPr/>
                    <a:lstStyle/>
                    <a:p>
                      <a:pPr algn="ctr" rtl="0" fontAlgn="ctr"/>
                      <a:r>
                        <a:rPr lang="en-US" sz="900" b="1" i="0" u="none" strike="noStrike" dirty="0">
                          <a:solidFill>
                            <a:schemeClr val="tx1"/>
                          </a:solidFill>
                          <a:effectLst/>
                          <a:latin typeface="Arial" panose="020B0604020202020204" pitchFamily="34" charset="0"/>
                        </a:rPr>
                        <a:t>5-years</a:t>
                      </a:r>
                    </a:p>
                  </a:txBody>
                  <a:tcPr marL="7144" marR="7144" marT="7144" marB="0" anchor="ctr">
                    <a:solidFill>
                      <a:srgbClr val="A3D1E6"/>
                    </a:solidFill>
                  </a:tcPr>
                </a:tc>
                <a:tc>
                  <a:txBody>
                    <a:bodyPr/>
                    <a:lstStyle/>
                    <a:p>
                      <a:pPr algn="ctr" rtl="0" fontAlgn="ctr"/>
                      <a:r>
                        <a:rPr lang="en-US" sz="900" b="1" i="0" u="none" strike="noStrike" dirty="0">
                          <a:solidFill>
                            <a:schemeClr val="tx1"/>
                          </a:solidFill>
                          <a:effectLst/>
                          <a:latin typeface="Arial" panose="020B0604020202020204" pitchFamily="34" charset="0"/>
                        </a:rPr>
                        <a:t>10-years</a:t>
                      </a:r>
                    </a:p>
                  </a:txBody>
                  <a:tcPr marL="7144" marR="7144" marT="7144" marB="0" anchor="ctr">
                    <a:solidFill>
                      <a:srgbClr val="A3D1E6"/>
                    </a:solidFill>
                  </a:tcPr>
                </a:tc>
                <a:tc>
                  <a:txBody>
                    <a:bodyPr/>
                    <a:lstStyle/>
                    <a:p>
                      <a:pPr algn="ctr" rtl="0" fontAlgn="ctr"/>
                      <a:r>
                        <a:rPr lang="en-US" sz="900" b="1" i="0" u="none" strike="noStrike" dirty="0">
                          <a:solidFill>
                            <a:schemeClr val="tx1"/>
                          </a:solidFill>
                          <a:effectLst/>
                          <a:latin typeface="Arial" panose="020B0604020202020204" pitchFamily="34" charset="0"/>
                        </a:rPr>
                        <a:t>Since Jan. 1996</a:t>
                      </a:r>
                    </a:p>
                  </a:txBody>
                  <a:tcPr marL="7144" marR="7144" marT="7144" marB="0" anchor="ctr">
                    <a:solidFill>
                      <a:srgbClr val="A3D1E6"/>
                    </a:solidFill>
                  </a:tcPr>
                </a:tc>
                <a:extLst>
                  <a:ext uri="{0D108BD9-81ED-4DB2-BD59-A6C34878D82A}">
                    <a16:rowId xmlns:a16="http://schemas.microsoft.com/office/drawing/2014/main" val="10001"/>
                  </a:ext>
                </a:extLst>
              </a:tr>
              <a:tr h="603250">
                <a:tc>
                  <a:txBody>
                    <a:bodyPr/>
                    <a:lstStyle/>
                    <a:p>
                      <a:pPr algn="ctr" rtl="0" fontAlgn="ctr"/>
                      <a:r>
                        <a:rPr lang="en-US" sz="1100" b="0" i="0" u="none" strike="noStrike" dirty="0">
                          <a:solidFill>
                            <a:schemeClr val="tx2">
                              <a:lumMod val="75000"/>
                            </a:schemeClr>
                          </a:solidFill>
                          <a:effectLst/>
                          <a:latin typeface="Arial" panose="020B0604020202020204" pitchFamily="34" charset="0"/>
                        </a:rPr>
                        <a:t>Annualized Net</a:t>
                      </a:r>
                    </a:p>
                    <a:p>
                      <a:pPr algn="ctr" rtl="0" fontAlgn="ctr"/>
                      <a:r>
                        <a:rPr lang="en-US" sz="1100" b="0" i="0" u="none" strike="noStrike" dirty="0">
                          <a:solidFill>
                            <a:schemeClr val="tx2">
                              <a:lumMod val="75000"/>
                            </a:schemeClr>
                          </a:solidFill>
                          <a:effectLst/>
                          <a:latin typeface="Arial" panose="020B0604020202020204" pitchFamily="34" charset="0"/>
                        </a:rPr>
                        <a:t>Participant Yield</a:t>
                      </a:r>
                      <a:r>
                        <a:rPr lang="en-US" sz="1100" b="0" i="0" u="none" strike="noStrike" baseline="30000" dirty="0">
                          <a:solidFill>
                            <a:schemeClr val="tx2">
                              <a:lumMod val="75000"/>
                            </a:schemeClr>
                          </a:solidFill>
                          <a:effectLst/>
                          <a:latin typeface="Arial" panose="020B0604020202020204" pitchFamily="34" charset="0"/>
                        </a:rPr>
                        <a:t>1</a:t>
                      </a:r>
                    </a:p>
                  </a:txBody>
                  <a:tcPr marL="7144" marR="7144" marT="7144"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0.12%</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0.13%</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0.31%</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1.60%</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1.42%</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0.83%</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2.47%</a:t>
                      </a:r>
                    </a:p>
                  </a:txBody>
                  <a:tcPr marL="0" marR="0" marT="0" marB="0" anchor="ctr"/>
                </a:tc>
                <a:extLst>
                  <a:ext uri="{0D108BD9-81ED-4DB2-BD59-A6C34878D82A}">
                    <a16:rowId xmlns:a16="http://schemas.microsoft.com/office/drawing/2014/main" val="10002"/>
                  </a:ext>
                </a:extLst>
              </a:tr>
              <a:tr h="603250">
                <a:tc>
                  <a:txBody>
                    <a:bodyPr/>
                    <a:lstStyle/>
                    <a:p>
                      <a:pPr algn="ctr" rtl="0" fontAlgn="ctr"/>
                      <a:r>
                        <a:rPr lang="en-US" sz="1100" b="0" i="0" u="none" strike="noStrike" dirty="0">
                          <a:solidFill>
                            <a:schemeClr val="tx2">
                              <a:lumMod val="75000"/>
                            </a:schemeClr>
                          </a:solidFill>
                          <a:effectLst/>
                          <a:latin typeface="Arial" panose="020B0604020202020204" pitchFamily="34" charset="0"/>
                        </a:rPr>
                        <a:t>S&amp;P AAA/AA Rated GIP </a:t>
                      </a:r>
                    </a:p>
                    <a:p>
                      <a:pPr marL="0" marR="0" lvl="0" indent="0" algn="ctr" defTabSz="6858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2">
                              <a:lumMod val="75000"/>
                            </a:schemeClr>
                          </a:solidFill>
                          <a:effectLst/>
                          <a:latin typeface="Arial" panose="020B0604020202020204" pitchFamily="34" charset="0"/>
                        </a:rPr>
                        <a:t>All 30-Day Net Index</a:t>
                      </a:r>
                      <a:r>
                        <a:rPr lang="en-US" sz="1100" b="0" i="0" u="none" strike="noStrike" baseline="30000" dirty="0">
                          <a:solidFill>
                            <a:schemeClr val="tx2">
                              <a:lumMod val="75000"/>
                            </a:schemeClr>
                          </a:solidFill>
                          <a:effectLst/>
                          <a:latin typeface="Arial" panose="020B0604020202020204" pitchFamily="34" charset="0"/>
                        </a:rPr>
                        <a:t>2</a:t>
                      </a:r>
                    </a:p>
                  </a:txBody>
                  <a:tcPr marL="7144" marR="7144" marT="7144"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0.05%</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0.05%</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0.16%</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1.39%</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1.17%</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0.63%</a:t>
                      </a:r>
                    </a:p>
                  </a:txBody>
                  <a:tcPr marL="0" marR="0" marT="0" marB="0" anchor="ctr"/>
                </a:tc>
                <a:tc>
                  <a:txBody>
                    <a:bodyPr/>
                    <a:lstStyle/>
                    <a:p>
                      <a:pPr algn="ctr" fontAlgn="b"/>
                      <a:r>
                        <a:rPr lang="en-US" sz="1100" b="0" i="0" u="none" strike="noStrike" dirty="0">
                          <a:solidFill>
                            <a:schemeClr val="tx2">
                              <a:lumMod val="75000"/>
                            </a:schemeClr>
                          </a:solidFill>
                          <a:effectLst/>
                          <a:latin typeface="Arial" panose="020B0604020202020204" pitchFamily="34" charset="0"/>
                        </a:rPr>
                        <a:t>2.26%</a:t>
                      </a:r>
                    </a:p>
                  </a:txBody>
                  <a:tcPr marL="0" marR="0" marT="0" marB="0" anchor="ctr"/>
                </a:tc>
                <a:extLst>
                  <a:ext uri="{0D108BD9-81ED-4DB2-BD59-A6C34878D82A}">
                    <a16:rowId xmlns:a16="http://schemas.microsoft.com/office/drawing/2014/main" val="10003"/>
                  </a:ext>
                </a:extLst>
              </a:tr>
              <a:tr h="603250">
                <a:tc>
                  <a:txBody>
                    <a:bodyPr/>
                    <a:lstStyle/>
                    <a:p>
                      <a:pPr algn="ctr" rtl="0" fontAlgn="ctr"/>
                      <a:r>
                        <a:rPr lang="en-US" sz="1100" b="0" i="1" u="none" strike="noStrike" dirty="0">
                          <a:solidFill>
                            <a:schemeClr val="tx2">
                              <a:lumMod val="75000"/>
                            </a:schemeClr>
                          </a:solidFill>
                          <a:effectLst/>
                          <a:latin typeface="Arial" panose="020B0604020202020204" pitchFamily="34" charset="0"/>
                        </a:rPr>
                        <a:t>Above (Below) </a:t>
                      </a:r>
                    </a:p>
                    <a:p>
                      <a:pPr algn="ctr" rtl="0" fontAlgn="ctr"/>
                      <a:r>
                        <a:rPr lang="en-US" sz="1100" b="0" i="1" u="none" strike="noStrike" dirty="0">
                          <a:solidFill>
                            <a:schemeClr val="tx2">
                              <a:lumMod val="75000"/>
                            </a:schemeClr>
                          </a:solidFill>
                          <a:effectLst/>
                          <a:latin typeface="Arial" panose="020B0604020202020204" pitchFamily="34" charset="0"/>
                        </a:rPr>
                        <a:t>Benchmark</a:t>
                      </a:r>
                    </a:p>
                  </a:txBody>
                  <a:tcPr marL="7144" marR="7144" marT="7144" marB="0" anchor="ctr"/>
                </a:tc>
                <a:tc>
                  <a:txBody>
                    <a:bodyPr/>
                    <a:lstStyle/>
                    <a:p>
                      <a:pPr algn="ctr" fontAlgn="b"/>
                      <a:r>
                        <a:rPr lang="en-US" sz="1100" b="0" i="1" u="none" strike="noStrike" dirty="0">
                          <a:solidFill>
                            <a:schemeClr val="tx2">
                              <a:lumMod val="75000"/>
                            </a:schemeClr>
                          </a:solidFill>
                          <a:effectLst/>
                          <a:latin typeface="Arial" panose="020B0604020202020204" pitchFamily="34" charset="0"/>
                        </a:rPr>
                        <a:t>0.07%</a:t>
                      </a:r>
                    </a:p>
                  </a:txBody>
                  <a:tcPr marL="0" marR="0" marT="0" marB="0" anchor="ctr"/>
                </a:tc>
                <a:tc>
                  <a:txBody>
                    <a:bodyPr/>
                    <a:lstStyle/>
                    <a:p>
                      <a:pPr algn="ctr" fontAlgn="b"/>
                      <a:r>
                        <a:rPr lang="en-US" sz="1100" b="0" i="1" u="none" strike="noStrike" dirty="0">
                          <a:solidFill>
                            <a:schemeClr val="tx2">
                              <a:lumMod val="75000"/>
                            </a:schemeClr>
                          </a:solidFill>
                          <a:effectLst/>
                          <a:latin typeface="Arial" panose="020B0604020202020204" pitchFamily="34" charset="0"/>
                        </a:rPr>
                        <a:t>0.08%</a:t>
                      </a:r>
                    </a:p>
                  </a:txBody>
                  <a:tcPr marL="0" marR="0" marT="0" marB="0" anchor="ctr"/>
                </a:tc>
                <a:tc>
                  <a:txBody>
                    <a:bodyPr/>
                    <a:lstStyle/>
                    <a:p>
                      <a:pPr algn="ctr" fontAlgn="b"/>
                      <a:r>
                        <a:rPr lang="en-US" sz="1100" b="0" i="1" u="none" strike="noStrike" dirty="0">
                          <a:solidFill>
                            <a:schemeClr val="tx2">
                              <a:lumMod val="75000"/>
                            </a:schemeClr>
                          </a:solidFill>
                          <a:effectLst/>
                          <a:latin typeface="Arial" panose="020B0604020202020204" pitchFamily="34" charset="0"/>
                        </a:rPr>
                        <a:t>0.15%</a:t>
                      </a:r>
                    </a:p>
                  </a:txBody>
                  <a:tcPr marL="0" marR="0" marT="0" marB="0" anchor="ctr"/>
                </a:tc>
                <a:tc>
                  <a:txBody>
                    <a:bodyPr/>
                    <a:lstStyle/>
                    <a:p>
                      <a:pPr algn="ctr" fontAlgn="b"/>
                      <a:r>
                        <a:rPr lang="en-US" sz="1100" b="0" i="1" u="none" strike="noStrike" dirty="0">
                          <a:solidFill>
                            <a:schemeClr val="tx2">
                              <a:lumMod val="75000"/>
                            </a:schemeClr>
                          </a:solidFill>
                          <a:effectLst/>
                          <a:latin typeface="Arial" panose="020B0604020202020204" pitchFamily="34" charset="0"/>
                        </a:rPr>
                        <a:t>0.21%</a:t>
                      </a:r>
                    </a:p>
                  </a:txBody>
                  <a:tcPr marL="0" marR="0" marT="0" marB="0" anchor="ctr"/>
                </a:tc>
                <a:tc>
                  <a:txBody>
                    <a:bodyPr/>
                    <a:lstStyle/>
                    <a:p>
                      <a:pPr algn="ctr" fontAlgn="b"/>
                      <a:r>
                        <a:rPr lang="en-US" sz="1100" b="0" i="1" u="none" strike="noStrike" dirty="0">
                          <a:solidFill>
                            <a:schemeClr val="tx2">
                              <a:lumMod val="75000"/>
                            </a:schemeClr>
                          </a:solidFill>
                          <a:effectLst/>
                          <a:latin typeface="Arial" panose="020B0604020202020204" pitchFamily="34" charset="0"/>
                        </a:rPr>
                        <a:t>0.25%</a:t>
                      </a:r>
                    </a:p>
                  </a:txBody>
                  <a:tcPr marL="0" marR="0" marT="0" marB="0" anchor="ctr"/>
                </a:tc>
                <a:tc>
                  <a:txBody>
                    <a:bodyPr/>
                    <a:lstStyle/>
                    <a:p>
                      <a:pPr algn="ctr" fontAlgn="b"/>
                      <a:r>
                        <a:rPr lang="en-US" sz="1100" b="0" i="1" u="none" strike="noStrike" dirty="0">
                          <a:solidFill>
                            <a:schemeClr val="tx2">
                              <a:lumMod val="75000"/>
                            </a:schemeClr>
                          </a:solidFill>
                          <a:effectLst/>
                          <a:latin typeface="Arial" panose="020B0604020202020204" pitchFamily="34" charset="0"/>
                        </a:rPr>
                        <a:t>0.20%</a:t>
                      </a:r>
                    </a:p>
                  </a:txBody>
                  <a:tcPr marL="0" marR="0" marT="0" marB="0" anchor="ctr"/>
                </a:tc>
                <a:tc>
                  <a:txBody>
                    <a:bodyPr/>
                    <a:lstStyle/>
                    <a:p>
                      <a:pPr algn="ctr" fontAlgn="b"/>
                      <a:r>
                        <a:rPr lang="en-US" sz="1100" b="0" i="1" u="none" strike="noStrike" dirty="0">
                          <a:solidFill>
                            <a:schemeClr val="tx2">
                              <a:lumMod val="75000"/>
                            </a:schemeClr>
                          </a:solidFill>
                          <a:effectLst/>
                          <a:latin typeface="Arial" panose="020B0604020202020204" pitchFamily="34" charset="0"/>
                        </a:rPr>
                        <a:t>0.22%</a:t>
                      </a:r>
                    </a:p>
                  </a:txBody>
                  <a:tcPr marL="0" marR="0" marT="0" marB="0" anchor="ct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pPr defTabSz="685800">
              <a:defRPr/>
            </a:pPr>
            <a:fld id="{82AD25E3-C36E-402F-86F9-63028CC64754}" type="slidenum">
              <a:rPr lang="en-US" smtClean="0"/>
              <a:pPr defTabSz="685800">
                <a:defRPr/>
              </a:pPr>
              <a:t>164</a:t>
            </a:fld>
            <a:endParaRPr lang="en-US" dirty="0"/>
          </a:p>
        </p:txBody>
      </p:sp>
    </p:spTree>
    <p:extLst>
      <p:ext uri="{BB962C8B-B14F-4D97-AF65-F5344CB8AC3E}">
        <p14:creationId xmlns:p14="http://schemas.microsoft.com/office/powerpoint/2010/main" val="1637730228"/>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Stress Test Results</a:t>
            </a:r>
            <a:br>
              <a:rPr lang="en-US" dirty="0">
                <a:solidFill>
                  <a:schemeClr val="accent1"/>
                </a:solidFill>
              </a:rPr>
            </a:br>
            <a:r>
              <a:rPr lang="en-US" sz="1500" dirty="0">
                <a:solidFill>
                  <a:schemeClr val="accent1"/>
                </a:solidFill>
              </a:rPr>
              <a:t>as of 3/31/21</a:t>
            </a:r>
          </a:p>
        </p:txBody>
      </p:sp>
      <p:sp>
        <p:nvSpPr>
          <p:cNvPr id="8" name="Footer Placeholder 2"/>
          <p:cNvSpPr txBox="1">
            <a:spLocks/>
          </p:cNvSpPr>
          <p:nvPr/>
        </p:nvSpPr>
        <p:spPr>
          <a:xfrm>
            <a:off x="3121819" y="5006578"/>
            <a:ext cx="2895600" cy="273844"/>
          </a:xfrm>
          <a:prstGeom prst="rect">
            <a:avLst/>
          </a:prstGeom>
        </p:spPr>
        <p:txBody>
          <a:bodyPr/>
          <a:lstStyle>
            <a:defPPr>
              <a:defRPr lang="en-US"/>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600" dirty="0">
                <a:solidFill>
                  <a:prstClr val="white"/>
                </a:solidFill>
                <a:latin typeface="Arial"/>
              </a:rPr>
              <a:t>IAC Meeting</a:t>
            </a:r>
          </a:p>
        </p:txBody>
      </p:sp>
      <p:graphicFrame>
        <p:nvGraphicFramePr>
          <p:cNvPr id="23" name="object 2">
            <a:extLst>
              <a:ext uri="{FF2B5EF4-FFF2-40B4-BE49-F238E27FC236}">
                <a16:creationId xmlns:a16="http://schemas.microsoft.com/office/drawing/2014/main" id="{C822F16A-1322-4271-8A6F-3E019EBCBC10}"/>
              </a:ext>
            </a:extLst>
          </p:cNvPr>
          <p:cNvGraphicFramePr>
            <a:graphicFrameLocks noGrp="1"/>
          </p:cNvGraphicFramePr>
          <p:nvPr>
            <p:extLst>
              <p:ext uri="{D42A27DB-BD31-4B8C-83A1-F6EECF244321}">
                <p14:modId xmlns:p14="http://schemas.microsoft.com/office/powerpoint/2010/main" val="3349348359"/>
              </p:ext>
            </p:extLst>
          </p:nvPr>
        </p:nvGraphicFramePr>
        <p:xfrm>
          <a:off x="3713971" y="1556726"/>
          <a:ext cx="2240817" cy="1113789"/>
        </p:xfrm>
        <a:graphic>
          <a:graphicData uri="http://schemas.openxmlformats.org/drawingml/2006/table">
            <a:tbl>
              <a:tblPr firstRow="1" bandRow="1"/>
              <a:tblGrid>
                <a:gridCol w="377094">
                  <a:extLst>
                    <a:ext uri="{9D8B030D-6E8A-4147-A177-3AD203B41FA5}">
                      <a16:colId xmlns:a16="http://schemas.microsoft.com/office/drawing/2014/main" val="20000"/>
                    </a:ext>
                  </a:extLst>
                </a:gridCol>
                <a:gridCol w="290741">
                  <a:extLst>
                    <a:ext uri="{9D8B030D-6E8A-4147-A177-3AD203B41FA5}">
                      <a16:colId xmlns:a16="http://schemas.microsoft.com/office/drawing/2014/main" val="20001"/>
                    </a:ext>
                  </a:extLst>
                </a:gridCol>
                <a:gridCol w="290741">
                  <a:extLst>
                    <a:ext uri="{9D8B030D-6E8A-4147-A177-3AD203B41FA5}">
                      <a16:colId xmlns:a16="http://schemas.microsoft.com/office/drawing/2014/main" val="20002"/>
                    </a:ext>
                  </a:extLst>
                </a:gridCol>
                <a:gridCol w="290741">
                  <a:extLst>
                    <a:ext uri="{9D8B030D-6E8A-4147-A177-3AD203B41FA5}">
                      <a16:colId xmlns:a16="http://schemas.microsoft.com/office/drawing/2014/main" val="20003"/>
                    </a:ext>
                  </a:extLst>
                </a:gridCol>
                <a:gridCol w="330500">
                  <a:extLst>
                    <a:ext uri="{9D8B030D-6E8A-4147-A177-3AD203B41FA5}">
                      <a16:colId xmlns:a16="http://schemas.microsoft.com/office/drawing/2014/main" val="20004"/>
                    </a:ext>
                  </a:extLst>
                </a:gridCol>
                <a:gridCol w="330500">
                  <a:extLst>
                    <a:ext uri="{9D8B030D-6E8A-4147-A177-3AD203B41FA5}">
                      <a16:colId xmlns:a16="http://schemas.microsoft.com/office/drawing/2014/main" val="20005"/>
                    </a:ext>
                  </a:extLst>
                </a:gridCol>
                <a:gridCol w="330500">
                  <a:extLst>
                    <a:ext uri="{9D8B030D-6E8A-4147-A177-3AD203B41FA5}">
                      <a16:colId xmlns:a16="http://schemas.microsoft.com/office/drawing/2014/main" val="20006"/>
                    </a:ext>
                  </a:extLst>
                </a:gridCol>
              </a:tblGrid>
              <a:tr h="139137">
                <a:tc row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00000"/>
                        </a:lnSpc>
                        <a:spcBef>
                          <a:spcPts val="5"/>
                        </a:spcBef>
                      </a:pPr>
                      <a:endParaRPr sz="700">
                        <a:latin typeface="Times New Roman"/>
                        <a:cs typeface="Times New Roman"/>
                      </a:endParaRPr>
                    </a:p>
                    <a:p>
                      <a:pPr marL="29209" marR="20955" indent="-2540" algn="ctr">
                        <a:lnSpc>
                          <a:spcPct val="112000"/>
                        </a:lnSpc>
                      </a:pPr>
                      <a:r>
                        <a:rPr sz="500" spc="10" dirty="0">
                          <a:latin typeface="Arial"/>
                          <a:cs typeface="Arial"/>
                        </a:rPr>
                        <a:t>Pct </a:t>
                      </a:r>
                      <a:r>
                        <a:rPr sz="500" spc="5" dirty="0">
                          <a:latin typeface="Arial"/>
                          <a:cs typeface="Arial"/>
                        </a:rPr>
                        <a:t>of </a:t>
                      </a:r>
                      <a:r>
                        <a:rPr sz="500" spc="10" dirty="0">
                          <a:latin typeface="Arial"/>
                          <a:cs typeface="Arial"/>
                        </a:rPr>
                        <a:t> </a:t>
                      </a:r>
                      <a:r>
                        <a:rPr sz="500" spc="5" dirty="0">
                          <a:latin typeface="Arial"/>
                          <a:cs typeface="Arial"/>
                        </a:rPr>
                        <a:t>Shares </a:t>
                      </a:r>
                      <a:r>
                        <a:rPr sz="500" spc="10" dirty="0">
                          <a:latin typeface="Arial"/>
                          <a:cs typeface="Arial"/>
                        </a:rPr>
                        <a:t> </a:t>
                      </a:r>
                      <a:r>
                        <a:rPr sz="500" dirty="0">
                          <a:latin typeface="Arial"/>
                          <a:cs typeface="Arial"/>
                        </a:rPr>
                        <a:t>R</a:t>
                      </a:r>
                      <a:r>
                        <a:rPr sz="500" spc="-10" dirty="0">
                          <a:latin typeface="Arial"/>
                          <a:cs typeface="Arial"/>
                        </a:rPr>
                        <a:t>edee</a:t>
                      </a:r>
                      <a:r>
                        <a:rPr sz="500" spc="10" dirty="0">
                          <a:latin typeface="Arial"/>
                          <a:cs typeface="Arial"/>
                        </a:rPr>
                        <a:t>m</a:t>
                      </a:r>
                      <a:r>
                        <a:rPr sz="500" spc="-10" dirty="0">
                          <a:latin typeface="Arial"/>
                          <a:cs typeface="Arial"/>
                        </a:rPr>
                        <a:t>e</a:t>
                      </a:r>
                      <a:r>
                        <a:rPr sz="500" dirty="0">
                          <a:latin typeface="Arial"/>
                          <a:cs typeface="Arial"/>
                        </a:rPr>
                        <a:t>d</a:t>
                      </a:r>
                      <a:endParaRPr sz="500">
                        <a:latin typeface="Arial"/>
                        <a:cs typeface="Arial"/>
                      </a:endParaRPr>
                    </a:p>
                  </a:txBody>
                  <a:tcPr marL="0" marR="0" marT="5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noFill/>
                  </a:tcPr>
                </a:tc>
                <a:tc gridSpan="6">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0160" algn="ctr">
                        <a:lnSpc>
                          <a:spcPct val="100000"/>
                        </a:lnSpc>
                        <a:spcBef>
                          <a:spcPts val="215"/>
                        </a:spcBef>
                      </a:pPr>
                      <a:r>
                        <a:rPr sz="500" spc="10" dirty="0">
                          <a:latin typeface="Arial"/>
                          <a:cs typeface="Arial"/>
                        </a:rPr>
                        <a:t>Redemptions</a:t>
                      </a:r>
                      <a:r>
                        <a:rPr sz="500" spc="-35" dirty="0">
                          <a:latin typeface="Arial"/>
                          <a:cs typeface="Arial"/>
                        </a:rPr>
                        <a:t> </a:t>
                      </a:r>
                      <a:r>
                        <a:rPr sz="500" spc="10" dirty="0">
                          <a:latin typeface="Arial"/>
                          <a:cs typeface="Arial"/>
                        </a:rPr>
                        <a:t>Only</a:t>
                      </a:r>
                      <a:endParaRPr sz="500">
                        <a:latin typeface="Arial"/>
                        <a:cs typeface="Arial"/>
                      </a:endParaRPr>
                    </a:p>
                  </a:txBody>
                  <a:tcPr marL="0" marR="0" marT="2406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BD4B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9137">
                <a:tc vMerge="1">
                  <a:txBody>
                    <a:bodyPr/>
                    <a:lstStyle/>
                    <a:p>
                      <a:endParaRPr/>
                    </a:p>
                  </a:txBody>
                  <a:tcPr marL="0" marR="0" marT="63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8130">
                        <a:lnSpc>
                          <a:spcPct val="100000"/>
                        </a:lnSpc>
                        <a:spcBef>
                          <a:spcPts val="215"/>
                        </a:spcBef>
                      </a:pPr>
                      <a:r>
                        <a:rPr sz="500" spc="-10" dirty="0">
                          <a:latin typeface="Arial"/>
                          <a:cs typeface="Arial"/>
                        </a:rPr>
                        <a:t>S</a:t>
                      </a:r>
                      <a:r>
                        <a:rPr sz="500" spc="-5" dirty="0">
                          <a:latin typeface="Arial"/>
                          <a:cs typeface="Arial"/>
                        </a:rPr>
                        <a:t>t</a:t>
                      </a:r>
                      <a:r>
                        <a:rPr sz="500" dirty="0">
                          <a:latin typeface="Arial"/>
                          <a:cs typeface="Arial"/>
                        </a:rPr>
                        <a:t>r</a:t>
                      </a:r>
                      <a:r>
                        <a:rPr sz="500" spc="-10" dirty="0">
                          <a:latin typeface="Arial"/>
                          <a:cs typeface="Arial"/>
                        </a:rPr>
                        <a:t>e</a:t>
                      </a:r>
                      <a:r>
                        <a:rPr sz="500" dirty="0">
                          <a:latin typeface="Arial"/>
                          <a:cs typeface="Arial"/>
                        </a:rPr>
                        <a:t>ss N</a:t>
                      </a:r>
                      <a:r>
                        <a:rPr sz="500" spc="-5" dirty="0">
                          <a:latin typeface="Arial"/>
                          <a:cs typeface="Arial"/>
                        </a:rPr>
                        <a:t>A</a:t>
                      </a:r>
                      <a:r>
                        <a:rPr sz="500" dirty="0">
                          <a:latin typeface="Arial"/>
                          <a:cs typeface="Arial"/>
                        </a:rPr>
                        <a:t>V</a:t>
                      </a:r>
                      <a:endParaRPr sz="500">
                        <a:latin typeface="Arial"/>
                        <a:cs typeface="Arial"/>
                      </a:endParaRPr>
                    </a:p>
                  </a:txBody>
                  <a:tcPr marL="0" marR="0" marT="2406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BD4B4"/>
                    </a:solidFill>
                  </a:tcPr>
                </a:tc>
                <a:tc hMerge="1">
                  <a:txBody>
                    <a:bodyPr/>
                    <a:lstStyle/>
                    <a:p>
                      <a:endParaRPr/>
                    </a:p>
                  </a:txBody>
                  <a:tcPr marL="0" marR="0" marT="0" marB="0"/>
                </a:tc>
                <a:tc hMerge="1">
                  <a:txBody>
                    <a:bodyPr/>
                    <a:lstStyle/>
                    <a:p>
                      <a:endParaRPr/>
                    </a:p>
                  </a:txBody>
                  <a:tcPr marL="0" marR="0" marT="0" marB="0"/>
                </a:tc>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0510">
                        <a:lnSpc>
                          <a:spcPct val="100000"/>
                        </a:lnSpc>
                        <a:spcBef>
                          <a:spcPts val="215"/>
                        </a:spcBef>
                      </a:pPr>
                      <a:r>
                        <a:rPr sz="500" spc="15" dirty="0">
                          <a:latin typeface="Arial"/>
                          <a:cs typeface="Arial"/>
                        </a:rPr>
                        <a:t>Weekly</a:t>
                      </a:r>
                      <a:r>
                        <a:rPr sz="500" spc="-35" dirty="0">
                          <a:latin typeface="Arial"/>
                          <a:cs typeface="Arial"/>
                        </a:rPr>
                        <a:t> </a:t>
                      </a:r>
                      <a:r>
                        <a:rPr sz="500" spc="5" dirty="0">
                          <a:latin typeface="Arial"/>
                          <a:cs typeface="Arial"/>
                        </a:rPr>
                        <a:t>Liquidity</a:t>
                      </a:r>
                      <a:endParaRPr sz="500" dirty="0">
                        <a:latin typeface="Arial"/>
                        <a:cs typeface="Arial"/>
                      </a:endParaRPr>
                    </a:p>
                  </a:txBody>
                  <a:tcPr marL="0" marR="0" marT="2406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BD4B4"/>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139137">
                <a:tc vMerge="1">
                  <a:txBody>
                    <a:bodyPr/>
                    <a:lstStyle/>
                    <a:p>
                      <a:endParaRPr/>
                    </a:p>
                  </a:txBody>
                  <a:tcPr marL="0" marR="0" marT="63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525" algn="ctr">
                        <a:lnSpc>
                          <a:spcPct val="100000"/>
                        </a:lnSpc>
                        <a:spcBef>
                          <a:spcPts val="210"/>
                        </a:spcBef>
                      </a:pPr>
                      <a:r>
                        <a:rPr sz="500" spc="10" dirty="0">
                          <a:latin typeface="Arial"/>
                          <a:cs typeface="Arial"/>
                        </a:rPr>
                        <a:t>Jan</a:t>
                      </a:r>
                      <a:endParaRPr sz="500">
                        <a:latin typeface="Arial"/>
                        <a:cs typeface="Arial"/>
                      </a:endParaRPr>
                    </a:p>
                  </a:txBody>
                  <a:tcPr marL="0" marR="0" marT="23508"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8255" algn="ctr">
                        <a:lnSpc>
                          <a:spcPct val="100000"/>
                        </a:lnSpc>
                        <a:spcBef>
                          <a:spcPts val="210"/>
                        </a:spcBef>
                      </a:pPr>
                      <a:r>
                        <a:rPr sz="500" spc="10" dirty="0">
                          <a:latin typeface="Arial"/>
                          <a:cs typeface="Arial"/>
                        </a:rPr>
                        <a:t>Feb</a:t>
                      </a:r>
                      <a:endParaRPr sz="500">
                        <a:latin typeface="Arial"/>
                        <a:cs typeface="Arial"/>
                      </a:endParaRPr>
                    </a:p>
                  </a:txBody>
                  <a:tcPr marL="0" marR="0" marT="23508"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8890" algn="ctr">
                        <a:lnSpc>
                          <a:spcPct val="100000"/>
                        </a:lnSpc>
                        <a:spcBef>
                          <a:spcPts val="210"/>
                        </a:spcBef>
                      </a:pPr>
                      <a:r>
                        <a:rPr sz="500" spc="10" dirty="0">
                          <a:latin typeface="Arial"/>
                          <a:cs typeface="Arial"/>
                        </a:rPr>
                        <a:t>Mar</a:t>
                      </a:r>
                      <a:endParaRPr sz="500">
                        <a:latin typeface="Arial"/>
                        <a:cs typeface="Arial"/>
                      </a:endParaRPr>
                    </a:p>
                  </a:txBody>
                  <a:tcPr marL="0" marR="0" marT="23508"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20650">
                        <a:lnSpc>
                          <a:spcPct val="100000"/>
                        </a:lnSpc>
                        <a:spcBef>
                          <a:spcPts val="210"/>
                        </a:spcBef>
                      </a:pPr>
                      <a:r>
                        <a:rPr sz="500" spc="10" dirty="0">
                          <a:latin typeface="Arial"/>
                          <a:cs typeface="Arial"/>
                        </a:rPr>
                        <a:t>Jan</a:t>
                      </a:r>
                      <a:endParaRPr sz="500">
                        <a:latin typeface="Arial"/>
                        <a:cs typeface="Arial"/>
                      </a:endParaRPr>
                    </a:p>
                  </a:txBody>
                  <a:tcPr marL="0" marR="0" marT="23508"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6205">
                        <a:lnSpc>
                          <a:spcPct val="100000"/>
                        </a:lnSpc>
                        <a:spcBef>
                          <a:spcPts val="210"/>
                        </a:spcBef>
                      </a:pPr>
                      <a:r>
                        <a:rPr sz="500" spc="10" dirty="0">
                          <a:latin typeface="Arial"/>
                          <a:cs typeface="Arial"/>
                        </a:rPr>
                        <a:t>Feb</a:t>
                      </a:r>
                      <a:endParaRPr sz="500">
                        <a:latin typeface="Arial"/>
                        <a:cs typeface="Arial"/>
                      </a:endParaRPr>
                    </a:p>
                  </a:txBody>
                  <a:tcPr marL="0" marR="0" marT="23508"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6205">
                        <a:lnSpc>
                          <a:spcPct val="100000"/>
                        </a:lnSpc>
                        <a:spcBef>
                          <a:spcPts val="210"/>
                        </a:spcBef>
                      </a:pPr>
                      <a:r>
                        <a:rPr sz="500" spc="10" dirty="0">
                          <a:latin typeface="Arial"/>
                          <a:cs typeface="Arial"/>
                        </a:rPr>
                        <a:t>Mar</a:t>
                      </a:r>
                      <a:endParaRPr sz="500">
                        <a:latin typeface="Arial"/>
                        <a:cs typeface="Arial"/>
                      </a:endParaRPr>
                    </a:p>
                  </a:txBody>
                  <a:tcPr marL="0" marR="0" marT="23508"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2"/>
                  </a:ext>
                </a:extLst>
              </a:tr>
              <a:tr h="139137">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85"/>
                        </a:spcBef>
                      </a:pPr>
                      <a:r>
                        <a:rPr sz="500" spc="10" dirty="0">
                          <a:latin typeface="Arial"/>
                          <a:cs typeface="Arial"/>
                        </a:rPr>
                        <a:t>0%</a:t>
                      </a:r>
                      <a:endParaRPr sz="500">
                        <a:latin typeface="Arial"/>
                        <a:cs typeface="Arial"/>
                      </a:endParaRPr>
                    </a:p>
                  </a:txBody>
                  <a:tcPr marL="0" marR="0" marT="31904" marB="0">
                    <a:lnL w="19050">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1.00010</a:t>
                      </a:r>
                      <a:endParaRPr sz="500">
                        <a:latin typeface="Arial"/>
                        <a:cs typeface="Arial"/>
                      </a:endParaRPr>
                    </a:p>
                  </a:txBody>
                  <a:tcPr marL="0" marR="0" marT="31904"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1.00008</a:t>
                      </a:r>
                      <a:endParaRPr sz="500">
                        <a:latin typeface="Arial"/>
                        <a:cs typeface="Arial"/>
                      </a:endParaRPr>
                    </a:p>
                  </a:txBody>
                  <a:tcPr marL="0" marR="0" marT="3190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1.00007</a:t>
                      </a:r>
                      <a:endParaRPr sz="500">
                        <a:latin typeface="Arial"/>
                        <a:cs typeface="Arial"/>
                      </a:endParaRPr>
                    </a:p>
                  </a:txBody>
                  <a:tcPr marL="0" marR="0" marT="31904"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40.89%</a:t>
                      </a:r>
                      <a:endParaRPr sz="500">
                        <a:latin typeface="Arial"/>
                        <a:cs typeface="Arial"/>
                      </a:endParaRPr>
                    </a:p>
                  </a:txBody>
                  <a:tcPr marL="0" marR="0" marT="31904"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39.30%</a:t>
                      </a:r>
                      <a:endParaRPr sz="500">
                        <a:latin typeface="Arial"/>
                        <a:cs typeface="Arial"/>
                      </a:endParaRPr>
                    </a:p>
                  </a:txBody>
                  <a:tcPr marL="0" marR="0" marT="3190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39.27%</a:t>
                      </a:r>
                      <a:endParaRPr sz="500">
                        <a:latin typeface="Arial"/>
                        <a:cs typeface="Arial"/>
                      </a:endParaRPr>
                    </a:p>
                  </a:txBody>
                  <a:tcPr marL="0" marR="0" marT="31904"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3"/>
                  </a:ext>
                </a:extLst>
              </a:tr>
              <a:tr h="139137">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85"/>
                        </a:spcBef>
                      </a:pPr>
                      <a:r>
                        <a:rPr sz="500" spc="10" dirty="0">
                          <a:latin typeface="Arial"/>
                          <a:cs typeface="Arial"/>
                        </a:rPr>
                        <a:t>10%</a:t>
                      </a:r>
                      <a:endParaRPr sz="500">
                        <a:latin typeface="Arial"/>
                        <a:cs typeface="Arial"/>
                      </a:endParaRPr>
                    </a:p>
                  </a:txBody>
                  <a:tcPr marL="0" marR="0" marT="31904"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1.00011</a:t>
                      </a:r>
                      <a:endParaRPr sz="500">
                        <a:latin typeface="Arial"/>
                        <a:cs typeface="Arial"/>
                      </a:endParaRPr>
                    </a:p>
                  </a:txBody>
                  <a:tcPr marL="0" marR="0" marT="31904"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1.00009</a:t>
                      </a:r>
                      <a:endParaRPr sz="500">
                        <a:latin typeface="Arial"/>
                        <a:cs typeface="Arial"/>
                      </a:endParaRPr>
                    </a:p>
                  </a:txBody>
                  <a:tcPr marL="0" marR="0" marT="3190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1.00007</a:t>
                      </a:r>
                      <a:endParaRPr sz="500">
                        <a:latin typeface="Arial"/>
                        <a:cs typeface="Arial"/>
                      </a:endParaRPr>
                    </a:p>
                  </a:txBody>
                  <a:tcPr marL="0" marR="0" marT="31904"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34.32%</a:t>
                      </a:r>
                      <a:endParaRPr sz="500">
                        <a:latin typeface="Arial"/>
                        <a:cs typeface="Arial"/>
                      </a:endParaRPr>
                    </a:p>
                  </a:txBody>
                  <a:tcPr marL="0" marR="0" marT="31904"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32.55%</a:t>
                      </a:r>
                      <a:endParaRPr sz="500">
                        <a:latin typeface="Arial"/>
                        <a:cs typeface="Arial"/>
                      </a:endParaRPr>
                    </a:p>
                  </a:txBody>
                  <a:tcPr marL="0" marR="0" marT="3190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32.54%</a:t>
                      </a:r>
                      <a:endParaRPr sz="500">
                        <a:latin typeface="Arial"/>
                        <a:cs typeface="Arial"/>
                      </a:endParaRPr>
                    </a:p>
                  </a:txBody>
                  <a:tcPr marL="0" marR="0" marT="31904"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4"/>
                  </a:ext>
                </a:extLst>
              </a:tr>
              <a:tr h="139137">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85"/>
                        </a:spcBef>
                      </a:pPr>
                      <a:r>
                        <a:rPr sz="500" spc="10" dirty="0">
                          <a:latin typeface="Arial"/>
                          <a:cs typeface="Arial"/>
                        </a:rPr>
                        <a:t>20%</a:t>
                      </a:r>
                      <a:endParaRPr sz="500">
                        <a:latin typeface="Arial"/>
                        <a:cs typeface="Arial"/>
                      </a:endParaRPr>
                    </a:p>
                  </a:txBody>
                  <a:tcPr marL="0" marR="0" marT="31904"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1.00012</a:t>
                      </a:r>
                      <a:endParaRPr sz="500">
                        <a:latin typeface="Arial"/>
                        <a:cs typeface="Arial"/>
                      </a:endParaRPr>
                    </a:p>
                  </a:txBody>
                  <a:tcPr marL="0" marR="0" marT="31904"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1.00010</a:t>
                      </a:r>
                      <a:endParaRPr sz="500">
                        <a:latin typeface="Arial"/>
                        <a:cs typeface="Arial"/>
                      </a:endParaRPr>
                    </a:p>
                  </a:txBody>
                  <a:tcPr marL="0" marR="0" marT="3190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1.00008</a:t>
                      </a:r>
                      <a:endParaRPr sz="500">
                        <a:latin typeface="Arial"/>
                        <a:cs typeface="Arial"/>
                      </a:endParaRPr>
                    </a:p>
                  </a:txBody>
                  <a:tcPr marL="0" marR="0" marT="31904"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30.00%</a:t>
                      </a:r>
                      <a:endParaRPr sz="500">
                        <a:latin typeface="Arial"/>
                        <a:cs typeface="Arial"/>
                      </a:endParaRPr>
                    </a:p>
                  </a:txBody>
                  <a:tcPr marL="0" marR="0" marT="31904"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30.00%</a:t>
                      </a:r>
                      <a:endParaRPr sz="500">
                        <a:latin typeface="Arial"/>
                        <a:cs typeface="Arial"/>
                      </a:endParaRPr>
                    </a:p>
                  </a:txBody>
                  <a:tcPr marL="0" marR="0" marT="3190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30.00%</a:t>
                      </a:r>
                      <a:endParaRPr sz="500">
                        <a:latin typeface="Arial"/>
                        <a:cs typeface="Arial"/>
                      </a:endParaRPr>
                    </a:p>
                  </a:txBody>
                  <a:tcPr marL="0" marR="0" marT="31904"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5"/>
                  </a:ext>
                </a:extLst>
              </a:tr>
              <a:tr h="139830">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85"/>
                        </a:spcBef>
                      </a:pPr>
                      <a:r>
                        <a:rPr sz="500" spc="10" dirty="0">
                          <a:latin typeface="Arial"/>
                          <a:cs typeface="Arial"/>
                        </a:rPr>
                        <a:t>30%</a:t>
                      </a:r>
                      <a:endParaRPr sz="500">
                        <a:latin typeface="Arial"/>
                        <a:cs typeface="Arial"/>
                      </a:endParaRPr>
                    </a:p>
                  </a:txBody>
                  <a:tcPr marL="0" marR="0" marT="31904"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1.00014</a:t>
                      </a:r>
                      <a:endParaRPr sz="500">
                        <a:latin typeface="Arial"/>
                        <a:cs typeface="Arial"/>
                      </a:endParaRPr>
                    </a:p>
                  </a:txBody>
                  <a:tcPr marL="0" marR="0" marT="31904"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1.00012</a:t>
                      </a:r>
                      <a:endParaRPr sz="500">
                        <a:latin typeface="Arial"/>
                        <a:cs typeface="Arial"/>
                      </a:endParaRPr>
                    </a:p>
                  </a:txBody>
                  <a:tcPr marL="0" marR="0" marT="3190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85"/>
                        </a:spcBef>
                      </a:pPr>
                      <a:r>
                        <a:rPr sz="500" spc="5" dirty="0">
                          <a:latin typeface="Arial"/>
                          <a:cs typeface="Arial"/>
                        </a:rPr>
                        <a:t>1.00009</a:t>
                      </a:r>
                      <a:endParaRPr sz="500">
                        <a:latin typeface="Arial"/>
                        <a:cs typeface="Arial"/>
                      </a:endParaRPr>
                    </a:p>
                  </a:txBody>
                  <a:tcPr marL="0" marR="0" marT="31904"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30.00%</a:t>
                      </a:r>
                      <a:endParaRPr sz="500">
                        <a:latin typeface="Arial"/>
                        <a:cs typeface="Arial"/>
                      </a:endParaRPr>
                    </a:p>
                  </a:txBody>
                  <a:tcPr marL="0" marR="0" marT="31904"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30.00%</a:t>
                      </a:r>
                      <a:endParaRPr sz="500">
                        <a:latin typeface="Arial"/>
                        <a:cs typeface="Arial"/>
                      </a:endParaRPr>
                    </a:p>
                  </a:txBody>
                  <a:tcPr marL="0" marR="0" marT="3190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85"/>
                        </a:spcBef>
                      </a:pPr>
                      <a:r>
                        <a:rPr sz="500" spc="5" dirty="0">
                          <a:latin typeface="Arial"/>
                          <a:cs typeface="Arial"/>
                        </a:rPr>
                        <a:t>30.00%</a:t>
                      </a:r>
                      <a:endParaRPr sz="500">
                        <a:latin typeface="Arial"/>
                        <a:cs typeface="Arial"/>
                      </a:endParaRPr>
                    </a:p>
                  </a:txBody>
                  <a:tcPr marL="0" marR="0" marT="31904"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6"/>
                  </a:ext>
                </a:extLst>
              </a:tr>
              <a:tr h="139137">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10"/>
                        </a:spcBef>
                      </a:pPr>
                      <a:r>
                        <a:rPr sz="500" spc="10" dirty="0">
                          <a:latin typeface="Arial"/>
                          <a:cs typeface="Arial"/>
                        </a:rPr>
                        <a:t>40%</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10"/>
                        </a:spcBef>
                      </a:pPr>
                      <a:r>
                        <a:rPr sz="500" spc="5" dirty="0">
                          <a:latin typeface="Arial"/>
                          <a:cs typeface="Arial"/>
                        </a:rPr>
                        <a:t>1.00016</a:t>
                      </a:r>
                      <a:endParaRPr sz="500">
                        <a:latin typeface="Arial"/>
                        <a:cs typeface="Arial"/>
                      </a:endParaRPr>
                    </a:p>
                  </a:txBody>
                  <a:tcPr marL="0" marR="0" marT="23508"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10"/>
                        </a:spcBef>
                      </a:pPr>
                      <a:r>
                        <a:rPr sz="500" spc="5" dirty="0">
                          <a:latin typeface="Arial"/>
                          <a:cs typeface="Arial"/>
                        </a:rPr>
                        <a:t>1.00014</a:t>
                      </a:r>
                      <a:endParaRPr sz="500">
                        <a:latin typeface="Arial"/>
                        <a:cs typeface="Arial"/>
                      </a:endParaRPr>
                    </a:p>
                  </a:txBody>
                  <a:tcPr marL="0" marR="0" marT="23508"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10"/>
                        </a:spcBef>
                      </a:pPr>
                      <a:r>
                        <a:rPr sz="500" spc="5" dirty="0">
                          <a:latin typeface="Arial"/>
                          <a:cs typeface="Arial"/>
                        </a:rPr>
                        <a:t>1.00011</a:t>
                      </a:r>
                      <a:endParaRPr sz="500">
                        <a:latin typeface="Arial"/>
                        <a:cs typeface="Arial"/>
                      </a:endParaRPr>
                    </a:p>
                  </a:txBody>
                  <a:tcPr marL="0" marR="0" marT="23508"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10"/>
                        </a:spcBef>
                      </a:pPr>
                      <a:r>
                        <a:rPr sz="500" spc="5" dirty="0">
                          <a:latin typeface="Arial"/>
                          <a:cs typeface="Arial"/>
                        </a:rPr>
                        <a:t>30.00%</a:t>
                      </a:r>
                      <a:endParaRPr sz="500">
                        <a:latin typeface="Arial"/>
                        <a:cs typeface="Arial"/>
                      </a:endParaRPr>
                    </a:p>
                  </a:txBody>
                  <a:tcPr marL="0" marR="0" marT="23508"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10"/>
                        </a:spcBef>
                      </a:pPr>
                      <a:r>
                        <a:rPr sz="500" spc="5" dirty="0">
                          <a:latin typeface="Arial"/>
                          <a:cs typeface="Arial"/>
                        </a:rPr>
                        <a:t>30.00%</a:t>
                      </a:r>
                      <a:endParaRPr sz="500">
                        <a:latin typeface="Arial"/>
                        <a:cs typeface="Arial"/>
                      </a:endParaRPr>
                    </a:p>
                  </a:txBody>
                  <a:tcPr marL="0" marR="0" marT="2350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10"/>
                        </a:spcBef>
                      </a:pPr>
                      <a:r>
                        <a:rPr sz="500" spc="5" dirty="0">
                          <a:latin typeface="Arial"/>
                          <a:cs typeface="Arial"/>
                        </a:rPr>
                        <a:t>30.00%</a:t>
                      </a:r>
                      <a:endParaRPr sz="500" dirty="0">
                        <a:latin typeface="Arial"/>
                        <a:cs typeface="Arial"/>
                      </a:endParaRPr>
                    </a:p>
                  </a:txBody>
                  <a:tcPr marL="0" marR="0" marT="23508"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7"/>
                  </a:ext>
                </a:extLst>
              </a:tr>
            </a:tbl>
          </a:graphicData>
        </a:graphic>
      </p:graphicFrame>
      <p:graphicFrame>
        <p:nvGraphicFramePr>
          <p:cNvPr id="24" name="object 3">
            <a:extLst>
              <a:ext uri="{FF2B5EF4-FFF2-40B4-BE49-F238E27FC236}">
                <a16:creationId xmlns:a16="http://schemas.microsoft.com/office/drawing/2014/main" id="{DC2BA57D-2BFE-4265-B5C9-CB180CAE616E}"/>
              </a:ext>
            </a:extLst>
          </p:cNvPr>
          <p:cNvGraphicFramePr>
            <a:graphicFrameLocks noGrp="1"/>
          </p:cNvGraphicFramePr>
          <p:nvPr>
            <p:extLst>
              <p:ext uri="{D42A27DB-BD31-4B8C-83A1-F6EECF244321}">
                <p14:modId xmlns:p14="http://schemas.microsoft.com/office/powerpoint/2010/main" val="1624929574"/>
              </p:ext>
            </p:extLst>
          </p:nvPr>
        </p:nvGraphicFramePr>
        <p:xfrm>
          <a:off x="1494554" y="2683770"/>
          <a:ext cx="6322370" cy="2202665"/>
        </p:xfrm>
        <a:graphic>
          <a:graphicData uri="http://schemas.openxmlformats.org/drawingml/2006/table">
            <a:tbl>
              <a:tblPr firstRow="1" bandRow="1"/>
              <a:tblGrid>
                <a:gridCol w="450401">
                  <a:extLst>
                    <a:ext uri="{9D8B030D-6E8A-4147-A177-3AD203B41FA5}">
                      <a16:colId xmlns:a16="http://schemas.microsoft.com/office/drawing/2014/main" val="20000"/>
                    </a:ext>
                  </a:extLst>
                </a:gridCol>
                <a:gridCol w="364047">
                  <a:extLst>
                    <a:ext uri="{9D8B030D-6E8A-4147-A177-3AD203B41FA5}">
                      <a16:colId xmlns:a16="http://schemas.microsoft.com/office/drawing/2014/main" val="20001"/>
                    </a:ext>
                  </a:extLst>
                </a:gridCol>
                <a:gridCol w="357834">
                  <a:extLst>
                    <a:ext uri="{9D8B030D-6E8A-4147-A177-3AD203B41FA5}">
                      <a16:colId xmlns:a16="http://schemas.microsoft.com/office/drawing/2014/main" val="20002"/>
                    </a:ext>
                  </a:extLst>
                </a:gridCol>
                <a:gridCol w="357834">
                  <a:extLst>
                    <a:ext uri="{9D8B030D-6E8A-4147-A177-3AD203B41FA5}">
                      <a16:colId xmlns:a16="http://schemas.microsoft.com/office/drawing/2014/main" val="20003"/>
                    </a:ext>
                  </a:extLst>
                </a:gridCol>
                <a:gridCol w="357834">
                  <a:extLst>
                    <a:ext uri="{9D8B030D-6E8A-4147-A177-3AD203B41FA5}">
                      <a16:colId xmlns:a16="http://schemas.microsoft.com/office/drawing/2014/main" val="20004"/>
                    </a:ext>
                  </a:extLst>
                </a:gridCol>
                <a:gridCol w="331123">
                  <a:extLst>
                    <a:ext uri="{9D8B030D-6E8A-4147-A177-3AD203B41FA5}">
                      <a16:colId xmlns:a16="http://schemas.microsoft.com/office/drawing/2014/main" val="20005"/>
                    </a:ext>
                  </a:extLst>
                </a:gridCol>
                <a:gridCol w="377093">
                  <a:extLst>
                    <a:ext uri="{9D8B030D-6E8A-4147-A177-3AD203B41FA5}">
                      <a16:colId xmlns:a16="http://schemas.microsoft.com/office/drawing/2014/main" val="20006"/>
                    </a:ext>
                  </a:extLst>
                </a:gridCol>
                <a:gridCol w="290741">
                  <a:extLst>
                    <a:ext uri="{9D8B030D-6E8A-4147-A177-3AD203B41FA5}">
                      <a16:colId xmlns:a16="http://schemas.microsoft.com/office/drawing/2014/main" val="20007"/>
                    </a:ext>
                  </a:extLst>
                </a:gridCol>
                <a:gridCol w="290741">
                  <a:extLst>
                    <a:ext uri="{9D8B030D-6E8A-4147-A177-3AD203B41FA5}">
                      <a16:colId xmlns:a16="http://schemas.microsoft.com/office/drawing/2014/main" val="20008"/>
                    </a:ext>
                  </a:extLst>
                </a:gridCol>
                <a:gridCol w="290741">
                  <a:extLst>
                    <a:ext uri="{9D8B030D-6E8A-4147-A177-3AD203B41FA5}">
                      <a16:colId xmlns:a16="http://schemas.microsoft.com/office/drawing/2014/main" val="20009"/>
                    </a:ext>
                  </a:extLst>
                </a:gridCol>
                <a:gridCol w="330500">
                  <a:extLst>
                    <a:ext uri="{9D8B030D-6E8A-4147-A177-3AD203B41FA5}">
                      <a16:colId xmlns:a16="http://schemas.microsoft.com/office/drawing/2014/main" val="20010"/>
                    </a:ext>
                  </a:extLst>
                </a:gridCol>
                <a:gridCol w="330500">
                  <a:extLst>
                    <a:ext uri="{9D8B030D-6E8A-4147-A177-3AD203B41FA5}">
                      <a16:colId xmlns:a16="http://schemas.microsoft.com/office/drawing/2014/main" val="20011"/>
                    </a:ext>
                  </a:extLst>
                </a:gridCol>
                <a:gridCol w="330500">
                  <a:extLst>
                    <a:ext uri="{9D8B030D-6E8A-4147-A177-3AD203B41FA5}">
                      <a16:colId xmlns:a16="http://schemas.microsoft.com/office/drawing/2014/main" val="20012"/>
                    </a:ext>
                  </a:extLst>
                </a:gridCol>
                <a:gridCol w="290741">
                  <a:extLst>
                    <a:ext uri="{9D8B030D-6E8A-4147-A177-3AD203B41FA5}">
                      <a16:colId xmlns:a16="http://schemas.microsoft.com/office/drawing/2014/main" val="20013"/>
                    </a:ext>
                  </a:extLst>
                </a:gridCol>
                <a:gridCol w="290120">
                  <a:extLst>
                    <a:ext uri="{9D8B030D-6E8A-4147-A177-3AD203B41FA5}">
                      <a16:colId xmlns:a16="http://schemas.microsoft.com/office/drawing/2014/main" val="20014"/>
                    </a:ext>
                  </a:extLst>
                </a:gridCol>
                <a:gridCol w="290120">
                  <a:extLst>
                    <a:ext uri="{9D8B030D-6E8A-4147-A177-3AD203B41FA5}">
                      <a16:colId xmlns:a16="http://schemas.microsoft.com/office/drawing/2014/main" val="20015"/>
                    </a:ext>
                  </a:extLst>
                </a:gridCol>
                <a:gridCol w="330500">
                  <a:extLst>
                    <a:ext uri="{9D8B030D-6E8A-4147-A177-3AD203B41FA5}">
                      <a16:colId xmlns:a16="http://schemas.microsoft.com/office/drawing/2014/main" val="20016"/>
                    </a:ext>
                  </a:extLst>
                </a:gridCol>
                <a:gridCol w="330500">
                  <a:extLst>
                    <a:ext uri="{9D8B030D-6E8A-4147-A177-3AD203B41FA5}">
                      <a16:colId xmlns:a16="http://schemas.microsoft.com/office/drawing/2014/main" val="20017"/>
                    </a:ext>
                  </a:extLst>
                </a:gridCol>
                <a:gridCol w="330500">
                  <a:extLst>
                    <a:ext uri="{9D8B030D-6E8A-4147-A177-3AD203B41FA5}">
                      <a16:colId xmlns:a16="http://schemas.microsoft.com/office/drawing/2014/main" val="20018"/>
                    </a:ext>
                  </a:extLst>
                </a:gridCol>
              </a:tblGrid>
              <a:tr h="139137">
                <a:tc row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00000"/>
                        </a:lnSpc>
                      </a:pPr>
                      <a:endParaRPr sz="600">
                        <a:latin typeface="Times New Roman"/>
                        <a:cs typeface="Times New Roman"/>
                      </a:endParaRPr>
                    </a:p>
                    <a:p>
                      <a:pPr>
                        <a:lnSpc>
                          <a:spcPct val="100000"/>
                        </a:lnSpc>
                        <a:spcBef>
                          <a:spcPts val="45"/>
                        </a:spcBef>
                      </a:pPr>
                      <a:endParaRPr sz="600">
                        <a:latin typeface="Times New Roman"/>
                        <a:cs typeface="Times New Roman"/>
                      </a:endParaRPr>
                    </a:p>
                    <a:p>
                      <a:pPr marL="67310" marR="21590" indent="-36830">
                        <a:lnSpc>
                          <a:spcPct val="112000"/>
                        </a:lnSpc>
                      </a:pPr>
                      <a:r>
                        <a:rPr sz="500" spc="10" dirty="0">
                          <a:latin typeface="Arial"/>
                          <a:cs typeface="Arial"/>
                        </a:rPr>
                        <a:t>Pct</a:t>
                      </a:r>
                      <a:r>
                        <a:rPr sz="500" spc="-30" dirty="0">
                          <a:latin typeface="Arial"/>
                          <a:cs typeface="Arial"/>
                        </a:rPr>
                        <a:t> </a:t>
                      </a:r>
                      <a:r>
                        <a:rPr sz="500" spc="5" dirty="0">
                          <a:latin typeface="Arial"/>
                          <a:cs typeface="Arial"/>
                        </a:rPr>
                        <a:t>of</a:t>
                      </a:r>
                      <a:r>
                        <a:rPr sz="500" spc="-20" dirty="0">
                          <a:latin typeface="Arial"/>
                          <a:cs typeface="Arial"/>
                        </a:rPr>
                        <a:t> </a:t>
                      </a:r>
                      <a:r>
                        <a:rPr sz="500" spc="5" dirty="0">
                          <a:latin typeface="Arial"/>
                          <a:cs typeface="Arial"/>
                        </a:rPr>
                        <a:t>Shares </a:t>
                      </a:r>
                      <a:r>
                        <a:rPr sz="500" spc="-120" dirty="0">
                          <a:latin typeface="Arial"/>
                          <a:cs typeface="Arial"/>
                        </a:rPr>
                        <a:t> </a:t>
                      </a:r>
                      <a:r>
                        <a:rPr sz="500" spc="10" dirty="0">
                          <a:latin typeface="Arial"/>
                          <a:cs typeface="Arial"/>
                        </a:rPr>
                        <a:t>Redeemed</a:t>
                      </a:r>
                      <a:endParaRPr sz="500">
                        <a:latin typeface="Arial"/>
                        <a:cs typeface="Arial"/>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noFill/>
                  </a:tcPr>
                </a:tc>
                <a:tc gridSpan="6">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734060">
                        <a:lnSpc>
                          <a:spcPct val="100000"/>
                        </a:lnSpc>
                        <a:spcBef>
                          <a:spcPts val="210"/>
                        </a:spcBef>
                      </a:pPr>
                      <a:r>
                        <a:rPr sz="500" spc="10" dirty="0">
                          <a:latin typeface="Arial"/>
                          <a:cs typeface="Arial"/>
                        </a:rPr>
                        <a:t>Change</a:t>
                      </a:r>
                      <a:r>
                        <a:rPr sz="500" spc="-20" dirty="0">
                          <a:latin typeface="Arial"/>
                          <a:cs typeface="Arial"/>
                        </a:rPr>
                        <a:t> </a:t>
                      </a:r>
                      <a:r>
                        <a:rPr sz="500" spc="10" dirty="0">
                          <a:latin typeface="Arial"/>
                          <a:cs typeface="Arial"/>
                        </a:rPr>
                        <a:t>in</a:t>
                      </a:r>
                      <a:r>
                        <a:rPr sz="500" spc="-20" dirty="0">
                          <a:latin typeface="Arial"/>
                          <a:cs typeface="Arial"/>
                        </a:rPr>
                        <a:t> </a:t>
                      </a:r>
                      <a:r>
                        <a:rPr sz="500" spc="5" dirty="0">
                          <a:latin typeface="Arial"/>
                          <a:cs typeface="Arial"/>
                        </a:rPr>
                        <a:t>Interest</a:t>
                      </a:r>
                      <a:r>
                        <a:rPr sz="500" spc="-10" dirty="0">
                          <a:latin typeface="Arial"/>
                          <a:cs typeface="Arial"/>
                        </a:rPr>
                        <a:t> </a:t>
                      </a:r>
                      <a:r>
                        <a:rPr sz="500" spc="10" dirty="0">
                          <a:latin typeface="Arial"/>
                          <a:cs typeface="Arial"/>
                        </a:rPr>
                        <a:t>Rates</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1DCDB"/>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6">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0795" algn="ctr">
                        <a:lnSpc>
                          <a:spcPct val="100000"/>
                        </a:lnSpc>
                        <a:spcBef>
                          <a:spcPts val="210"/>
                        </a:spcBef>
                      </a:pPr>
                      <a:r>
                        <a:rPr sz="500" dirty="0">
                          <a:latin typeface="Arial"/>
                          <a:cs typeface="Arial"/>
                        </a:rPr>
                        <a:t>Cr</a:t>
                      </a:r>
                      <a:r>
                        <a:rPr sz="500" spc="-10" dirty="0">
                          <a:latin typeface="Arial"/>
                          <a:cs typeface="Arial"/>
                        </a:rPr>
                        <a:t>ed</a:t>
                      </a:r>
                      <a:r>
                        <a:rPr sz="500" dirty="0">
                          <a:latin typeface="Arial"/>
                          <a:cs typeface="Arial"/>
                        </a:rPr>
                        <a:t>it </a:t>
                      </a:r>
                      <a:r>
                        <a:rPr sz="500" spc="-10" dirty="0">
                          <a:latin typeface="Arial"/>
                          <a:cs typeface="Arial"/>
                        </a:rPr>
                        <a:t>E</a:t>
                      </a:r>
                      <a:r>
                        <a:rPr sz="500" spc="10" dirty="0">
                          <a:latin typeface="Arial"/>
                          <a:cs typeface="Arial"/>
                        </a:rPr>
                        <a:t>v</a:t>
                      </a:r>
                      <a:r>
                        <a:rPr sz="500" spc="-10" dirty="0">
                          <a:latin typeface="Arial"/>
                          <a:cs typeface="Arial"/>
                        </a:rPr>
                        <a:t>en</a:t>
                      </a:r>
                      <a:r>
                        <a:rPr sz="500" dirty="0">
                          <a:latin typeface="Arial"/>
                          <a:cs typeface="Arial"/>
                        </a:rPr>
                        <a:t>t</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BF0D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6">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587375">
                        <a:lnSpc>
                          <a:spcPct val="100000"/>
                        </a:lnSpc>
                        <a:spcBef>
                          <a:spcPts val="210"/>
                        </a:spcBef>
                      </a:pPr>
                      <a:r>
                        <a:rPr sz="500" spc="5" dirty="0">
                          <a:latin typeface="Arial"/>
                          <a:cs typeface="Arial"/>
                        </a:rPr>
                        <a:t>Floater</a:t>
                      </a:r>
                      <a:r>
                        <a:rPr sz="500" spc="-10" dirty="0">
                          <a:latin typeface="Arial"/>
                          <a:cs typeface="Arial"/>
                        </a:rPr>
                        <a:t> </a:t>
                      </a:r>
                      <a:r>
                        <a:rPr sz="500" spc="10" dirty="0">
                          <a:latin typeface="Arial"/>
                          <a:cs typeface="Arial"/>
                        </a:rPr>
                        <a:t>Spread</a:t>
                      </a:r>
                      <a:r>
                        <a:rPr sz="500" spc="-15" dirty="0">
                          <a:latin typeface="Arial"/>
                          <a:cs typeface="Arial"/>
                        </a:rPr>
                        <a:t> </a:t>
                      </a:r>
                      <a:r>
                        <a:rPr sz="500" spc="10" dirty="0">
                          <a:latin typeface="Arial"/>
                          <a:cs typeface="Arial"/>
                        </a:rPr>
                        <a:t>Widening</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DCE6F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9137">
                <a:tc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430" algn="ctr">
                        <a:lnSpc>
                          <a:spcPct val="100000"/>
                        </a:lnSpc>
                        <a:spcBef>
                          <a:spcPts val="210"/>
                        </a:spcBef>
                      </a:pPr>
                      <a:r>
                        <a:rPr sz="500" spc="-10" dirty="0">
                          <a:latin typeface="Arial"/>
                          <a:cs typeface="Arial"/>
                        </a:rPr>
                        <a:t>S</a:t>
                      </a:r>
                      <a:r>
                        <a:rPr sz="500" spc="-5" dirty="0">
                          <a:latin typeface="Arial"/>
                          <a:cs typeface="Arial"/>
                        </a:rPr>
                        <a:t>t</a:t>
                      </a:r>
                      <a:r>
                        <a:rPr sz="500" dirty="0">
                          <a:latin typeface="Arial"/>
                          <a:cs typeface="Arial"/>
                        </a:rPr>
                        <a:t>r</a:t>
                      </a:r>
                      <a:r>
                        <a:rPr sz="500" spc="-10" dirty="0">
                          <a:latin typeface="Arial"/>
                          <a:cs typeface="Arial"/>
                        </a:rPr>
                        <a:t>e</a:t>
                      </a:r>
                      <a:r>
                        <a:rPr sz="500" dirty="0">
                          <a:latin typeface="Arial"/>
                          <a:cs typeface="Arial"/>
                        </a:rPr>
                        <a:t>ss N</a:t>
                      </a:r>
                      <a:r>
                        <a:rPr sz="500" spc="-5" dirty="0">
                          <a:latin typeface="Arial"/>
                          <a:cs typeface="Arial"/>
                        </a:rPr>
                        <a:t>A</a:t>
                      </a:r>
                      <a:r>
                        <a:rPr sz="500" dirty="0">
                          <a:latin typeface="Arial"/>
                          <a:cs typeface="Arial"/>
                        </a:rPr>
                        <a:t>V</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1DCDB"/>
                    </a:solidFill>
                  </a:tcPr>
                </a:tc>
                <a:tc hMerge="1">
                  <a:txBody>
                    <a:bodyPr/>
                    <a:lstStyle/>
                    <a:p>
                      <a:endParaRPr/>
                    </a:p>
                  </a:txBody>
                  <a:tcPr marL="0" marR="0" marT="0" marB="0"/>
                </a:tc>
                <a:tc hMerge="1">
                  <a:txBody>
                    <a:bodyPr/>
                    <a:lstStyle/>
                    <a:p>
                      <a:endParaRPr/>
                    </a:p>
                  </a:txBody>
                  <a:tcPr marL="0" marR="0" marT="0" marB="0"/>
                </a:tc>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08610">
                        <a:lnSpc>
                          <a:spcPct val="100000"/>
                        </a:lnSpc>
                        <a:spcBef>
                          <a:spcPts val="210"/>
                        </a:spcBef>
                      </a:pPr>
                      <a:r>
                        <a:rPr sz="500" spc="15" dirty="0">
                          <a:latin typeface="Arial"/>
                          <a:cs typeface="Arial"/>
                        </a:rPr>
                        <a:t>Weekly</a:t>
                      </a:r>
                      <a:r>
                        <a:rPr sz="500" spc="-35" dirty="0">
                          <a:latin typeface="Arial"/>
                          <a:cs typeface="Arial"/>
                        </a:rPr>
                        <a:t> </a:t>
                      </a:r>
                      <a:r>
                        <a:rPr sz="500" spc="5" dirty="0">
                          <a:latin typeface="Arial"/>
                          <a:cs typeface="Arial"/>
                        </a:rPr>
                        <a:t>Liquidity</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1DCDB"/>
                    </a:solidFill>
                  </a:tcPr>
                </a:tc>
                <a:tc hMerge="1">
                  <a:txBody>
                    <a:bodyPr/>
                    <a:lstStyle/>
                    <a:p>
                      <a:endParaRPr/>
                    </a:p>
                  </a:txBody>
                  <a:tcPr marL="0" marR="0" marT="0" marB="0"/>
                </a:tc>
                <a:tc hMerge="1">
                  <a:txBody>
                    <a:bodyPr/>
                    <a:lstStyle/>
                    <a:p>
                      <a:endParaRPr/>
                    </a:p>
                  </a:txBody>
                  <a:tcPr marL="0" marR="0" marT="0" marB="0"/>
                </a:tc>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8130">
                        <a:lnSpc>
                          <a:spcPct val="100000"/>
                        </a:lnSpc>
                        <a:spcBef>
                          <a:spcPts val="210"/>
                        </a:spcBef>
                      </a:pPr>
                      <a:r>
                        <a:rPr sz="500" spc="-10" dirty="0">
                          <a:latin typeface="Arial"/>
                          <a:cs typeface="Arial"/>
                        </a:rPr>
                        <a:t>S</a:t>
                      </a:r>
                      <a:r>
                        <a:rPr sz="500" spc="-5" dirty="0">
                          <a:latin typeface="Arial"/>
                          <a:cs typeface="Arial"/>
                        </a:rPr>
                        <a:t>t</a:t>
                      </a:r>
                      <a:r>
                        <a:rPr sz="500" dirty="0">
                          <a:latin typeface="Arial"/>
                          <a:cs typeface="Arial"/>
                        </a:rPr>
                        <a:t>r</a:t>
                      </a:r>
                      <a:r>
                        <a:rPr sz="500" spc="-10" dirty="0">
                          <a:latin typeface="Arial"/>
                          <a:cs typeface="Arial"/>
                        </a:rPr>
                        <a:t>e</a:t>
                      </a:r>
                      <a:r>
                        <a:rPr sz="500" dirty="0">
                          <a:latin typeface="Arial"/>
                          <a:cs typeface="Arial"/>
                        </a:rPr>
                        <a:t>ss N</a:t>
                      </a:r>
                      <a:r>
                        <a:rPr sz="500" spc="-5" dirty="0">
                          <a:latin typeface="Arial"/>
                          <a:cs typeface="Arial"/>
                        </a:rPr>
                        <a:t>A</a:t>
                      </a:r>
                      <a:r>
                        <a:rPr sz="500" dirty="0">
                          <a:latin typeface="Arial"/>
                          <a:cs typeface="Arial"/>
                        </a:rPr>
                        <a:t>V</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BF0DE"/>
                    </a:solidFill>
                  </a:tcPr>
                </a:tc>
                <a:tc hMerge="1">
                  <a:txBody>
                    <a:bodyPr/>
                    <a:lstStyle/>
                    <a:p>
                      <a:endParaRPr/>
                    </a:p>
                  </a:txBody>
                  <a:tcPr marL="0" marR="0" marT="0" marB="0"/>
                </a:tc>
                <a:tc hMerge="1">
                  <a:txBody>
                    <a:bodyPr/>
                    <a:lstStyle/>
                    <a:p>
                      <a:endParaRPr/>
                    </a:p>
                  </a:txBody>
                  <a:tcPr marL="0" marR="0" marT="0" marB="0"/>
                </a:tc>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0510">
                        <a:lnSpc>
                          <a:spcPct val="100000"/>
                        </a:lnSpc>
                        <a:spcBef>
                          <a:spcPts val="210"/>
                        </a:spcBef>
                      </a:pPr>
                      <a:r>
                        <a:rPr sz="500" spc="15" dirty="0">
                          <a:latin typeface="Arial"/>
                          <a:cs typeface="Arial"/>
                        </a:rPr>
                        <a:t>Weekly</a:t>
                      </a:r>
                      <a:r>
                        <a:rPr sz="500" spc="-35" dirty="0">
                          <a:latin typeface="Arial"/>
                          <a:cs typeface="Arial"/>
                        </a:rPr>
                        <a:t> </a:t>
                      </a:r>
                      <a:r>
                        <a:rPr sz="500" spc="5" dirty="0">
                          <a:latin typeface="Arial"/>
                          <a:cs typeface="Arial"/>
                        </a:rPr>
                        <a:t>Liquidity</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BF0DE"/>
                    </a:solidFill>
                  </a:tcPr>
                </a:tc>
                <a:tc hMerge="1">
                  <a:txBody>
                    <a:bodyPr/>
                    <a:lstStyle/>
                    <a:p>
                      <a:endParaRPr/>
                    </a:p>
                  </a:txBody>
                  <a:tcPr marL="0" marR="0" marT="0" marB="0"/>
                </a:tc>
                <a:tc hMerge="1">
                  <a:txBody>
                    <a:bodyPr/>
                    <a:lstStyle/>
                    <a:p>
                      <a:endParaRPr/>
                    </a:p>
                  </a:txBody>
                  <a:tcPr marL="0" marR="0" marT="0" marB="0"/>
                </a:tc>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8130">
                        <a:lnSpc>
                          <a:spcPct val="100000"/>
                        </a:lnSpc>
                        <a:spcBef>
                          <a:spcPts val="210"/>
                        </a:spcBef>
                      </a:pPr>
                      <a:r>
                        <a:rPr sz="500" spc="-10" dirty="0">
                          <a:latin typeface="Arial"/>
                          <a:cs typeface="Arial"/>
                        </a:rPr>
                        <a:t>S</a:t>
                      </a:r>
                      <a:r>
                        <a:rPr sz="500" spc="-5" dirty="0">
                          <a:latin typeface="Arial"/>
                          <a:cs typeface="Arial"/>
                        </a:rPr>
                        <a:t>t</a:t>
                      </a:r>
                      <a:r>
                        <a:rPr sz="500" dirty="0">
                          <a:latin typeface="Arial"/>
                          <a:cs typeface="Arial"/>
                        </a:rPr>
                        <a:t>r</a:t>
                      </a:r>
                      <a:r>
                        <a:rPr sz="500" spc="-10" dirty="0">
                          <a:latin typeface="Arial"/>
                          <a:cs typeface="Arial"/>
                        </a:rPr>
                        <a:t>e</a:t>
                      </a:r>
                      <a:r>
                        <a:rPr sz="500" dirty="0">
                          <a:latin typeface="Arial"/>
                          <a:cs typeface="Arial"/>
                        </a:rPr>
                        <a:t>ss N</a:t>
                      </a:r>
                      <a:r>
                        <a:rPr sz="500" spc="-5" dirty="0">
                          <a:latin typeface="Arial"/>
                          <a:cs typeface="Arial"/>
                        </a:rPr>
                        <a:t>A</a:t>
                      </a:r>
                      <a:r>
                        <a:rPr sz="500" dirty="0">
                          <a:latin typeface="Arial"/>
                          <a:cs typeface="Arial"/>
                        </a:rPr>
                        <a:t>V</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DCE6F0"/>
                    </a:solidFill>
                  </a:tcPr>
                </a:tc>
                <a:tc hMerge="1">
                  <a:txBody>
                    <a:bodyPr/>
                    <a:lstStyle/>
                    <a:p>
                      <a:endParaRPr/>
                    </a:p>
                  </a:txBody>
                  <a:tcPr marL="0" marR="0" marT="0" marB="0"/>
                </a:tc>
                <a:tc hMerge="1">
                  <a:txBody>
                    <a:bodyPr/>
                    <a:lstStyle/>
                    <a:p>
                      <a:endParaRPr/>
                    </a:p>
                  </a:txBody>
                  <a:tcPr marL="0" marR="0" marT="0" marB="0"/>
                </a:tc>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0510">
                        <a:lnSpc>
                          <a:spcPct val="100000"/>
                        </a:lnSpc>
                        <a:spcBef>
                          <a:spcPts val="210"/>
                        </a:spcBef>
                      </a:pPr>
                      <a:r>
                        <a:rPr sz="500" spc="15" dirty="0">
                          <a:latin typeface="Arial"/>
                          <a:cs typeface="Arial"/>
                        </a:rPr>
                        <a:t>Weekly</a:t>
                      </a:r>
                      <a:r>
                        <a:rPr sz="500" spc="-35" dirty="0">
                          <a:latin typeface="Arial"/>
                          <a:cs typeface="Arial"/>
                        </a:rPr>
                        <a:t> </a:t>
                      </a:r>
                      <a:r>
                        <a:rPr sz="500" spc="5" dirty="0">
                          <a:latin typeface="Arial"/>
                          <a:cs typeface="Arial"/>
                        </a:rPr>
                        <a:t>Liquidity</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DCE6F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139137">
                <a:tc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37795">
                        <a:lnSpc>
                          <a:spcPct val="100000"/>
                        </a:lnSpc>
                        <a:spcBef>
                          <a:spcPts val="215"/>
                        </a:spcBef>
                      </a:pPr>
                      <a:r>
                        <a:rPr sz="500" spc="10" dirty="0">
                          <a:latin typeface="Arial"/>
                          <a:cs typeface="Arial"/>
                        </a:rPr>
                        <a:t>Jan</a:t>
                      </a:r>
                      <a:endParaRPr sz="500">
                        <a:latin typeface="Arial"/>
                        <a:cs typeface="Arial"/>
                      </a:endParaRPr>
                    </a:p>
                  </a:txBody>
                  <a:tcPr marL="0" marR="0" marT="24068"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30175">
                        <a:lnSpc>
                          <a:spcPct val="100000"/>
                        </a:lnSpc>
                        <a:spcBef>
                          <a:spcPts val="215"/>
                        </a:spcBef>
                      </a:pPr>
                      <a:r>
                        <a:rPr sz="500" spc="10" dirty="0">
                          <a:latin typeface="Arial"/>
                          <a:cs typeface="Arial"/>
                        </a:rPr>
                        <a:t>Feb</a:t>
                      </a:r>
                      <a:endParaRPr sz="500">
                        <a:latin typeface="Arial"/>
                        <a:cs typeface="Arial"/>
                      </a:endParaRPr>
                    </a:p>
                  </a:txBody>
                  <a:tcPr marL="0" marR="0" marT="24068"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30175">
                        <a:lnSpc>
                          <a:spcPct val="100000"/>
                        </a:lnSpc>
                        <a:spcBef>
                          <a:spcPts val="215"/>
                        </a:spcBef>
                      </a:pPr>
                      <a:r>
                        <a:rPr sz="500" spc="10" dirty="0">
                          <a:latin typeface="Arial"/>
                          <a:cs typeface="Arial"/>
                        </a:rPr>
                        <a:t>Mar</a:t>
                      </a:r>
                      <a:endParaRPr sz="500">
                        <a:latin typeface="Arial"/>
                        <a:cs typeface="Arial"/>
                      </a:endParaRPr>
                    </a:p>
                  </a:txBody>
                  <a:tcPr marL="0" marR="0" marT="24068"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34620">
                        <a:lnSpc>
                          <a:spcPct val="100000"/>
                        </a:lnSpc>
                        <a:spcBef>
                          <a:spcPts val="215"/>
                        </a:spcBef>
                      </a:pPr>
                      <a:r>
                        <a:rPr sz="500" spc="10" dirty="0">
                          <a:latin typeface="Arial"/>
                          <a:cs typeface="Arial"/>
                        </a:rPr>
                        <a:t>Jan</a:t>
                      </a:r>
                      <a:endParaRPr sz="500">
                        <a:latin typeface="Arial"/>
                        <a:cs typeface="Arial"/>
                      </a:endParaRPr>
                    </a:p>
                  </a:txBody>
                  <a:tcPr marL="0" marR="0" marT="24068"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6839">
                        <a:lnSpc>
                          <a:spcPct val="100000"/>
                        </a:lnSpc>
                        <a:spcBef>
                          <a:spcPts val="215"/>
                        </a:spcBef>
                      </a:pPr>
                      <a:r>
                        <a:rPr sz="500" spc="10" dirty="0">
                          <a:latin typeface="Arial"/>
                          <a:cs typeface="Arial"/>
                        </a:rPr>
                        <a:t>Feb</a:t>
                      </a:r>
                      <a:endParaRPr sz="500">
                        <a:latin typeface="Arial"/>
                        <a:cs typeface="Arial"/>
                      </a:endParaRPr>
                    </a:p>
                  </a:txBody>
                  <a:tcPr marL="0" marR="0" marT="24068"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8255" algn="ctr">
                        <a:lnSpc>
                          <a:spcPct val="100000"/>
                        </a:lnSpc>
                        <a:spcBef>
                          <a:spcPts val="215"/>
                        </a:spcBef>
                      </a:pPr>
                      <a:r>
                        <a:rPr sz="500" spc="10" dirty="0">
                          <a:latin typeface="Arial"/>
                          <a:cs typeface="Arial"/>
                        </a:rPr>
                        <a:t>Mar</a:t>
                      </a:r>
                      <a:endParaRPr sz="500">
                        <a:latin typeface="Arial"/>
                        <a:cs typeface="Arial"/>
                      </a:endParaRPr>
                    </a:p>
                  </a:txBody>
                  <a:tcPr marL="0" marR="0" marT="24068"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525" algn="ctr">
                        <a:lnSpc>
                          <a:spcPct val="100000"/>
                        </a:lnSpc>
                        <a:spcBef>
                          <a:spcPts val="215"/>
                        </a:spcBef>
                      </a:pPr>
                      <a:r>
                        <a:rPr sz="500" spc="10" dirty="0">
                          <a:latin typeface="Arial"/>
                          <a:cs typeface="Arial"/>
                        </a:rPr>
                        <a:t>Jan</a:t>
                      </a:r>
                      <a:endParaRPr sz="500">
                        <a:latin typeface="Arial"/>
                        <a:cs typeface="Arial"/>
                      </a:endParaRPr>
                    </a:p>
                  </a:txBody>
                  <a:tcPr marL="0" marR="0" marT="24068"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8255" algn="ctr">
                        <a:lnSpc>
                          <a:spcPct val="100000"/>
                        </a:lnSpc>
                        <a:spcBef>
                          <a:spcPts val="215"/>
                        </a:spcBef>
                      </a:pPr>
                      <a:r>
                        <a:rPr sz="500" spc="10" dirty="0">
                          <a:latin typeface="Arial"/>
                          <a:cs typeface="Arial"/>
                        </a:rPr>
                        <a:t>Feb</a:t>
                      </a:r>
                      <a:endParaRPr sz="500">
                        <a:latin typeface="Arial"/>
                        <a:cs typeface="Arial"/>
                      </a:endParaRPr>
                    </a:p>
                  </a:txBody>
                  <a:tcPr marL="0" marR="0" marT="24068"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8890" algn="ctr">
                        <a:lnSpc>
                          <a:spcPct val="100000"/>
                        </a:lnSpc>
                        <a:spcBef>
                          <a:spcPts val="215"/>
                        </a:spcBef>
                      </a:pPr>
                      <a:r>
                        <a:rPr sz="500" spc="10" dirty="0">
                          <a:latin typeface="Arial"/>
                          <a:cs typeface="Arial"/>
                        </a:rPr>
                        <a:t>Mar</a:t>
                      </a:r>
                      <a:endParaRPr sz="500">
                        <a:latin typeface="Arial"/>
                        <a:cs typeface="Arial"/>
                      </a:endParaRPr>
                    </a:p>
                  </a:txBody>
                  <a:tcPr marL="0" marR="0" marT="24068"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20650">
                        <a:lnSpc>
                          <a:spcPct val="100000"/>
                        </a:lnSpc>
                        <a:spcBef>
                          <a:spcPts val="215"/>
                        </a:spcBef>
                      </a:pPr>
                      <a:r>
                        <a:rPr sz="500" spc="10" dirty="0">
                          <a:latin typeface="Arial"/>
                          <a:cs typeface="Arial"/>
                        </a:rPr>
                        <a:t>Jan</a:t>
                      </a:r>
                      <a:endParaRPr sz="500">
                        <a:latin typeface="Arial"/>
                        <a:cs typeface="Arial"/>
                      </a:endParaRPr>
                    </a:p>
                  </a:txBody>
                  <a:tcPr marL="0" marR="0" marT="24068"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6205">
                        <a:lnSpc>
                          <a:spcPct val="100000"/>
                        </a:lnSpc>
                        <a:spcBef>
                          <a:spcPts val="215"/>
                        </a:spcBef>
                      </a:pPr>
                      <a:r>
                        <a:rPr sz="500" spc="10" dirty="0">
                          <a:latin typeface="Arial"/>
                          <a:cs typeface="Arial"/>
                        </a:rPr>
                        <a:t>Feb</a:t>
                      </a:r>
                      <a:endParaRPr sz="500">
                        <a:latin typeface="Arial"/>
                        <a:cs typeface="Arial"/>
                      </a:endParaRPr>
                    </a:p>
                  </a:txBody>
                  <a:tcPr marL="0" marR="0" marT="24068"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6205">
                        <a:lnSpc>
                          <a:spcPct val="100000"/>
                        </a:lnSpc>
                        <a:spcBef>
                          <a:spcPts val="215"/>
                        </a:spcBef>
                      </a:pPr>
                      <a:r>
                        <a:rPr sz="500" spc="10" dirty="0">
                          <a:latin typeface="Arial"/>
                          <a:cs typeface="Arial"/>
                        </a:rPr>
                        <a:t>Mar</a:t>
                      </a:r>
                      <a:endParaRPr sz="500">
                        <a:latin typeface="Arial"/>
                        <a:cs typeface="Arial"/>
                      </a:endParaRPr>
                    </a:p>
                  </a:txBody>
                  <a:tcPr marL="0" marR="0" marT="24068"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525" algn="ctr">
                        <a:lnSpc>
                          <a:spcPct val="100000"/>
                        </a:lnSpc>
                        <a:spcBef>
                          <a:spcPts val="215"/>
                        </a:spcBef>
                      </a:pPr>
                      <a:r>
                        <a:rPr sz="500" spc="10" dirty="0">
                          <a:latin typeface="Arial"/>
                          <a:cs typeface="Arial"/>
                        </a:rPr>
                        <a:t>Jan</a:t>
                      </a:r>
                      <a:endParaRPr sz="500">
                        <a:latin typeface="Arial"/>
                        <a:cs typeface="Arial"/>
                      </a:endParaRPr>
                    </a:p>
                  </a:txBody>
                  <a:tcPr marL="0" marR="0" marT="24068"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8255" algn="ctr">
                        <a:lnSpc>
                          <a:spcPct val="100000"/>
                        </a:lnSpc>
                        <a:spcBef>
                          <a:spcPts val="215"/>
                        </a:spcBef>
                      </a:pPr>
                      <a:r>
                        <a:rPr sz="500" spc="10" dirty="0">
                          <a:latin typeface="Arial"/>
                          <a:cs typeface="Arial"/>
                        </a:rPr>
                        <a:t>Feb</a:t>
                      </a:r>
                      <a:endParaRPr sz="500">
                        <a:latin typeface="Arial"/>
                        <a:cs typeface="Arial"/>
                      </a:endParaRPr>
                    </a:p>
                  </a:txBody>
                  <a:tcPr marL="0" marR="0" marT="24068"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8255" algn="ctr">
                        <a:lnSpc>
                          <a:spcPct val="100000"/>
                        </a:lnSpc>
                        <a:spcBef>
                          <a:spcPts val="215"/>
                        </a:spcBef>
                      </a:pPr>
                      <a:r>
                        <a:rPr sz="500" spc="10" dirty="0">
                          <a:latin typeface="Arial"/>
                          <a:cs typeface="Arial"/>
                        </a:rPr>
                        <a:t>Mar</a:t>
                      </a:r>
                      <a:endParaRPr sz="500">
                        <a:latin typeface="Arial"/>
                        <a:cs typeface="Arial"/>
                      </a:endParaRPr>
                    </a:p>
                  </a:txBody>
                  <a:tcPr marL="0" marR="0" marT="24068"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20650">
                        <a:lnSpc>
                          <a:spcPct val="100000"/>
                        </a:lnSpc>
                        <a:spcBef>
                          <a:spcPts val="215"/>
                        </a:spcBef>
                      </a:pPr>
                      <a:r>
                        <a:rPr sz="500" spc="10" dirty="0">
                          <a:latin typeface="Arial"/>
                          <a:cs typeface="Arial"/>
                        </a:rPr>
                        <a:t>Jan</a:t>
                      </a:r>
                      <a:endParaRPr sz="500">
                        <a:latin typeface="Arial"/>
                        <a:cs typeface="Arial"/>
                      </a:endParaRPr>
                    </a:p>
                  </a:txBody>
                  <a:tcPr marL="0" marR="0" marT="24068"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6205">
                        <a:lnSpc>
                          <a:spcPct val="100000"/>
                        </a:lnSpc>
                        <a:spcBef>
                          <a:spcPts val="215"/>
                        </a:spcBef>
                      </a:pPr>
                      <a:r>
                        <a:rPr sz="500" spc="10" dirty="0">
                          <a:latin typeface="Arial"/>
                          <a:cs typeface="Arial"/>
                        </a:rPr>
                        <a:t>Feb</a:t>
                      </a:r>
                      <a:endParaRPr sz="500">
                        <a:latin typeface="Arial"/>
                        <a:cs typeface="Arial"/>
                      </a:endParaRPr>
                    </a:p>
                  </a:txBody>
                  <a:tcPr marL="0" marR="0" marT="24068"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6205">
                        <a:lnSpc>
                          <a:spcPct val="100000"/>
                        </a:lnSpc>
                        <a:spcBef>
                          <a:spcPts val="215"/>
                        </a:spcBef>
                      </a:pPr>
                      <a:r>
                        <a:rPr sz="500" spc="10" dirty="0">
                          <a:latin typeface="Arial"/>
                          <a:cs typeface="Arial"/>
                        </a:rPr>
                        <a:t>Mar</a:t>
                      </a:r>
                      <a:endParaRPr sz="500">
                        <a:latin typeface="Arial"/>
                        <a:cs typeface="Arial"/>
                      </a:endParaRPr>
                    </a:p>
                  </a:txBody>
                  <a:tcPr marL="0" marR="0" marT="24068"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extLst>
                  <a:ext uri="{0D108BD9-81ED-4DB2-BD59-A6C34878D82A}">
                    <a16:rowId xmlns:a16="http://schemas.microsoft.com/office/drawing/2014/main" val="10002"/>
                  </a:ext>
                </a:extLst>
              </a:tr>
              <a:tr h="132908">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35"/>
                        </a:spcBef>
                      </a:pPr>
                      <a:r>
                        <a:rPr sz="500" spc="10" dirty="0">
                          <a:latin typeface="Arial"/>
                          <a:cs typeface="Arial"/>
                        </a:rPr>
                        <a:t>0%</a:t>
                      </a:r>
                      <a:endParaRPr sz="500">
                        <a:latin typeface="Arial"/>
                        <a:cs typeface="Arial"/>
                      </a:endParaRPr>
                    </a:p>
                  </a:txBody>
                  <a:tcPr marL="0" marR="0" marT="26306" marB="0">
                    <a:lnL w="19050">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8110">
                        <a:lnSpc>
                          <a:spcPct val="100000"/>
                        </a:lnSpc>
                        <a:spcBef>
                          <a:spcPts val="235"/>
                        </a:spcBef>
                      </a:pPr>
                      <a:r>
                        <a:rPr sz="500" spc="5" dirty="0">
                          <a:latin typeface="Arial"/>
                          <a:cs typeface="Arial"/>
                        </a:rPr>
                        <a:t>0.99943</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1760">
                        <a:lnSpc>
                          <a:spcPct val="100000"/>
                        </a:lnSpc>
                        <a:spcBef>
                          <a:spcPts val="235"/>
                        </a:spcBef>
                      </a:pPr>
                      <a:r>
                        <a:rPr sz="500" spc="5" dirty="0">
                          <a:latin typeface="Arial"/>
                          <a:cs typeface="Arial"/>
                        </a:rPr>
                        <a:t>0.99940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1760">
                        <a:lnSpc>
                          <a:spcPct val="100000"/>
                        </a:lnSpc>
                        <a:spcBef>
                          <a:spcPts val="235"/>
                        </a:spcBef>
                      </a:pPr>
                      <a:r>
                        <a:rPr sz="500" spc="5" dirty="0">
                          <a:latin typeface="Arial"/>
                          <a:cs typeface="Arial"/>
                        </a:rPr>
                        <a:t>0.99936</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25730">
                        <a:lnSpc>
                          <a:spcPct val="100000"/>
                        </a:lnSpc>
                        <a:spcBef>
                          <a:spcPts val="235"/>
                        </a:spcBef>
                      </a:pPr>
                      <a:r>
                        <a:rPr sz="500" spc="5" dirty="0">
                          <a:latin typeface="Arial"/>
                          <a:cs typeface="Arial"/>
                        </a:rPr>
                        <a:t>40.89%</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8425">
                        <a:lnSpc>
                          <a:spcPct val="100000"/>
                        </a:lnSpc>
                        <a:spcBef>
                          <a:spcPts val="235"/>
                        </a:spcBef>
                      </a:pPr>
                      <a:r>
                        <a:rPr sz="500" spc="5" dirty="0">
                          <a:latin typeface="Arial"/>
                          <a:cs typeface="Arial"/>
                        </a:rPr>
                        <a:t>39.30%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7620" algn="r">
                        <a:lnSpc>
                          <a:spcPct val="100000"/>
                        </a:lnSpc>
                        <a:spcBef>
                          <a:spcPts val="235"/>
                        </a:spcBef>
                      </a:pPr>
                      <a:r>
                        <a:rPr sz="500" spc="5" dirty="0">
                          <a:latin typeface="Arial"/>
                          <a:cs typeface="Arial"/>
                        </a:rPr>
                        <a:t>39.27%</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0.99968</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0.99961</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0.99957</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40.89%</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39.30%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39.27%</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305" algn="ctr">
                        <a:lnSpc>
                          <a:spcPct val="100000"/>
                        </a:lnSpc>
                        <a:spcBef>
                          <a:spcPts val="235"/>
                        </a:spcBef>
                      </a:pPr>
                      <a:r>
                        <a:rPr sz="500" spc="5" dirty="0">
                          <a:latin typeface="Arial"/>
                          <a:cs typeface="Arial"/>
                        </a:rPr>
                        <a:t>1.00001</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1.00000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1.00000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40.89%</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39.30%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39.27%</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extLst>
                  <a:ext uri="{0D108BD9-81ED-4DB2-BD59-A6C34878D82A}">
                    <a16:rowId xmlns:a16="http://schemas.microsoft.com/office/drawing/2014/main" val="10003"/>
                  </a:ext>
                </a:extLst>
              </a:tr>
              <a:tr h="132908">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35"/>
                        </a:spcBef>
                      </a:pPr>
                      <a:r>
                        <a:rPr sz="500" spc="10" dirty="0">
                          <a:latin typeface="Arial"/>
                          <a:cs typeface="Arial"/>
                        </a:rPr>
                        <a:t>10%</a:t>
                      </a:r>
                      <a:endParaRPr sz="500">
                        <a:latin typeface="Arial"/>
                        <a:cs typeface="Arial"/>
                      </a:endParaRPr>
                    </a:p>
                  </a:txBody>
                  <a:tcPr marL="0" marR="0" marT="26306"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8110">
                        <a:lnSpc>
                          <a:spcPct val="100000"/>
                        </a:lnSpc>
                        <a:spcBef>
                          <a:spcPts val="235"/>
                        </a:spcBef>
                      </a:pPr>
                      <a:r>
                        <a:rPr sz="500" spc="5" dirty="0">
                          <a:latin typeface="Arial"/>
                          <a:cs typeface="Arial"/>
                        </a:rPr>
                        <a:t>0.99937</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1760">
                        <a:lnSpc>
                          <a:spcPct val="100000"/>
                        </a:lnSpc>
                        <a:spcBef>
                          <a:spcPts val="235"/>
                        </a:spcBef>
                      </a:pPr>
                      <a:r>
                        <a:rPr sz="500" spc="5" dirty="0">
                          <a:latin typeface="Arial"/>
                          <a:cs typeface="Arial"/>
                        </a:rPr>
                        <a:t>0.99933</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1760">
                        <a:lnSpc>
                          <a:spcPct val="100000"/>
                        </a:lnSpc>
                        <a:spcBef>
                          <a:spcPts val="235"/>
                        </a:spcBef>
                      </a:pPr>
                      <a:r>
                        <a:rPr sz="500" spc="5" dirty="0">
                          <a:latin typeface="Arial"/>
                          <a:cs typeface="Arial"/>
                        </a:rPr>
                        <a:t>0.99929</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25730">
                        <a:lnSpc>
                          <a:spcPct val="100000"/>
                        </a:lnSpc>
                        <a:spcBef>
                          <a:spcPts val="235"/>
                        </a:spcBef>
                      </a:pPr>
                      <a:r>
                        <a:rPr sz="500" spc="5" dirty="0">
                          <a:latin typeface="Arial"/>
                          <a:cs typeface="Arial"/>
                        </a:rPr>
                        <a:t>34.32%</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8425">
                        <a:lnSpc>
                          <a:spcPct val="100000"/>
                        </a:lnSpc>
                        <a:spcBef>
                          <a:spcPts val="235"/>
                        </a:spcBef>
                      </a:pPr>
                      <a:r>
                        <a:rPr sz="500" spc="5" dirty="0">
                          <a:latin typeface="Arial"/>
                          <a:cs typeface="Arial"/>
                        </a:rPr>
                        <a:t>32.55%</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7620" algn="r">
                        <a:lnSpc>
                          <a:spcPct val="100000"/>
                        </a:lnSpc>
                        <a:spcBef>
                          <a:spcPts val="235"/>
                        </a:spcBef>
                      </a:pPr>
                      <a:r>
                        <a:rPr sz="500" spc="5" dirty="0">
                          <a:latin typeface="Arial"/>
                          <a:cs typeface="Arial"/>
                        </a:rPr>
                        <a:t>32.54%</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0.99965</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0.99957</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0.99952</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34.32%</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32.55%</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32.54%</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305" algn="ctr">
                        <a:lnSpc>
                          <a:spcPct val="100000"/>
                        </a:lnSpc>
                        <a:spcBef>
                          <a:spcPts val="235"/>
                        </a:spcBef>
                      </a:pPr>
                      <a:r>
                        <a:rPr sz="500" spc="5" dirty="0">
                          <a:latin typeface="Arial"/>
                          <a:cs typeface="Arial"/>
                        </a:rPr>
                        <a:t>1.00001</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1.00000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1.00000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34.32%</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32.55%</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32.54%</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extLst>
                  <a:ext uri="{0D108BD9-81ED-4DB2-BD59-A6C34878D82A}">
                    <a16:rowId xmlns:a16="http://schemas.microsoft.com/office/drawing/2014/main" val="10004"/>
                  </a:ext>
                </a:extLst>
              </a:tr>
              <a:tr h="132215">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35"/>
                        </a:spcBef>
                      </a:pPr>
                      <a:r>
                        <a:rPr sz="500" spc="10" dirty="0">
                          <a:latin typeface="Arial"/>
                          <a:cs typeface="Arial"/>
                        </a:rPr>
                        <a:t>20%</a:t>
                      </a:r>
                      <a:endParaRPr sz="500">
                        <a:latin typeface="Arial"/>
                        <a:cs typeface="Arial"/>
                      </a:endParaRPr>
                    </a:p>
                  </a:txBody>
                  <a:tcPr marL="0" marR="0" marT="26306"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8110">
                        <a:lnSpc>
                          <a:spcPct val="100000"/>
                        </a:lnSpc>
                        <a:spcBef>
                          <a:spcPts val="235"/>
                        </a:spcBef>
                      </a:pPr>
                      <a:r>
                        <a:rPr sz="500" spc="5" dirty="0">
                          <a:latin typeface="Arial"/>
                          <a:cs typeface="Arial"/>
                        </a:rPr>
                        <a:t>0.99929</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1760">
                        <a:lnSpc>
                          <a:spcPct val="100000"/>
                        </a:lnSpc>
                        <a:spcBef>
                          <a:spcPts val="235"/>
                        </a:spcBef>
                      </a:pPr>
                      <a:r>
                        <a:rPr sz="500" spc="5" dirty="0">
                          <a:latin typeface="Arial"/>
                          <a:cs typeface="Arial"/>
                        </a:rPr>
                        <a:t>0.99925</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1760">
                        <a:lnSpc>
                          <a:spcPct val="100000"/>
                        </a:lnSpc>
                        <a:spcBef>
                          <a:spcPts val="235"/>
                        </a:spcBef>
                      </a:pPr>
                      <a:r>
                        <a:rPr sz="500" spc="5" dirty="0">
                          <a:latin typeface="Arial"/>
                          <a:cs typeface="Arial"/>
                        </a:rPr>
                        <a:t>0.99920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25730">
                        <a:lnSpc>
                          <a:spcPct val="100000"/>
                        </a:lnSpc>
                        <a:spcBef>
                          <a:spcPts val="235"/>
                        </a:spcBef>
                      </a:pPr>
                      <a:r>
                        <a:rPr sz="500" spc="5" dirty="0">
                          <a:latin typeface="Arial"/>
                          <a:cs typeface="Arial"/>
                        </a:rPr>
                        <a:t>30.00%</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8425">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7620" algn="r">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0.99960</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0.99952</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0.99946</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305" algn="ctr">
                        <a:lnSpc>
                          <a:spcPct val="100000"/>
                        </a:lnSpc>
                        <a:spcBef>
                          <a:spcPts val="235"/>
                        </a:spcBef>
                      </a:pPr>
                      <a:r>
                        <a:rPr sz="500" spc="5" dirty="0">
                          <a:latin typeface="Arial"/>
                          <a:cs typeface="Arial"/>
                        </a:rPr>
                        <a:t>1.00001</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1.00000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1.00000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extLst>
                  <a:ext uri="{0D108BD9-81ED-4DB2-BD59-A6C34878D82A}">
                    <a16:rowId xmlns:a16="http://schemas.microsoft.com/office/drawing/2014/main" val="10005"/>
                  </a:ext>
                </a:extLst>
              </a:tr>
              <a:tr h="132908">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35"/>
                        </a:spcBef>
                      </a:pPr>
                      <a:r>
                        <a:rPr sz="500" spc="10" dirty="0">
                          <a:latin typeface="Arial"/>
                          <a:cs typeface="Arial"/>
                        </a:rPr>
                        <a:t>30%</a:t>
                      </a:r>
                      <a:endParaRPr sz="500">
                        <a:latin typeface="Arial"/>
                        <a:cs typeface="Arial"/>
                      </a:endParaRPr>
                    </a:p>
                  </a:txBody>
                  <a:tcPr marL="0" marR="0" marT="26306"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8110">
                        <a:lnSpc>
                          <a:spcPct val="100000"/>
                        </a:lnSpc>
                        <a:spcBef>
                          <a:spcPts val="235"/>
                        </a:spcBef>
                      </a:pPr>
                      <a:r>
                        <a:rPr sz="500" spc="5" dirty="0">
                          <a:latin typeface="Arial"/>
                          <a:cs typeface="Arial"/>
                        </a:rPr>
                        <a:t>0.99919</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1760">
                        <a:lnSpc>
                          <a:spcPct val="100000"/>
                        </a:lnSpc>
                        <a:spcBef>
                          <a:spcPts val="235"/>
                        </a:spcBef>
                      </a:pPr>
                      <a:r>
                        <a:rPr sz="500" spc="5" dirty="0">
                          <a:latin typeface="Arial"/>
                          <a:cs typeface="Arial"/>
                        </a:rPr>
                        <a:t>0.99914</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1760">
                        <a:lnSpc>
                          <a:spcPct val="100000"/>
                        </a:lnSpc>
                        <a:spcBef>
                          <a:spcPts val="235"/>
                        </a:spcBef>
                      </a:pPr>
                      <a:r>
                        <a:rPr sz="500" spc="5" dirty="0">
                          <a:latin typeface="Arial"/>
                          <a:cs typeface="Arial"/>
                        </a:rPr>
                        <a:t>0.99908</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25730">
                        <a:lnSpc>
                          <a:spcPct val="100000"/>
                        </a:lnSpc>
                        <a:spcBef>
                          <a:spcPts val="235"/>
                        </a:spcBef>
                      </a:pPr>
                      <a:r>
                        <a:rPr sz="500" spc="5" dirty="0">
                          <a:latin typeface="Arial"/>
                          <a:cs typeface="Arial"/>
                        </a:rPr>
                        <a:t>30.00%</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8425">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7620" algn="r">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0.99955</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0.99945</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0.99938</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305" algn="ctr">
                        <a:lnSpc>
                          <a:spcPct val="100000"/>
                        </a:lnSpc>
                        <a:spcBef>
                          <a:spcPts val="235"/>
                        </a:spcBef>
                      </a:pPr>
                      <a:r>
                        <a:rPr sz="500" spc="5" dirty="0">
                          <a:latin typeface="Arial"/>
                          <a:cs typeface="Arial"/>
                        </a:rPr>
                        <a:t>1.00001</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1.00000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0.99999</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DCE6F0"/>
                    </a:solidFill>
                  </a:tcPr>
                </a:tc>
                <a:extLst>
                  <a:ext uri="{0D108BD9-81ED-4DB2-BD59-A6C34878D82A}">
                    <a16:rowId xmlns:a16="http://schemas.microsoft.com/office/drawing/2014/main" val="10006"/>
                  </a:ext>
                </a:extLst>
              </a:tr>
              <a:tr h="132908">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165"/>
                        </a:spcBef>
                      </a:pPr>
                      <a:r>
                        <a:rPr sz="500" spc="10" dirty="0">
                          <a:latin typeface="Arial"/>
                          <a:cs typeface="Arial"/>
                        </a:rPr>
                        <a:t>40%</a:t>
                      </a:r>
                      <a:endParaRPr sz="500">
                        <a:latin typeface="Arial"/>
                        <a:cs typeface="Arial"/>
                      </a:endParaRPr>
                    </a:p>
                  </a:txBody>
                  <a:tcPr marL="0" marR="0" marT="18470" marB="0">
                    <a:lnL w="19050">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8110">
                        <a:lnSpc>
                          <a:spcPct val="100000"/>
                        </a:lnSpc>
                        <a:spcBef>
                          <a:spcPts val="165"/>
                        </a:spcBef>
                      </a:pPr>
                      <a:r>
                        <a:rPr sz="500" spc="5" dirty="0">
                          <a:latin typeface="Arial"/>
                          <a:cs typeface="Arial"/>
                        </a:rPr>
                        <a:t>0.99905</a:t>
                      </a:r>
                      <a:endParaRPr sz="500">
                        <a:latin typeface="Arial"/>
                        <a:cs typeface="Arial"/>
                      </a:endParaRPr>
                    </a:p>
                  </a:txBody>
                  <a:tcPr marL="0" marR="0" marT="18470"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1760">
                        <a:lnSpc>
                          <a:spcPct val="100000"/>
                        </a:lnSpc>
                        <a:spcBef>
                          <a:spcPts val="165"/>
                        </a:spcBef>
                      </a:pPr>
                      <a:r>
                        <a:rPr sz="500" spc="5" dirty="0">
                          <a:latin typeface="Arial"/>
                          <a:cs typeface="Arial"/>
                        </a:rPr>
                        <a:t>0.99900</a:t>
                      </a:r>
                      <a:endParaRPr sz="500">
                        <a:latin typeface="Arial"/>
                        <a:cs typeface="Arial"/>
                      </a:endParaRPr>
                    </a:p>
                  </a:txBody>
                  <a:tcPr marL="0" marR="0" marT="1847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1760">
                        <a:lnSpc>
                          <a:spcPct val="100000"/>
                        </a:lnSpc>
                        <a:spcBef>
                          <a:spcPts val="165"/>
                        </a:spcBef>
                      </a:pPr>
                      <a:r>
                        <a:rPr sz="500" spc="5" dirty="0">
                          <a:latin typeface="Arial"/>
                          <a:cs typeface="Arial"/>
                        </a:rPr>
                        <a:t>0.99893</a:t>
                      </a:r>
                      <a:endParaRPr sz="500">
                        <a:latin typeface="Arial"/>
                        <a:cs typeface="Arial"/>
                      </a:endParaRPr>
                    </a:p>
                  </a:txBody>
                  <a:tcPr marL="0" marR="0" marT="18470"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25730">
                        <a:lnSpc>
                          <a:spcPct val="100000"/>
                        </a:lnSpc>
                        <a:spcBef>
                          <a:spcPts val="165"/>
                        </a:spcBef>
                      </a:pPr>
                      <a:r>
                        <a:rPr sz="500" spc="5" dirty="0">
                          <a:latin typeface="Arial"/>
                          <a:cs typeface="Arial"/>
                        </a:rPr>
                        <a:t>30.00%</a:t>
                      </a:r>
                      <a:endParaRPr sz="500">
                        <a:latin typeface="Arial"/>
                        <a:cs typeface="Arial"/>
                      </a:endParaRPr>
                    </a:p>
                  </a:txBody>
                  <a:tcPr marL="0" marR="0" marT="18470"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8425">
                        <a:lnSpc>
                          <a:spcPct val="100000"/>
                        </a:lnSpc>
                        <a:spcBef>
                          <a:spcPts val="165"/>
                        </a:spcBef>
                      </a:pPr>
                      <a:r>
                        <a:rPr sz="500" spc="5" dirty="0">
                          <a:latin typeface="Arial"/>
                          <a:cs typeface="Arial"/>
                        </a:rPr>
                        <a:t>30.00%</a:t>
                      </a:r>
                      <a:endParaRPr sz="500">
                        <a:latin typeface="Arial"/>
                        <a:cs typeface="Arial"/>
                      </a:endParaRPr>
                    </a:p>
                  </a:txBody>
                  <a:tcPr marL="0" marR="0" marT="1847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7620" algn="r">
                        <a:lnSpc>
                          <a:spcPct val="100000"/>
                        </a:lnSpc>
                        <a:spcBef>
                          <a:spcPts val="165"/>
                        </a:spcBef>
                      </a:pPr>
                      <a:r>
                        <a:rPr sz="500" spc="5" dirty="0">
                          <a:latin typeface="Arial"/>
                          <a:cs typeface="Arial"/>
                        </a:rPr>
                        <a:t>30.00%</a:t>
                      </a:r>
                      <a:endParaRPr sz="500">
                        <a:latin typeface="Arial"/>
                        <a:cs typeface="Arial"/>
                      </a:endParaRPr>
                    </a:p>
                  </a:txBody>
                  <a:tcPr marL="0" marR="0" marT="18470"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F1DCD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165"/>
                        </a:spcBef>
                      </a:pPr>
                      <a:r>
                        <a:rPr sz="500" spc="5" dirty="0">
                          <a:latin typeface="Arial"/>
                          <a:cs typeface="Arial"/>
                        </a:rPr>
                        <a:t>0.99947</a:t>
                      </a:r>
                      <a:endParaRPr sz="500">
                        <a:latin typeface="Arial"/>
                        <a:cs typeface="Arial"/>
                      </a:endParaRPr>
                    </a:p>
                  </a:txBody>
                  <a:tcPr marL="0" marR="0" marT="18470"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165"/>
                        </a:spcBef>
                      </a:pPr>
                      <a:r>
                        <a:rPr sz="500" spc="5" dirty="0">
                          <a:latin typeface="Arial"/>
                          <a:cs typeface="Arial"/>
                        </a:rPr>
                        <a:t>0.99936</a:t>
                      </a:r>
                      <a:endParaRPr sz="500">
                        <a:latin typeface="Arial"/>
                        <a:cs typeface="Arial"/>
                      </a:endParaRPr>
                    </a:p>
                  </a:txBody>
                  <a:tcPr marL="0" marR="0" marT="1847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165"/>
                        </a:spcBef>
                      </a:pPr>
                      <a:r>
                        <a:rPr sz="500" spc="5" dirty="0">
                          <a:latin typeface="Arial"/>
                          <a:cs typeface="Arial"/>
                        </a:rPr>
                        <a:t>0.99928</a:t>
                      </a:r>
                      <a:endParaRPr sz="500">
                        <a:latin typeface="Arial"/>
                        <a:cs typeface="Arial"/>
                      </a:endParaRPr>
                    </a:p>
                  </a:txBody>
                  <a:tcPr marL="0" marR="0" marT="18470"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165"/>
                        </a:spcBef>
                      </a:pPr>
                      <a:r>
                        <a:rPr sz="500" spc="5" dirty="0">
                          <a:latin typeface="Arial"/>
                          <a:cs typeface="Arial"/>
                        </a:rPr>
                        <a:t>30.00%</a:t>
                      </a:r>
                      <a:endParaRPr sz="500">
                        <a:latin typeface="Arial"/>
                        <a:cs typeface="Arial"/>
                      </a:endParaRPr>
                    </a:p>
                  </a:txBody>
                  <a:tcPr marL="0" marR="0" marT="18470"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165"/>
                        </a:spcBef>
                      </a:pPr>
                      <a:r>
                        <a:rPr sz="500" spc="5" dirty="0">
                          <a:latin typeface="Arial"/>
                          <a:cs typeface="Arial"/>
                        </a:rPr>
                        <a:t>30.00%</a:t>
                      </a:r>
                      <a:endParaRPr sz="500">
                        <a:latin typeface="Arial"/>
                        <a:cs typeface="Arial"/>
                      </a:endParaRPr>
                    </a:p>
                  </a:txBody>
                  <a:tcPr marL="0" marR="0" marT="1847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165"/>
                        </a:spcBef>
                      </a:pPr>
                      <a:r>
                        <a:rPr sz="500" spc="5" dirty="0">
                          <a:latin typeface="Arial"/>
                          <a:cs typeface="Arial"/>
                        </a:rPr>
                        <a:t>30.00%</a:t>
                      </a:r>
                      <a:endParaRPr sz="500">
                        <a:latin typeface="Arial"/>
                        <a:cs typeface="Arial"/>
                      </a:endParaRPr>
                    </a:p>
                  </a:txBody>
                  <a:tcPr marL="0" marR="0" marT="18470"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BF0DE"/>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305" algn="ctr">
                        <a:lnSpc>
                          <a:spcPct val="100000"/>
                        </a:lnSpc>
                        <a:spcBef>
                          <a:spcPts val="165"/>
                        </a:spcBef>
                      </a:pPr>
                      <a:r>
                        <a:rPr sz="500" spc="5" dirty="0">
                          <a:latin typeface="Arial"/>
                          <a:cs typeface="Arial"/>
                        </a:rPr>
                        <a:t>1.00001</a:t>
                      </a:r>
                      <a:endParaRPr sz="500">
                        <a:latin typeface="Arial"/>
                        <a:cs typeface="Arial"/>
                      </a:endParaRPr>
                    </a:p>
                  </a:txBody>
                  <a:tcPr marL="0" marR="0" marT="18470"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165"/>
                        </a:spcBef>
                      </a:pPr>
                      <a:r>
                        <a:rPr sz="500" spc="5" dirty="0">
                          <a:latin typeface="Arial"/>
                          <a:cs typeface="Arial"/>
                        </a:rPr>
                        <a:t>1.00000</a:t>
                      </a:r>
                      <a:endParaRPr sz="500">
                        <a:latin typeface="Arial"/>
                        <a:cs typeface="Arial"/>
                      </a:endParaRPr>
                    </a:p>
                  </a:txBody>
                  <a:tcPr marL="0" marR="0" marT="1847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165"/>
                        </a:spcBef>
                      </a:pPr>
                      <a:r>
                        <a:rPr sz="500" spc="5" dirty="0">
                          <a:latin typeface="Arial"/>
                          <a:cs typeface="Arial"/>
                        </a:rPr>
                        <a:t>0.99999</a:t>
                      </a:r>
                      <a:endParaRPr sz="500">
                        <a:latin typeface="Arial"/>
                        <a:cs typeface="Arial"/>
                      </a:endParaRPr>
                    </a:p>
                  </a:txBody>
                  <a:tcPr marL="0" marR="0" marT="18470"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165"/>
                        </a:spcBef>
                      </a:pPr>
                      <a:r>
                        <a:rPr sz="500" spc="5" dirty="0">
                          <a:latin typeface="Arial"/>
                          <a:cs typeface="Arial"/>
                        </a:rPr>
                        <a:t>30.00%</a:t>
                      </a:r>
                      <a:endParaRPr sz="500">
                        <a:latin typeface="Arial"/>
                        <a:cs typeface="Arial"/>
                      </a:endParaRPr>
                    </a:p>
                  </a:txBody>
                  <a:tcPr marL="0" marR="0" marT="18470"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165"/>
                        </a:spcBef>
                      </a:pPr>
                      <a:r>
                        <a:rPr sz="500" spc="5" dirty="0">
                          <a:latin typeface="Arial"/>
                          <a:cs typeface="Arial"/>
                        </a:rPr>
                        <a:t>30.00%</a:t>
                      </a:r>
                      <a:endParaRPr sz="500">
                        <a:latin typeface="Arial"/>
                        <a:cs typeface="Arial"/>
                      </a:endParaRPr>
                    </a:p>
                  </a:txBody>
                  <a:tcPr marL="0" marR="0" marT="1847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DCE6F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165"/>
                        </a:spcBef>
                      </a:pPr>
                      <a:r>
                        <a:rPr sz="500" spc="5" dirty="0">
                          <a:latin typeface="Arial"/>
                          <a:cs typeface="Arial"/>
                        </a:rPr>
                        <a:t>30.00%</a:t>
                      </a:r>
                      <a:endParaRPr sz="500">
                        <a:latin typeface="Arial"/>
                        <a:cs typeface="Arial"/>
                      </a:endParaRPr>
                    </a:p>
                  </a:txBody>
                  <a:tcPr marL="0" marR="0" marT="18470"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DCE6F0"/>
                    </a:solidFill>
                  </a:tcPr>
                </a:tc>
                <a:extLst>
                  <a:ext uri="{0D108BD9-81ED-4DB2-BD59-A6C34878D82A}">
                    <a16:rowId xmlns:a16="http://schemas.microsoft.com/office/drawing/2014/main" val="10007"/>
                  </a:ext>
                </a:extLst>
              </a:tr>
              <a:tr h="172364">
                <a:tc rowSpan="8" gridSpan="6">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00000"/>
                        </a:lnSpc>
                      </a:pPr>
                      <a:endParaRPr sz="600">
                        <a:latin typeface="Times New Roman"/>
                        <a:cs typeface="Times New Roman"/>
                      </a:endParaRPr>
                    </a:p>
                    <a:p>
                      <a:pPr>
                        <a:lnSpc>
                          <a:spcPct val="100000"/>
                        </a:lnSpc>
                        <a:spcBef>
                          <a:spcPts val="20"/>
                        </a:spcBef>
                      </a:pPr>
                      <a:endParaRPr sz="700">
                        <a:latin typeface="Times New Roman"/>
                        <a:cs typeface="Times New Roman"/>
                      </a:endParaRPr>
                    </a:p>
                    <a:p>
                      <a:pPr marL="846455">
                        <a:lnSpc>
                          <a:spcPct val="100000"/>
                        </a:lnSpc>
                        <a:spcBef>
                          <a:spcPts val="5"/>
                        </a:spcBef>
                      </a:pPr>
                      <a:r>
                        <a:rPr sz="500" b="1" spc="25" dirty="0">
                          <a:latin typeface="Arial"/>
                          <a:cs typeface="Arial"/>
                        </a:rPr>
                        <a:t>%</a:t>
                      </a:r>
                      <a:r>
                        <a:rPr sz="500" b="1" spc="-10" dirty="0">
                          <a:latin typeface="Arial"/>
                          <a:cs typeface="Arial"/>
                        </a:rPr>
                        <a:t> </a:t>
                      </a:r>
                      <a:r>
                        <a:rPr sz="500" b="1" spc="10" dirty="0">
                          <a:latin typeface="Arial"/>
                          <a:cs typeface="Arial"/>
                        </a:rPr>
                        <a:t>of</a:t>
                      </a:r>
                      <a:r>
                        <a:rPr sz="500" b="1" spc="-5" dirty="0">
                          <a:latin typeface="Arial"/>
                          <a:cs typeface="Arial"/>
                        </a:rPr>
                        <a:t> </a:t>
                      </a:r>
                      <a:r>
                        <a:rPr sz="500" b="1" spc="10" dirty="0">
                          <a:latin typeface="Arial"/>
                          <a:cs typeface="Arial"/>
                        </a:rPr>
                        <a:t>Orig.</a:t>
                      </a:r>
                      <a:r>
                        <a:rPr sz="500" b="1" spc="-5" dirty="0">
                          <a:latin typeface="Arial"/>
                          <a:cs typeface="Arial"/>
                        </a:rPr>
                        <a:t> </a:t>
                      </a:r>
                      <a:r>
                        <a:rPr sz="500" b="1" spc="10" dirty="0">
                          <a:latin typeface="Arial"/>
                          <a:cs typeface="Arial"/>
                        </a:rPr>
                        <a:t>Portfolio</a:t>
                      </a:r>
                      <a:r>
                        <a:rPr sz="500" b="1" spc="-10" dirty="0">
                          <a:latin typeface="Arial"/>
                          <a:cs typeface="Arial"/>
                        </a:rPr>
                        <a:t> </a:t>
                      </a:r>
                      <a:r>
                        <a:rPr sz="500" b="1" spc="5" dirty="0">
                          <a:latin typeface="Arial"/>
                          <a:cs typeface="Arial"/>
                        </a:rPr>
                        <a:t>Stressed</a:t>
                      </a:r>
                      <a:endParaRPr sz="500">
                        <a:latin typeface="Arial"/>
                        <a:cs typeface="Arial"/>
                      </a:endParaRPr>
                    </a:p>
                    <a:p>
                      <a:pPr marL="352425">
                        <a:lnSpc>
                          <a:spcPct val="100000"/>
                        </a:lnSpc>
                        <a:spcBef>
                          <a:spcPts val="405"/>
                        </a:spcBef>
                        <a:tabLst>
                          <a:tab pos="967105" algn="l"/>
                          <a:tab pos="1327785" algn="l"/>
                          <a:tab pos="1693545" algn="l"/>
                        </a:tabLst>
                      </a:pPr>
                      <a:r>
                        <a:rPr sz="500" b="1" spc="10" dirty="0">
                          <a:latin typeface="Arial"/>
                          <a:cs typeface="Arial"/>
                        </a:rPr>
                        <a:t>Test	</a:t>
                      </a:r>
                      <a:r>
                        <a:rPr sz="500" spc="10" dirty="0">
                          <a:latin typeface="Arial"/>
                          <a:cs typeface="Arial"/>
                        </a:rPr>
                        <a:t>Jan	Feb	Mar</a:t>
                      </a:r>
                      <a:endParaRPr sz="500">
                        <a:latin typeface="Arial"/>
                        <a:cs typeface="Arial"/>
                      </a:endParaRPr>
                    </a:p>
                    <a:p>
                      <a:pPr marL="13970">
                        <a:lnSpc>
                          <a:spcPct val="100000"/>
                        </a:lnSpc>
                        <a:spcBef>
                          <a:spcPts val="434"/>
                        </a:spcBef>
                        <a:tabLst>
                          <a:tab pos="1030605" algn="l"/>
                          <a:tab pos="1396365" algn="l"/>
                          <a:tab pos="1762125" algn="l"/>
                        </a:tabLst>
                      </a:pPr>
                      <a:r>
                        <a:rPr sz="500" spc="10" dirty="0">
                          <a:latin typeface="Arial"/>
                          <a:cs typeface="Arial"/>
                        </a:rPr>
                        <a:t>Redemptions Only	0.0%	0.0%	0.0%</a:t>
                      </a:r>
                      <a:endParaRPr sz="500">
                        <a:latin typeface="Arial"/>
                        <a:cs typeface="Arial"/>
                      </a:endParaRPr>
                    </a:p>
                    <a:p>
                      <a:pPr marL="13970">
                        <a:lnSpc>
                          <a:spcPct val="100000"/>
                        </a:lnSpc>
                        <a:spcBef>
                          <a:spcPts val="359"/>
                        </a:spcBef>
                        <a:tabLst>
                          <a:tab pos="994410" algn="l"/>
                          <a:tab pos="1360170" algn="l"/>
                          <a:tab pos="1725930" algn="l"/>
                        </a:tabLst>
                      </a:pPr>
                      <a:r>
                        <a:rPr sz="500" spc="10" dirty="0">
                          <a:latin typeface="Arial"/>
                          <a:cs typeface="Arial"/>
                        </a:rPr>
                        <a:t>Change</a:t>
                      </a:r>
                      <a:r>
                        <a:rPr sz="500" dirty="0">
                          <a:latin typeface="Arial"/>
                          <a:cs typeface="Arial"/>
                        </a:rPr>
                        <a:t> </a:t>
                      </a:r>
                      <a:r>
                        <a:rPr sz="500" spc="10" dirty="0">
                          <a:latin typeface="Arial"/>
                          <a:cs typeface="Arial"/>
                        </a:rPr>
                        <a:t>in</a:t>
                      </a:r>
                      <a:r>
                        <a:rPr sz="500" dirty="0">
                          <a:latin typeface="Arial"/>
                          <a:cs typeface="Arial"/>
                        </a:rPr>
                        <a:t> </a:t>
                      </a:r>
                      <a:r>
                        <a:rPr sz="500" spc="5" dirty="0">
                          <a:latin typeface="Arial"/>
                          <a:cs typeface="Arial"/>
                        </a:rPr>
                        <a:t>Int. </a:t>
                      </a:r>
                      <a:r>
                        <a:rPr sz="500" spc="10" dirty="0">
                          <a:latin typeface="Arial"/>
                          <a:cs typeface="Arial"/>
                        </a:rPr>
                        <a:t>Rates	90.1%	91.0%	94.5%</a:t>
                      </a:r>
                      <a:endParaRPr sz="500">
                        <a:latin typeface="Arial"/>
                        <a:cs typeface="Arial"/>
                      </a:endParaRPr>
                    </a:p>
                    <a:p>
                      <a:pPr marL="13970">
                        <a:lnSpc>
                          <a:spcPct val="100000"/>
                        </a:lnSpc>
                        <a:spcBef>
                          <a:spcPts val="360"/>
                        </a:spcBef>
                        <a:tabLst>
                          <a:tab pos="994410" algn="l"/>
                          <a:tab pos="1360170" algn="l"/>
                          <a:tab pos="1725930" algn="l"/>
                        </a:tabLst>
                      </a:pPr>
                      <a:r>
                        <a:rPr sz="500" spc="10" dirty="0">
                          <a:latin typeface="Arial"/>
                          <a:cs typeface="Arial"/>
                        </a:rPr>
                        <a:t>Credit</a:t>
                      </a:r>
                      <a:r>
                        <a:rPr sz="500" dirty="0">
                          <a:latin typeface="Arial"/>
                          <a:cs typeface="Arial"/>
                        </a:rPr>
                        <a:t> </a:t>
                      </a:r>
                      <a:r>
                        <a:rPr sz="500" spc="10" dirty="0">
                          <a:latin typeface="Arial"/>
                          <a:cs typeface="Arial"/>
                        </a:rPr>
                        <a:t>Event	57.2%	61.4%	61.6%</a:t>
                      </a:r>
                      <a:endParaRPr sz="500">
                        <a:latin typeface="Arial"/>
                        <a:cs typeface="Arial"/>
                      </a:endParaRPr>
                    </a:p>
                    <a:p>
                      <a:pPr marL="13970">
                        <a:lnSpc>
                          <a:spcPct val="100000"/>
                        </a:lnSpc>
                        <a:spcBef>
                          <a:spcPts val="360"/>
                        </a:spcBef>
                        <a:tabLst>
                          <a:tab pos="994410" algn="l"/>
                          <a:tab pos="1360170" algn="l"/>
                          <a:tab pos="1762125" algn="l"/>
                        </a:tabLst>
                      </a:pPr>
                      <a:r>
                        <a:rPr sz="500" spc="5" dirty="0">
                          <a:latin typeface="Arial"/>
                          <a:cs typeface="Arial"/>
                        </a:rPr>
                        <a:t>Floater</a:t>
                      </a:r>
                      <a:r>
                        <a:rPr sz="500" spc="20" dirty="0">
                          <a:latin typeface="Arial"/>
                          <a:cs typeface="Arial"/>
                        </a:rPr>
                        <a:t> </a:t>
                      </a:r>
                      <a:r>
                        <a:rPr sz="500" spc="10" dirty="0">
                          <a:latin typeface="Arial"/>
                          <a:cs typeface="Arial"/>
                        </a:rPr>
                        <a:t>Spread Widening	10.9%	10.5%	8.4%</a:t>
                      </a:r>
                      <a:endParaRPr sz="500">
                        <a:latin typeface="Arial"/>
                        <a:cs typeface="Arial"/>
                      </a:endParaRPr>
                    </a:p>
                    <a:p>
                      <a:pPr marL="13970">
                        <a:lnSpc>
                          <a:spcPct val="100000"/>
                        </a:lnSpc>
                        <a:spcBef>
                          <a:spcPts val="335"/>
                        </a:spcBef>
                        <a:tabLst>
                          <a:tab pos="994410" algn="l"/>
                          <a:tab pos="1360170" algn="l"/>
                          <a:tab pos="1725930" algn="l"/>
                        </a:tabLst>
                      </a:pPr>
                      <a:r>
                        <a:rPr sz="500" spc="10" dirty="0">
                          <a:latin typeface="Arial"/>
                          <a:cs typeface="Arial"/>
                        </a:rPr>
                        <a:t>Combination	90.1%	91.0%	94.5%</a:t>
                      </a:r>
                      <a:endParaRPr sz="500">
                        <a:latin typeface="Arial"/>
                        <a:cs typeface="Arial"/>
                      </a:endParaRPr>
                    </a:p>
                  </a:txBody>
                  <a:tcPr marL="0" marR="0" marT="0" marB="0">
                    <a:lnL>
                      <a:noFill/>
                    </a:lnL>
                    <a:lnR w="19050">
                      <a:solidFill>
                        <a:srgbClr val="000000"/>
                      </a:solidFill>
                      <a:prstDash val="solid"/>
                    </a:lnR>
                    <a:lnT w="19050">
                      <a:solidFill>
                        <a:srgbClr val="000000"/>
                      </a:solidFill>
                      <a:prstDash val="solid"/>
                    </a:lnT>
                    <a:lnB>
                      <a:noFill/>
                    </a:lnB>
                    <a:lnTlToBr w="12700" cmpd="sng">
                      <a:noFill/>
                      <a:prstDash val="solid"/>
                    </a:lnTlToBr>
                    <a:lnBlToTr w="12700" cmpd="sng">
                      <a:noFill/>
                      <a:prstDash val="solid"/>
                    </a:lnBlToTr>
                    <a:noFill/>
                  </a:tcPr>
                </a:tc>
                <a:tc rowSpan="8" hMerge="1">
                  <a:txBody>
                    <a:bodyPr/>
                    <a:lstStyle/>
                    <a:p>
                      <a:endParaRPr/>
                    </a:p>
                  </a:txBody>
                  <a:tcPr marL="0" marR="0" marT="0" marB="0"/>
                </a:tc>
                <a:tc rowSpan="8" hMerge="1">
                  <a:txBody>
                    <a:bodyPr/>
                    <a:lstStyle/>
                    <a:p>
                      <a:endParaRPr/>
                    </a:p>
                  </a:txBody>
                  <a:tcPr marL="0" marR="0" marT="0" marB="0"/>
                </a:tc>
                <a:tc rowSpan="8" hMerge="1">
                  <a:txBody>
                    <a:bodyPr/>
                    <a:lstStyle/>
                    <a:p>
                      <a:endParaRPr/>
                    </a:p>
                  </a:txBody>
                  <a:tcPr marL="0" marR="0" marT="0" marB="0"/>
                </a:tc>
                <a:tc rowSpan="8" hMerge="1">
                  <a:txBody>
                    <a:bodyPr/>
                    <a:lstStyle/>
                    <a:p>
                      <a:endParaRPr/>
                    </a:p>
                  </a:txBody>
                  <a:tcPr marL="0" marR="0" marT="0" marB="0"/>
                </a:tc>
                <a:tc rowSpan="8" hMerge="1">
                  <a:txBody>
                    <a:bodyPr/>
                    <a:lstStyle/>
                    <a:p>
                      <a:endParaRPr/>
                    </a:p>
                  </a:txBody>
                  <a:tcPr marL="0" marR="0" marT="0" marB="0"/>
                </a:tc>
                <a:tc row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00000"/>
                        </a:lnSpc>
                        <a:spcBef>
                          <a:spcPts val="15"/>
                        </a:spcBef>
                      </a:pPr>
                      <a:endParaRPr sz="800">
                        <a:latin typeface="Times New Roman"/>
                        <a:cs typeface="Times New Roman"/>
                      </a:endParaRPr>
                    </a:p>
                    <a:p>
                      <a:pPr marL="29209" marR="20955" indent="-2540" algn="ctr">
                        <a:lnSpc>
                          <a:spcPct val="112000"/>
                        </a:lnSpc>
                      </a:pPr>
                      <a:r>
                        <a:rPr sz="500" spc="10" dirty="0">
                          <a:latin typeface="Arial"/>
                          <a:cs typeface="Arial"/>
                        </a:rPr>
                        <a:t>Pct </a:t>
                      </a:r>
                      <a:r>
                        <a:rPr sz="500" spc="5" dirty="0">
                          <a:latin typeface="Arial"/>
                          <a:cs typeface="Arial"/>
                        </a:rPr>
                        <a:t>of </a:t>
                      </a:r>
                      <a:r>
                        <a:rPr sz="500" spc="10" dirty="0">
                          <a:latin typeface="Arial"/>
                          <a:cs typeface="Arial"/>
                        </a:rPr>
                        <a:t> </a:t>
                      </a:r>
                      <a:r>
                        <a:rPr sz="500" spc="5" dirty="0">
                          <a:latin typeface="Arial"/>
                          <a:cs typeface="Arial"/>
                        </a:rPr>
                        <a:t>Shares </a:t>
                      </a:r>
                      <a:r>
                        <a:rPr sz="500" spc="10" dirty="0">
                          <a:latin typeface="Arial"/>
                          <a:cs typeface="Arial"/>
                        </a:rPr>
                        <a:t> </a:t>
                      </a:r>
                      <a:r>
                        <a:rPr sz="500" dirty="0">
                          <a:latin typeface="Arial"/>
                          <a:cs typeface="Arial"/>
                        </a:rPr>
                        <a:t>R</a:t>
                      </a:r>
                      <a:r>
                        <a:rPr sz="500" spc="-10" dirty="0">
                          <a:latin typeface="Arial"/>
                          <a:cs typeface="Arial"/>
                        </a:rPr>
                        <a:t>edee</a:t>
                      </a:r>
                      <a:r>
                        <a:rPr sz="500" spc="10" dirty="0">
                          <a:latin typeface="Arial"/>
                          <a:cs typeface="Arial"/>
                        </a:rPr>
                        <a:t>m</a:t>
                      </a:r>
                      <a:r>
                        <a:rPr sz="500" spc="-10" dirty="0">
                          <a:latin typeface="Arial"/>
                          <a:cs typeface="Arial"/>
                        </a:rPr>
                        <a:t>e</a:t>
                      </a:r>
                      <a:r>
                        <a:rPr sz="500" dirty="0">
                          <a:latin typeface="Arial"/>
                          <a:cs typeface="Arial"/>
                        </a:rPr>
                        <a:t>d</a:t>
                      </a:r>
                      <a:endParaRPr sz="500">
                        <a:latin typeface="Arial"/>
                        <a:cs typeface="Arial"/>
                      </a:endParaRPr>
                    </a:p>
                  </a:txBody>
                  <a:tcPr marL="0" marR="0" marT="167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noFill/>
                  </a:tcPr>
                </a:tc>
                <a:tc gridSpan="6">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430" algn="ctr">
                        <a:lnSpc>
                          <a:spcPct val="100000"/>
                        </a:lnSpc>
                        <a:spcBef>
                          <a:spcPts val="450"/>
                        </a:spcBef>
                      </a:pPr>
                      <a:r>
                        <a:rPr sz="500" spc="10" dirty="0">
                          <a:latin typeface="Arial"/>
                          <a:cs typeface="Arial"/>
                        </a:rPr>
                        <a:t>Combination</a:t>
                      </a:r>
                      <a:endParaRPr sz="500">
                        <a:latin typeface="Arial"/>
                        <a:cs typeface="Arial"/>
                      </a:endParaRPr>
                    </a:p>
                  </a:txBody>
                  <a:tcPr marL="0" marR="0" marT="5037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3DFEB"/>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8" gridSpan="6">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00000"/>
                        </a:lnSpc>
                      </a:pPr>
                      <a:endParaRPr sz="500">
                        <a:latin typeface="Times New Roman"/>
                        <a:cs typeface="Times New Roman"/>
                      </a:endParaRPr>
                    </a:p>
                  </a:txBody>
                  <a:tcPr marL="0" marR="0" marT="0" marB="0">
                    <a:lnL w="19050">
                      <a:solidFill>
                        <a:srgbClr val="000000"/>
                      </a:solidFill>
                      <a:prstDash val="solid"/>
                    </a:lnL>
                    <a:lnR>
                      <a:noFill/>
                    </a:lnR>
                    <a:lnT w="19050">
                      <a:solidFill>
                        <a:srgbClr val="000000"/>
                      </a:solidFill>
                      <a:prstDash val="solid"/>
                    </a:lnT>
                    <a:lnB>
                      <a:noFill/>
                    </a:lnB>
                    <a:lnTlToBr w="12700" cmpd="sng">
                      <a:noFill/>
                      <a:prstDash val="solid"/>
                    </a:lnTlToBr>
                    <a:lnBlToTr w="12700" cmpd="sng">
                      <a:noFill/>
                      <a:prstDash val="solid"/>
                    </a:lnBlToTr>
                    <a:noFill/>
                  </a:tcPr>
                </a:tc>
                <a:tc rowSpan="8" hMerge="1">
                  <a:txBody>
                    <a:bodyPr/>
                    <a:lstStyle/>
                    <a:p>
                      <a:endParaRPr/>
                    </a:p>
                  </a:txBody>
                  <a:tcPr marL="0" marR="0" marT="0" marB="0"/>
                </a:tc>
                <a:tc rowSpan="8" hMerge="1">
                  <a:txBody>
                    <a:bodyPr/>
                    <a:lstStyle/>
                    <a:p>
                      <a:endParaRPr/>
                    </a:p>
                  </a:txBody>
                  <a:tcPr marL="0" marR="0" marT="0" marB="0"/>
                </a:tc>
                <a:tc rowSpan="8" hMerge="1">
                  <a:txBody>
                    <a:bodyPr/>
                    <a:lstStyle/>
                    <a:p>
                      <a:endParaRPr/>
                    </a:p>
                  </a:txBody>
                  <a:tcPr marL="0" marR="0" marT="0" marB="0"/>
                </a:tc>
                <a:tc rowSpan="8" hMerge="1">
                  <a:txBody>
                    <a:bodyPr/>
                    <a:lstStyle/>
                    <a:p>
                      <a:endParaRPr/>
                    </a:p>
                  </a:txBody>
                  <a:tcPr marL="0" marR="0" marT="0" marB="0"/>
                </a:tc>
                <a:tc rowSpan="8" hMerge="1">
                  <a:txBody>
                    <a:bodyPr/>
                    <a:lstStyle/>
                    <a:p>
                      <a:endParaRPr/>
                    </a:p>
                  </a:txBody>
                  <a:tcPr marL="0" marR="0" marT="0" marB="0"/>
                </a:tc>
                <a:extLst>
                  <a:ext uri="{0D108BD9-81ED-4DB2-BD59-A6C34878D82A}">
                    <a16:rowId xmlns:a16="http://schemas.microsoft.com/office/drawing/2014/main" val="10008"/>
                  </a:ext>
                </a:extLst>
              </a:tr>
              <a:tr h="139137">
                <a:tc gridSpan="6" vMerge="1">
                  <a:txBody>
                    <a:bodyPr/>
                    <a:lstStyle/>
                    <a:p>
                      <a:endParaRPr/>
                    </a:p>
                  </a:txBody>
                  <a:tcPr marL="0" marR="0" marT="0" marB="0">
                    <a:lnR w="19050">
                      <a:solidFill>
                        <a:srgbClr val="000000"/>
                      </a:solidFill>
                      <a:prstDash val="solid"/>
                    </a:lnR>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vMerge="1">
                  <a:txBody>
                    <a:bodyPr/>
                    <a:lstStyle/>
                    <a:p>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8130">
                        <a:lnSpc>
                          <a:spcPct val="100000"/>
                        </a:lnSpc>
                        <a:spcBef>
                          <a:spcPts val="215"/>
                        </a:spcBef>
                      </a:pPr>
                      <a:r>
                        <a:rPr sz="500" spc="-10" dirty="0">
                          <a:latin typeface="Arial"/>
                          <a:cs typeface="Arial"/>
                        </a:rPr>
                        <a:t>S</a:t>
                      </a:r>
                      <a:r>
                        <a:rPr sz="500" spc="-5" dirty="0">
                          <a:latin typeface="Arial"/>
                          <a:cs typeface="Arial"/>
                        </a:rPr>
                        <a:t>t</a:t>
                      </a:r>
                      <a:r>
                        <a:rPr sz="500" dirty="0">
                          <a:latin typeface="Arial"/>
                          <a:cs typeface="Arial"/>
                        </a:rPr>
                        <a:t>r</a:t>
                      </a:r>
                      <a:r>
                        <a:rPr sz="500" spc="-10" dirty="0">
                          <a:latin typeface="Arial"/>
                          <a:cs typeface="Arial"/>
                        </a:rPr>
                        <a:t>e</a:t>
                      </a:r>
                      <a:r>
                        <a:rPr sz="500" dirty="0">
                          <a:latin typeface="Arial"/>
                          <a:cs typeface="Arial"/>
                        </a:rPr>
                        <a:t>ss N</a:t>
                      </a:r>
                      <a:r>
                        <a:rPr sz="500" spc="-5" dirty="0">
                          <a:latin typeface="Arial"/>
                          <a:cs typeface="Arial"/>
                        </a:rPr>
                        <a:t>A</a:t>
                      </a:r>
                      <a:r>
                        <a:rPr sz="500" dirty="0">
                          <a:latin typeface="Arial"/>
                          <a:cs typeface="Arial"/>
                        </a:rPr>
                        <a:t>V</a:t>
                      </a:r>
                      <a:endParaRPr sz="500">
                        <a:latin typeface="Arial"/>
                        <a:cs typeface="Arial"/>
                      </a:endParaRPr>
                    </a:p>
                  </a:txBody>
                  <a:tcPr marL="0" marR="0" marT="2406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3DFEB"/>
                    </a:solidFill>
                  </a:tcPr>
                </a:tc>
                <a:tc hMerge="1">
                  <a:txBody>
                    <a:bodyPr/>
                    <a:lstStyle/>
                    <a:p>
                      <a:endParaRPr/>
                    </a:p>
                  </a:txBody>
                  <a:tcPr marL="0" marR="0" marT="0" marB="0"/>
                </a:tc>
                <a:tc hMerge="1">
                  <a:txBody>
                    <a:bodyPr/>
                    <a:lstStyle/>
                    <a:p>
                      <a:endParaRPr/>
                    </a:p>
                  </a:txBody>
                  <a:tcPr marL="0" marR="0" marT="0" marB="0"/>
                </a:tc>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0510">
                        <a:lnSpc>
                          <a:spcPct val="100000"/>
                        </a:lnSpc>
                        <a:spcBef>
                          <a:spcPts val="215"/>
                        </a:spcBef>
                      </a:pPr>
                      <a:r>
                        <a:rPr sz="500" spc="15" dirty="0">
                          <a:latin typeface="Arial"/>
                          <a:cs typeface="Arial"/>
                        </a:rPr>
                        <a:t>Weekly</a:t>
                      </a:r>
                      <a:r>
                        <a:rPr sz="500" spc="-35" dirty="0">
                          <a:latin typeface="Arial"/>
                          <a:cs typeface="Arial"/>
                        </a:rPr>
                        <a:t> </a:t>
                      </a:r>
                      <a:r>
                        <a:rPr sz="500" spc="5" dirty="0">
                          <a:latin typeface="Arial"/>
                          <a:cs typeface="Arial"/>
                        </a:rPr>
                        <a:t>Liquidity</a:t>
                      </a:r>
                      <a:endParaRPr sz="500">
                        <a:latin typeface="Arial"/>
                        <a:cs typeface="Arial"/>
                      </a:endParaRPr>
                    </a:p>
                  </a:txBody>
                  <a:tcPr marL="0" marR="0" marT="2406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3DFEB"/>
                    </a:solidFill>
                  </a:tcPr>
                </a:tc>
                <a:tc hMerge="1">
                  <a:txBody>
                    <a:bodyPr/>
                    <a:lstStyle/>
                    <a:p>
                      <a:endParaRPr/>
                    </a:p>
                  </a:txBody>
                  <a:tcPr marL="0" marR="0" marT="0" marB="0"/>
                </a:tc>
                <a:tc hMerge="1">
                  <a:txBody>
                    <a:bodyPr/>
                    <a:lstStyle/>
                    <a:p>
                      <a:endParaRPr/>
                    </a:p>
                  </a:txBody>
                  <a:tcPr marL="0" marR="0" marT="0" marB="0"/>
                </a:tc>
                <a:tc gridSpan="6" vMerge="1">
                  <a:txBody>
                    <a:bodyPr/>
                    <a:lstStyle/>
                    <a:p>
                      <a:endParaRPr/>
                    </a:p>
                  </a:txBody>
                  <a:tcPr marL="0" marR="0" marT="0" marB="0">
                    <a:lnL w="19050">
                      <a:solidFill>
                        <a:srgbClr val="000000"/>
                      </a:solidFill>
                      <a:prstDash val="solid"/>
                    </a:lnL>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9"/>
                  </a:ext>
                </a:extLst>
              </a:tr>
              <a:tr h="139137">
                <a:tc gridSpan="6" vMerge="1">
                  <a:txBody>
                    <a:bodyPr/>
                    <a:lstStyle/>
                    <a:p>
                      <a:endParaRPr/>
                    </a:p>
                  </a:txBody>
                  <a:tcPr marL="0" marR="0" marT="0" marB="0">
                    <a:lnR w="19050">
                      <a:solidFill>
                        <a:srgbClr val="000000"/>
                      </a:solidFill>
                      <a:prstDash val="solid"/>
                    </a:lnR>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vMerge="1">
                  <a:txBody>
                    <a:bodyPr/>
                    <a:lstStyle/>
                    <a:p>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525" algn="ctr">
                        <a:lnSpc>
                          <a:spcPct val="100000"/>
                        </a:lnSpc>
                        <a:spcBef>
                          <a:spcPts val="210"/>
                        </a:spcBef>
                      </a:pPr>
                      <a:r>
                        <a:rPr sz="500" spc="10" dirty="0">
                          <a:latin typeface="Arial"/>
                          <a:cs typeface="Arial"/>
                        </a:rPr>
                        <a:t>Jan</a:t>
                      </a:r>
                      <a:endParaRPr sz="500">
                        <a:latin typeface="Arial"/>
                        <a:cs typeface="Arial"/>
                      </a:endParaRPr>
                    </a:p>
                  </a:txBody>
                  <a:tcPr marL="0" marR="0" marT="23508"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8255" algn="ctr">
                        <a:lnSpc>
                          <a:spcPct val="100000"/>
                        </a:lnSpc>
                        <a:spcBef>
                          <a:spcPts val="210"/>
                        </a:spcBef>
                      </a:pPr>
                      <a:r>
                        <a:rPr sz="500" spc="10" dirty="0">
                          <a:latin typeface="Arial"/>
                          <a:cs typeface="Arial"/>
                        </a:rPr>
                        <a:t>Feb</a:t>
                      </a:r>
                      <a:endParaRPr sz="500">
                        <a:latin typeface="Arial"/>
                        <a:cs typeface="Arial"/>
                      </a:endParaRPr>
                    </a:p>
                  </a:txBody>
                  <a:tcPr marL="0" marR="0" marT="23508"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8890" algn="ctr">
                        <a:lnSpc>
                          <a:spcPct val="100000"/>
                        </a:lnSpc>
                        <a:spcBef>
                          <a:spcPts val="210"/>
                        </a:spcBef>
                      </a:pPr>
                      <a:r>
                        <a:rPr sz="500" spc="10" dirty="0">
                          <a:latin typeface="Arial"/>
                          <a:cs typeface="Arial"/>
                        </a:rPr>
                        <a:t>Mar</a:t>
                      </a:r>
                      <a:endParaRPr sz="500">
                        <a:latin typeface="Arial"/>
                        <a:cs typeface="Arial"/>
                      </a:endParaRPr>
                    </a:p>
                  </a:txBody>
                  <a:tcPr marL="0" marR="0" marT="23508"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20650">
                        <a:lnSpc>
                          <a:spcPct val="100000"/>
                        </a:lnSpc>
                        <a:spcBef>
                          <a:spcPts val="210"/>
                        </a:spcBef>
                      </a:pPr>
                      <a:r>
                        <a:rPr sz="500" spc="10" dirty="0">
                          <a:latin typeface="Arial"/>
                          <a:cs typeface="Arial"/>
                        </a:rPr>
                        <a:t>Jan</a:t>
                      </a:r>
                      <a:endParaRPr sz="500">
                        <a:latin typeface="Arial"/>
                        <a:cs typeface="Arial"/>
                      </a:endParaRPr>
                    </a:p>
                  </a:txBody>
                  <a:tcPr marL="0" marR="0" marT="23508"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6205">
                        <a:lnSpc>
                          <a:spcPct val="100000"/>
                        </a:lnSpc>
                        <a:spcBef>
                          <a:spcPts val="210"/>
                        </a:spcBef>
                      </a:pPr>
                      <a:r>
                        <a:rPr sz="500" spc="10" dirty="0">
                          <a:latin typeface="Arial"/>
                          <a:cs typeface="Arial"/>
                        </a:rPr>
                        <a:t>Feb</a:t>
                      </a:r>
                      <a:endParaRPr sz="500">
                        <a:latin typeface="Arial"/>
                        <a:cs typeface="Arial"/>
                      </a:endParaRPr>
                    </a:p>
                  </a:txBody>
                  <a:tcPr marL="0" marR="0" marT="23508"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16205">
                        <a:lnSpc>
                          <a:spcPct val="100000"/>
                        </a:lnSpc>
                        <a:spcBef>
                          <a:spcPts val="210"/>
                        </a:spcBef>
                      </a:pPr>
                      <a:r>
                        <a:rPr sz="500" spc="10" dirty="0">
                          <a:latin typeface="Arial"/>
                          <a:cs typeface="Arial"/>
                        </a:rPr>
                        <a:t>Mar</a:t>
                      </a:r>
                      <a:endParaRPr sz="500">
                        <a:latin typeface="Arial"/>
                        <a:cs typeface="Arial"/>
                      </a:endParaRPr>
                    </a:p>
                  </a:txBody>
                  <a:tcPr marL="0" marR="0" marT="23508"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gridSpan="6" vMerge="1">
                  <a:txBody>
                    <a:bodyPr/>
                    <a:lstStyle/>
                    <a:p>
                      <a:endParaRPr/>
                    </a:p>
                  </a:txBody>
                  <a:tcPr marL="0" marR="0" marT="0" marB="0">
                    <a:lnL w="19050">
                      <a:solidFill>
                        <a:srgbClr val="000000"/>
                      </a:solidFill>
                      <a:prstDash val="solid"/>
                    </a:lnL>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0"/>
                  </a:ext>
                </a:extLst>
              </a:tr>
              <a:tr h="132908">
                <a:tc gridSpan="6" vMerge="1">
                  <a:txBody>
                    <a:bodyPr/>
                    <a:lstStyle/>
                    <a:p>
                      <a:endParaRPr/>
                    </a:p>
                  </a:txBody>
                  <a:tcPr marL="0" marR="0" marT="0" marB="0">
                    <a:lnR w="19050">
                      <a:solidFill>
                        <a:srgbClr val="000000"/>
                      </a:solidFill>
                      <a:prstDash val="solid"/>
                    </a:lnR>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35"/>
                        </a:spcBef>
                      </a:pPr>
                      <a:r>
                        <a:rPr sz="500" spc="10" dirty="0">
                          <a:latin typeface="Arial"/>
                          <a:cs typeface="Arial"/>
                        </a:rPr>
                        <a:t>0%</a:t>
                      </a:r>
                      <a:endParaRPr sz="500">
                        <a:latin typeface="Arial"/>
                        <a:cs typeface="Arial"/>
                      </a:endParaRPr>
                    </a:p>
                  </a:txBody>
                  <a:tcPr marL="0" marR="0" marT="26306" marB="0">
                    <a:lnL w="19050">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0.99892</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0.99885</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0.99879</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40.89%</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39.30%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39.27%</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gridSpan="6" vMerge="1">
                  <a:txBody>
                    <a:bodyPr/>
                    <a:lstStyle/>
                    <a:p>
                      <a:endParaRPr/>
                    </a:p>
                  </a:txBody>
                  <a:tcPr marL="0" marR="0" marT="0" marB="0">
                    <a:lnL w="19050">
                      <a:solidFill>
                        <a:srgbClr val="000000"/>
                      </a:solidFill>
                      <a:prstDash val="solid"/>
                    </a:lnL>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1"/>
                  </a:ext>
                </a:extLst>
              </a:tr>
              <a:tr h="132908">
                <a:tc gridSpan="6" vMerge="1">
                  <a:txBody>
                    <a:bodyPr/>
                    <a:lstStyle/>
                    <a:p>
                      <a:endParaRPr/>
                    </a:p>
                  </a:txBody>
                  <a:tcPr marL="0" marR="0" marT="0" marB="0">
                    <a:lnR w="19050">
                      <a:solidFill>
                        <a:srgbClr val="000000"/>
                      </a:solidFill>
                      <a:prstDash val="solid"/>
                    </a:lnR>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35"/>
                        </a:spcBef>
                      </a:pPr>
                      <a:r>
                        <a:rPr sz="500" spc="10" dirty="0">
                          <a:latin typeface="Arial"/>
                          <a:cs typeface="Arial"/>
                        </a:rPr>
                        <a:t>10%</a:t>
                      </a:r>
                      <a:endParaRPr sz="500">
                        <a:latin typeface="Arial"/>
                        <a:cs typeface="Arial"/>
                      </a:endParaRPr>
                    </a:p>
                  </a:txBody>
                  <a:tcPr marL="0" marR="0" marT="26306"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0.99880</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0.99872</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0.99866</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34.32%</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32.55%</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32.54%</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gridSpan="6" vMerge="1">
                  <a:txBody>
                    <a:bodyPr/>
                    <a:lstStyle/>
                    <a:p>
                      <a:endParaRPr/>
                    </a:p>
                  </a:txBody>
                  <a:tcPr marL="0" marR="0" marT="0" marB="0">
                    <a:lnL w="19050">
                      <a:solidFill>
                        <a:srgbClr val="000000"/>
                      </a:solidFill>
                      <a:prstDash val="solid"/>
                    </a:lnL>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2"/>
                  </a:ext>
                </a:extLst>
              </a:tr>
              <a:tr h="132908">
                <a:tc gridSpan="6" vMerge="1">
                  <a:txBody>
                    <a:bodyPr/>
                    <a:lstStyle/>
                    <a:p>
                      <a:endParaRPr/>
                    </a:p>
                  </a:txBody>
                  <a:tcPr marL="0" marR="0" marT="0" marB="0">
                    <a:lnR w="19050">
                      <a:solidFill>
                        <a:srgbClr val="000000"/>
                      </a:solidFill>
                      <a:prstDash val="solid"/>
                    </a:lnR>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40"/>
                        </a:spcBef>
                      </a:pPr>
                      <a:r>
                        <a:rPr sz="500" spc="10" dirty="0">
                          <a:latin typeface="Arial"/>
                          <a:cs typeface="Arial"/>
                        </a:rPr>
                        <a:t>20%</a:t>
                      </a:r>
                      <a:endParaRPr sz="500">
                        <a:latin typeface="Arial"/>
                        <a:cs typeface="Arial"/>
                      </a:endParaRPr>
                    </a:p>
                  </a:txBody>
                  <a:tcPr marL="0" marR="0" marT="26866"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40"/>
                        </a:spcBef>
                      </a:pPr>
                      <a:r>
                        <a:rPr sz="500" spc="5" dirty="0">
                          <a:latin typeface="Arial"/>
                          <a:cs typeface="Arial"/>
                        </a:rPr>
                        <a:t>0.99865</a:t>
                      </a:r>
                      <a:endParaRPr sz="500">
                        <a:latin typeface="Arial"/>
                        <a:cs typeface="Arial"/>
                      </a:endParaRPr>
                    </a:p>
                  </a:txBody>
                  <a:tcPr marL="0" marR="0" marT="2686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40"/>
                        </a:spcBef>
                      </a:pPr>
                      <a:r>
                        <a:rPr sz="500" spc="5" dirty="0">
                          <a:latin typeface="Arial"/>
                          <a:cs typeface="Arial"/>
                        </a:rPr>
                        <a:t>0.99856</a:t>
                      </a:r>
                      <a:endParaRPr sz="500">
                        <a:latin typeface="Arial"/>
                        <a:cs typeface="Arial"/>
                      </a:endParaRPr>
                    </a:p>
                  </a:txBody>
                  <a:tcPr marL="0" marR="0" marT="2686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40"/>
                        </a:spcBef>
                      </a:pPr>
                      <a:r>
                        <a:rPr sz="500" spc="5" dirty="0">
                          <a:latin typeface="Arial"/>
                          <a:cs typeface="Arial"/>
                        </a:rPr>
                        <a:t>0.99849</a:t>
                      </a:r>
                      <a:endParaRPr sz="500">
                        <a:latin typeface="Arial"/>
                        <a:cs typeface="Arial"/>
                      </a:endParaRPr>
                    </a:p>
                  </a:txBody>
                  <a:tcPr marL="0" marR="0" marT="2686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40"/>
                        </a:spcBef>
                      </a:pPr>
                      <a:r>
                        <a:rPr sz="500" spc="5" dirty="0">
                          <a:latin typeface="Arial"/>
                          <a:cs typeface="Arial"/>
                        </a:rPr>
                        <a:t>30.00%</a:t>
                      </a:r>
                      <a:endParaRPr sz="500">
                        <a:latin typeface="Arial"/>
                        <a:cs typeface="Arial"/>
                      </a:endParaRPr>
                    </a:p>
                  </a:txBody>
                  <a:tcPr marL="0" marR="0" marT="2686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40"/>
                        </a:spcBef>
                      </a:pPr>
                      <a:r>
                        <a:rPr sz="500" spc="5" dirty="0">
                          <a:latin typeface="Arial"/>
                          <a:cs typeface="Arial"/>
                        </a:rPr>
                        <a:t>30.00%</a:t>
                      </a:r>
                      <a:endParaRPr sz="500">
                        <a:latin typeface="Arial"/>
                        <a:cs typeface="Arial"/>
                      </a:endParaRPr>
                    </a:p>
                  </a:txBody>
                  <a:tcPr marL="0" marR="0" marT="2686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40"/>
                        </a:spcBef>
                      </a:pPr>
                      <a:r>
                        <a:rPr sz="500" spc="5" dirty="0">
                          <a:latin typeface="Arial"/>
                          <a:cs typeface="Arial"/>
                        </a:rPr>
                        <a:t>30.00%</a:t>
                      </a:r>
                      <a:endParaRPr sz="500">
                        <a:latin typeface="Arial"/>
                        <a:cs typeface="Arial"/>
                      </a:endParaRPr>
                    </a:p>
                  </a:txBody>
                  <a:tcPr marL="0" marR="0" marT="2686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gridSpan="6" vMerge="1">
                  <a:txBody>
                    <a:bodyPr/>
                    <a:lstStyle/>
                    <a:p>
                      <a:endParaRPr/>
                    </a:p>
                  </a:txBody>
                  <a:tcPr marL="0" marR="0" marT="0" marB="0">
                    <a:lnL w="19050">
                      <a:solidFill>
                        <a:srgbClr val="000000"/>
                      </a:solidFill>
                      <a:prstDash val="solid"/>
                    </a:lnL>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3"/>
                  </a:ext>
                </a:extLst>
              </a:tr>
              <a:tr h="132908">
                <a:tc gridSpan="6" vMerge="1">
                  <a:txBody>
                    <a:bodyPr/>
                    <a:lstStyle/>
                    <a:p>
                      <a:endParaRPr/>
                    </a:p>
                  </a:txBody>
                  <a:tcPr marL="0" marR="0" marT="0" marB="0">
                    <a:lnR w="19050">
                      <a:solidFill>
                        <a:srgbClr val="000000"/>
                      </a:solidFill>
                      <a:prstDash val="solid"/>
                    </a:lnR>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35"/>
                        </a:spcBef>
                      </a:pPr>
                      <a:r>
                        <a:rPr sz="500" spc="10" dirty="0">
                          <a:latin typeface="Arial"/>
                          <a:cs typeface="Arial"/>
                        </a:rPr>
                        <a:t>30%</a:t>
                      </a:r>
                      <a:endParaRPr sz="500">
                        <a:latin typeface="Arial"/>
                        <a:cs typeface="Arial"/>
                      </a:endParaRPr>
                    </a:p>
                  </a:txBody>
                  <a:tcPr marL="0" marR="0" marT="26306"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0.99846</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0.99835</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35"/>
                        </a:spcBef>
                      </a:pPr>
                      <a:r>
                        <a:rPr sz="500" spc="5" dirty="0">
                          <a:latin typeface="Arial"/>
                          <a:cs typeface="Arial"/>
                        </a:rPr>
                        <a:t>0.99827</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35"/>
                        </a:spcBef>
                      </a:pPr>
                      <a:r>
                        <a:rPr sz="500" spc="5" dirty="0">
                          <a:latin typeface="Arial"/>
                          <a:cs typeface="Arial"/>
                        </a:rPr>
                        <a:t>30.00%</a:t>
                      </a:r>
                      <a:endParaRPr sz="500">
                        <a:latin typeface="Arial"/>
                        <a:cs typeface="Arial"/>
                      </a:endParaRPr>
                    </a:p>
                  </a:txBody>
                  <a:tcPr marL="0" marR="0" marT="26306"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lnTlToBr w="12700" cmpd="sng">
                      <a:noFill/>
                      <a:prstDash val="solid"/>
                    </a:lnTlToBr>
                    <a:lnBlToTr w="12700" cmpd="sng">
                      <a:noFill/>
                      <a:prstDash val="solid"/>
                    </a:lnBlToTr>
                    <a:solidFill>
                      <a:srgbClr val="E3DFEB"/>
                    </a:solidFill>
                  </a:tcPr>
                </a:tc>
                <a:tc gridSpan="6" vMerge="1">
                  <a:txBody>
                    <a:bodyPr/>
                    <a:lstStyle/>
                    <a:p>
                      <a:endParaRPr/>
                    </a:p>
                  </a:txBody>
                  <a:tcPr marL="0" marR="0" marT="0" marB="0">
                    <a:lnL w="19050">
                      <a:solidFill>
                        <a:srgbClr val="000000"/>
                      </a:solidFill>
                      <a:prstDash val="solid"/>
                    </a:lnL>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4"/>
                  </a:ext>
                </a:extLst>
              </a:tr>
              <a:tr h="139137">
                <a:tc gridSpan="6" vMerge="1">
                  <a:txBody>
                    <a:bodyPr/>
                    <a:lstStyle/>
                    <a:p>
                      <a:endParaRPr/>
                    </a:p>
                  </a:txBody>
                  <a:tcPr marL="0" marR="0" marT="0" marB="0">
                    <a:lnR w="19050">
                      <a:solidFill>
                        <a:srgbClr val="000000"/>
                      </a:solidFill>
                      <a:prstDash val="solid"/>
                    </a:lnR>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255" algn="r">
                        <a:lnSpc>
                          <a:spcPct val="100000"/>
                        </a:lnSpc>
                        <a:spcBef>
                          <a:spcPts val="210"/>
                        </a:spcBef>
                      </a:pPr>
                      <a:r>
                        <a:rPr sz="500" spc="10" dirty="0">
                          <a:latin typeface="Arial"/>
                          <a:cs typeface="Arial"/>
                        </a:rPr>
                        <a:t>40%</a:t>
                      </a:r>
                      <a:endParaRPr sz="500">
                        <a:latin typeface="Arial"/>
                        <a:cs typeface="Arial"/>
                      </a:endParaRPr>
                    </a:p>
                  </a:txBody>
                  <a:tcPr marL="0" marR="0" marT="23508" marB="0">
                    <a:lnL w="19050">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10"/>
                        </a:spcBef>
                      </a:pPr>
                      <a:r>
                        <a:rPr sz="500" spc="5" dirty="0">
                          <a:latin typeface="Arial"/>
                          <a:cs typeface="Arial"/>
                        </a:rPr>
                        <a:t>0.99821</a:t>
                      </a:r>
                      <a:endParaRPr sz="500">
                        <a:latin typeface="Arial"/>
                        <a:cs typeface="Arial"/>
                      </a:endParaRPr>
                    </a:p>
                  </a:txBody>
                  <a:tcPr marL="0" marR="0" marT="23508"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10"/>
                        </a:spcBef>
                      </a:pPr>
                      <a:r>
                        <a:rPr sz="500" spc="5" dirty="0">
                          <a:latin typeface="Arial"/>
                          <a:cs typeface="Arial"/>
                        </a:rPr>
                        <a:t>0.99808</a:t>
                      </a:r>
                      <a:endParaRPr sz="500">
                        <a:latin typeface="Arial"/>
                        <a:cs typeface="Arial"/>
                      </a:endParaRPr>
                    </a:p>
                  </a:txBody>
                  <a:tcPr marL="0" marR="0" marT="23508"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27940" algn="ctr">
                        <a:lnSpc>
                          <a:spcPct val="100000"/>
                        </a:lnSpc>
                        <a:spcBef>
                          <a:spcPts val="210"/>
                        </a:spcBef>
                      </a:pPr>
                      <a:r>
                        <a:rPr sz="500" spc="5" dirty="0">
                          <a:latin typeface="Arial"/>
                          <a:cs typeface="Arial"/>
                        </a:rPr>
                        <a:t>0.99799</a:t>
                      </a:r>
                      <a:endParaRPr sz="500">
                        <a:latin typeface="Arial"/>
                        <a:cs typeface="Arial"/>
                      </a:endParaRPr>
                    </a:p>
                  </a:txBody>
                  <a:tcPr marL="0" marR="0" marT="23508"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10"/>
                        </a:spcBef>
                      </a:pPr>
                      <a:r>
                        <a:rPr sz="500" spc="5" dirty="0">
                          <a:latin typeface="Arial"/>
                          <a:cs typeface="Arial"/>
                        </a:rPr>
                        <a:t>30.00%</a:t>
                      </a:r>
                      <a:endParaRPr sz="500">
                        <a:latin typeface="Arial"/>
                        <a:cs typeface="Arial"/>
                      </a:endParaRPr>
                    </a:p>
                  </a:txBody>
                  <a:tcPr marL="0" marR="0" marT="23508"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10"/>
                        </a:spcBef>
                      </a:pPr>
                      <a:r>
                        <a:rPr sz="500" spc="5" dirty="0">
                          <a:latin typeface="Arial"/>
                          <a:cs typeface="Arial"/>
                        </a:rPr>
                        <a:t>30.00%</a:t>
                      </a:r>
                      <a:endParaRPr sz="500">
                        <a:latin typeface="Arial"/>
                        <a:cs typeface="Arial"/>
                      </a:endParaRPr>
                    </a:p>
                  </a:txBody>
                  <a:tcPr marL="0" marR="0" marT="23508"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3DFEB"/>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97790">
                        <a:lnSpc>
                          <a:spcPct val="100000"/>
                        </a:lnSpc>
                        <a:spcBef>
                          <a:spcPts val="210"/>
                        </a:spcBef>
                      </a:pPr>
                      <a:r>
                        <a:rPr sz="500" spc="5" dirty="0">
                          <a:latin typeface="Arial"/>
                          <a:cs typeface="Arial"/>
                        </a:rPr>
                        <a:t>30.00%</a:t>
                      </a:r>
                      <a:endParaRPr sz="500" dirty="0">
                        <a:latin typeface="Arial"/>
                        <a:cs typeface="Arial"/>
                      </a:endParaRPr>
                    </a:p>
                  </a:txBody>
                  <a:tcPr marL="0" marR="0" marT="23508"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solidFill>
                      <a:srgbClr val="E3DFEB"/>
                    </a:solidFill>
                  </a:tcPr>
                </a:tc>
                <a:tc gridSpan="6" vMerge="1">
                  <a:txBody>
                    <a:bodyPr/>
                    <a:lstStyle/>
                    <a:p>
                      <a:endParaRPr/>
                    </a:p>
                  </a:txBody>
                  <a:tcPr marL="0" marR="0" marT="0" marB="0">
                    <a:lnL w="19050">
                      <a:solidFill>
                        <a:srgbClr val="000000"/>
                      </a:solidFill>
                      <a:prstDash val="solid"/>
                    </a:lnL>
                    <a:lnT w="19050">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5"/>
                  </a:ext>
                </a:extLst>
              </a:tr>
            </a:tbl>
          </a:graphicData>
        </a:graphic>
      </p:graphicFrame>
      <p:graphicFrame>
        <p:nvGraphicFramePr>
          <p:cNvPr id="25" name="object 10">
            <a:extLst>
              <a:ext uri="{FF2B5EF4-FFF2-40B4-BE49-F238E27FC236}">
                <a16:creationId xmlns:a16="http://schemas.microsoft.com/office/drawing/2014/main" id="{ABC4E294-7360-42AD-B46E-4D34A2797C79}"/>
              </a:ext>
            </a:extLst>
          </p:cNvPr>
          <p:cNvGraphicFramePr>
            <a:graphicFrameLocks noGrp="1"/>
          </p:cNvGraphicFramePr>
          <p:nvPr>
            <p:extLst>
              <p:ext uri="{D42A27DB-BD31-4B8C-83A1-F6EECF244321}">
                <p14:modId xmlns:p14="http://schemas.microsoft.com/office/powerpoint/2010/main" val="561408961"/>
              </p:ext>
            </p:extLst>
          </p:nvPr>
        </p:nvGraphicFramePr>
        <p:xfrm>
          <a:off x="3731100" y="1249947"/>
          <a:ext cx="1849280" cy="283933"/>
        </p:xfrm>
        <a:graphic>
          <a:graphicData uri="http://schemas.openxmlformats.org/drawingml/2006/table">
            <a:tbl>
              <a:tblPr firstRow="1" bandRow="1"/>
              <a:tblGrid>
                <a:gridCol w="955985">
                  <a:extLst>
                    <a:ext uri="{9D8B030D-6E8A-4147-A177-3AD203B41FA5}">
                      <a16:colId xmlns:a16="http://schemas.microsoft.com/office/drawing/2014/main" val="20000"/>
                    </a:ext>
                  </a:extLst>
                </a:gridCol>
                <a:gridCol w="297765">
                  <a:extLst>
                    <a:ext uri="{9D8B030D-6E8A-4147-A177-3AD203B41FA5}">
                      <a16:colId xmlns:a16="http://schemas.microsoft.com/office/drawing/2014/main" val="20001"/>
                    </a:ext>
                  </a:extLst>
                </a:gridCol>
                <a:gridCol w="297765">
                  <a:extLst>
                    <a:ext uri="{9D8B030D-6E8A-4147-A177-3AD203B41FA5}">
                      <a16:colId xmlns:a16="http://schemas.microsoft.com/office/drawing/2014/main" val="20002"/>
                    </a:ext>
                  </a:extLst>
                </a:gridCol>
                <a:gridCol w="297765">
                  <a:extLst>
                    <a:ext uri="{9D8B030D-6E8A-4147-A177-3AD203B41FA5}">
                      <a16:colId xmlns:a16="http://schemas.microsoft.com/office/drawing/2014/main" val="20003"/>
                    </a:ext>
                  </a:extLst>
                </a:gridCol>
              </a:tblGrid>
              <a:tr h="107465">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44450" algn="r">
                        <a:lnSpc>
                          <a:spcPct val="100000"/>
                        </a:lnSpc>
                        <a:spcBef>
                          <a:spcPts val="235"/>
                        </a:spcBef>
                      </a:pPr>
                      <a:r>
                        <a:rPr sz="500" b="1" spc="10" dirty="0">
                          <a:latin typeface="Arial"/>
                          <a:cs typeface="Arial"/>
                        </a:rPr>
                        <a:t>Date</a:t>
                      </a:r>
                      <a:r>
                        <a:rPr sz="500" b="1" spc="-10" dirty="0">
                          <a:latin typeface="Arial"/>
                          <a:cs typeface="Arial"/>
                        </a:rPr>
                        <a:t> </a:t>
                      </a:r>
                      <a:r>
                        <a:rPr sz="500" b="1" spc="10" dirty="0">
                          <a:latin typeface="Arial"/>
                          <a:cs typeface="Arial"/>
                        </a:rPr>
                        <a:t>of</a:t>
                      </a:r>
                      <a:r>
                        <a:rPr sz="500" b="1" dirty="0">
                          <a:latin typeface="Arial"/>
                          <a:cs typeface="Arial"/>
                        </a:rPr>
                        <a:t> </a:t>
                      </a:r>
                      <a:r>
                        <a:rPr sz="500" b="1" spc="5" dirty="0">
                          <a:latin typeface="Arial"/>
                          <a:cs typeface="Arial"/>
                        </a:rPr>
                        <a:t>Stress</a:t>
                      </a:r>
                      <a:r>
                        <a:rPr sz="500" b="1" spc="-10" dirty="0">
                          <a:latin typeface="Arial"/>
                          <a:cs typeface="Arial"/>
                        </a:rPr>
                        <a:t> </a:t>
                      </a:r>
                      <a:r>
                        <a:rPr sz="500" b="1" spc="5" dirty="0">
                          <a:latin typeface="Arial"/>
                          <a:cs typeface="Arial"/>
                        </a:rPr>
                        <a:t>Tests:</a:t>
                      </a:r>
                      <a:endParaRPr sz="500">
                        <a:latin typeface="Arial"/>
                        <a:cs typeface="Arial"/>
                      </a:endParaRPr>
                    </a:p>
                  </a:txBody>
                  <a:tcPr marL="0" marR="0" marT="26306" marB="0">
                    <a:lnL>
                      <a:noFill/>
                    </a:lnL>
                    <a:lnR w="19050">
                      <a:solidFill>
                        <a:srgbClr val="000000"/>
                      </a:solidFill>
                      <a:prstDash val="solid"/>
                    </a:lnR>
                    <a:lnT>
                      <a:noFill/>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6985" algn="r">
                        <a:lnSpc>
                          <a:spcPct val="100000"/>
                        </a:lnSpc>
                        <a:spcBef>
                          <a:spcPts val="235"/>
                        </a:spcBef>
                      </a:pPr>
                      <a:r>
                        <a:rPr sz="500" spc="10" dirty="0">
                          <a:latin typeface="Arial"/>
                          <a:cs typeface="Arial"/>
                        </a:rPr>
                        <a:t>29-Jan</a:t>
                      </a:r>
                      <a:endParaRPr sz="500">
                        <a:latin typeface="Arial"/>
                        <a:cs typeface="Arial"/>
                      </a:endParaRPr>
                    </a:p>
                  </a:txBody>
                  <a:tcPr marL="0" marR="0" marT="26306" marB="0">
                    <a:lnL w="19050">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890" algn="r">
                        <a:lnSpc>
                          <a:spcPct val="100000"/>
                        </a:lnSpc>
                        <a:spcBef>
                          <a:spcPts val="235"/>
                        </a:spcBef>
                      </a:pPr>
                      <a:r>
                        <a:rPr sz="500" spc="10" dirty="0">
                          <a:latin typeface="Arial"/>
                          <a:cs typeface="Arial"/>
                        </a:rPr>
                        <a:t>26-Feb</a:t>
                      </a:r>
                      <a:endParaRPr sz="500">
                        <a:latin typeface="Arial"/>
                        <a:cs typeface="Arial"/>
                      </a:endParaRPr>
                    </a:p>
                  </a:txBody>
                  <a:tcPr marL="0" marR="0" marT="26306" marB="0">
                    <a:lnL w="19050">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8890" algn="r">
                        <a:lnSpc>
                          <a:spcPct val="100000"/>
                        </a:lnSpc>
                        <a:spcBef>
                          <a:spcPts val="235"/>
                        </a:spcBef>
                      </a:pPr>
                      <a:r>
                        <a:rPr sz="500" spc="10" dirty="0">
                          <a:latin typeface="Arial"/>
                          <a:cs typeface="Arial"/>
                        </a:rPr>
                        <a:t>31-Mar</a:t>
                      </a:r>
                      <a:endParaRPr sz="500">
                        <a:latin typeface="Arial"/>
                        <a:cs typeface="Arial"/>
                      </a:endParaRPr>
                    </a:p>
                  </a:txBody>
                  <a:tcPr marL="0" marR="0" marT="26306" marB="0">
                    <a:lnL w="19050">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250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44450" algn="r">
                        <a:lnSpc>
                          <a:spcPct val="100000"/>
                        </a:lnSpc>
                        <a:spcBef>
                          <a:spcPts val="215"/>
                        </a:spcBef>
                      </a:pPr>
                      <a:r>
                        <a:rPr sz="500" b="1" spc="15" dirty="0">
                          <a:latin typeface="Arial"/>
                          <a:cs typeface="Arial"/>
                        </a:rPr>
                        <a:t>Shadow</a:t>
                      </a:r>
                      <a:r>
                        <a:rPr sz="500" b="1" dirty="0">
                          <a:latin typeface="Arial"/>
                          <a:cs typeface="Arial"/>
                        </a:rPr>
                        <a:t> </a:t>
                      </a:r>
                      <a:r>
                        <a:rPr sz="500" b="1" spc="15" dirty="0">
                          <a:latin typeface="Arial"/>
                          <a:cs typeface="Arial"/>
                        </a:rPr>
                        <a:t>NAV</a:t>
                      </a:r>
                      <a:r>
                        <a:rPr sz="500" b="1" spc="-10" dirty="0">
                          <a:latin typeface="Arial"/>
                          <a:cs typeface="Arial"/>
                        </a:rPr>
                        <a:t> </a:t>
                      </a:r>
                      <a:r>
                        <a:rPr sz="500" b="1" spc="5" dirty="0">
                          <a:latin typeface="Arial"/>
                          <a:cs typeface="Arial"/>
                        </a:rPr>
                        <a:t>at</a:t>
                      </a:r>
                      <a:r>
                        <a:rPr sz="500" b="1" dirty="0">
                          <a:latin typeface="Arial"/>
                          <a:cs typeface="Arial"/>
                        </a:rPr>
                        <a:t> </a:t>
                      </a:r>
                      <a:r>
                        <a:rPr sz="500" b="1" spc="15" dirty="0">
                          <a:latin typeface="Arial"/>
                          <a:cs typeface="Arial"/>
                        </a:rPr>
                        <a:t>Time</a:t>
                      </a:r>
                      <a:r>
                        <a:rPr sz="500" b="1" spc="-10" dirty="0">
                          <a:latin typeface="Arial"/>
                          <a:cs typeface="Arial"/>
                        </a:rPr>
                        <a:t> </a:t>
                      </a:r>
                      <a:r>
                        <a:rPr sz="500" b="1" spc="10" dirty="0">
                          <a:latin typeface="Arial"/>
                          <a:cs typeface="Arial"/>
                        </a:rPr>
                        <a:t>of</a:t>
                      </a:r>
                      <a:r>
                        <a:rPr sz="500" b="1" dirty="0">
                          <a:latin typeface="Arial"/>
                          <a:cs typeface="Arial"/>
                        </a:rPr>
                        <a:t> </a:t>
                      </a:r>
                      <a:r>
                        <a:rPr sz="500" b="1" spc="5" dirty="0">
                          <a:latin typeface="Arial"/>
                          <a:cs typeface="Arial"/>
                        </a:rPr>
                        <a:t>Tests:</a:t>
                      </a:r>
                      <a:endParaRPr sz="500">
                        <a:latin typeface="Arial"/>
                        <a:cs typeface="Arial"/>
                      </a:endParaRPr>
                    </a:p>
                  </a:txBody>
                  <a:tcPr marL="0" marR="0" marT="24068" marB="0">
                    <a:lnL>
                      <a:noFill/>
                    </a:lnL>
                    <a:lnR w="19050">
                      <a:solidFill>
                        <a:srgbClr val="000000"/>
                      </a:solidFill>
                      <a:prstDash val="solid"/>
                    </a:lnR>
                    <a:lnT>
                      <a:noFill/>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6985" algn="r">
                        <a:lnSpc>
                          <a:spcPct val="100000"/>
                        </a:lnSpc>
                        <a:spcBef>
                          <a:spcPts val="215"/>
                        </a:spcBef>
                      </a:pPr>
                      <a:r>
                        <a:rPr sz="500" spc="5" dirty="0">
                          <a:latin typeface="Arial"/>
                          <a:cs typeface="Arial"/>
                        </a:rPr>
                        <a:t>1.00010</a:t>
                      </a:r>
                      <a:endParaRPr sz="500">
                        <a:latin typeface="Arial"/>
                        <a:cs typeface="Arial"/>
                      </a:endParaRPr>
                    </a:p>
                  </a:txBody>
                  <a:tcPr marL="0" marR="0" marT="24068" marB="0">
                    <a:lnL w="19050">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6985" algn="r">
                        <a:lnSpc>
                          <a:spcPct val="100000"/>
                        </a:lnSpc>
                        <a:spcBef>
                          <a:spcPts val="215"/>
                        </a:spcBef>
                      </a:pPr>
                      <a:r>
                        <a:rPr sz="500" spc="5" dirty="0">
                          <a:latin typeface="Arial"/>
                          <a:cs typeface="Arial"/>
                        </a:rPr>
                        <a:t>1.00008</a:t>
                      </a:r>
                      <a:endParaRPr sz="500">
                        <a:latin typeface="Arial"/>
                        <a:cs typeface="Arial"/>
                      </a:endParaRPr>
                    </a:p>
                  </a:txBody>
                  <a:tcPr marL="0" marR="0" marT="24068" marB="0">
                    <a:lnL w="19050">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R="6985" algn="r">
                        <a:lnSpc>
                          <a:spcPct val="100000"/>
                        </a:lnSpc>
                        <a:spcBef>
                          <a:spcPts val="215"/>
                        </a:spcBef>
                      </a:pPr>
                      <a:r>
                        <a:rPr sz="500" spc="5" dirty="0">
                          <a:latin typeface="Arial"/>
                          <a:cs typeface="Arial"/>
                        </a:rPr>
                        <a:t>1.00007</a:t>
                      </a:r>
                      <a:endParaRPr sz="500">
                        <a:latin typeface="Arial"/>
                        <a:cs typeface="Arial"/>
                      </a:endParaRPr>
                    </a:p>
                  </a:txBody>
                  <a:tcPr marL="0" marR="0" marT="24068" marB="0">
                    <a:lnL w="19050">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6" name="object 13">
            <a:extLst>
              <a:ext uri="{FF2B5EF4-FFF2-40B4-BE49-F238E27FC236}">
                <a16:creationId xmlns:a16="http://schemas.microsoft.com/office/drawing/2014/main" id="{7D3617AC-2C4B-4AF8-8F87-4C61AD6EEE38}"/>
              </a:ext>
            </a:extLst>
          </p:cNvPr>
          <p:cNvGraphicFramePr>
            <a:graphicFrameLocks noGrp="1"/>
          </p:cNvGraphicFramePr>
          <p:nvPr>
            <p:extLst>
              <p:ext uri="{D42A27DB-BD31-4B8C-83A1-F6EECF244321}">
                <p14:modId xmlns:p14="http://schemas.microsoft.com/office/powerpoint/2010/main" val="2274083293"/>
              </p:ext>
            </p:extLst>
          </p:nvPr>
        </p:nvGraphicFramePr>
        <p:xfrm>
          <a:off x="3128963" y="1039030"/>
          <a:ext cx="2575787" cy="231666"/>
        </p:xfrm>
        <a:graphic>
          <a:graphicData uri="http://schemas.openxmlformats.org/drawingml/2006/table">
            <a:tbl>
              <a:tblPr firstRow="1" bandRow="1"/>
              <a:tblGrid>
                <a:gridCol w="2575787">
                  <a:extLst>
                    <a:ext uri="{9D8B030D-6E8A-4147-A177-3AD203B41FA5}">
                      <a16:colId xmlns:a16="http://schemas.microsoft.com/office/drawing/2014/main" val="20000"/>
                    </a:ext>
                  </a:extLst>
                </a:gridCol>
              </a:tblGrid>
              <a:tr h="86755">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635" algn="ctr">
                        <a:lnSpc>
                          <a:spcPts val="580"/>
                        </a:lnSpc>
                      </a:pPr>
                      <a:endParaRPr sz="500" dirty="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6755">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lnSpc>
                          <a:spcPts val="509"/>
                        </a:lnSpc>
                        <a:spcBef>
                          <a:spcPts val="160"/>
                        </a:spcBef>
                      </a:pPr>
                      <a:r>
                        <a:rPr sz="500" b="1" spc="5" dirty="0">
                          <a:latin typeface="Arial"/>
                          <a:cs typeface="Arial"/>
                        </a:rPr>
                        <a:t>Stress</a:t>
                      </a:r>
                      <a:r>
                        <a:rPr sz="500" b="1" dirty="0">
                          <a:latin typeface="Arial"/>
                          <a:cs typeface="Arial"/>
                        </a:rPr>
                        <a:t> </a:t>
                      </a:r>
                      <a:r>
                        <a:rPr sz="500" b="1" spc="10" dirty="0">
                          <a:latin typeface="Arial"/>
                          <a:cs typeface="Arial"/>
                        </a:rPr>
                        <a:t>Testing Board</a:t>
                      </a:r>
                      <a:r>
                        <a:rPr sz="500" b="1" spc="5" dirty="0">
                          <a:latin typeface="Arial"/>
                          <a:cs typeface="Arial"/>
                        </a:rPr>
                        <a:t> </a:t>
                      </a:r>
                      <a:r>
                        <a:rPr sz="500" b="1" spc="15" dirty="0">
                          <a:latin typeface="Arial"/>
                          <a:cs typeface="Arial"/>
                        </a:rPr>
                        <a:t>Summary</a:t>
                      </a:r>
                      <a:r>
                        <a:rPr sz="500" b="1" spc="5" dirty="0">
                          <a:latin typeface="Arial"/>
                          <a:cs typeface="Arial"/>
                        </a:rPr>
                        <a:t> </a:t>
                      </a:r>
                      <a:r>
                        <a:rPr sz="500" b="1" spc="10" dirty="0">
                          <a:latin typeface="Arial"/>
                          <a:cs typeface="Arial"/>
                        </a:rPr>
                        <a:t>Report for Florida</a:t>
                      </a:r>
                      <a:r>
                        <a:rPr sz="500" b="1" dirty="0">
                          <a:latin typeface="Arial"/>
                          <a:cs typeface="Arial"/>
                        </a:rPr>
                        <a:t> </a:t>
                      </a:r>
                      <a:r>
                        <a:rPr sz="500" b="1" spc="10" dirty="0">
                          <a:latin typeface="Arial"/>
                          <a:cs typeface="Arial"/>
                        </a:rPr>
                        <a:t>Local </a:t>
                      </a:r>
                      <a:r>
                        <a:rPr sz="500" b="1" spc="15" dirty="0">
                          <a:latin typeface="Arial"/>
                          <a:cs typeface="Arial"/>
                        </a:rPr>
                        <a:t>Government</a:t>
                      </a:r>
                      <a:r>
                        <a:rPr sz="500" b="1" spc="10" dirty="0">
                          <a:latin typeface="Arial"/>
                          <a:cs typeface="Arial"/>
                        </a:rPr>
                        <a:t> Investment</a:t>
                      </a:r>
                      <a:r>
                        <a:rPr sz="500" b="1" spc="15" dirty="0">
                          <a:latin typeface="Arial"/>
                          <a:cs typeface="Arial"/>
                        </a:rPr>
                        <a:t> </a:t>
                      </a:r>
                      <a:r>
                        <a:rPr sz="500" b="1" spc="10" dirty="0">
                          <a:latin typeface="Arial"/>
                          <a:cs typeface="Arial"/>
                        </a:rPr>
                        <a:t>Pool</a:t>
                      </a:r>
                      <a:r>
                        <a:rPr sz="500" b="1" spc="5" dirty="0">
                          <a:latin typeface="Arial"/>
                          <a:cs typeface="Arial"/>
                        </a:rPr>
                        <a:t> </a:t>
                      </a:r>
                      <a:r>
                        <a:rPr sz="500" b="1" spc="20" dirty="0">
                          <a:latin typeface="Arial"/>
                          <a:cs typeface="Arial"/>
                        </a:rPr>
                        <a:t>A</a:t>
                      </a:r>
                      <a:endParaRPr sz="500" dirty="0">
                        <a:latin typeface="Arial"/>
                        <a:cs typeface="Arial"/>
                      </a:endParaRPr>
                    </a:p>
                  </a:txBody>
                  <a:tcPr marL="0" marR="0" marT="17911"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pPr defTabSz="685800">
              <a:defRPr/>
            </a:pPr>
            <a:fld id="{82AD25E3-C36E-402F-86F9-63028CC64754}" type="slidenum">
              <a:rPr lang="en-US" smtClean="0"/>
              <a:pPr defTabSz="685800">
                <a:defRPr/>
              </a:pPr>
              <a:t>165</a:t>
            </a:fld>
            <a:endParaRPr lang="en-US" dirty="0"/>
          </a:p>
        </p:txBody>
      </p:sp>
    </p:spTree>
    <p:extLst>
      <p:ext uri="{BB962C8B-B14F-4D97-AF65-F5344CB8AC3E}">
        <p14:creationId xmlns:p14="http://schemas.microsoft.com/office/powerpoint/2010/main" val="254035477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Stress Test Footnotes</a:t>
            </a:r>
            <a:br>
              <a:rPr lang="en-US" dirty="0">
                <a:solidFill>
                  <a:schemeClr val="accent1"/>
                </a:solidFill>
              </a:rPr>
            </a:br>
            <a:r>
              <a:rPr lang="en-US" sz="1500" dirty="0">
                <a:solidFill>
                  <a:schemeClr val="accent1"/>
                </a:solidFill>
              </a:rPr>
              <a:t>as of 3/31/21</a:t>
            </a:r>
            <a:endParaRPr lang="en-US" sz="1800" dirty="0">
              <a:solidFill>
                <a:schemeClr val="accent1"/>
              </a:solidFill>
            </a:endParaRPr>
          </a:p>
        </p:txBody>
      </p:sp>
      <p:sp>
        <p:nvSpPr>
          <p:cNvPr id="10" name="Footer Placeholder 2"/>
          <p:cNvSpPr txBox="1">
            <a:spLocks/>
          </p:cNvSpPr>
          <p:nvPr/>
        </p:nvSpPr>
        <p:spPr>
          <a:xfrm>
            <a:off x="3121819" y="5006578"/>
            <a:ext cx="2895600" cy="273844"/>
          </a:xfrm>
          <a:prstGeom prst="rect">
            <a:avLst/>
          </a:prstGeom>
        </p:spPr>
        <p:txBody>
          <a:bodyPr/>
          <a:lstStyle>
            <a:defPPr>
              <a:defRPr lang="en-US"/>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600" dirty="0">
                <a:solidFill>
                  <a:prstClr val="white"/>
                </a:solidFill>
                <a:latin typeface="Arial"/>
              </a:rPr>
              <a:t>IAC Meeting</a:t>
            </a:r>
          </a:p>
        </p:txBody>
      </p:sp>
      <p:graphicFrame>
        <p:nvGraphicFramePr>
          <p:cNvPr id="8" name="object 9">
            <a:extLst>
              <a:ext uri="{FF2B5EF4-FFF2-40B4-BE49-F238E27FC236}">
                <a16:creationId xmlns:a16="http://schemas.microsoft.com/office/drawing/2014/main" id="{666C036B-6F16-4FE3-83F2-C79500B67C40}"/>
              </a:ext>
            </a:extLst>
          </p:cNvPr>
          <p:cNvGraphicFramePr>
            <a:graphicFrameLocks noGrp="1"/>
          </p:cNvGraphicFramePr>
          <p:nvPr>
            <p:extLst>
              <p:ext uri="{D42A27DB-BD31-4B8C-83A1-F6EECF244321}">
                <p14:modId xmlns:p14="http://schemas.microsoft.com/office/powerpoint/2010/main" val="178677360"/>
              </p:ext>
            </p:extLst>
          </p:nvPr>
        </p:nvGraphicFramePr>
        <p:xfrm>
          <a:off x="313277" y="2878321"/>
          <a:ext cx="6798589" cy="929351"/>
        </p:xfrm>
        <a:graphic>
          <a:graphicData uri="http://schemas.openxmlformats.org/drawingml/2006/table">
            <a:tbl>
              <a:tblPr firstRow="1" bandRow="1">
                <a:tableStyleId>{2D5ABB26-0587-4C30-8999-92F81FD0307C}</a:tableStyleId>
              </a:tblPr>
              <a:tblGrid>
                <a:gridCol w="6798589">
                  <a:extLst>
                    <a:ext uri="{9D8B030D-6E8A-4147-A177-3AD203B41FA5}">
                      <a16:colId xmlns:a16="http://schemas.microsoft.com/office/drawing/2014/main" val="20000"/>
                    </a:ext>
                  </a:extLst>
                </a:gridCol>
              </a:tblGrid>
              <a:tr h="116495">
                <a:tc>
                  <a:txBody>
                    <a:bodyPr/>
                    <a:lstStyle/>
                    <a:p>
                      <a:pPr marL="8890">
                        <a:lnSpc>
                          <a:spcPts val="580"/>
                        </a:lnSpc>
                      </a:pPr>
                      <a:r>
                        <a:rPr lang="en-US" sz="800" b="1" spc="10" dirty="0">
                          <a:latin typeface="Arial"/>
                          <a:cs typeface="Arial"/>
                        </a:rPr>
                        <a:t>T</a:t>
                      </a:r>
                      <a:r>
                        <a:rPr sz="800" b="1" spc="10" dirty="0">
                          <a:latin typeface="Arial"/>
                          <a:cs typeface="Arial"/>
                        </a:rPr>
                        <a:t>est</a:t>
                      </a:r>
                      <a:r>
                        <a:rPr sz="800" b="1" spc="-25" dirty="0">
                          <a:latin typeface="Arial"/>
                          <a:cs typeface="Arial"/>
                        </a:rPr>
                        <a:t> </a:t>
                      </a:r>
                      <a:r>
                        <a:rPr sz="800" b="1" spc="10" dirty="0">
                          <a:latin typeface="Arial"/>
                          <a:cs typeface="Arial"/>
                        </a:rPr>
                        <a:t>Descriptions:</a:t>
                      </a:r>
                      <a:endParaRPr sz="800" dirty="0">
                        <a:latin typeface="Arial"/>
                        <a:cs typeface="Arial"/>
                      </a:endParaRPr>
                    </a:p>
                  </a:txBody>
                  <a:tcPr marL="0" marR="0" marT="0" marB="0"/>
                </a:tc>
                <a:extLst>
                  <a:ext uri="{0D108BD9-81ED-4DB2-BD59-A6C34878D82A}">
                    <a16:rowId xmlns:a16="http://schemas.microsoft.com/office/drawing/2014/main" val="10000"/>
                  </a:ext>
                </a:extLst>
              </a:tr>
              <a:tr h="161081">
                <a:tc>
                  <a:txBody>
                    <a:bodyPr/>
                    <a:lstStyle/>
                    <a:p>
                      <a:pPr marL="8890">
                        <a:lnSpc>
                          <a:spcPct val="100000"/>
                        </a:lnSpc>
                        <a:spcBef>
                          <a:spcPts val="244"/>
                        </a:spcBef>
                      </a:pPr>
                      <a:r>
                        <a:rPr sz="800" spc="10" dirty="0">
                          <a:latin typeface="Arial"/>
                          <a:cs typeface="Arial"/>
                        </a:rPr>
                        <a:t>Unusual Redemption</a:t>
                      </a:r>
                      <a:r>
                        <a:rPr sz="800" dirty="0">
                          <a:latin typeface="Arial"/>
                          <a:cs typeface="Arial"/>
                        </a:rPr>
                        <a:t> </a:t>
                      </a:r>
                      <a:r>
                        <a:rPr sz="800" spc="5" dirty="0">
                          <a:latin typeface="Arial"/>
                          <a:cs typeface="Arial"/>
                        </a:rPr>
                        <a:t>Activity: </a:t>
                      </a:r>
                      <a:r>
                        <a:rPr sz="800" spc="10" dirty="0">
                          <a:latin typeface="Arial"/>
                          <a:cs typeface="Arial"/>
                        </a:rPr>
                        <a:t>Resulting </a:t>
                      </a:r>
                      <a:r>
                        <a:rPr sz="800" spc="15" dirty="0">
                          <a:latin typeface="Arial"/>
                          <a:cs typeface="Arial"/>
                        </a:rPr>
                        <a:t>NAV</a:t>
                      </a:r>
                      <a:r>
                        <a:rPr sz="800" spc="5" dirty="0">
                          <a:latin typeface="Arial"/>
                          <a:cs typeface="Arial"/>
                        </a:rPr>
                        <a:t> </a:t>
                      </a:r>
                      <a:r>
                        <a:rPr sz="800" spc="20" dirty="0">
                          <a:latin typeface="Arial"/>
                          <a:cs typeface="Arial"/>
                        </a:rPr>
                        <a:t>&amp;</a:t>
                      </a:r>
                      <a:r>
                        <a:rPr sz="800" dirty="0">
                          <a:latin typeface="Arial"/>
                          <a:cs typeface="Arial"/>
                        </a:rPr>
                        <a:t> </a:t>
                      </a:r>
                      <a:r>
                        <a:rPr sz="800" spc="5" dirty="0">
                          <a:latin typeface="Arial"/>
                          <a:cs typeface="Arial"/>
                        </a:rPr>
                        <a:t>liquidity</a:t>
                      </a:r>
                      <a:r>
                        <a:rPr sz="800" spc="-5" dirty="0">
                          <a:latin typeface="Arial"/>
                          <a:cs typeface="Arial"/>
                        </a:rPr>
                        <a:t> </a:t>
                      </a:r>
                      <a:r>
                        <a:rPr sz="800" spc="10" dirty="0">
                          <a:latin typeface="Arial"/>
                          <a:cs typeface="Arial"/>
                        </a:rPr>
                        <a:t>levels</a:t>
                      </a:r>
                      <a:r>
                        <a:rPr sz="800" spc="5" dirty="0">
                          <a:latin typeface="Arial"/>
                          <a:cs typeface="Arial"/>
                        </a:rPr>
                        <a:t> </a:t>
                      </a:r>
                      <a:r>
                        <a:rPr sz="800" spc="10" dirty="0">
                          <a:latin typeface="Arial"/>
                          <a:cs typeface="Arial"/>
                        </a:rPr>
                        <a:t>following redemptions </a:t>
                      </a:r>
                      <a:r>
                        <a:rPr sz="800" spc="5" dirty="0">
                          <a:latin typeface="Arial"/>
                          <a:cs typeface="Arial"/>
                        </a:rPr>
                        <a:t>equal</a:t>
                      </a:r>
                      <a:r>
                        <a:rPr sz="800" spc="10" dirty="0">
                          <a:latin typeface="Arial"/>
                          <a:cs typeface="Arial"/>
                        </a:rPr>
                        <a:t> to</a:t>
                      </a:r>
                      <a:r>
                        <a:rPr sz="800" dirty="0">
                          <a:latin typeface="Arial"/>
                          <a:cs typeface="Arial"/>
                        </a:rPr>
                        <a:t> </a:t>
                      </a:r>
                      <a:r>
                        <a:rPr sz="800" spc="10" dirty="0">
                          <a:latin typeface="Arial"/>
                          <a:cs typeface="Arial"/>
                        </a:rPr>
                        <a:t>40%</a:t>
                      </a:r>
                      <a:r>
                        <a:rPr sz="800" spc="5" dirty="0">
                          <a:latin typeface="Arial"/>
                          <a:cs typeface="Arial"/>
                        </a:rPr>
                        <a:t> </a:t>
                      </a:r>
                      <a:r>
                        <a:rPr sz="800" spc="10" dirty="0">
                          <a:latin typeface="Arial"/>
                          <a:cs typeface="Arial"/>
                        </a:rPr>
                        <a:t>in</a:t>
                      </a:r>
                      <a:r>
                        <a:rPr sz="800" dirty="0">
                          <a:latin typeface="Arial"/>
                          <a:cs typeface="Arial"/>
                        </a:rPr>
                        <a:t> </a:t>
                      </a:r>
                      <a:r>
                        <a:rPr sz="800" spc="10" dirty="0">
                          <a:latin typeface="Arial"/>
                          <a:cs typeface="Arial"/>
                        </a:rPr>
                        <a:t>10% increments</a:t>
                      </a:r>
                      <a:endParaRPr sz="800" dirty="0">
                        <a:latin typeface="Arial"/>
                        <a:cs typeface="Arial"/>
                      </a:endParaRPr>
                    </a:p>
                  </a:txBody>
                  <a:tcPr marL="0" marR="0" marT="41066" marB="0" anchor="ctr">
                    <a:solidFill>
                      <a:srgbClr val="FBD4B4"/>
                    </a:solidFill>
                  </a:tcPr>
                </a:tc>
                <a:extLst>
                  <a:ext uri="{0D108BD9-81ED-4DB2-BD59-A6C34878D82A}">
                    <a16:rowId xmlns:a16="http://schemas.microsoft.com/office/drawing/2014/main" val="10001"/>
                  </a:ext>
                </a:extLst>
              </a:tr>
              <a:tr h="160913">
                <a:tc>
                  <a:txBody>
                    <a:bodyPr/>
                    <a:lstStyle/>
                    <a:p>
                      <a:pPr marL="8890">
                        <a:lnSpc>
                          <a:spcPct val="100000"/>
                        </a:lnSpc>
                        <a:spcBef>
                          <a:spcPts val="240"/>
                        </a:spcBef>
                      </a:pPr>
                      <a:r>
                        <a:rPr sz="800" spc="10" dirty="0">
                          <a:latin typeface="Arial"/>
                          <a:cs typeface="Arial"/>
                        </a:rPr>
                        <a:t>Change</a:t>
                      </a:r>
                      <a:r>
                        <a:rPr sz="800" spc="-5" dirty="0">
                          <a:latin typeface="Arial"/>
                          <a:cs typeface="Arial"/>
                        </a:rPr>
                        <a:t> </a:t>
                      </a:r>
                      <a:r>
                        <a:rPr sz="800" spc="10" dirty="0">
                          <a:latin typeface="Arial"/>
                          <a:cs typeface="Arial"/>
                        </a:rPr>
                        <a:t>in</a:t>
                      </a:r>
                      <a:r>
                        <a:rPr sz="800" dirty="0">
                          <a:latin typeface="Arial"/>
                          <a:cs typeface="Arial"/>
                        </a:rPr>
                        <a:t> </a:t>
                      </a:r>
                      <a:r>
                        <a:rPr sz="800" spc="5" dirty="0">
                          <a:latin typeface="Arial"/>
                          <a:cs typeface="Arial"/>
                        </a:rPr>
                        <a:t>Interest </a:t>
                      </a:r>
                      <a:r>
                        <a:rPr sz="800" spc="10" dirty="0">
                          <a:latin typeface="Arial"/>
                          <a:cs typeface="Arial"/>
                        </a:rPr>
                        <a:t>Rates:</a:t>
                      </a:r>
                      <a:r>
                        <a:rPr sz="800" spc="5" dirty="0">
                          <a:latin typeface="Arial"/>
                          <a:cs typeface="Arial"/>
                        </a:rPr>
                        <a:t> </a:t>
                      </a:r>
                      <a:r>
                        <a:rPr sz="800" spc="10" dirty="0">
                          <a:latin typeface="Arial"/>
                          <a:cs typeface="Arial"/>
                        </a:rPr>
                        <a:t>Resulting </a:t>
                      </a:r>
                      <a:r>
                        <a:rPr sz="800" spc="15" dirty="0">
                          <a:latin typeface="Arial"/>
                          <a:cs typeface="Arial"/>
                        </a:rPr>
                        <a:t>NAV</a:t>
                      </a:r>
                      <a:r>
                        <a:rPr sz="800" dirty="0">
                          <a:latin typeface="Arial"/>
                          <a:cs typeface="Arial"/>
                        </a:rPr>
                        <a:t> </a:t>
                      </a:r>
                      <a:r>
                        <a:rPr sz="800" spc="20" dirty="0">
                          <a:latin typeface="Arial"/>
                          <a:cs typeface="Arial"/>
                        </a:rPr>
                        <a:t>&amp;</a:t>
                      </a:r>
                      <a:r>
                        <a:rPr sz="800" dirty="0">
                          <a:latin typeface="Arial"/>
                          <a:cs typeface="Arial"/>
                        </a:rPr>
                        <a:t> </a:t>
                      </a:r>
                      <a:r>
                        <a:rPr sz="800" spc="5" dirty="0">
                          <a:latin typeface="Arial"/>
                          <a:cs typeface="Arial"/>
                        </a:rPr>
                        <a:t>liquidity</a:t>
                      </a:r>
                      <a:r>
                        <a:rPr sz="800" spc="-10" dirty="0">
                          <a:latin typeface="Arial"/>
                          <a:cs typeface="Arial"/>
                        </a:rPr>
                        <a:t> </a:t>
                      </a:r>
                      <a:r>
                        <a:rPr sz="800" spc="10" dirty="0">
                          <a:latin typeface="Arial"/>
                          <a:cs typeface="Arial"/>
                        </a:rPr>
                        <a:t>levels</a:t>
                      </a:r>
                      <a:r>
                        <a:rPr sz="800" spc="5" dirty="0">
                          <a:latin typeface="Arial"/>
                          <a:cs typeface="Arial"/>
                        </a:rPr>
                        <a:t> </a:t>
                      </a:r>
                      <a:r>
                        <a:rPr sz="800" spc="10" dirty="0">
                          <a:latin typeface="Arial"/>
                          <a:cs typeface="Arial"/>
                        </a:rPr>
                        <a:t>following </a:t>
                      </a:r>
                      <a:r>
                        <a:rPr sz="800" spc="15" dirty="0">
                          <a:latin typeface="Arial"/>
                          <a:cs typeface="Arial"/>
                        </a:rPr>
                        <a:t>a</a:t>
                      </a:r>
                      <a:r>
                        <a:rPr sz="800" dirty="0">
                          <a:latin typeface="Arial"/>
                          <a:cs typeface="Arial"/>
                        </a:rPr>
                        <a:t> </a:t>
                      </a:r>
                      <a:r>
                        <a:rPr sz="800" spc="10" dirty="0">
                          <a:latin typeface="Arial"/>
                          <a:cs typeface="Arial"/>
                        </a:rPr>
                        <a:t>change</a:t>
                      </a:r>
                      <a:r>
                        <a:rPr sz="800" dirty="0">
                          <a:latin typeface="Arial"/>
                          <a:cs typeface="Arial"/>
                        </a:rPr>
                        <a:t> </a:t>
                      </a:r>
                      <a:r>
                        <a:rPr sz="800" spc="10" dirty="0">
                          <a:latin typeface="Arial"/>
                          <a:cs typeface="Arial"/>
                        </a:rPr>
                        <a:t>in</a:t>
                      </a:r>
                      <a:r>
                        <a:rPr sz="800" dirty="0">
                          <a:latin typeface="Arial"/>
                          <a:cs typeface="Arial"/>
                        </a:rPr>
                        <a:t> </a:t>
                      </a:r>
                      <a:r>
                        <a:rPr sz="800" spc="5" dirty="0">
                          <a:latin typeface="Arial"/>
                          <a:cs typeface="Arial"/>
                        </a:rPr>
                        <a:t>rates of</a:t>
                      </a:r>
                      <a:r>
                        <a:rPr sz="800" spc="15" dirty="0">
                          <a:latin typeface="Arial"/>
                          <a:cs typeface="Arial"/>
                        </a:rPr>
                        <a:t> </a:t>
                      </a:r>
                      <a:r>
                        <a:rPr sz="800" spc="5" dirty="0">
                          <a:latin typeface="Arial"/>
                          <a:cs typeface="Arial"/>
                        </a:rPr>
                        <a:t>0.50%.</a:t>
                      </a:r>
                      <a:endParaRPr sz="800" dirty="0">
                        <a:latin typeface="Arial"/>
                        <a:cs typeface="Arial"/>
                      </a:endParaRPr>
                    </a:p>
                  </a:txBody>
                  <a:tcPr marL="0" marR="0" marT="40228" marB="0" anchor="ctr">
                    <a:solidFill>
                      <a:srgbClr val="F1DCDD"/>
                    </a:solidFill>
                  </a:tcPr>
                </a:tc>
                <a:extLst>
                  <a:ext uri="{0D108BD9-81ED-4DB2-BD59-A6C34878D82A}">
                    <a16:rowId xmlns:a16="http://schemas.microsoft.com/office/drawing/2014/main" val="10002"/>
                  </a:ext>
                </a:extLst>
              </a:tr>
              <a:tr h="160913">
                <a:tc>
                  <a:txBody>
                    <a:bodyPr/>
                    <a:lstStyle/>
                    <a:p>
                      <a:pPr marL="8890">
                        <a:lnSpc>
                          <a:spcPct val="100000"/>
                        </a:lnSpc>
                        <a:spcBef>
                          <a:spcPts val="240"/>
                        </a:spcBef>
                      </a:pPr>
                      <a:r>
                        <a:rPr sz="800" spc="10" dirty="0">
                          <a:latin typeface="Arial"/>
                          <a:cs typeface="Arial"/>
                        </a:rPr>
                        <a:t>Credit</a:t>
                      </a:r>
                      <a:r>
                        <a:rPr sz="800" dirty="0">
                          <a:latin typeface="Arial"/>
                          <a:cs typeface="Arial"/>
                        </a:rPr>
                        <a:t> </a:t>
                      </a:r>
                      <a:r>
                        <a:rPr sz="800" spc="10" dirty="0">
                          <a:latin typeface="Arial"/>
                          <a:cs typeface="Arial"/>
                        </a:rPr>
                        <a:t>Event:</a:t>
                      </a:r>
                      <a:r>
                        <a:rPr sz="800" spc="5" dirty="0">
                          <a:latin typeface="Arial"/>
                          <a:cs typeface="Arial"/>
                        </a:rPr>
                        <a:t> Banks, </a:t>
                      </a:r>
                      <a:r>
                        <a:rPr sz="800" spc="10" dirty="0">
                          <a:latin typeface="Arial"/>
                          <a:cs typeface="Arial"/>
                        </a:rPr>
                        <a:t>Oil companies,</a:t>
                      </a:r>
                      <a:r>
                        <a:rPr sz="800" spc="5" dirty="0">
                          <a:latin typeface="Arial"/>
                          <a:cs typeface="Arial"/>
                        </a:rPr>
                        <a:t> Travel</a:t>
                      </a:r>
                      <a:r>
                        <a:rPr sz="800" spc="10" dirty="0">
                          <a:latin typeface="Arial"/>
                          <a:cs typeface="Arial"/>
                        </a:rPr>
                        <a:t> and</a:t>
                      </a:r>
                      <a:r>
                        <a:rPr sz="800" dirty="0">
                          <a:latin typeface="Arial"/>
                          <a:cs typeface="Arial"/>
                        </a:rPr>
                        <a:t> </a:t>
                      </a:r>
                      <a:r>
                        <a:rPr sz="800" spc="5" dirty="0">
                          <a:latin typeface="Arial"/>
                          <a:cs typeface="Arial"/>
                        </a:rPr>
                        <a:t>Leisure</a:t>
                      </a:r>
                      <a:r>
                        <a:rPr sz="800" spc="-5" dirty="0">
                          <a:latin typeface="Arial"/>
                          <a:cs typeface="Arial"/>
                        </a:rPr>
                        <a:t> </a:t>
                      </a:r>
                      <a:r>
                        <a:rPr sz="800" spc="10" dirty="0">
                          <a:latin typeface="Arial"/>
                          <a:cs typeface="Arial"/>
                        </a:rPr>
                        <a:t>spreads</a:t>
                      </a:r>
                      <a:r>
                        <a:rPr sz="800" spc="5" dirty="0">
                          <a:latin typeface="Arial"/>
                          <a:cs typeface="Arial"/>
                        </a:rPr>
                        <a:t> all</a:t>
                      </a:r>
                      <a:r>
                        <a:rPr sz="800" spc="10" dirty="0">
                          <a:latin typeface="Arial"/>
                          <a:cs typeface="Arial"/>
                        </a:rPr>
                        <a:t> widen</a:t>
                      </a:r>
                      <a:r>
                        <a:rPr sz="800" dirty="0">
                          <a:latin typeface="Arial"/>
                          <a:cs typeface="Arial"/>
                        </a:rPr>
                        <a:t> </a:t>
                      </a:r>
                      <a:r>
                        <a:rPr sz="800" spc="15" dirty="0">
                          <a:latin typeface="Arial"/>
                          <a:cs typeface="Arial"/>
                        </a:rPr>
                        <a:t>by</a:t>
                      </a:r>
                      <a:r>
                        <a:rPr sz="800" spc="-5" dirty="0">
                          <a:latin typeface="Arial"/>
                          <a:cs typeface="Arial"/>
                        </a:rPr>
                        <a:t> </a:t>
                      </a:r>
                      <a:r>
                        <a:rPr sz="800" spc="10" dirty="0">
                          <a:latin typeface="Arial"/>
                          <a:cs typeface="Arial"/>
                        </a:rPr>
                        <a:t>0.50%</a:t>
                      </a:r>
                      <a:endParaRPr sz="800" dirty="0">
                        <a:latin typeface="Arial"/>
                        <a:cs typeface="Arial"/>
                      </a:endParaRPr>
                    </a:p>
                  </a:txBody>
                  <a:tcPr marL="0" marR="0" marT="40228" marB="0" anchor="ctr">
                    <a:solidFill>
                      <a:srgbClr val="EBF0DE"/>
                    </a:solidFill>
                  </a:tcPr>
                </a:tc>
                <a:extLst>
                  <a:ext uri="{0D108BD9-81ED-4DB2-BD59-A6C34878D82A}">
                    <a16:rowId xmlns:a16="http://schemas.microsoft.com/office/drawing/2014/main" val="10003"/>
                  </a:ext>
                </a:extLst>
              </a:tr>
              <a:tr h="161081">
                <a:tc>
                  <a:txBody>
                    <a:bodyPr/>
                    <a:lstStyle/>
                    <a:p>
                      <a:pPr marL="8890">
                        <a:lnSpc>
                          <a:spcPct val="100000"/>
                        </a:lnSpc>
                        <a:spcBef>
                          <a:spcPts val="244"/>
                        </a:spcBef>
                      </a:pPr>
                      <a:r>
                        <a:rPr sz="800" spc="5" dirty="0">
                          <a:latin typeface="Arial"/>
                          <a:cs typeface="Arial"/>
                        </a:rPr>
                        <a:t>Floater</a:t>
                      </a:r>
                      <a:r>
                        <a:rPr sz="800" spc="10" dirty="0">
                          <a:latin typeface="Arial"/>
                          <a:cs typeface="Arial"/>
                        </a:rPr>
                        <a:t> Spread</a:t>
                      </a:r>
                      <a:r>
                        <a:rPr sz="800" dirty="0">
                          <a:latin typeface="Arial"/>
                          <a:cs typeface="Arial"/>
                        </a:rPr>
                        <a:t> </a:t>
                      </a:r>
                      <a:r>
                        <a:rPr sz="800" spc="10" dirty="0">
                          <a:latin typeface="Arial"/>
                          <a:cs typeface="Arial"/>
                        </a:rPr>
                        <a:t>Widening:</a:t>
                      </a:r>
                      <a:r>
                        <a:rPr sz="800" spc="5" dirty="0">
                          <a:latin typeface="Arial"/>
                          <a:cs typeface="Arial"/>
                        </a:rPr>
                        <a:t> </a:t>
                      </a:r>
                      <a:r>
                        <a:rPr sz="800" spc="10" dirty="0">
                          <a:latin typeface="Arial"/>
                          <a:cs typeface="Arial"/>
                        </a:rPr>
                        <a:t>Resulting</a:t>
                      </a:r>
                      <a:r>
                        <a:rPr sz="800" spc="15" dirty="0">
                          <a:latin typeface="Arial"/>
                          <a:cs typeface="Arial"/>
                        </a:rPr>
                        <a:t> NAV</a:t>
                      </a:r>
                      <a:r>
                        <a:rPr sz="800" dirty="0">
                          <a:latin typeface="Arial"/>
                          <a:cs typeface="Arial"/>
                        </a:rPr>
                        <a:t> </a:t>
                      </a:r>
                      <a:r>
                        <a:rPr sz="800" spc="20" dirty="0">
                          <a:latin typeface="Arial"/>
                          <a:cs typeface="Arial"/>
                        </a:rPr>
                        <a:t>&amp;</a:t>
                      </a:r>
                      <a:r>
                        <a:rPr sz="800" dirty="0">
                          <a:latin typeface="Arial"/>
                          <a:cs typeface="Arial"/>
                        </a:rPr>
                        <a:t> </a:t>
                      </a:r>
                      <a:r>
                        <a:rPr sz="800" spc="5" dirty="0">
                          <a:latin typeface="Arial"/>
                          <a:cs typeface="Arial"/>
                        </a:rPr>
                        <a:t>liquidity</a:t>
                      </a:r>
                      <a:r>
                        <a:rPr sz="800" dirty="0">
                          <a:latin typeface="Arial"/>
                          <a:cs typeface="Arial"/>
                        </a:rPr>
                        <a:t> </a:t>
                      </a:r>
                      <a:r>
                        <a:rPr sz="800" spc="10" dirty="0">
                          <a:latin typeface="Arial"/>
                          <a:cs typeface="Arial"/>
                        </a:rPr>
                        <a:t>levels</a:t>
                      </a:r>
                      <a:r>
                        <a:rPr sz="800" spc="5" dirty="0">
                          <a:latin typeface="Arial"/>
                          <a:cs typeface="Arial"/>
                        </a:rPr>
                        <a:t> </a:t>
                      </a:r>
                      <a:r>
                        <a:rPr sz="800" spc="10" dirty="0">
                          <a:latin typeface="Arial"/>
                          <a:cs typeface="Arial"/>
                        </a:rPr>
                        <a:t>following </a:t>
                      </a:r>
                      <a:r>
                        <a:rPr sz="800" spc="15" dirty="0">
                          <a:latin typeface="Arial"/>
                          <a:cs typeface="Arial"/>
                        </a:rPr>
                        <a:t>a</a:t>
                      </a:r>
                      <a:r>
                        <a:rPr sz="800" spc="5" dirty="0">
                          <a:latin typeface="Arial"/>
                          <a:cs typeface="Arial"/>
                        </a:rPr>
                        <a:t> </a:t>
                      </a:r>
                      <a:r>
                        <a:rPr sz="800" spc="10" dirty="0">
                          <a:latin typeface="Arial"/>
                          <a:cs typeface="Arial"/>
                        </a:rPr>
                        <a:t>widening </a:t>
                      </a:r>
                      <a:r>
                        <a:rPr sz="800" spc="5" dirty="0">
                          <a:latin typeface="Arial"/>
                          <a:cs typeface="Arial"/>
                        </a:rPr>
                        <a:t>of</a:t>
                      </a:r>
                      <a:r>
                        <a:rPr sz="800" spc="15" dirty="0">
                          <a:latin typeface="Arial"/>
                          <a:cs typeface="Arial"/>
                        </a:rPr>
                        <a:t> </a:t>
                      </a:r>
                      <a:r>
                        <a:rPr sz="800" spc="5" dirty="0">
                          <a:latin typeface="Arial"/>
                          <a:cs typeface="Arial"/>
                        </a:rPr>
                        <a:t>floater</a:t>
                      </a:r>
                      <a:r>
                        <a:rPr sz="800" spc="15" dirty="0">
                          <a:latin typeface="Arial"/>
                          <a:cs typeface="Arial"/>
                        </a:rPr>
                        <a:t> </a:t>
                      </a:r>
                      <a:r>
                        <a:rPr sz="800" spc="10" dirty="0">
                          <a:latin typeface="Arial"/>
                          <a:cs typeface="Arial"/>
                        </a:rPr>
                        <a:t>spreads</a:t>
                      </a:r>
                      <a:r>
                        <a:rPr sz="800" spc="5" dirty="0">
                          <a:latin typeface="Arial"/>
                          <a:cs typeface="Arial"/>
                        </a:rPr>
                        <a:t> off</a:t>
                      </a:r>
                      <a:r>
                        <a:rPr sz="800" spc="20" dirty="0">
                          <a:latin typeface="Arial"/>
                          <a:cs typeface="Arial"/>
                        </a:rPr>
                        <a:t> </a:t>
                      </a:r>
                      <a:r>
                        <a:rPr sz="800" spc="5" dirty="0">
                          <a:latin typeface="Arial"/>
                          <a:cs typeface="Arial"/>
                        </a:rPr>
                        <a:t>of</a:t>
                      </a:r>
                      <a:r>
                        <a:rPr sz="800" spc="15" dirty="0">
                          <a:latin typeface="Arial"/>
                          <a:cs typeface="Arial"/>
                        </a:rPr>
                        <a:t> </a:t>
                      </a:r>
                      <a:r>
                        <a:rPr sz="800" spc="5" dirty="0">
                          <a:latin typeface="Arial"/>
                          <a:cs typeface="Arial"/>
                        </a:rPr>
                        <a:t>the</a:t>
                      </a:r>
                      <a:r>
                        <a:rPr sz="800" dirty="0">
                          <a:latin typeface="Arial"/>
                          <a:cs typeface="Arial"/>
                        </a:rPr>
                        <a:t> </a:t>
                      </a:r>
                      <a:r>
                        <a:rPr sz="800" spc="10" dirty="0">
                          <a:latin typeface="Arial"/>
                          <a:cs typeface="Arial"/>
                        </a:rPr>
                        <a:t>applicable</a:t>
                      </a:r>
                      <a:r>
                        <a:rPr sz="800" spc="5" dirty="0">
                          <a:latin typeface="Arial"/>
                          <a:cs typeface="Arial"/>
                        </a:rPr>
                        <a:t> index of</a:t>
                      </a:r>
                      <a:r>
                        <a:rPr sz="800" spc="15" dirty="0">
                          <a:latin typeface="Arial"/>
                          <a:cs typeface="Arial"/>
                        </a:rPr>
                        <a:t> </a:t>
                      </a:r>
                      <a:r>
                        <a:rPr sz="800" spc="10" dirty="0">
                          <a:latin typeface="Arial"/>
                          <a:cs typeface="Arial"/>
                        </a:rPr>
                        <a:t>0.50%</a:t>
                      </a:r>
                      <a:endParaRPr sz="800" dirty="0">
                        <a:latin typeface="Arial"/>
                        <a:cs typeface="Arial"/>
                      </a:endParaRPr>
                    </a:p>
                  </a:txBody>
                  <a:tcPr marL="0" marR="0" marT="41066" marB="0" anchor="ctr">
                    <a:solidFill>
                      <a:srgbClr val="DCE6F0"/>
                    </a:solidFill>
                  </a:tcPr>
                </a:tc>
                <a:extLst>
                  <a:ext uri="{0D108BD9-81ED-4DB2-BD59-A6C34878D82A}">
                    <a16:rowId xmlns:a16="http://schemas.microsoft.com/office/drawing/2014/main" val="10004"/>
                  </a:ext>
                </a:extLst>
              </a:tr>
              <a:tr h="162588">
                <a:tc>
                  <a:txBody>
                    <a:bodyPr/>
                    <a:lstStyle/>
                    <a:p>
                      <a:pPr marL="8890">
                        <a:lnSpc>
                          <a:spcPct val="100000"/>
                        </a:lnSpc>
                        <a:spcBef>
                          <a:spcPts val="229"/>
                        </a:spcBef>
                      </a:pPr>
                      <a:r>
                        <a:rPr sz="800" spc="10" dirty="0">
                          <a:latin typeface="Arial"/>
                          <a:cs typeface="Arial"/>
                        </a:rPr>
                        <a:t>Combination:</a:t>
                      </a:r>
                      <a:r>
                        <a:rPr sz="800" dirty="0">
                          <a:latin typeface="Arial"/>
                          <a:cs typeface="Arial"/>
                        </a:rPr>
                        <a:t> </a:t>
                      </a:r>
                      <a:r>
                        <a:rPr sz="800" spc="10" dirty="0">
                          <a:latin typeface="Arial"/>
                          <a:cs typeface="Arial"/>
                        </a:rPr>
                        <a:t>Change</a:t>
                      </a:r>
                      <a:r>
                        <a:rPr sz="800" dirty="0">
                          <a:latin typeface="Arial"/>
                          <a:cs typeface="Arial"/>
                        </a:rPr>
                        <a:t> </a:t>
                      </a:r>
                      <a:r>
                        <a:rPr sz="800" spc="10" dirty="0">
                          <a:latin typeface="Arial"/>
                          <a:cs typeface="Arial"/>
                        </a:rPr>
                        <a:t>in</a:t>
                      </a:r>
                      <a:r>
                        <a:rPr sz="800" dirty="0">
                          <a:latin typeface="Arial"/>
                          <a:cs typeface="Arial"/>
                        </a:rPr>
                        <a:t> </a:t>
                      </a:r>
                      <a:r>
                        <a:rPr sz="800" spc="5" dirty="0">
                          <a:latin typeface="Arial"/>
                          <a:cs typeface="Arial"/>
                        </a:rPr>
                        <a:t>Interest</a:t>
                      </a:r>
                      <a:r>
                        <a:rPr sz="800" dirty="0">
                          <a:latin typeface="Arial"/>
                          <a:cs typeface="Arial"/>
                        </a:rPr>
                        <a:t> </a:t>
                      </a:r>
                      <a:r>
                        <a:rPr sz="800" spc="10" dirty="0">
                          <a:latin typeface="Arial"/>
                          <a:cs typeface="Arial"/>
                        </a:rPr>
                        <a:t>Rates,</a:t>
                      </a:r>
                      <a:r>
                        <a:rPr sz="800" spc="5" dirty="0">
                          <a:latin typeface="Arial"/>
                          <a:cs typeface="Arial"/>
                        </a:rPr>
                        <a:t> </a:t>
                      </a:r>
                      <a:r>
                        <a:rPr sz="800" spc="10" dirty="0">
                          <a:latin typeface="Arial"/>
                          <a:cs typeface="Arial"/>
                        </a:rPr>
                        <a:t>Credit</a:t>
                      </a:r>
                      <a:r>
                        <a:rPr sz="800" spc="5" dirty="0">
                          <a:latin typeface="Arial"/>
                          <a:cs typeface="Arial"/>
                        </a:rPr>
                        <a:t> </a:t>
                      </a:r>
                      <a:r>
                        <a:rPr sz="800" spc="10" dirty="0">
                          <a:latin typeface="Arial"/>
                          <a:cs typeface="Arial"/>
                        </a:rPr>
                        <a:t>Event,</a:t>
                      </a:r>
                      <a:r>
                        <a:rPr sz="800" dirty="0">
                          <a:latin typeface="Arial"/>
                          <a:cs typeface="Arial"/>
                        </a:rPr>
                        <a:t> </a:t>
                      </a:r>
                      <a:r>
                        <a:rPr sz="800" spc="10" dirty="0">
                          <a:latin typeface="Arial"/>
                          <a:cs typeface="Arial"/>
                        </a:rPr>
                        <a:t>and</a:t>
                      </a:r>
                      <a:r>
                        <a:rPr sz="800" dirty="0">
                          <a:latin typeface="Arial"/>
                          <a:cs typeface="Arial"/>
                        </a:rPr>
                        <a:t> </a:t>
                      </a:r>
                      <a:r>
                        <a:rPr sz="800" spc="5" dirty="0">
                          <a:latin typeface="Arial"/>
                          <a:cs typeface="Arial"/>
                        </a:rPr>
                        <a:t>Floater</a:t>
                      </a:r>
                      <a:r>
                        <a:rPr sz="800" spc="10" dirty="0">
                          <a:latin typeface="Arial"/>
                          <a:cs typeface="Arial"/>
                        </a:rPr>
                        <a:t> Spread</a:t>
                      </a:r>
                      <a:r>
                        <a:rPr sz="800" dirty="0">
                          <a:latin typeface="Arial"/>
                          <a:cs typeface="Arial"/>
                        </a:rPr>
                        <a:t> </a:t>
                      </a:r>
                      <a:r>
                        <a:rPr sz="800" spc="10" dirty="0">
                          <a:latin typeface="Arial"/>
                          <a:cs typeface="Arial"/>
                        </a:rPr>
                        <a:t>Widening</a:t>
                      </a:r>
                      <a:r>
                        <a:rPr sz="800" spc="5" dirty="0">
                          <a:latin typeface="Arial"/>
                          <a:cs typeface="Arial"/>
                        </a:rPr>
                        <a:t> </a:t>
                      </a:r>
                      <a:r>
                        <a:rPr sz="800" spc="10" dirty="0">
                          <a:latin typeface="Arial"/>
                          <a:cs typeface="Arial"/>
                        </a:rPr>
                        <a:t>combined.</a:t>
                      </a:r>
                      <a:endParaRPr sz="800" dirty="0">
                        <a:latin typeface="Arial"/>
                        <a:cs typeface="Arial"/>
                      </a:endParaRPr>
                    </a:p>
                  </a:txBody>
                  <a:tcPr marL="0" marR="0" marT="38552" marB="0" anchor="ctr">
                    <a:solidFill>
                      <a:srgbClr val="E3DFEB"/>
                    </a:solidFill>
                  </a:tcPr>
                </a:tc>
                <a:extLst>
                  <a:ext uri="{0D108BD9-81ED-4DB2-BD59-A6C34878D82A}">
                    <a16:rowId xmlns:a16="http://schemas.microsoft.com/office/drawing/2014/main" val="10005"/>
                  </a:ext>
                </a:extLst>
              </a:tr>
            </a:tbl>
          </a:graphicData>
        </a:graphic>
      </p:graphicFrame>
      <p:graphicFrame>
        <p:nvGraphicFramePr>
          <p:cNvPr id="9" name="object 11">
            <a:extLst>
              <a:ext uri="{FF2B5EF4-FFF2-40B4-BE49-F238E27FC236}">
                <a16:creationId xmlns:a16="http://schemas.microsoft.com/office/drawing/2014/main" id="{596085FC-2544-4B26-928B-AEE858AE4185}"/>
              </a:ext>
            </a:extLst>
          </p:cNvPr>
          <p:cNvGraphicFramePr>
            <a:graphicFrameLocks noGrp="1"/>
          </p:cNvGraphicFramePr>
          <p:nvPr>
            <p:extLst>
              <p:ext uri="{D42A27DB-BD31-4B8C-83A1-F6EECF244321}">
                <p14:modId xmlns:p14="http://schemas.microsoft.com/office/powerpoint/2010/main" val="2016820984"/>
              </p:ext>
            </p:extLst>
          </p:nvPr>
        </p:nvGraphicFramePr>
        <p:xfrm>
          <a:off x="293683" y="1534780"/>
          <a:ext cx="8551872" cy="1170321"/>
        </p:xfrm>
        <a:graphic>
          <a:graphicData uri="http://schemas.openxmlformats.org/drawingml/2006/table">
            <a:tbl>
              <a:tblPr firstRow="1" bandRow="1">
                <a:tableStyleId>{2D5ABB26-0587-4C30-8999-92F81FD0307C}</a:tableStyleId>
              </a:tblPr>
              <a:tblGrid>
                <a:gridCol w="8551872">
                  <a:extLst>
                    <a:ext uri="{9D8B030D-6E8A-4147-A177-3AD203B41FA5}">
                      <a16:colId xmlns:a16="http://schemas.microsoft.com/office/drawing/2014/main" val="20000"/>
                    </a:ext>
                  </a:extLst>
                </a:gridCol>
              </a:tblGrid>
              <a:tr h="130904">
                <a:tc>
                  <a:txBody>
                    <a:bodyPr/>
                    <a:lstStyle/>
                    <a:p>
                      <a:pPr marL="0">
                        <a:lnSpc>
                          <a:spcPct val="100000"/>
                        </a:lnSpc>
                        <a:spcBef>
                          <a:spcPts val="0"/>
                        </a:spcBef>
                      </a:pPr>
                      <a:r>
                        <a:rPr sz="800" b="1" spc="5" dirty="0">
                          <a:latin typeface="Arial"/>
                          <a:cs typeface="Arial"/>
                        </a:rPr>
                        <a:t>Escalation</a:t>
                      </a:r>
                      <a:r>
                        <a:rPr sz="800" b="1" spc="-15" dirty="0">
                          <a:latin typeface="Arial"/>
                          <a:cs typeface="Arial"/>
                        </a:rPr>
                        <a:t> </a:t>
                      </a:r>
                      <a:r>
                        <a:rPr sz="800" b="1" spc="10" dirty="0">
                          <a:latin typeface="Arial"/>
                          <a:cs typeface="Arial"/>
                        </a:rPr>
                        <a:t>Procedures:</a:t>
                      </a:r>
                      <a:endParaRPr sz="800" dirty="0">
                        <a:latin typeface="Arial"/>
                        <a:cs typeface="Arial"/>
                      </a:endParaRPr>
                    </a:p>
                  </a:txBody>
                  <a:tcPr marL="0" marR="0" marT="0" marB="0"/>
                </a:tc>
                <a:extLst>
                  <a:ext uri="{0D108BD9-81ED-4DB2-BD59-A6C34878D82A}">
                    <a16:rowId xmlns:a16="http://schemas.microsoft.com/office/drawing/2014/main" val="10000"/>
                  </a:ext>
                </a:extLst>
              </a:tr>
              <a:tr h="322376">
                <a:tc>
                  <a:txBody>
                    <a:bodyPr/>
                    <a:lstStyle/>
                    <a:p>
                      <a:pPr marL="0" marR="59690">
                        <a:lnSpc>
                          <a:spcPct val="100000"/>
                        </a:lnSpc>
                        <a:spcBef>
                          <a:spcPts val="0"/>
                        </a:spcBef>
                      </a:pPr>
                      <a:r>
                        <a:rPr sz="800" spc="10" dirty="0">
                          <a:latin typeface="Arial"/>
                          <a:cs typeface="Arial"/>
                        </a:rPr>
                        <a:t>Based on </a:t>
                      </a:r>
                      <a:r>
                        <a:rPr sz="800" spc="5" dirty="0">
                          <a:latin typeface="Arial"/>
                          <a:cs typeface="Arial"/>
                        </a:rPr>
                        <a:t>Federated's </a:t>
                      </a:r>
                      <a:r>
                        <a:rPr sz="800" spc="10" dirty="0">
                          <a:latin typeface="Arial"/>
                          <a:cs typeface="Arial"/>
                        </a:rPr>
                        <a:t>procedures, as </a:t>
                      </a:r>
                      <a:r>
                        <a:rPr sz="800" spc="5" dirty="0">
                          <a:latin typeface="Arial"/>
                          <a:cs typeface="Arial"/>
                        </a:rPr>
                        <a:t>of 6/30/2016, </a:t>
                      </a:r>
                      <a:r>
                        <a:rPr sz="800" spc="10" dirty="0">
                          <a:latin typeface="Arial"/>
                          <a:cs typeface="Arial"/>
                        </a:rPr>
                        <a:t>Counsel to </a:t>
                      </a:r>
                      <a:r>
                        <a:rPr sz="800" spc="5" dirty="0">
                          <a:latin typeface="Arial"/>
                          <a:cs typeface="Arial"/>
                        </a:rPr>
                        <a:t>the Independent </a:t>
                      </a:r>
                      <a:r>
                        <a:rPr sz="800" spc="10" dirty="0">
                          <a:latin typeface="Arial"/>
                          <a:cs typeface="Arial"/>
                        </a:rPr>
                        <a:t>Directors </a:t>
                      </a:r>
                      <a:r>
                        <a:rPr sz="800" spc="5" dirty="0">
                          <a:latin typeface="Arial"/>
                          <a:cs typeface="Arial"/>
                        </a:rPr>
                        <a:t>or Trustees </a:t>
                      </a:r>
                      <a:r>
                        <a:rPr sz="800" spc="10" dirty="0">
                          <a:latin typeface="Arial"/>
                          <a:cs typeface="Arial"/>
                        </a:rPr>
                        <a:t>will receive </a:t>
                      </a:r>
                      <a:r>
                        <a:rPr sz="800" spc="5" dirty="0">
                          <a:latin typeface="Arial"/>
                          <a:cs typeface="Arial"/>
                        </a:rPr>
                        <a:t>notification </a:t>
                      </a:r>
                      <a:r>
                        <a:rPr sz="800" spc="10" dirty="0">
                          <a:latin typeface="Arial"/>
                          <a:cs typeface="Arial"/>
                        </a:rPr>
                        <a:t>from </a:t>
                      </a:r>
                      <a:r>
                        <a:rPr sz="800" spc="5" dirty="0">
                          <a:latin typeface="Arial"/>
                          <a:cs typeface="Arial"/>
                        </a:rPr>
                        <a:t>the </a:t>
                      </a:r>
                      <a:r>
                        <a:rPr sz="800" spc="10" dirty="0">
                          <a:latin typeface="Arial"/>
                          <a:cs typeface="Arial"/>
                        </a:rPr>
                        <a:t>Adviser upon </a:t>
                      </a:r>
                      <a:r>
                        <a:rPr sz="800" spc="5" dirty="0">
                          <a:latin typeface="Arial"/>
                          <a:cs typeface="Arial"/>
                        </a:rPr>
                        <a:t>the </a:t>
                      </a:r>
                      <a:r>
                        <a:rPr sz="800" spc="10" dirty="0">
                          <a:latin typeface="Arial"/>
                          <a:cs typeface="Arial"/>
                        </a:rPr>
                        <a:t>occurrence </a:t>
                      </a:r>
                      <a:r>
                        <a:rPr sz="800" spc="5" dirty="0">
                          <a:latin typeface="Arial"/>
                          <a:cs typeface="Arial"/>
                        </a:rPr>
                        <a:t>of the </a:t>
                      </a:r>
                      <a:r>
                        <a:rPr sz="800" spc="10" dirty="0">
                          <a:latin typeface="Arial"/>
                          <a:cs typeface="Arial"/>
                        </a:rPr>
                        <a:t>following events in </a:t>
                      </a:r>
                      <a:r>
                        <a:rPr sz="800" spc="15" dirty="0">
                          <a:latin typeface="Arial"/>
                          <a:cs typeface="Arial"/>
                        </a:rPr>
                        <a:t>a </a:t>
                      </a:r>
                      <a:r>
                        <a:rPr sz="800" spc="10" dirty="0">
                          <a:latin typeface="Arial"/>
                          <a:cs typeface="Arial"/>
                        </a:rPr>
                        <a:t>Rule 2a-7 money market </a:t>
                      </a:r>
                      <a:r>
                        <a:rPr sz="800" spc="15" dirty="0">
                          <a:latin typeface="Arial"/>
                          <a:cs typeface="Arial"/>
                        </a:rPr>
                        <a:t> </a:t>
                      </a:r>
                      <a:r>
                        <a:rPr sz="800" spc="5" dirty="0">
                          <a:latin typeface="Arial"/>
                          <a:cs typeface="Arial"/>
                        </a:rPr>
                        <a:t>fund:</a:t>
                      </a:r>
                      <a:r>
                        <a:rPr sz="800" dirty="0">
                          <a:latin typeface="Arial"/>
                          <a:cs typeface="Arial"/>
                        </a:rPr>
                        <a:t> </a:t>
                      </a:r>
                      <a:r>
                        <a:rPr sz="800" spc="5" dirty="0">
                          <a:latin typeface="Arial"/>
                          <a:cs typeface="Arial"/>
                        </a:rPr>
                        <a:t>(1) any</a:t>
                      </a:r>
                      <a:r>
                        <a:rPr sz="800" spc="-10" dirty="0">
                          <a:latin typeface="Arial"/>
                          <a:cs typeface="Arial"/>
                        </a:rPr>
                        <a:t> </a:t>
                      </a:r>
                      <a:r>
                        <a:rPr sz="800" spc="5" dirty="0">
                          <a:latin typeface="Arial"/>
                          <a:cs typeface="Arial"/>
                        </a:rPr>
                        <a:t>deviation</a:t>
                      </a:r>
                      <a:r>
                        <a:rPr sz="800" dirty="0">
                          <a:latin typeface="Arial"/>
                          <a:cs typeface="Arial"/>
                        </a:rPr>
                        <a:t> </a:t>
                      </a:r>
                      <a:r>
                        <a:rPr sz="800" spc="10" dirty="0">
                          <a:latin typeface="Arial"/>
                          <a:cs typeface="Arial"/>
                        </a:rPr>
                        <a:t>between</a:t>
                      </a:r>
                      <a:r>
                        <a:rPr sz="800" spc="-5" dirty="0">
                          <a:latin typeface="Arial"/>
                          <a:cs typeface="Arial"/>
                        </a:rPr>
                        <a:t> </a:t>
                      </a:r>
                      <a:r>
                        <a:rPr sz="800" spc="5" dirty="0">
                          <a:latin typeface="Arial"/>
                          <a:cs typeface="Arial"/>
                        </a:rPr>
                        <a:t>the</a:t>
                      </a:r>
                      <a:r>
                        <a:rPr sz="800" spc="-5" dirty="0">
                          <a:latin typeface="Arial"/>
                          <a:cs typeface="Arial"/>
                        </a:rPr>
                        <a:t> </a:t>
                      </a:r>
                      <a:r>
                        <a:rPr sz="800" spc="15" dirty="0">
                          <a:latin typeface="Arial"/>
                          <a:cs typeface="Arial"/>
                        </a:rPr>
                        <a:t>NAV</a:t>
                      </a:r>
                      <a:r>
                        <a:rPr sz="800" dirty="0">
                          <a:latin typeface="Arial"/>
                          <a:cs typeface="Arial"/>
                        </a:rPr>
                        <a:t> </a:t>
                      </a:r>
                      <a:r>
                        <a:rPr sz="800" spc="10" dirty="0">
                          <a:latin typeface="Arial"/>
                          <a:cs typeface="Arial"/>
                        </a:rPr>
                        <a:t>and</a:t>
                      </a:r>
                      <a:r>
                        <a:rPr sz="800" spc="-5" dirty="0">
                          <a:latin typeface="Arial"/>
                          <a:cs typeface="Arial"/>
                        </a:rPr>
                        <a:t> </a:t>
                      </a:r>
                      <a:r>
                        <a:rPr sz="800" spc="5" dirty="0">
                          <a:latin typeface="Arial"/>
                          <a:cs typeface="Arial"/>
                        </a:rPr>
                        <a:t>the</a:t>
                      </a:r>
                      <a:r>
                        <a:rPr sz="800" spc="-5" dirty="0">
                          <a:latin typeface="Arial"/>
                          <a:cs typeface="Arial"/>
                        </a:rPr>
                        <a:t> </a:t>
                      </a:r>
                      <a:r>
                        <a:rPr sz="800" spc="10" dirty="0">
                          <a:latin typeface="Arial"/>
                          <a:cs typeface="Arial"/>
                        </a:rPr>
                        <a:t>market</a:t>
                      </a:r>
                      <a:r>
                        <a:rPr sz="800" dirty="0">
                          <a:latin typeface="Arial"/>
                          <a:cs typeface="Arial"/>
                        </a:rPr>
                        <a:t> </a:t>
                      </a:r>
                      <a:r>
                        <a:rPr sz="800" spc="10" dirty="0">
                          <a:latin typeface="Arial"/>
                          <a:cs typeface="Arial"/>
                        </a:rPr>
                        <a:t>based</a:t>
                      </a:r>
                      <a:r>
                        <a:rPr sz="800" dirty="0">
                          <a:latin typeface="Arial"/>
                          <a:cs typeface="Arial"/>
                        </a:rPr>
                        <a:t> </a:t>
                      </a:r>
                      <a:r>
                        <a:rPr sz="800" spc="15" dirty="0">
                          <a:latin typeface="Arial"/>
                          <a:cs typeface="Arial"/>
                        </a:rPr>
                        <a:t>NAV</a:t>
                      </a:r>
                      <a:r>
                        <a:rPr sz="800" spc="-5" dirty="0">
                          <a:latin typeface="Arial"/>
                          <a:cs typeface="Arial"/>
                        </a:rPr>
                        <a:t> </a:t>
                      </a:r>
                      <a:r>
                        <a:rPr sz="800" spc="10" dirty="0">
                          <a:latin typeface="Arial"/>
                          <a:cs typeface="Arial"/>
                        </a:rPr>
                        <a:t>in</a:t>
                      </a:r>
                      <a:r>
                        <a:rPr sz="800" spc="-5" dirty="0">
                          <a:latin typeface="Arial"/>
                          <a:cs typeface="Arial"/>
                        </a:rPr>
                        <a:t> </a:t>
                      </a:r>
                      <a:r>
                        <a:rPr sz="800" spc="10" dirty="0">
                          <a:latin typeface="Arial"/>
                          <a:cs typeface="Arial"/>
                        </a:rPr>
                        <a:t>excess</a:t>
                      </a:r>
                      <a:r>
                        <a:rPr sz="800" spc="5" dirty="0">
                          <a:latin typeface="Arial"/>
                          <a:cs typeface="Arial"/>
                        </a:rPr>
                        <a:t> of</a:t>
                      </a:r>
                      <a:r>
                        <a:rPr sz="800" spc="10" dirty="0">
                          <a:latin typeface="Arial"/>
                          <a:cs typeface="Arial"/>
                        </a:rPr>
                        <a:t> </a:t>
                      </a:r>
                      <a:r>
                        <a:rPr sz="800" spc="5" dirty="0">
                          <a:latin typeface="Arial"/>
                          <a:cs typeface="Arial"/>
                        </a:rPr>
                        <a:t>$0.0040</a:t>
                      </a:r>
                      <a:r>
                        <a:rPr sz="800" spc="-5" dirty="0">
                          <a:latin typeface="Arial"/>
                          <a:cs typeface="Arial"/>
                        </a:rPr>
                        <a:t> </a:t>
                      </a:r>
                      <a:r>
                        <a:rPr sz="800" spc="10" dirty="0">
                          <a:latin typeface="Arial"/>
                          <a:cs typeface="Arial"/>
                        </a:rPr>
                        <a:t>per</a:t>
                      </a:r>
                      <a:r>
                        <a:rPr sz="800" spc="5" dirty="0">
                          <a:latin typeface="Arial"/>
                          <a:cs typeface="Arial"/>
                        </a:rPr>
                        <a:t> </a:t>
                      </a:r>
                      <a:r>
                        <a:rPr sz="800" spc="10" dirty="0">
                          <a:latin typeface="Arial"/>
                          <a:cs typeface="Arial"/>
                        </a:rPr>
                        <a:t>share</a:t>
                      </a:r>
                      <a:r>
                        <a:rPr sz="800" dirty="0">
                          <a:latin typeface="Arial"/>
                          <a:cs typeface="Arial"/>
                        </a:rPr>
                        <a:t> </a:t>
                      </a:r>
                      <a:r>
                        <a:rPr sz="800" spc="5" dirty="0">
                          <a:latin typeface="Arial"/>
                          <a:cs typeface="Arial"/>
                        </a:rPr>
                        <a:t>or (2) </a:t>
                      </a:r>
                      <a:r>
                        <a:rPr sz="800" spc="15" dirty="0">
                          <a:latin typeface="Arial"/>
                          <a:cs typeface="Arial"/>
                        </a:rPr>
                        <a:t>Weekly</a:t>
                      </a:r>
                      <a:r>
                        <a:rPr sz="800" spc="-5" dirty="0">
                          <a:latin typeface="Arial"/>
                          <a:cs typeface="Arial"/>
                        </a:rPr>
                        <a:t> </a:t>
                      </a:r>
                      <a:r>
                        <a:rPr sz="800" spc="10" dirty="0">
                          <a:latin typeface="Arial"/>
                          <a:cs typeface="Arial"/>
                        </a:rPr>
                        <a:t>Liquid</a:t>
                      </a:r>
                      <a:r>
                        <a:rPr sz="800" spc="-5" dirty="0">
                          <a:latin typeface="Arial"/>
                          <a:cs typeface="Arial"/>
                        </a:rPr>
                        <a:t> </a:t>
                      </a:r>
                      <a:r>
                        <a:rPr sz="800" spc="5" dirty="0">
                          <a:latin typeface="Arial"/>
                          <a:cs typeface="Arial"/>
                        </a:rPr>
                        <a:t>assets</a:t>
                      </a:r>
                      <a:r>
                        <a:rPr sz="800" dirty="0">
                          <a:latin typeface="Arial"/>
                          <a:cs typeface="Arial"/>
                        </a:rPr>
                        <a:t> </a:t>
                      </a:r>
                      <a:r>
                        <a:rPr sz="800" spc="10" dirty="0">
                          <a:latin typeface="Arial"/>
                          <a:cs typeface="Arial"/>
                        </a:rPr>
                        <a:t>drop</a:t>
                      </a:r>
                      <a:r>
                        <a:rPr sz="800" spc="5" dirty="0">
                          <a:latin typeface="Arial"/>
                          <a:cs typeface="Arial"/>
                        </a:rPr>
                        <a:t> </a:t>
                      </a:r>
                      <a:r>
                        <a:rPr sz="800" spc="10" dirty="0">
                          <a:latin typeface="Arial"/>
                          <a:cs typeface="Arial"/>
                        </a:rPr>
                        <a:t>below</a:t>
                      </a:r>
                      <a:r>
                        <a:rPr sz="800" spc="20" dirty="0">
                          <a:latin typeface="Arial"/>
                          <a:cs typeface="Arial"/>
                        </a:rPr>
                        <a:t> </a:t>
                      </a:r>
                      <a:r>
                        <a:rPr sz="800" spc="10" dirty="0">
                          <a:latin typeface="Arial"/>
                          <a:cs typeface="Arial"/>
                        </a:rPr>
                        <a:t>30%.</a:t>
                      </a:r>
                      <a:endParaRPr sz="800" dirty="0">
                        <a:latin typeface="Arial"/>
                        <a:cs typeface="Arial"/>
                      </a:endParaRPr>
                    </a:p>
                  </a:txBody>
                  <a:tcPr marL="0" marR="0" marT="4190" marB="0"/>
                </a:tc>
                <a:extLst>
                  <a:ext uri="{0D108BD9-81ED-4DB2-BD59-A6C34878D82A}">
                    <a16:rowId xmlns:a16="http://schemas.microsoft.com/office/drawing/2014/main" val="10001"/>
                  </a:ext>
                </a:extLst>
              </a:tr>
              <a:tr h="211010">
                <a:tc>
                  <a:txBody>
                    <a:bodyPr/>
                    <a:lstStyle/>
                    <a:p>
                      <a:pPr marL="0">
                        <a:lnSpc>
                          <a:spcPct val="100000"/>
                        </a:lnSpc>
                        <a:spcBef>
                          <a:spcPts val="0"/>
                        </a:spcBef>
                      </a:pPr>
                      <a:r>
                        <a:rPr sz="800" b="1" spc="10" dirty="0">
                          <a:latin typeface="Arial"/>
                          <a:cs typeface="Arial"/>
                        </a:rPr>
                        <a:t>Assessment</a:t>
                      </a:r>
                      <a:r>
                        <a:rPr sz="800" b="1" spc="15" dirty="0">
                          <a:latin typeface="Arial"/>
                          <a:cs typeface="Arial"/>
                        </a:rPr>
                        <a:t> </a:t>
                      </a:r>
                      <a:r>
                        <a:rPr sz="800" b="1" spc="10" dirty="0">
                          <a:latin typeface="Arial"/>
                          <a:cs typeface="Arial"/>
                        </a:rPr>
                        <a:t>of</a:t>
                      </a:r>
                      <a:r>
                        <a:rPr sz="800" b="1" spc="15" dirty="0">
                          <a:latin typeface="Arial"/>
                          <a:cs typeface="Arial"/>
                        </a:rPr>
                        <a:t> </a:t>
                      </a:r>
                      <a:r>
                        <a:rPr lang="en-US" sz="800" b="1" spc="10" dirty="0">
                          <a:latin typeface="Arial"/>
                          <a:cs typeface="Arial"/>
                        </a:rPr>
                        <a:t>Pool</a:t>
                      </a:r>
                      <a:r>
                        <a:rPr sz="800" b="1" spc="10" dirty="0">
                          <a:latin typeface="Arial"/>
                          <a:cs typeface="Arial"/>
                        </a:rPr>
                        <a:t>'s</a:t>
                      </a:r>
                      <a:r>
                        <a:rPr sz="800" b="1" spc="5" dirty="0">
                          <a:latin typeface="Arial"/>
                          <a:cs typeface="Arial"/>
                        </a:rPr>
                        <a:t> Ability </a:t>
                      </a:r>
                      <a:r>
                        <a:rPr sz="800" b="1" spc="10" dirty="0">
                          <a:latin typeface="Arial"/>
                          <a:cs typeface="Arial"/>
                        </a:rPr>
                        <a:t>to Withstand Events</a:t>
                      </a:r>
                      <a:r>
                        <a:rPr sz="800" b="1" spc="5" dirty="0">
                          <a:latin typeface="Arial"/>
                          <a:cs typeface="Arial"/>
                        </a:rPr>
                        <a:t> </a:t>
                      </a:r>
                      <a:r>
                        <a:rPr sz="800" b="1" spc="10" dirty="0">
                          <a:latin typeface="Arial"/>
                          <a:cs typeface="Arial"/>
                        </a:rPr>
                        <a:t>Reasonably</a:t>
                      </a:r>
                      <a:r>
                        <a:rPr sz="800" b="1" spc="5" dirty="0">
                          <a:latin typeface="Arial"/>
                          <a:cs typeface="Arial"/>
                        </a:rPr>
                        <a:t> Likely </a:t>
                      </a:r>
                      <a:r>
                        <a:rPr sz="800" b="1" spc="10" dirty="0">
                          <a:latin typeface="Arial"/>
                          <a:cs typeface="Arial"/>
                        </a:rPr>
                        <a:t>to Occur</a:t>
                      </a:r>
                      <a:r>
                        <a:rPr sz="800" b="1" spc="15" dirty="0">
                          <a:latin typeface="Arial"/>
                          <a:cs typeface="Arial"/>
                        </a:rPr>
                        <a:t> During</a:t>
                      </a:r>
                      <a:r>
                        <a:rPr sz="800" b="1" spc="10" dirty="0">
                          <a:latin typeface="Arial"/>
                          <a:cs typeface="Arial"/>
                        </a:rPr>
                        <a:t> </a:t>
                      </a:r>
                      <a:r>
                        <a:rPr sz="800" b="1" spc="15" dirty="0">
                          <a:latin typeface="Arial"/>
                          <a:cs typeface="Arial"/>
                        </a:rPr>
                        <a:t>the</a:t>
                      </a:r>
                      <a:r>
                        <a:rPr sz="800" b="1" spc="5" dirty="0">
                          <a:latin typeface="Arial"/>
                          <a:cs typeface="Arial"/>
                        </a:rPr>
                        <a:t> </a:t>
                      </a:r>
                      <a:r>
                        <a:rPr sz="800" b="1" spc="10" dirty="0">
                          <a:latin typeface="Arial"/>
                          <a:cs typeface="Arial"/>
                        </a:rPr>
                        <a:t>Following </a:t>
                      </a:r>
                      <a:r>
                        <a:rPr sz="800" b="1" spc="5" dirty="0">
                          <a:latin typeface="Arial"/>
                          <a:cs typeface="Arial"/>
                        </a:rPr>
                        <a:t>Year:</a:t>
                      </a:r>
                      <a:endParaRPr sz="800" dirty="0">
                        <a:latin typeface="Arial"/>
                        <a:cs typeface="Arial"/>
                      </a:endParaRPr>
                    </a:p>
                  </a:txBody>
                  <a:tcPr marL="0" marR="0" marT="46934" marB="0"/>
                </a:tc>
                <a:extLst>
                  <a:ext uri="{0D108BD9-81ED-4DB2-BD59-A6C34878D82A}">
                    <a16:rowId xmlns:a16="http://schemas.microsoft.com/office/drawing/2014/main" val="10002"/>
                  </a:ext>
                </a:extLst>
              </a:tr>
              <a:tr h="186587">
                <a:tc>
                  <a:txBody>
                    <a:bodyPr/>
                    <a:lstStyle/>
                    <a:p>
                      <a:pPr marL="0">
                        <a:lnSpc>
                          <a:spcPct val="100000"/>
                        </a:lnSpc>
                        <a:spcBef>
                          <a:spcPts val="0"/>
                        </a:spcBef>
                      </a:pPr>
                      <a:r>
                        <a:rPr sz="800" spc="10" dirty="0">
                          <a:latin typeface="Arial"/>
                          <a:cs typeface="Arial"/>
                        </a:rPr>
                        <a:t>Unless</a:t>
                      </a:r>
                      <a:r>
                        <a:rPr sz="800" spc="5" dirty="0">
                          <a:latin typeface="Arial"/>
                          <a:cs typeface="Arial"/>
                        </a:rPr>
                        <a:t> highlighted </a:t>
                      </a:r>
                      <a:r>
                        <a:rPr sz="800" spc="10" dirty="0">
                          <a:latin typeface="Arial"/>
                          <a:cs typeface="Arial"/>
                        </a:rPr>
                        <a:t>above</a:t>
                      </a:r>
                      <a:r>
                        <a:rPr sz="800" spc="5" dirty="0">
                          <a:latin typeface="Arial"/>
                          <a:cs typeface="Arial"/>
                        </a:rPr>
                        <a:t> </a:t>
                      </a:r>
                      <a:r>
                        <a:rPr sz="800" spc="10" dirty="0">
                          <a:latin typeface="Arial"/>
                          <a:cs typeface="Arial"/>
                        </a:rPr>
                        <a:t>for</a:t>
                      </a:r>
                      <a:r>
                        <a:rPr sz="800" spc="15" dirty="0">
                          <a:latin typeface="Arial"/>
                          <a:cs typeface="Arial"/>
                        </a:rPr>
                        <a:t> </a:t>
                      </a:r>
                      <a:r>
                        <a:rPr sz="800" spc="5" dirty="0">
                          <a:latin typeface="Arial"/>
                          <a:cs typeface="Arial"/>
                        </a:rPr>
                        <a:t>further</a:t>
                      </a:r>
                      <a:r>
                        <a:rPr sz="800" spc="15" dirty="0">
                          <a:latin typeface="Arial"/>
                          <a:cs typeface="Arial"/>
                        </a:rPr>
                        <a:t> </a:t>
                      </a:r>
                      <a:r>
                        <a:rPr sz="800" spc="5" dirty="0">
                          <a:latin typeface="Arial"/>
                          <a:cs typeface="Arial"/>
                        </a:rPr>
                        <a:t>discussion, the </a:t>
                      </a:r>
                      <a:r>
                        <a:rPr sz="800" spc="10" dirty="0">
                          <a:latin typeface="Arial"/>
                          <a:cs typeface="Arial"/>
                        </a:rPr>
                        <a:t>Adviser</a:t>
                      </a:r>
                      <a:r>
                        <a:rPr sz="800" spc="15" dirty="0">
                          <a:latin typeface="Arial"/>
                          <a:cs typeface="Arial"/>
                        </a:rPr>
                        <a:t> </a:t>
                      </a:r>
                      <a:r>
                        <a:rPr sz="800" spc="5" dirty="0">
                          <a:latin typeface="Arial"/>
                          <a:cs typeface="Arial"/>
                        </a:rPr>
                        <a:t>has</a:t>
                      </a:r>
                      <a:r>
                        <a:rPr sz="800" spc="10" dirty="0">
                          <a:latin typeface="Arial"/>
                          <a:cs typeface="Arial"/>
                        </a:rPr>
                        <a:t> determined</a:t>
                      </a:r>
                      <a:r>
                        <a:rPr sz="800" spc="5" dirty="0">
                          <a:latin typeface="Arial"/>
                          <a:cs typeface="Arial"/>
                        </a:rPr>
                        <a:t> that </a:t>
                      </a:r>
                      <a:r>
                        <a:rPr lang="en-US" sz="800" spc="10" dirty="0">
                          <a:latin typeface="Arial"/>
                          <a:cs typeface="Arial"/>
                        </a:rPr>
                        <a:t>the</a:t>
                      </a:r>
                      <a:r>
                        <a:rPr sz="800" spc="5" dirty="0">
                          <a:latin typeface="Arial"/>
                          <a:cs typeface="Arial"/>
                        </a:rPr>
                        <a:t> </a:t>
                      </a:r>
                      <a:r>
                        <a:rPr lang="en-US" sz="800" spc="10" dirty="0">
                          <a:latin typeface="Arial"/>
                          <a:cs typeface="Arial"/>
                        </a:rPr>
                        <a:t>pool</a:t>
                      </a:r>
                      <a:r>
                        <a:rPr sz="800" spc="5" dirty="0">
                          <a:latin typeface="Arial"/>
                          <a:cs typeface="Arial"/>
                        </a:rPr>
                        <a:t> </a:t>
                      </a:r>
                      <a:r>
                        <a:rPr sz="800" spc="10" dirty="0">
                          <a:latin typeface="Arial"/>
                          <a:cs typeface="Arial"/>
                        </a:rPr>
                        <a:t>is </a:t>
                      </a:r>
                      <a:r>
                        <a:rPr sz="800" spc="5" dirty="0">
                          <a:latin typeface="Arial"/>
                          <a:cs typeface="Arial"/>
                        </a:rPr>
                        <a:t>structured</a:t>
                      </a:r>
                      <a:r>
                        <a:rPr sz="800" dirty="0">
                          <a:latin typeface="Arial"/>
                          <a:cs typeface="Arial"/>
                        </a:rPr>
                        <a:t> </a:t>
                      </a:r>
                      <a:r>
                        <a:rPr sz="800" spc="10" dirty="0">
                          <a:latin typeface="Arial"/>
                          <a:cs typeface="Arial"/>
                        </a:rPr>
                        <a:t>in</a:t>
                      </a:r>
                      <a:r>
                        <a:rPr sz="800" spc="5" dirty="0">
                          <a:latin typeface="Arial"/>
                          <a:cs typeface="Arial"/>
                        </a:rPr>
                        <a:t> </a:t>
                      </a:r>
                      <a:r>
                        <a:rPr sz="800" spc="10" dirty="0">
                          <a:latin typeface="Arial"/>
                          <a:cs typeface="Arial"/>
                        </a:rPr>
                        <a:t>such</a:t>
                      </a:r>
                      <a:r>
                        <a:rPr sz="800" spc="5" dirty="0">
                          <a:latin typeface="Arial"/>
                          <a:cs typeface="Arial"/>
                        </a:rPr>
                        <a:t> </a:t>
                      </a:r>
                      <a:r>
                        <a:rPr sz="800" spc="15" dirty="0">
                          <a:latin typeface="Arial"/>
                          <a:cs typeface="Arial"/>
                        </a:rPr>
                        <a:t>a</a:t>
                      </a:r>
                      <a:r>
                        <a:rPr sz="800" spc="5" dirty="0">
                          <a:latin typeface="Arial"/>
                          <a:cs typeface="Arial"/>
                        </a:rPr>
                        <a:t> </a:t>
                      </a:r>
                      <a:r>
                        <a:rPr sz="800" spc="15" dirty="0">
                          <a:latin typeface="Arial"/>
                          <a:cs typeface="Arial"/>
                        </a:rPr>
                        <a:t>way</a:t>
                      </a:r>
                      <a:r>
                        <a:rPr sz="800" spc="-5" dirty="0">
                          <a:latin typeface="Arial"/>
                          <a:cs typeface="Arial"/>
                        </a:rPr>
                        <a:t> </a:t>
                      </a:r>
                      <a:r>
                        <a:rPr sz="800" spc="5" dirty="0">
                          <a:latin typeface="Arial"/>
                          <a:cs typeface="Arial"/>
                        </a:rPr>
                        <a:t>that</a:t>
                      </a:r>
                      <a:r>
                        <a:rPr sz="800" spc="10" dirty="0">
                          <a:latin typeface="Arial"/>
                          <a:cs typeface="Arial"/>
                        </a:rPr>
                        <a:t> </a:t>
                      </a:r>
                      <a:r>
                        <a:rPr sz="800" spc="5" dirty="0">
                          <a:latin typeface="Arial"/>
                          <a:cs typeface="Arial"/>
                        </a:rPr>
                        <a:t>the </a:t>
                      </a:r>
                      <a:r>
                        <a:rPr sz="800" spc="10" dirty="0">
                          <a:latin typeface="Arial"/>
                          <a:cs typeface="Arial"/>
                        </a:rPr>
                        <a:t>occurrence</a:t>
                      </a:r>
                      <a:r>
                        <a:rPr sz="800" spc="5" dirty="0">
                          <a:latin typeface="Arial"/>
                          <a:cs typeface="Arial"/>
                        </a:rPr>
                        <a:t> of</a:t>
                      </a:r>
                      <a:r>
                        <a:rPr sz="800" spc="20" dirty="0">
                          <a:latin typeface="Arial"/>
                          <a:cs typeface="Arial"/>
                        </a:rPr>
                        <a:t> </a:t>
                      </a:r>
                      <a:r>
                        <a:rPr sz="800" spc="5" dirty="0">
                          <a:latin typeface="Arial"/>
                          <a:cs typeface="Arial"/>
                        </a:rPr>
                        <a:t>the</a:t>
                      </a:r>
                      <a:r>
                        <a:rPr sz="800" dirty="0">
                          <a:latin typeface="Arial"/>
                          <a:cs typeface="Arial"/>
                        </a:rPr>
                        <a:t> </a:t>
                      </a:r>
                      <a:r>
                        <a:rPr sz="800" spc="10" dirty="0">
                          <a:latin typeface="Arial"/>
                          <a:cs typeface="Arial"/>
                        </a:rPr>
                        <a:t>events, described</a:t>
                      </a:r>
                      <a:endParaRPr sz="800" dirty="0">
                        <a:latin typeface="Arial"/>
                        <a:cs typeface="Arial"/>
                      </a:endParaRPr>
                    </a:p>
                  </a:txBody>
                  <a:tcPr marL="0" marR="0" marT="26819" marB="0"/>
                </a:tc>
                <a:extLst>
                  <a:ext uri="{0D108BD9-81ED-4DB2-BD59-A6C34878D82A}">
                    <a16:rowId xmlns:a16="http://schemas.microsoft.com/office/drawing/2014/main" val="10003"/>
                  </a:ext>
                </a:extLst>
              </a:tr>
              <a:tr h="177794">
                <a:tc>
                  <a:txBody>
                    <a:bodyPr/>
                    <a:lstStyle/>
                    <a:p>
                      <a:pPr marL="0">
                        <a:lnSpc>
                          <a:spcPct val="100000"/>
                        </a:lnSpc>
                        <a:spcBef>
                          <a:spcPts val="0"/>
                        </a:spcBef>
                      </a:pPr>
                      <a:r>
                        <a:rPr sz="800" spc="15" dirty="0">
                          <a:latin typeface="Arial"/>
                          <a:cs typeface="Arial"/>
                        </a:rPr>
                        <a:t>more</a:t>
                      </a:r>
                      <a:r>
                        <a:rPr sz="800" dirty="0">
                          <a:latin typeface="Arial"/>
                          <a:cs typeface="Arial"/>
                        </a:rPr>
                        <a:t> </a:t>
                      </a:r>
                      <a:r>
                        <a:rPr sz="800" spc="5" dirty="0">
                          <a:latin typeface="Arial"/>
                          <a:cs typeface="Arial"/>
                        </a:rPr>
                        <a:t>fully</a:t>
                      </a:r>
                      <a:r>
                        <a:rPr sz="800" dirty="0">
                          <a:latin typeface="Arial"/>
                          <a:cs typeface="Arial"/>
                        </a:rPr>
                        <a:t> </a:t>
                      </a:r>
                      <a:r>
                        <a:rPr sz="800" spc="10" dirty="0">
                          <a:latin typeface="Arial"/>
                          <a:cs typeface="Arial"/>
                        </a:rPr>
                        <a:t>above, </a:t>
                      </a:r>
                      <a:r>
                        <a:rPr sz="800" spc="15" dirty="0">
                          <a:latin typeface="Arial"/>
                          <a:cs typeface="Arial"/>
                        </a:rPr>
                        <a:t>which</a:t>
                      </a:r>
                      <a:r>
                        <a:rPr sz="800" spc="5" dirty="0">
                          <a:latin typeface="Arial"/>
                          <a:cs typeface="Arial"/>
                        </a:rPr>
                        <a:t> the </a:t>
                      </a:r>
                      <a:r>
                        <a:rPr sz="800" spc="10" dirty="0">
                          <a:latin typeface="Arial"/>
                          <a:cs typeface="Arial"/>
                        </a:rPr>
                        <a:t>Adviser</a:t>
                      </a:r>
                      <a:r>
                        <a:rPr sz="800" spc="15" dirty="0">
                          <a:latin typeface="Arial"/>
                          <a:cs typeface="Arial"/>
                        </a:rPr>
                        <a:t> </a:t>
                      </a:r>
                      <a:r>
                        <a:rPr sz="800" spc="10" dirty="0">
                          <a:latin typeface="Arial"/>
                          <a:cs typeface="Arial"/>
                        </a:rPr>
                        <a:t>believes are</a:t>
                      </a:r>
                      <a:r>
                        <a:rPr sz="800" dirty="0">
                          <a:latin typeface="Arial"/>
                          <a:cs typeface="Arial"/>
                        </a:rPr>
                        <a:t> </a:t>
                      </a:r>
                      <a:r>
                        <a:rPr sz="800" spc="5" dirty="0">
                          <a:latin typeface="Arial"/>
                          <a:cs typeface="Arial"/>
                        </a:rPr>
                        <a:t>reasonably</a:t>
                      </a:r>
                      <a:r>
                        <a:rPr sz="800" dirty="0">
                          <a:latin typeface="Arial"/>
                          <a:cs typeface="Arial"/>
                        </a:rPr>
                        <a:t> </a:t>
                      </a:r>
                      <a:r>
                        <a:rPr sz="800" spc="5" dirty="0">
                          <a:latin typeface="Arial"/>
                          <a:cs typeface="Arial"/>
                        </a:rPr>
                        <a:t>likely</a:t>
                      </a:r>
                      <a:r>
                        <a:rPr sz="800" dirty="0">
                          <a:latin typeface="Arial"/>
                          <a:cs typeface="Arial"/>
                        </a:rPr>
                        <a:t> </a:t>
                      </a:r>
                      <a:r>
                        <a:rPr sz="800" spc="10" dirty="0">
                          <a:latin typeface="Arial"/>
                          <a:cs typeface="Arial"/>
                        </a:rPr>
                        <a:t>to</a:t>
                      </a:r>
                      <a:r>
                        <a:rPr sz="800" spc="5" dirty="0">
                          <a:latin typeface="Arial"/>
                          <a:cs typeface="Arial"/>
                        </a:rPr>
                        <a:t> occur</a:t>
                      </a:r>
                      <a:r>
                        <a:rPr sz="800" spc="15" dirty="0">
                          <a:latin typeface="Arial"/>
                          <a:cs typeface="Arial"/>
                        </a:rPr>
                        <a:t> </a:t>
                      </a:r>
                      <a:r>
                        <a:rPr sz="800" spc="5" dirty="0">
                          <a:latin typeface="Arial"/>
                          <a:cs typeface="Arial"/>
                        </a:rPr>
                        <a:t>during</a:t>
                      </a:r>
                      <a:r>
                        <a:rPr sz="800" spc="15" dirty="0">
                          <a:latin typeface="Arial"/>
                          <a:cs typeface="Arial"/>
                        </a:rPr>
                        <a:t> </a:t>
                      </a:r>
                      <a:r>
                        <a:rPr sz="800" spc="5" dirty="0">
                          <a:latin typeface="Arial"/>
                          <a:cs typeface="Arial"/>
                        </a:rPr>
                        <a:t>the next </a:t>
                      </a:r>
                      <a:r>
                        <a:rPr sz="800" spc="10" dirty="0">
                          <a:latin typeface="Arial"/>
                          <a:cs typeface="Arial"/>
                        </a:rPr>
                        <a:t>12</a:t>
                      </a:r>
                      <a:r>
                        <a:rPr sz="800" spc="5" dirty="0">
                          <a:latin typeface="Arial"/>
                          <a:cs typeface="Arial"/>
                        </a:rPr>
                        <a:t> </a:t>
                      </a:r>
                      <a:r>
                        <a:rPr sz="800" spc="10" dirty="0">
                          <a:latin typeface="Arial"/>
                          <a:cs typeface="Arial"/>
                        </a:rPr>
                        <a:t>months would</a:t>
                      </a:r>
                      <a:r>
                        <a:rPr sz="800" spc="5" dirty="0">
                          <a:latin typeface="Arial"/>
                          <a:cs typeface="Arial"/>
                        </a:rPr>
                        <a:t> not</a:t>
                      </a:r>
                      <a:r>
                        <a:rPr sz="800" spc="10" dirty="0">
                          <a:latin typeface="Arial"/>
                          <a:cs typeface="Arial"/>
                        </a:rPr>
                        <a:t> </a:t>
                      </a:r>
                      <a:r>
                        <a:rPr sz="800" spc="5" dirty="0">
                          <a:latin typeface="Arial"/>
                          <a:cs typeface="Arial"/>
                        </a:rPr>
                        <a:t>result</a:t>
                      </a:r>
                      <a:r>
                        <a:rPr sz="800" spc="10" dirty="0">
                          <a:latin typeface="Arial"/>
                          <a:cs typeface="Arial"/>
                        </a:rPr>
                        <a:t> in</a:t>
                      </a:r>
                      <a:r>
                        <a:rPr sz="800" spc="5" dirty="0">
                          <a:latin typeface="Arial"/>
                          <a:cs typeface="Arial"/>
                        </a:rPr>
                        <a:t> </a:t>
                      </a:r>
                      <a:r>
                        <a:rPr lang="en-US" sz="800" spc="5" dirty="0">
                          <a:latin typeface="Arial"/>
                          <a:cs typeface="Arial"/>
                        </a:rPr>
                        <a:t>the</a:t>
                      </a:r>
                      <a:r>
                        <a:rPr sz="800" spc="5" dirty="0">
                          <a:latin typeface="Arial"/>
                          <a:cs typeface="Arial"/>
                        </a:rPr>
                        <a:t> </a:t>
                      </a:r>
                      <a:r>
                        <a:rPr lang="en-US" sz="800" spc="10" dirty="0">
                          <a:latin typeface="Arial"/>
                          <a:cs typeface="Arial"/>
                        </a:rPr>
                        <a:t>pool’s</a:t>
                      </a:r>
                      <a:r>
                        <a:rPr sz="800" spc="5" dirty="0">
                          <a:latin typeface="Arial"/>
                          <a:cs typeface="Arial"/>
                        </a:rPr>
                        <a:t> </a:t>
                      </a:r>
                      <a:r>
                        <a:rPr sz="800" spc="15" dirty="0">
                          <a:latin typeface="Arial"/>
                          <a:cs typeface="Arial"/>
                        </a:rPr>
                        <a:t>Weekly</a:t>
                      </a:r>
                      <a:r>
                        <a:rPr sz="800" dirty="0">
                          <a:latin typeface="Arial"/>
                          <a:cs typeface="Arial"/>
                        </a:rPr>
                        <a:t> </a:t>
                      </a:r>
                      <a:r>
                        <a:rPr sz="800" spc="10" dirty="0">
                          <a:latin typeface="Arial"/>
                          <a:cs typeface="Arial"/>
                        </a:rPr>
                        <a:t>Liquid</a:t>
                      </a:r>
                      <a:r>
                        <a:rPr sz="800" spc="5" dirty="0">
                          <a:latin typeface="Arial"/>
                          <a:cs typeface="Arial"/>
                        </a:rPr>
                        <a:t> </a:t>
                      </a:r>
                      <a:r>
                        <a:rPr sz="800" spc="10" dirty="0">
                          <a:latin typeface="Arial"/>
                          <a:cs typeface="Arial"/>
                        </a:rPr>
                        <a:t>Assets </a:t>
                      </a:r>
                      <a:r>
                        <a:rPr sz="800" spc="5" dirty="0">
                          <a:latin typeface="Arial"/>
                          <a:cs typeface="Arial"/>
                        </a:rPr>
                        <a:t>falling</a:t>
                      </a:r>
                      <a:r>
                        <a:rPr sz="800" spc="15" dirty="0">
                          <a:latin typeface="Arial"/>
                          <a:cs typeface="Arial"/>
                        </a:rPr>
                        <a:t> </a:t>
                      </a:r>
                      <a:r>
                        <a:rPr sz="800" spc="10" dirty="0">
                          <a:latin typeface="Arial"/>
                          <a:cs typeface="Arial"/>
                        </a:rPr>
                        <a:t>below</a:t>
                      </a:r>
                      <a:r>
                        <a:rPr sz="800" spc="25" dirty="0">
                          <a:latin typeface="Arial"/>
                          <a:cs typeface="Arial"/>
                        </a:rPr>
                        <a:t> </a:t>
                      </a:r>
                      <a:r>
                        <a:rPr sz="800" spc="10" dirty="0">
                          <a:latin typeface="Arial"/>
                          <a:cs typeface="Arial"/>
                        </a:rPr>
                        <a:t>10% </a:t>
                      </a:r>
                      <a:r>
                        <a:rPr sz="800" spc="5" dirty="0">
                          <a:latin typeface="Arial"/>
                          <a:cs typeface="Arial"/>
                        </a:rPr>
                        <a:t>or</a:t>
                      </a:r>
                      <a:r>
                        <a:rPr sz="800" spc="15" dirty="0">
                          <a:latin typeface="Arial"/>
                          <a:cs typeface="Arial"/>
                        </a:rPr>
                        <a:t> a</a:t>
                      </a:r>
                      <a:endParaRPr sz="800" dirty="0">
                        <a:latin typeface="Arial"/>
                        <a:cs typeface="Arial"/>
                      </a:endParaRPr>
                    </a:p>
                  </a:txBody>
                  <a:tcPr marL="0" marR="0" marT="26819" marB="0"/>
                </a:tc>
                <a:extLst>
                  <a:ext uri="{0D108BD9-81ED-4DB2-BD59-A6C34878D82A}">
                    <a16:rowId xmlns:a16="http://schemas.microsoft.com/office/drawing/2014/main" val="10004"/>
                  </a:ext>
                </a:extLst>
              </a:tr>
              <a:tr h="141650">
                <a:tc>
                  <a:txBody>
                    <a:bodyPr/>
                    <a:lstStyle/>
                    <a:p>
                      <a:pPr marL="0">
                        <a:lnSpc>
                          <a:spcPct val="100000"/>
                        </a:lnSpc>
                        <a:spcBef>
                          <a:spcPts val="0"/>
                        </a:spcBef>
                      </a:pPr>
                      <a:r>
                        <a:rPr lang="en-US" sz="800" spc="10" dirty="0">
                          <a:latin typeface="Arial"/>
                          <a:cs typeface="Arial"/>
                        </a:rPr>
                        <a:t>pool</a:t>
                      </a:r>
                      <a:r>
                        <a:rPr sz="800" spc="-10" dirty="0">
                          <a:latin typeface="Arial"/>
                          <a:cs typeface="Arial"/>
                        </a:rPr>
                        <a:t> </a:t>
                      </a:r>
                      <a:r>
                        <a:rPr sz="800" spc="5" dirty="0">
                          <a:latin typeface="Arial"/>
                          <a:cs typeface="Arial"/>
                        </a:rPr>
                        <a:t>failing</a:t>
                      </a:r>
                      <a:r>
                        <a:rPr sz="800" dirty="0">
                          <a:latin typeface="Arial"/>
                          <a:cs typeface="Arial"/>
                        </a:rPr>
                        <a:t> </a:t>
                      </a:r>
                      <a:r>
                        <a:rPr sz="800" spc="10" dirty="0">
                          <a:latin typeface="Arial"/>
                          <a:cs typeface="Arial"/>
                        </a:rPr>
                        <a:t>to</a:t>
                      </a:r>
                      <a:r>
                        <a:rPr sz="800" spc="-10" dirty="0">
                          <a:latin typeface="Arial"/>
                          <a:cs typeface="Arial"/>
                        </a:rPr>
                        <a:t> </a:t>
                      </a:r>
                      <a:r>
                        <a:rPr sz="800" spc="15" dirty="0">
                          <a:latin typeface="Arial"/>
                          <a:cs typeface="Arial"/>
                        </a:rPr>
                        <a:t>minimize</a:t>
                      </a:r>
                      <a:r>
                        <a:rPr sz="800" spc="-5" dirty="0">
                          <a:latin typeface="Arial"/>
                          <a:cs typeface="Arial"/>
                        </a:rPr>
                        <a:t> </a:t>
                      </a:r>
                      <a:r>
                        <a:rPr sz="800" spc="10" dirty="0">
                          <a:latin typeface="Arial"/>
                          <a:cs typeface="Arial"/>
                        </a:rPr>
                        <a:t>principal</a:t>
                      </a:r>
                      <a:r>
                        <a:rPr sz="800" dirty="0">
                          <a:latin typeface="Arial"/>
                          <a:cs typeface="Arial"/>
                        </a:rPr>
                        <a:t> </a:t>
                      </a:r>
                      <a:r>
                        <a:rPr sz="800" spc="5" dirty="0">
                          <a:latin typeface="Arial"/>
                          <a:cs typeface="Arial"/>
                        </a:rPr>
                        <a:t>volatility.</a:t>
                      </a:r>
                      <a:endParaRPr sz="800" dirty="0">
                        <a:latin typeface="Arial"/>
                        <a:cs typeface="Arial"/>
                      </a:endParaRPr>
                    </a:p>
                  </a:txBody>
                  <a:tcPr marL="0" marR="0" marT="19274" marB="0"/>
                </a:tc>
                <a:extLst>
                  <a:ext uri="{0D108BD9-81ED-4DB2-BD59-A6C34878D82A}">
                    <a16:rowId xmlns:a16="http://schemas.microsoft.com/office/drawing/2014/main" val="10005"/>
                  </a:ext>
                </a:extLst>
              </a:tr>
            </a:tbl>
          </a:graphicData>
        </a:graphic>
      </p:graphicFrame>
      <p:graphicFrame>
        <p:nvGraphicFramePr>
          <p:cNvPr id="11" name="object 12">
            <a:extLst>
              <a:ext uri="{FF2B5EF4-FFF2-40B4-BE49-F238E27FC236}">
                <a16:creationId xmlns:a16="http://schemas.microsoft.com/office/drawing/2014/main" id="{FF38BD2A-3B80-4CFC-B267-C4654476F2AD}"/>
              </a:ext>
            </a:extLst>
          </p:cNvPr>
          <p:cNvGraphicFramePr>
            <a:graphicFrameLocks noGrp="1"/>
          </p:cNvGraphicFramePr>
          <p:nvPr>
            <p:extLst>
              <p:ext uri="{D42A27DB-BD31-4B8C-83A1-F6EECF244321}">
                <p14:modId xmlns:p14="http://schemas.microsoft.com/office/powerpoint/2010/main" val="544250658"/>
              </p:ext>
            </p:extLst>
          </p:nvPr>
        </p:nvGraphicFramePr>
        <p:xfrm>
          <a:off x="313277" y="4138888"/>
          <a:ext cx="8532278" cy="259808"/>
        </p:xfrm>
        <a:graphic>
          <a:graphicData uri="http://schemas.openxmlformats.org/drawingml/2006/table">
            <a:tbl>
              <a:tblPr firstRow="1" bandRow="1">
                <a:tableStyleId>{2D5ABB26-0587-4C30-8999-92F81FD0307C}</a:tableStyleId>
              </a:tblPr>
              <a:tblGrid>
                <a:gridCol w="8532278">
                  <a:extLst>
                    <a:ext uri="{9D8B030D-6E8A-4147-A177-3AD203B41FA5}">
                      <a16:colId xmlns:a16="http://schemas.microsoft.com/office/drawing/2014/main" val="20000"/>
                    </a:ext>
                  </a:extLst>
                </a:gridCol>
              </a:tblGrid>
              <a:tr h="129904">
                <a:tc>
                  <a:txBody>
                    <a:bodyPr/>
                    <a:lstStyle/>
                    <a:p>
                      <a:pPr marL="67310">
                        <a:lnSpc>
                          <a:spcPts val="580"/>
                        </a:lnSpc>
                      </a:pPr>
                      <a:r>
                        <a:rPr sz="800" b="1" spc="15" dirty="0">
                          <a:latin typeface="Arial"/>
                          <a:cs typeface="Arial"/>
                        </a:rPr>
                        <a:t>Redemption</a:t>
                      </a:r>
                      <a:r>
                        <a:rPr sz="800" b="1" spc="-15" dirty="0">
                          <a:latin typeface="Arial"/>
                          <a:cs typeface="Arial"/>
                        </a:rPr>
                        <a:t> </a:t>
                      </a:r>
                      <a:r>
                        <a:rPr sz="800" b="1" spc="15" dirty="0">
                          <a:latin typeface="Arial"/>
                          <a:cs typeface="Arial"/>
                        </a:rPr>
                        <a:t>Funding</a:t>
                      </a:r>
                      <a:r>
                        <a:rPr sz="800" b="1" spc="-20" dirty="0">
                          <a:latin typeface="Arial"/>
                          <a:cs typeface="Arial"/>
                        </a:rPr>
                        <a:t> </a:t>
                      </a:r>
                      <a:r>
                        <a:rPr sz="800" b="1" spc="15" dirty="0">
                          <a:latin typeface="Arial"/>
                          <a:cs typeface="Arial"/>
                        </a:rPr>
                        <a:t>Method:</a:t>
                      </a:r>
                      <a:endParaRPr sz="800" dirty="0">
                        <a:latin typeface="Arial"/>
                        <a:cs typeface="Arial"/>
                      </a:endParaRPr>
                    </a:p>
                  </a:txBody>
                  <a:tcPr marL="0" marR="0" marT="0" marB="0"/>
                </a:tc>
                <a:extLst>
                  <a:ext uri="{0D108BD9-81ED-4DB2-BD59-A6C34878D82A}">
                    <a16:rowId xmlns:a16="http://schemas.microsoft.com/office/drawing/2014/main" val="10000"/>
                  </a:ext>
                </a:extLst>
              </a:tr>
              <a:tr h="129904">
                <a:tc>
                  <a:txBody>
                    <a:bodyPr/>
                    <a:lstStyle/>
                    <a:p>
                      <a:pPr marL="67310">
                        <a:lnSpc>
                          <a:spcPts val="509"/>
                        </a:lnSpc>
                        <a:spcBef>
                          <a:spcPts val="160"/>
                        </a:spcBef>
                      </a:pPr>
                      <a:r>
                        <a:rPr sz="800" spc="10" dirty="0">
                          <a:latin typeface="Arial"/>
                          <a:cs typeface="Arial"/>
                        </a:rPr>
                        <a:t>Redemptions</a:t>
                      </a:r>
                      <a:r>
                        <a:rPr sz="800" spc="5" dirty="0">
                          <a:latin typeface="Arial"/>
                          <a:cs typeface="Arial"/>
                        </a:rPr>
                        <a:t> </a:t>
                      </a:r>
                      <a:r>
                        <a:rPr sz="800" spc="10" dirty="0">
                          <a:latin typeface="Arial"/>
                          <a:cs typeface="Arial"/>
                        </a:rPr>
                        <a:t>- </a:t>
                      </a:r>
                      <a:r>
                        <a:rPr sz="800" spc="5" dirty="0">
                          <a:latin typeface="Arial"/>
                          <a:cs typeface="Arial"/>
                        </a:rPr>
                        <a:t>Sell</a:t>
                      </a:r>
                      <a:r>
                        <a:rPr sz="800" spc="15" dirty="0">
                          <a:latin typeface="Arial"/>
                          <a:cs typeface="Arial"/>
                        </a:rPr>
                        <a:t> </a:t>
                      </a:r>
                      <a:r>
                        <a:rPr sz="800" spc="10" dirty="0">
                          <a:latin typeface="Arial"/>
                          <a:cs typeface="Arial"/>
                        </a:rPr>
                        <a:t>Daily</a:t>
                      </a:r>
                      <a:r>
                        <a:rPr sz="800" spc="-5" dirty="0">
                          <a:latin typeface="Arial"/>
                          <a:cs typeface="Arial"/>
                        </a:rPr>
                        <a:t> </a:t>
                      </a:r>
                      <a:r>
                        <a:rPr sz="800" spc="5" dirty="0">
                          <a:latin typeface="Arial"/>
                          <a:cs typeface="Arial"/>
                        </a:rPr>
                        <a:t>Liquidity</a:t>
                      </a:r>
                      <a:r>
                        <a:rPr sz="800" spc="-5" dirty="0">
                          <a:latin typeface="Arial"/>
                          <a:cs typeface="Arial"/>
                        </a:rPr>
                        <a:t> </a:t>
                      </a:r>
                      <a:r>
                        <a:rPr sz="800" spc="15" dirty="0">
                          <a:latin typeface="Arial"/>
                          <a:cs typeface="Arial"/>
                        </a:rPr>
                        <a:t>down</a:t>
                      </a:r>
                      <a:r>
                        <a:rPr sz="800" dirty="0">
                          <a:latin typeface="Arial"/>
                          <a:cs typeface="Arial"/>
                        </a:rPr>
                        <a:t> </a:t>
                      </a:r>
                      <a:r>
                        <a:rPr sz="800" spc="10" dirty="0">
                          <a:latin typeface="Arial"/>
                          <a:cs typeface="Arial"/>
                        </a:rPr>
                        <a:t>to</a:t>
                      </a:r>
                      <a:r>
                        <a:rPr sz="800" spc="5" dirty="0">
                          <a:latin typeface="Arial"/>
                          <a:cs typeface="Arial"/>
                        </a:rPr>
                        <a:t> </a:t>
                      </a:r>
                      <a:r>
                        <a:rPr sz="800" spc="15" dirty="0">
                          <a:latin typeface="Arial"/>
                          <a:cs typeface="Arial"/>
                        </a:rPr>
                        <a:t>0</a:t>
                      </a:r>
                      <a:r>
                        <a:rPr sz="800" dirty="0">
                          <a:latin typeface="Arial"/>
                          <a:cs typeface="Arial"/>
                        </a:rPr>
                        <a:t> </a:t>
                      </a:r>
                      <a:r>
                        <a:rPr sz="800" spc="10" dirty="0">
                          <a:latin typeface="Arial"/>
                          <a:cs typeface="Arial"/>
                        </a:rPr>
                        <a:t>percent</a:t>
                      </a:r>
                      <a:r>
                        <a:rPr sz="800" spc="5" dirty="0">
                          <a:latin typeface="Arial"/>
                          <a:cs typeface="Arial"/>
                        </a:rPr>
                        <a:t> then</a:t>
                      </a:r>
                      <a:r>
                        <a:rPr sz="800" dirty="0">
                          <a:latin typeface="Arial"/>
                          <a:cs typeface="Arial"/>
                        </a:rPr>
                        <a:t> </a:t>
                      </a:r>
                      <a:r>
                        <a:rPr sz="800" spc="15" dirty="0">
                          <a:latin typeface="Arial"/>
                          <a:cs typeface="Arial"/>
                        </a:rPr>
                        <a:t>Weekly</a:t>
                      </a:r>
                      <a:r>
                        <a:rPr sz="800" dirty="0">
                          <a:latin typeface="Arial"/>
                          <a:cs typeface="Arial"/>
                        </a:rPr>
                        <a:t> </a:t>
                      </a:r>
                      <a:r>
                        <a:rPr sz="800" spc="5" dirty="0">
                          <a:latin typeface="Arial"/>
                          <a:cs typeface="Arial"/>
                        </a:rPr>
                        <a:t>Liquidity</a:t>
                      </a:r>
                      <a:r>
                        <a:rPr sz="800" spc="-5" dirty="0">
                          <a:latin typeface="Arial"/>
                          <a:cs typeface="Arial"/>
                        </a:rPr>
                        <a:t> </a:t>
                      </a:r>
                      <a:r>
                        <a:rPr sz="800" spc="15" dirty="0">
                          <a:latin typeface="Arial"/>
                          <a:cs typeface="Arial"/>
                        </a:rPr>
                        <a:t>down</a:t>
                      </a:r>
                      <a:r>
                        <a:rPr sz="800" dirty="0">
                          <a:latin typeface="Arial"/>
                          <a:cs typeface="Arial"/>
                        </a:rPr>
                        <a:t> </a:t>
                      </a:r>
                      <a:r>
                        <a:rPr sz="800" spc="10" dirty="0">
                          <a:latin typeface="Arial"/>
                          <a:cs typeface="Arial"/>
                        </a:rPr>
                        <a:t>to</a:t>
                      </a:r>
                      <a:r>
                        <a:rPr sz="800" dirty="0">
                          <a:latin typeface="Arial"/>
                          <a:cs typeface="Arial"/>
                        </a:rPr>
                        <a:t> </a:t>
                      </a:r>
                      <a:r>
                        <a:rPr sz="800" spc="10" dirty="0">
                          <a:latin typeface="Arial"/>
                          <a:cs typeface="Arial"/>
                        </a:rPr>
                        <a:t>30</a:t>
                      </a:r>
                      <a:r>
                        <a:rPr sz="800" spc="5" dirty="0">
                          <a:latin typeface="Arial"/>
                          <a:cs typeface="Arial"/>
                        </a:rPr>
                        <a:t> </a:t>
                      </a:r>
                      <a:r>
                        <a:rPr sz="800" spc="10" dirty="0">
                          <a:latin typeface="Arial"/>
                          <a:cs typeface="Arial"/>
                        </a:rPr>
                        <a:t>percent</a:t>
                      </a:r>
                      <a:r>
                        <a:rPr sz="800" spc="5" dirty="0">
                          <a:latin typeface="Arial"/>
                          <a:cs typeface="Arial"/>
                        </a:rPr>
                        <a:t> then</a:t>
                      </a:r>
                      <a:r>
                        <a:rPr sz="800" dirty="0">
                          <a:latin typeface="Arial"/>
                          <a:cs typeface="Arial"/>
                        </a:rPr>
                        <a:t> </a:t>
                      </a:r>
                      <a:r>
                        <a:rPr sz="800" spc="10" dirty="0">
                          <a:latin typeface="Arial"/>
                          <a:cs typeface="Arial"/>
                        </a:rPr>
                        <a:t>based</a:t>
                      </a:r>
                      <a:r>
                        <a:rPr sz="800" spc="5" dirty="0">
                          <a:latin typeface="Arial"/>
                          <a:cs typeface="Arial"/>
                        </a:rPr>
                        <a:t> </a:t>
                      </a:r>
                      <a:r>
                        <a:rPr sz="800" spc="10" dirty="0">
                          <a:latin typeface="Arial"/>
                          <a:cs typeface="Arial"/>
                        </a:rPr>
                        <a:t>on</a:t>
                      </a:r>
                      <a:r>
                        <a:rPr sz="800" dirty="0">
                          <a:latin typeface="Arial"/>
                          <a:cs typeface="Arial"/>
                        </a:rPr>
                        <a:t> </a:t>
                      </a:r>
                      <a:r>
                        <a:rPr sz="800" spc="5" dirty="0">
                          <a:latin typeface="Arial"/>
                          <a:cs typeface="Arial"/>
                        </a:rPr>
                        <a:t>Final</a:t>
                      </a:r>
                      <a:r>
                        <a:rPr sz="800" spc="10" dirty="0">
                          <a:latin typeface="Arial"/>
                          <a:cs typeface="Arial"/>
                        </a:rPr>
                        <a:t> </a:t>
                      </a:r>
                      <a:r>
                        <a:rPr sz="800" spc="5" dirty="0">
                          <a:latin typeface="Arial"/>
                          <a:cs typeface="Arial"/>
                        </a:rPr>
                        <a:t>Maturity</a:t>
                      </a:r>
                      <a:r>
                        <a:rPr sz="800" dirty="0">
                          <a:latin typeface="Arial"/>
                          <a:cs typeface="Arial"/>
                        </a:rPr>
                        <a:t> </a:t>
                      </a:r>
                      <a:r>
                        <a:rPr sz="800" spc="10" dirty="0">
                          <a:latin typeface="Arial"/>
                          <a:cs typeface="Arial"/>
                        </a:rPr>
                        <a:t>Date</a:t>
                      </a:r>
                      <a:endParaRPr sz="800" dirty="0">
                        <a:latin typeface="Arial"/>
                        <a:cs typeface="Arial"/>
                      </a:endParaRPr>
                    </a:p>
                  </a:txBody>
                  <a:tcPr marL="0" marR="0" marT="26819" marB="0"/>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pPr defTabSz="685800">
              <a:defRPr/>
            </a:pPr>
            <a:fld id="{82AD25E3-C36E-402F-86F9-63028CC64754}" type="slidenum">
              <a:rPr lang="en-US" smtClean="0"/>
              <a:pPr defTabSz="685800">
                <a:defRPr/>
              </a:pPr>
              <a:t>166</a:t>
            </a:fld>
            <a:endParaRPr lang="en-US" dirty="0"/>
          </a:p>
        </p:txBody>
      </p:sp>
    </p:spTree>
    <p:extLst>
      <p:ext uri="{BB962C8B-B14F-4D97-AF65-F5344CB8AC3E}">
        <p14:creationId xmlns:p14="http://schemas.microsoft.com/office/powerpoint/2010/main" val="391946273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585315"/>
          </a:xfrm>
          <a:prstGeom prst="rect">
            <a:avLst/>
          </a:prstGeom>
        </p:spPr>
        <p:txBody>
          <a:bodyPr wrap="square" lIns="91432" tIns="45716" rIns="91432" bIns="45716">
            <a:spAutoFit/>
          </a:bodyPr>
          <a:lstStyle/>
          <a:p>
            <a:r>
              <a:rPr lang="en-US" b="1" dirty="0">
                <a:solidFill>
                  <a:prstClr val="black"/>
                </a:solidFill>
              </a:rPr>
              <a:t>Item </a:t>
            </a:r>
            <a:r>
              <a:rPr lang="en-US" b="1" dirty="0" smtClean="0">
                <a:solidFill>
                  <a:prstClr val="black"/>
                </a:solidFill>
              </a:rPr>
              <a:t>6.</a:t>
            </a:r>
            <a:r>
              <a:rPr lang="en-US" b="1" dirty="0">
                <a:solidFill>
                  <a:prstClr val="black"/>
                </a:solidFill>
              </a:rPr>
              <a:t>	</a:t>
            </a:r>
            <a:r>
              <a:rPr lang="en-US" b="1" dirty="0" smtClean="0"/>
              <a:t>Review </a:t>
            </a:r>
            <a:r>
              <a:rPr lang="en-US" b="1" dirty="0"/>
              <a:t>Changes to Florida Retirement System Pension Plan Investment </a:t>
            </a:r>
            <a:r>
              <a:rPr lang="en-US" b="1" dirty="0" smtClean="0"/>
              <a:t>	Policy </a:t>
            </a:r>
            <a:r>
              <a:rPr lang="en-US" b="1" dirty="0"/>
              <a:t>Statement </a:t>
            </a:r>
            <a:endParaRPr lang="en-US" dirty="0" smtClean="0"/>
          </a:p>
          <a:p>
            <a:endParaRPr lang="en-US" i="1" dirty="0"/>
          </a:p>
          <a:p>
            <a:r>
              <a:rPr lang="en-US" i="1" dirty="0" smtClean="0"/>
              <a:t>	</a:t>
            </a:r>
            <a:r>
              <a:rPr lang="en-US" i="1" dirty="0"/>
              <a:t>Ash Williams, Executive Director &amp; CIO </a:t>
            </a:r>
            <a:r>
              <a:rPr lang="en-US" dirty="0"/>
              <a:t>	</a:t>
            </a:r>
          </a:p>
          <a:p>
            <a:endParaRPr lang="en-US" i="1" dirty="0" smtClean="0"/>
          </a:p>
          <a:p>
            <a:r>
              <a:rPr lang="en-US" i="1" dirty="0" smtClean="0"/>
              <a:t>	(</a:t>
            </a:r>
            <a:r>
              <a:rPr lang="en-US" i="1" dirty="0"/>
              <a:t>See Attachments 6A – 6B) </a:t>
            </a:r>
            <a:endParaRPr lang="en-US" dirty="0"/>
          </a:p>
          <a:p>
            <a:endParaRPr lang="en-US" b="1" i="1" dirty="0" smtClean="0"/>
          </a:p>
          <a:p>
            <a:r>
              <a:rPr lang="en-US" b="1" i="1" dirty="0"/>
              <a:t>	</a:t>
            </a:r>
            <a:r>
              <a:rPr lang="en-US" b="1" i="1" dirty="0" smtClean="0"/>
              <a:t>(</a:t>
            </a:r>
            <a:r>
              <a:rPr lang="en-US" b="1" i="1" dirty="0"/>
              <a:t>Action Required) </a:t>
            </a:r>
            <a:r>
              <a:rPr lang="en-US" dirty="0"/>
              <a:t>	</a:t>
            </a:r>
          </a:p>
          <a:p>
            <a:r>
              <a:rPr lang="en-US" b="1" dirty="0" smtClean="0">
                <a:solidFill>
                  <a:prstClr val="black"/>
                </a:solidFill>
              </a:rPr>
              <a:t>	</a:t>
            </a:r>
          </a:p>
        </p:txBody>
      </p:sp>
      <p:sp>
        <p:nvSpPr>
          <p:cNvPr id="6" name="Slide Number Placeholder 5"/>
          <p:cNvSpPr>
            <a:spLocks noGrp="1"/>
          </p:cNvSpPr>
          <p:nvPr>
            <p:ph type="sldNum" sz="quarter" idx="12"/>
          </p:nvPr>
        </p:nvSpPr>
        <p:spPr/>
        <p:txBody>
          <a:bodyPr/>
          <a:lstStyle/>
          <a:p>
            <a:fld id="{6825C322-D144-471B-8A6A-18CA93F87583}" type="slidenum">
              <a:rPr lang="en-US" smtClean="0"/>
              <a:t>167</a:t>
            </a:fld>
            <a:endParaRPr lang="en-US"/>
          </a:p>
        </p:txBody>
      </p:sp>
    </p:spTree>
    <p:extLst>
      <p:ext uri="{BB962C8B-B14F-4D97-AF65-F5344CB8AC3E}">
        <p14:creationId xmlns:p14="http://schemas.microsoft.com/office/powerpoint/2010/main" val="140286144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1754318"/>
          </a:xfrm>
          <a:prstGeom prst="rect">
            <a:avLst/>
          </a:prstGeom>
        </p:spPr>
        <p:txBody>
          <a:bodyPr wrap="square" lIns="91432" tIns="45716" rIns="91432" bIns="45716">
            <a:spAutoFit/>
          </a:bodyPr>
          <a:lstStyle/>
          <a:p>
            <a:r>
              <a:rPr lang="en-US" b="1" dirty="0">
                <a:solidFill>
                  <a:prstClr val="black"/>
                </a:solidFill>
              </a:rPr>
              <a:t>Item 7</a:t>
            </a:r>
            <a:r>
              <a:rPr lang="en-US" b="1" dirty="0" smtClean="0">
                <a:solidFill>
                  <a:prstClr val="black"/>
                </a:solidFill>
              </a:rPr>
              <a:t>.</a:t>
            </a:r>
            <a:r>
              <a:rPr lang="en-US" b="1" dirty="0">
                <a:solidFill>
                  <a:prstClr val="black"/>
                </a:solidFill>
              </a:rPr>
              <a:t>	</a:t>
            </a:r>
            <a:r>
              <a:rPr lang="en-US" b="1" dirty="0" smtClean="0">
                <a:solidFill>
                  <a:prstClr val="black"/>
                </a:solidFill>
              </a:rPr>
              <a:t>Global Equity Asset Class Update</a:t>
            </a:r>
          </a:p>
          <a:p>
            <a:r>
              <a:rPr lang="en-US" b="1" dirty="0" smtClean="0">
                <a:solidFill>
                  <a:prstClr val="black"/>
                </a:solidFill>
              </a:rPr>
              <a:t>	</a:t>
            </a:r>
          </a:p>
          <a:p>
            <a:r>
              <a:rPr lang="en-US" i="1" dirty="0" smtClean="0"/>
              <a:t>	Tim Taylor</a:t>
            </a:r>
            <a:r>
              <a:rPr lang="en-US" i="1" dirty="0" smtClean="0">
                <a:solidFill>
                  <a:prstClr val="black"/>
                </a:solidFill>
              </a:rPr>
              <a:t>, Senior Investment Officer</a:t>
            </a:r>
          </a:p>
          <a:p>
            <a:r>
              <a:rPr lang="en-US" i="1" dirty="0">
                <a:solidFill>
                  <a:prstClr val="black"/>
                </a:solidFill>
              </a:rPr>
              <a:t>	</a:t>
            </a:r>
            <a:r>
              <a:rPr lang="en-US" i="1" dirty="0" smtClean="0">
                <a:solidFill>
                  <a:prstClr val="black"/>
                </a:solidFill>
              </a:rPr>
              <a:t>	</a:t>
            </a:r>
          </a:p>
          <a:p>
            <a:r>
              <a:rPr lang="en-US" i="1" dirty="0" smtClean="0"/>
              <a:t>	(</a:t>
            </a:r>
            <a:r>
              <a:rPr lang="en-US" i="1" dirty="0"/>
              <a:t>See Attachments </a:t>
            </a:r>
            <a:r>
              <a:rPr lang="en-US" i="1" dirty="0" smtClean="0"/>
              <a:t>7A)</a:t>
            </a:r>
            <a:r>
              <a:rPr lang="en-US" dirty="0" smtClean="0"/>
              <a:t> </a:t>
            </a:r>
            <a:r>
              <a:rPr lang="en-US" dirty="0"/>
              <a:t>	</a:t>
            </a:r>
          </a:p>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168</a:t>
            </a:fld>
            <a:endParaRPr lang="en-US"/>
          </a:p>
        </p:txBody>
      </p:sp>
    </p:spTree>
    <p:extLst>
      <p:ext uri="{BB962C8B-B14F-4D97-AF65-F5344CB8AC3E}">
        <p14:creationId xmlns:p14="http://schemas.microsoft.com/office/powerpoint/2010/main" val="399102905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B96C0F1-9468-4C10-8053-E012EF7704FF}"/>
              </a:ext>
            </a:extLst>
          </p:cNvPr>
          <p:cNvGraphicFramePr>
            <a:graphicFrameLocks/>
          </p:cNvGraphicFramePr>
          <p:nvPr>
            <p:extLst>
              <p:ext uri="{D42A27DB-BD31-4B8C-83A1-F6EECF244321}">
                <p14:modId xmlns:p14="http://schemas.microsoft.com/office/powerpoint/2010/main" val="692549534"/>
              </p:ext>
            </p:extLst>
          </p:nvPr>
        </p:nvGraphicFramePr>
        <p:xfrm>
          <a:off x="137160" y="1396504"/>
          <a:ext cx="4335779" cy="152438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pPr algn="ctr"/>
            <a:r>
              <a:rPr lang="en-US" sz="3188" dirty="0">
                <a:cs typeface="Calibri"/>
              </a:rPr>
              <a:t>Vaccines and Optimism Drive Recovery</a:t>
            </a:r>
          </a:p>
        </p:txBody>
      </p:sp>
      <p:sp>
        <p:nvSpPr>
          <p:cNvPr id="6" name="TextBox 5"/>
          <p:cNvSpPr txBox="1"/>
          <p:nvPr/>
        </p:nvSpPr>
        <p:spPr>
          <a:xfrm>
            <a:off x="152400" y="1119505"/>
            <a:ext cx="4343400" cy="276999"/>
          </a:xfrm>
          <a:prstGeom prst="rect">
            <a:avLst/>
          </a:prstGeom>
          <a:solidFill>
            <a:schemeClr val="bg2">
              <a:lumMod val="25000"/>
            </a:schemeClr>
          </a:solidFill>
        </p:spPr>
        <p:txBody>
          <a:bodyPr wrap="square" lIns="68580" tIns="34290" rIns="68580" bIns="34290" rtlCol="0" anchor="t">
            <a:spAutoFit/>
          </a:bodyPr>
          <a:lstStyle/>
          <a:p>
            <a:pPr algn="ctr" defTabSz="685800"/>
            <a:r>
              <a:rPr lang="en-US" sz="1350" b="1" dirty="0">
                <a:solidFill>
                  <a:prstClr val="white"/>
                </a:solidFill>
                <a:latin typeface="Calibri"/>
              </a:rPr>
              <a:t>Global Markets Continue Recovery</a:t>
            </a:r>
          </a:p>
        </p:txBody>
      </p:sp>
      <p:sp>
        <p:nvSpPr>
          <p:cNvPr id="7" name="TextBox 6"/>
          <p:cNvSpPr txBox="1"/>
          <p:nvPr/>
        </p:nvSpPr>
        <p:spPr>
          <a:xfrm>
            <a:off x="4648200" y="1119505"/>
            <a:ext cx="4343400" cy="276999"/>
          </a:xfrm>
          <a:prstGeom prst="rect">
            <a:avLst/>
          </a:prstGeom>
          <a:solidFill>
            <a:schemeClr val="bg2">
              <a:lumMod val="25000"/>
            </a:schemeClr>
          </a:solidFill>
        </p:spPr>
        <p:txBody>
          <a:bodyPr wrap="square" lIns="68580" tIns="34290" rIns="68580" bIns="34290" rtlCol="0" anchor="t">
            <a:spAutoFit/>
          </a:bodyPr>
          <a:lstStyle/>
          <a:p>
            <a:pPr algn="ctr" defTabSz="685800"/>
            <a:r>
              <a:rPr lang="en-US" sz="1350" b="1" dirty="0">
                <a:solidFill>
                  <a:prstClr val="white"/>
                </a:solidFill>
                <a:latin typeface="Calibri"/>
              </a:rPr>
              <a:t>Q1 2021: Value and Yield Lead Developed and Emerging</a:t>
            </a:r>
          </a:p>
        </p:txBody>
      </p:sp>
      <p:sp>
        <p:nvSpPr>
          <p:cNvPr id="8" name="TextBox 7"/>
          <p:cNvSpPr txBox="1"/>
          <p:nvPr/>
        </p:nvSpPr>
        <p:spPr>
          <a:xfrm>
            <a:off x="144780" y="2940073"/>
            <a:ext cx="4343400" cy="276999"/>
          </a:xfrm>
          <a:prstGeom prst="rect">
            <a:avLst/>
          </a:prstGeom>
          <a:solidFill>
            <a:schemeClr val="bg2">
              <a:lumMod val="25000"/>
            </a:schemeClr>
          </a:solidFill>
        </p:spPr>
        <p:txBody>
          <a:bodyPr wrap="square" lIns="68580" tIns="34290" rIns="68580" bIns="34290" rtlCol="0" anchor="t">
            <a:spAutoFit/>
          </a:bodyPr>
          <a:lstStyle/>
          <a:p>
            <a:pPr algn="ctr" defTabSz="685800"/>
            <a:r>
              <a:rPr lang="en-US" sz="1350" b="1" dirty="0">
                <a:solidFill>
                  <a:prstClr val="white"/>
                </a:solidFill>
                <a:latin typeface="Calibri"/>
                <a:cs typeface="Calibri"/>
              </a:rPr>
              <a:t>Cyclical and Value Sectors Outperformed</a:t>
            </a:r>
          </a:p>
        </p:txBody>
      </p:sp>
      <p:sp>
        <p:nvSpPr>
          <p:cNvPr id="14" name="TextBox 13"/>
          <p:cNvSpPr txBox="1"/>
          <p:nvPr/>
        </p:nvSpPr>
        <p:spPr>
          <a:xfrm>
            <a:off x="4648200" y="2940073"/>
            <a:ext cx="4343400" cy="276999"/>
          </a:xfrm>
          <a:prstGeom prst="rect">
            <a:avLst/>
          </a:prstGeom>
          <a:solidFill>
            <a:schemeClr val="bg2">
              <a:lumMod val="25000"/>
            </a:schemeClr>
          </a:solidFill>
        </p:spPr>
        <p:txBody>
          <a:bodyPr wrap="square" lIns="68580" tIns="34290" rIns="68580" bIns="34290" rtlCol="0" anchor="t">
            <a:spAutoFit/>
          </a:bodyPr>
          <a:lstStyle/>
          <a:p>
            <a:pPr algn="ctr" defTabSz="685800"/>
            <a:r>
              <a:rPr lang="en-US" sz="1350" b="1" dirty="0">
                <a:solidFill>
                  <a:prstClr val="white"/>
                </a:solidFill>
                <a:latin typeface="Calibri"/>
              </a:rPr>
              <a:t>Q1 2021 Global Market Dynamics</a:t>
            </a:r>
          </a:p>
        </p:txBody>
      </p:sp>
      <p:sp>
        <p:nvSpPr>
          <p:cNvPr id="12" name="TextBox 11"/>
          <p:cNvSpPr txBox="1"/>
          <p:nvPr/>
        </p:nvSpPr>
        <p:spPr>
          <a:xfrm>
            <a:off x="4648200" y="3286582"/>
            <a:ext cx="4342349" cy="1938992"/>
          </a:xfrm>
          <a:prstGeom prst="rect">
            <a:avLst/>
          </a:prstGeom>
          <a:noFill/>
        </p:spPr>
        <p:txBody>
          <a:bodyPr wrap="square" lIns="68580" tIns="34290" rIns="68580" bIns="34290" rtlCol="0" anchor="t">
            <a:spAutoFit/>
          </a:bodyPr>
          <a:lstStyle/>
          <a:p>
            <a:pPr marL="214313" indent="-214313" defTabSz="685800">
              <a:buFont typeface="Arial" panose="020B0604020202020204" pitchFamily="34" charset="0"/>
              <a:buChar char="•"/>
            </a:pPr>
            <a:r>
              <a:rPr lang="en-US" sz="1200" dirty="0">
                <a:solidFill>
                  <a:prstClr val="black"/>
                </a:solidFill>
                <a:latin typeface="Calibri"/>
              </a:rPr>
              <a:t>Equity markets extended a rally prompted by November's vaccine announcements, a US government stimulus package and plans for a US Infrastructure Program. Cyclical sectors such as Financials (up 12%) and Industrials (8%) generally led the way.</a:t>
            </a:r>
            <a:endParaRPr lang="en-US" sz="1350" dirty="0">
              <a:solidFill>
                <a:prstClr val="black"/>
              </a:solidFill>
              <a:latin typeface="Calibri"/>
            </a:endParaRPr>
          </a:p>
          <a:p>
            <a:pPr marL="214313" indent="-214313" defTabSz="685800">
              <a:buFont typeface="Arial" panose="020B0604020202020204" pitchFamily="34" charset="0"/>
              <a:buChar char="•"/>
            </a:pPr>
            <a:r>
              <a:rPr lang="en-US" sz="1200" dirty="0">
                <a:solidFill>
                  <a:prstClr val="black"/>
                </a:solidFill>
                <a:latin typeface="Calibri"/>
                <a:ea typeface="+mn-lt"/>
                <a:cs typeface="Calibri"/>
              </a:rPr>
              <a:t>Market leadership continued to shift from growth, momentum and large caps towards value, yield and small caps. </a:t>
            </a:r>
            <a:endParaRPr lang="en-US" sz="1200" dirty="0">
              <a:solidFill>
                <a:prstClr val="black"/>
              </a:solidFill>
              <a:latin typeface="Calibri"/>
            </a:endParaRPr>
          </a:p>
          <a:p>
            <a:pPr marL="214313" indent="-214313" defTabSz="685800">
              <a:buFont typeface="Arial" panose="020B0604020202020204" pitchFamily="34" charset="0"/>
              <a:buChar char="•"/>
            </a:pPr>
            <a:r>
              <a:rPr lang="en-US" sz="1200" dirty="0">
                <a:solidFill>
                  <a:prstClr val="black"/>
                </a:solidFill>
                <a:latin typeface="Calibri"/>
              </a:rPr>
              <a:t>For the one-year period Consumer Discretionary rose 83% while Utilities rose "only" 24%.</a:t>
            </a:r>
            <a:endParaRPr lang="en-US" sz="1350" dirty="0">
              <a:solidFill>
                <a:prstClr val="black"/>
              </a:solidFill>
              <a:latin typeface="Calibri"/>
            </a:endParaRPr>
          </a:p>
          <a:p>
            <a:pPr marL="214313" indent="-214313" defTabSz="685800">
              <a:buFont typeface="Arial" panose="020B0604020202020204" pitchFamily="34" charset="0"/>
              <a:buChar char="•"/>
            </a:pPr>
            <a:endParaRPr lang="en-US" sz="1350" dirty="0">
              <a:solidFill>
                <a:prstClr val="black"/>
              </a:solidFill>
              <a:latin typeface="Calibri"/>
            </a:endParaRPr>
          </a:p>
        </p:txBody>
      </p:sp>
      <p:graphicFrame>
        <p:nvGraphicFramePr>
          <p:cNvPr id="20" name="Chart 19">
            <a:extLst>
              <a:ext uri="{FF2B5EF4-FFF2-40B4-BE49-F238E27FC236}">
                <a16:creationId xmlns:a16="http://schemas.microsoft.com/office/drawing/2014/main" id="{9F1FAFBF-AEFB-4C56-959C-C49B975D662D}"/>
              </a:ext>
            </a:extLst>
          </p:cNvPr>
          <p:cNvGraphicFramePr>
            <a:graphicFrameLocks/>
          </p:cNvGraphicFramePr>
          <p:nvPr>
            <p:extLst>
              <p:ext uri="{D42A27DB-BD31-4B8C-83A1-F6EECF244321}">
                <p14:modId xmlns:p14="http://schemas.microsoft.com/office/powerpoint/2010/main" val="1403011114"/>
              </p:ext>
            </p:extLst>
          </p:nvPr>
        </p:nvGraphicFramePr>
        <p:xfrm>
          <a:off x="152400" y="3203003"/>
          <a:ext cx="4247408" cy="18379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00000000-0008-0000-0600-000004000000}"/>
              </a:ext>
            </a:extLst>
          </p:cNvPr>
          <p:cNvGraphicFramePr>
            <a:graphicFrameLocks/>
          </p:cNvGraphicFramePr>
          <p:nvPr>
            <p:extLst>
              <p:ext uri="{D42A27DB-BD31-4B8C-83A1-F6EECF244321}">
                <p14:modId xmlns:p14="http://schemas.microsoft.com/office/powerpoint/2010/main" val="3071014023"/>
              </p:ext>
            </p:extLst>
          </p:nvPr>
        </p:nvGraphicFramePr>
        <p:xfrm>
          <a:off x="4706297" y="1396504"/>
          <a:ext cx="2090216" cy="1543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00000000-0008-0000-0600-000003000000}"/>
              </a:ext>
            </a:extLst>
          </p:cNvPr>
          <p:cNvGraphicFramePr>
            <a:graphicFrameLocks/>
          </p:cNvGraphicFramePr>
          <p:nvPr>
            <p:extLst>
              <p:ext uri="{D42A27DB-BD31-4B8C-83A1-F6EECF244321}">
                <p14:modId xmlns:p14="http://schemas.microsoft.com/office/powerpoint/2010/main" val="561148243"/>
              </p:ext>
            </p:extLst>
          </p:nvPr>
        </p:nvGraphicFramePr>
        <p:xfrm>
          <a:off x="6796513" y="1387173"/>
          <a:ext cx="2090217" cy="1543050"/>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169</a:t>
            </a:fld>
            <a:endParaRPr lang="en-US">
              <a:solidFill>
                <a:prstClr val="black">
                  <a:tint val="75000"/>
                </a:prstClr>
              </a:solidFill>
            </a:endParaRPr>
          </a:p>
        </p:txBody>
      </p:sp>
    </p:spTree>
    <p:extLst>
      <p:ext uri="{BB962C8B-B14F-4D97-AF65-F5344CB8AC3E}">
        <p14:creationId xmlns:p14="http://schemas.microsoft.com/office/powerpoint/2010/main" val="3928608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Equity Performance</a:t>
            </a:r>
            <a:endParaRPr lang="en-US" dirty="0"/>
          </a:p>
        </p:txBody>
      </p:sp>
      <p:sp>
        <p:nvSpPr>
          <p:cNvPr id="4" name="TextBox 3"/>
          <p:cNvSpPr txBox="1"/>
          <p:nvPr/>
        </p:nvSpPr>
        <p:spPr>
          <a:xfrm>
            <a:off x="1265818" y="1026138"/>
            <a:ext cx="762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Asset Class - Net Managed and Benchmark Returns (IRRs) 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838200" y="4235700"/>
            <a:ext cx="7467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Note: Asset class IRR performance data is provided by </a:t>
            </a:r>
            <a:r>
              <a:rPr kumimoji="0" lang="en-US" sz="800" b="0" i="0" u="none" strike="noStrike" kern="1200" cap="none" spc="0" normalizeH="0" baseline="0" noProof="0" dirty="0" smtClean="0">
                <a:ln>
                  <a:noFill/>
                </a:ln>
                <a:solidFill>
                  <a:prstClr val="black"/>
                </a:solidFill>
                <a:effectLst/>
                <a:uLnTx/>
                <a:uFillTx/>
                <a:latin typeface="Calibri"/>
                <a:ea typeface="+mn-ea"/>
                <a:cs typeface="+mn-cs"/>
              </a:rPr>
              <a:t>Cambridge Associates. The PE benchmark is currently the Custom Iran- and Sudan-free ACWI IMI + 300bps. From July 2010 through June 2014 the benchmark was the Russell 3000 + 300 bps.  Prior to July 2010 , the benchmark was the Russell 3000 + 450 bps.  Prior to November 1999, Private Equity was part of the Domestic Equities asset class and its benchmark was the Domestic Equities target index + 750 bps.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Please see Appendix for performance of the Legacy  or pre-asset class portfolio.</a:t>
            </a:r>
          </a:p>
        </p:txBody>
      </p:sp>
      <p:graphicFrame>
        <p:nvGraphicFramePr>
          <p:cNvPr id="8" name="Chart 7" title="Net Managed and Benchmark Returns IRRs"/>
          <p:cNvGraphicFramePr>
            <a:graphicFrameLocks/>
          </p:cNvGraphicFramePr>
          <p:nvPr>
            <p:extLst>
              <p:ext uri="{D42A27DB-BD31-4B8C-83A1-F6EECF244321}">
                <p14:modId xmlns:p14="http://schemas.microsoft.com/office/powerpoint/2010/main" val="567502683"/>
              </p:ext>
            </p:extLst>
          </p:nvPr>
        </p:nvGraphicFramePr>
        <p:xfrm>
          <a:off x="533400" y="1364692"/>
          <a:ext cx="7924800" cy="2871008"/>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71939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Aggregate Performance Summary</a:t>
            </a:r>
          </a:p>
        </p:txBody>
      </p:sp>
      <p:graphicFrame>
        <p:nvGraphicFramePr>
          <p:cNvPr id="14" name="Table 13"/>
          <p:cNvGraphicFramePr>
            <a:graphicFrameLocks noGrp="1"/>
          </p:cNvGraphicFramePr>
          <p:nvPr>
            <p:extLst>
              <p:ext uri="{D42A27DB-BD31-4B8C-83A1-F6EECF244321}">
                <p14:modId xmlns:p14="http://schemas.microsoft.com/office/powerpoint/2010/main" val="431275530"/>
              </p:ext>
            </p:extLst>
          </p:nvPr>
        </p:nvGraphicFramePr>
        <p:xfrm>
          <a:off x="543907" y="1153425"/>
          <a:ext cx="7914294" cy="1096302"/>
        </p:xfrm>
        <a:graphic>
          <a:graphicData uri="http://schemas.openxmlformats.org/drawingml/2006/table">
            <a:tbl>
              <a:tblPr/>
              <a:tblGrid>
                <a:gridCol w="2265744">
                  <a:extLst>
                    <a:ext uri="{9D8B030D-6E8A-4147-A177-3AD203B41FA5}">
                      <a16:colId xmlns:a16="http://schemas.microsoft.com/office/drawing/2014/main" val="4261365083"/>
                    </a:ext>
                  </a:extLst>
                </a:gridCol>
                <a:gridCol w="941425">
                  <a:extLst>
                    <a:ext uri="{9D8B030D-6E8A-4147-A177-3AD203B41FA5}">
                      <a16:colId xmlns:a16="http://schemas.microsoft.com/office/drawing/2014/main" val="3441142129"/>
                    </a:ext>
                  </a:extLst>
                </a:gridCol>
                <a:gridCol w="941425">
                  <a:extLst>
                    <a:ext uri="{9D8B030D-6E8A-4147-A177-3AD203B41FA5}">
                      <a16:colId xmlns:a16="http://schemas.microsoft.com/office/drawing/2014/main" val="313599434"/>
                    </a:ext>
                  </a:extLst>
                </a:gridCol>
                <a:gridCol w="941425">
                  <a:extLst>
                    <a:ext uri="{9D8B030D-6E8A-4147-A177-3AD203B41FA5}">
                      <a16:colId xmlns:a16="http://schemas.microsoft.com/office/drawing/2014/main" val="321186215"/>
                    </a:ext>
                  </a:extLst>
                </a:gridCol>
                <a:gridCol w="941425">
                  <a:extLst>
                    <a:ext uri="{9D8B030D-6E8A-4147-A177-3AD203B41FA5}">
                      <a16:colId xmlns:a16="http://schemas.microsoft.com/office/drawing/2014/main" val="1154848041"/>
                    </a:ext>
                  </a:extLst>
                </a:gridCol>
                <a:gridCol w="941425">
                  <a:extLst>
                    <a:ext uri="{9D8B030D-6E8A-4147-A177-3AD203B41FA5}">
                      <a16:colId xmlns:a16="http://schemas.microsoft.com/office/drawing/2014/main" val="3745612654"/>
                    </a:ext>
                  </a:extLst>
                </a:gridCol>
                <a:gridCol w="941425">
                  <a:extLst>
                    <a:ext uri="{9D8B030D-6E8A-4147-A177-3AD203B41FA5}">
                      <a16:colId xmlns:a16="http://schemas.microsoft.com/office/drawing/2014/main" val="1731804205"/>
                    </a:ext>
                  </a:extLst>
                </a:gridCol>
              </a:tblGrid>
              <a:tr h="182717">
                <a:tc>
                  <a:txBody>
                    <a:bodyPr/>
                    <a:lstStyle/>
                    <a:p>
                      <a:pPr algn="l" fontAlgn="b"/>
                      <a:endParaRPr lang="en-US" sz="1100" b="0" i="0" u="none" strike="noStrike">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ctr" fontAlgn="b"/>
                      <a:r>
                        <a:rPr lang="en-US" sz="1100" b="1" i="0" u="none" strike="noStrike" dirty="0">
                          <a:solidFill>
                            <a:srgbClr val="FFFFFF"/>
                          </a:solidFill>
                          <a:effectLst/>
                          <a:latin typeface="Calibri"/>
                        </a:rPr>
                        <a:t>Q1 21</a:t>
                      </a:r>
                      <a:endParaRPr lang="en-US" sz="1100" b="1" i="0" u="none" strike="noStrike" dirty="0">
                        <a:solidFill>
                          <a:srgbClr val="FFFFFF"/>
                        </a:solidFill>
                        <a:effectLst/>
                        <a:latin typeface="Calibri" panose="020F0502020204030204" pitchFamily="34" charset="0"/>
                      </a:endParaRPr>
                    </a:p>
                  </a:txBody>
                  <a:tcPr marL="7144" marR="7144" marT="7144" marB="0" anchor="b">
                    <a:lnL>
                      <a:noFill/>
                    </a:lnL>
                    <a:lnR>
                      <a:noFill/>
                    </a:lnR>
                    <a:lnT>
                      <a:noFill/>
                    </a:lnT>
                    <a:lnB>
                      <a:noFill/>
                    </a:lnB>
                    <a:solidFill>
                      <a:schemeClr val="bg2">
                        <a:lumMod val="25000"/>
                      </a:schemeClr>
                    </a:solidFill>
                  </a:tcPr>
                </a:tc>
                <a:tc>
                  <a:txBody>
                    <a:bodyPr/>
                    <a:lstStyle/>
                    <a:p>
                      <a:pPr algn="ctr" fontAlgn="b"/>
                      <a:r>
                        <a:rPr lang="en-US" sz="1100" b="1" i="0" u="none" strike="noStrike" dirty="0">
                          <a:solidFill>
                            <a:srgbClr val="FFFFFF"/>
                          </a:solidFill>
                          <a:effectLst/>
                          <a:latin typeface="Calibri" panose="020F0502020204030204" pitchFamily="34" charset="0"/>
                        </a:rPr>
                        <a:t>FYTD</a:t>
                      </a:r>
                    </a:p>
                  </a:txBody>
                  <a:tcPr marL="7144" marR="7144" marT="7144" marB="0" anchor="b">
                    <a:lnL>
                      <a:noFill/>
                    </a:lnL>
                    <a:lnR>
                      <a:noFill/>
                    </a:lnR>
                    <a:lnT>
                      <a:noFill/>
                    </a:lnT>
                    <a:lnB>
                      <a:noFill/>
                    </a:lnB>
                    <a:solidFill>
                      <a:schemeClr val="bg2">
                        <a:lumMod val="25000"/>
                      </a:schemeClr>
                    </a:solidFill>
                  </a:tcPr>
                </a:tc>
                <a:tc>
                  <a:txBody>
                    <a:bodyPr/>
                    <a:lstStyle/>
                    <a:p>
                      <a:pPr algn="ctr" fontAlgn="b"/>
                      <a:r>
                        <a:rPr lang="en-US" sz="1100" b="1" i="0" u="none" strike="noStrike" dirty="0">
                          <a:solidFill>
                            <a:srgbClr val="FFFFFF"/>
                          </a:solidFill>
                          <a:effectLst/>
                          <a:latin typeface="Calibri" panose="020F0502020204030204" pitchFamily="34" charset="0"/>
                        </a:rPr>
                        <a:t>1 </a:t>
                      </a:r>
                      <a:r>
                        <a:rPr lang="en-US" sz="1100" b="1" i="0" u="none" strike="noStrike" dirty="0" err="1">
                          <a:solidFill>
                            <a:srgbClr val="FFFFFF"/>
                          </a:solidFill>
                          <a:effectLst/>
                          <a:latin typeface="Calibri" panose="020F0502020204030204" pitchFamily="34" charset="0"/>
                        </a:rPr>
                        <a:t>Yr</a:t>
                      </a:r>
                      <a:endParaRPr lang="en-US" sz="1100" b="1" i="0" u="none" strike="noStrike" dirty="0">
                        <a:solidFill>
                          <a:srgbClr val="FFFFFF"/>
                        </a:solidFill>
                        <a:effectLst/>
                        <a:latin typeface="Calibri" panose="020F0502020204030204" pitchFamily="34" charset="0"/>
                      </a:endParaRPr>
                    </a:p>
                  </a:txBody>
                  <a:tcPr marL="7144" marR="7144" marT="7144" marB="0" anchor="b">
                    <a:lnL>
                      <a:noFill/>
                    </a:lnL>
                    <a:lnR>
                      <a:noFill/>
                    </a:lnR>
                    <a:lnT>
                      <a:noFill/>
                    </a:lnT>
                    <a:lnB>
                      <a:noFill/>
                    </a:lnB>
                    <a:solidFill>
                      <a:schemeClr val="bg2">
                        <a:lumMod val="25000"/>
                      </a:schemeClr>
                    </a:solidFill>
                  </a:tcPr>
                </a:tc>
                <a:tc>
                  <a:txBody>
                    <a:bodyPr/>
                    <a:lstStyle/>
                    <a:p>
                      <a:pPr algn="ctr" fontAlgn="b"/>
                      <a:r>
                        <a:rPr lang="en-US" sz="1100" b="1" i="0" u="none" strike="noStrike" dirty="0">
                          <a:solidFill>
                            <a:srgbClr val="FFFFFF"/>
                          </a:solidFill>
                          <a:effectLst/>
                          <a:latin typeface="Calibri" panose="020F0502020204030204" pitchFamily="34" charset="0"/>
                        </a:rPr>
                        <a:t>3 </a:t>
                      </a:r>
                      <a:r>
                        <a:rPr lang="en-US" sz="1100" b="1" i="0" u="none" strike="noStrike" dirty="0" err="1">
                          <a:solidFill>
                            <a:srgbClr val="FFFFFF"/>
                          </a:solidFill>
                          <a:effectLst/>
                          <a:latin typeface="Calibri" panose="020F0502020204030204" pitchFamily="34" charset="0"/>
                        </a:rPr>
                        <a:t>Yr</a:t>
                      </a:r>
                      <a:endParaRPr lang="en-US" sz="1100" b="1" i="0" u="none" strike="noStrike" dirty="0">
                        <a:solidFill>
                          <a:srgbClr val="FFFFFF"/>
                        </a:solidFill>
                        <a:effectLst/>
                        <a:latin typeface="Calibri" panose="020F0502020204030204" pitchFamily="34" charset="0"/>
                      </a:endParaRPr>
                    </a:p>
                  </a:txBody>
                  <a:tcPr marL="7144" marR="7144" marT="7144" marB="0" anchor="b">
                    <a:lnL>
                      <a:noFill/>
                    </a:lnL>
                    <a:lnR>
                      <a:noFill/>
                    </a:lnR>
                    <a:lnT>
                      <a:noFill/>
                    </a:lnT>
                    <a:lnB>
                      <a:noFill/>
                    </a:lnB>
                    <a:solidFill>
                      <a:schemeClr val="bg2">
                        <a:lumMod val="25000"/>
                      </a:schemeClr>
                    </a:solidFill>
                  </a:tcPr>
                </a:tc>
                <a:tc>
                  <a:txBody>
                    <a:bodyPr/>
                    <a:lstStyle/>
                    <a:p>
                      <a:pPr algn="ctr" fontAlgn="b"/>
                      <a:r>
                        <a:rPr lang="en-US" sz="1100" b="1" i="0" u="none" strike="noStrike" dirty="0">
                          <a:solidFill>
                            <a:srgbClr val="FFFFFF"/>
                          </a:solidFill>
                          <a:effectLst/>
                          <a:latin typeface="Calibri" panose="020F0502020204030204" pitchFamily="34" charset="0"/>
                        </a:rPr>
                        <a:t>5 </a:t>
                      </a:r>
                      <a:r>
                        <a:rPr lang="en-US" sz="1100" b="1" i="0" u="none" strike="noStrike" dirty="0" err="1">
                          <a:solidFill>
                            <a:srgbClr val="FFFFFF"/>
                          </a:solidFill>
                          <a:effectLst/>
                          <a:latin typeface="Calibri" panose="020F0502020204030204" pitchFamily="34" charset="0"/>
                        </a:rPr>
                        <a:t>Yr</a:t>
                      </a:r>
                      <a:endParaRPr lang="en-US" sz="1100" b="1" i="0" u="none" strike="noStrike" dirty="0">
                        <a:solidFill>
                          <a:srgbClr val="FFFFFF"/>
                        </a:solidFill>
                        <a:effectLst/>
                        <a:latin typeface="Calibri" panose="020F0502020204030204" pitchFamily="34" charset="0"/>
                      </a:endParaRPr>
                    </a:p>
                  </a:txBody>
                  <a:tcPr marL="7144" marR="7144" marT="7144" marB="0" anchor="b">
                    <a:lnL>
                      <a:noFill/>
                    </a:lnL>
                    <a:lnR>
                      <a:noFill/>
                    </a:lnR>
                    <a:lnT>
                      <a:noFill/>
                    </a:lnT>
                    <a:lnB>
                      <a:noFill/>
                    </a:lnB>
                    <a:solidFill>
                      <a:schemeClr val="bg2">
                        <a:lumMod val="25000"/>
                      </a:schemeClr>
                    </a:solidFill>
                  </a:tcPr>
                </a:tc>
                <a:tc>
                  <a:txBody>
                    <a:bodyPr/>
                    <a:lstStyle/>
                    <a:p>
                      <a:pPr algn="ctr" fontAlgn="b"/>
                      <a:r>
                        <a:rPr lang="en-US" sz="1100" b="1" i="0" u="none" strike="noStrike" dirty="0">
                          <a:solidFill>
                            <a:srgbClr val="FFFFFF"/>
                          </a:solidFill>
                          <a:effectLst/>
                          <a:latin typeface="Calibri" panose="020F0502020204030204" pitchFamily="34" charset="0"/>
                        </a:rPr>
                        <a:t>Incept</a:t>
                      </a:r>
                    </a:p>
                  </a:txBody>
                  <a:tcPr marL="7144" marR="7144" marT="7144" marB="0" anchor="b">
                    <a:lnL>
                      <a:noFill/>
                    </a:lnL>
                    <a:lnR>
                      <a:noFill/>
                    </a:lnR>
                    <a:lnT>
                      <a:noFill/>
                    </a:lnT>
                    <a:lnB>
                      <a:noFill/>
                    </a:lnB>
                    <a:solidFill>
                      <a:schemeClr val="bg2">
                        <a:lumMod val="25000"/>
                      </a:schemeClr>
                    </a:solidFill>
                  </a:tcPr>
                </a:tc>
                <a:extLst>
                  <a:ext uri="{0D108BD9-81ED-4DB2-BD59-A6C34878D82A}">
                    <a16:rowId xmlns:a16="http://schemas.microsoft.com/office/drawing/2014/main" val="3739490359"/>
                  </a:ext>
                </a:extLst>
              </a:tr>
              <a:tr h="182717">
                <a:tc>
                  <a:txBody>
                    <a:bodyPr/>
                    <a:lstStyle/>
                    <a:p>
                      <a:pPr algn="ctr" fontAlgn="ctr"/>
                      <a:r>
                        <a:rPr lang="en-US" sz="1100" b="1" i="0" u="none" strike="noStrike" dirty="0">
                          <a:solidFill>
                            <a:srgbClr val="FFFFFF"/>
                          </a:solidFill>
                          <a:effectLst/>
                          <a:latin typeface="Calibri" panose="020F0502020204030204" pitchFamily="34" charset="0"/>
                        </a:rPr>
                        <a:t>Total Asset Class Return</a:t>
                      </a:r>
                    </a:p>
                  </a:txBody>
                  <a:tcPr marL="7144" marR="7144" marT="7144" marB="0" anchor="ctr">
                    <a:lnL>
                      <a:noFill/>
                    </a:lnL>
                    <a:lnR>
                      <a:noFill/>
                    </a:lnR>
                    <a:lnT>
                      <a:noFill/>
                    </a:lnT>
                    <a:lnB>
                      <a:noFill/>
                    </a:lnB>
                    <a:solidFill>
                      <a:schemeClr val="bg2">
                        <a:lumMod val="25000"/>
                      </a:schemeClr>
                    </a:solidFill>
                  </a:tcPr>
                </a:tc>
                <a:tc>
                  <a:txBody>
                    <a:bodyPr/>
                    <a:lstStyle/>
                    <a:p>
                      <a:pPr algn="ctr" fontAlgn="ctr"/>
                      <a:r>
                        <a:rPr lang="en-US" sz="1100" b="0" i="0" u="none" strike="noStrike" dirty="0">
                          <a:solidFill>
                            <a:srgbClr val="000000"/>
                          </a:solidFill>
                          <a:effectLst/>
                          <a:latin typeface="Calibri"/>
                          <a:cs typeface="Calibri"/>
                        </a:rPr>
                        <a:t>5.34%</a:t>
                      </a:r>
                    </a:p>
                  </a:txBody>
                  <a:tcPr marL="4763" marR="4763" marT="4763" marB="0" anchor="ctr">
                    <a:lnL>
                      <a:noFill/>
                    </a:lnL>
                    <a:lnR>
                      <a:noFill/>
                    </a:lnR>
                    <a:lnT>
                      <a:noFill/>
                    </a:lnT>
                    <a:lnB>
                      <a:noFill/>
                    </a:lnB>
                    <a:solidFill>
                      <a:schemeClr val="bg1"/>
                    </a:solidFill>
                  </a:tcPr>
                </a:tc>
                <a:tc>
                  <a:txBody>
                    <a:bodyPr/>
                    <a:lstStyle/>
                    <a:p>
                      <a:pPr algn="ctr" fontAlgn="ctr"/>
                      <a:r>
                        <a:rPr lang="en-US" sz="1100" b="0" i="0" u="none" strike="noStrike" dirty="0">
                          <a:solidFill>
                            <a:srgbClr val="000000"/>
                          </a:solidFill>
                          <a:effectLst/>
                          <a:latin typeface="Calibri"/>
                          <a:cs typeface="Calibri"/>
                        </a:rPr>
                        <a:t>31.89%</a:t>
                      </a:r>
                    </a:p>
                  </a:txBody>
                  <a:tcPr marL="4763" marR="4763" marT="4763" marB="0" anchor="ctr">
                    <a:lnL>
                      <a:noFill/>
                    </a:lnL>
                    <a:lnR>
                      <a:noFill/>
                    </a:lnR>
                    <a:lnT>
                      <a:noFill/>
                    </a:lnT>
                    <a:lnB>
                      <a:noFill/>
                    </a:lnB>
                    <a:solidFill>
                      <a:schemeClr val="bg1"/>
                    </a:solidFill>
                  </a:tcPr>
                </a:tc>
                <a:tc>
                  <a:txBody>
                    <a:bodyPr/>
                    <a:lstStyle/>
                    <a:p>
                      <a:pPr algn="ctr" fontAlgn="ctr"/>
                      <a:r>
                        <a:rPr lang="en-US" sz="1100" b="0" i="0" u="none" strike="noStrike" dirty="0">
                          <a:solidFill>
                            <a:srgbClr val="000000"/>
                          </a:solidFill>
                          <a:effectLst/>
                          <a:latin typeface="Calibri"/>
                          <a:cs typeface="Calibri"/>
                        </a:rPr>
                        <a:t>58.43%</a:t>
                      </a:r>
                    </a:p>
                  </a:txBody>
                  <a:tcPr marL="4763" marR="4763" marT="4763" marB="0" anchor="ctr">
                    <a:lnL>
                      <a:noFill/>
                    </a:lnL>
                    <a:lnR>
                      <a:noFill/>
                    </a:lnR>
                    <a:lnT>
                      <a:noFill/>
                    </a:lnT>
                    <a:lnB>
                      <a:noFill/>
                    </a:lnB>
                    <a:solidFill>
                      <a:schemeClr val="bg1"/>
                    </a:solidFill>
                  </a:tcPr>
                </a:tc>
                <a:tc>
                  <a:txBody>
                    <a:bodyPr/>
                    <a:lstStyle/>
                    <a:p>
                      <a:pPr algn="ctr" fontAlgn="ctr"/>
                      <a:r>
                        <a:rPr lang="en-US" sz="1100" b="0" i="0" u="none" strike="noStrike" dirty="0">
                          <a:solidFill>
                            <a:srgbClr val="000000"/>
                          </a:solidFill>
                          <a:effectLst/>
                          <a:latin typeface="Calibri"/>
                          <a:cs typeface="Calibri"/>
                        </a:rPr>
                        <a:t>12.45%</a:t>
                      </a:r>
                    </a:p>
                  </a:txBody>
                  <a:tcPr marL="4763" marR="4763" marT="4763" marB="0" anchor="ctr">
                    <a:lnL>
                      <a:noFill/>
                    </a:lnL>
                    <a:lnR>
                      <a:noFill/>
                    </a:lnR>
                    <a:lnT>
                      <a:noFill/>
                    </a:lnT>
                    <a:lnB>
                      <a:noFill/>
                    </a:lnB>
                    <a:solidFill>
                      <a:schemeClr val="bg1"/>
                    </a:solidFill>
                  </a:tcPr>
                </a:tc>
                <a:tc>
                  <a:txBody>
                    <a:bodyPr/>
                    <a:lstStyle/>
                    <a:p>
                      <a:pPr algn="ctr" fontAlgn="ctr"/>
                      <a:r>
                        <a:rPr lang="en-US" sz="1100" b="0" i="0" u="none" strike="noStrike" dirty="0">
                          <a:solidFill>
                            <a:srgbClr val="000000"/>
                          </a:solidFill>
                          <a:effectLst/>
                          <a:latin typeface="Calibri"/>
                          <a:cs typeface="Calibri"/>
                        </a:rPr>
                        <a:t>13.76%</a:t>
                      </a:r>
                    </a:p>
                  </a:txBody>
                  <a:tcPr marL="4763" marR="4763" marT="4763" marB="0" anchor="ctr">
                    <a:lnL>
                      <a:noFill/>
                    </a:lnL>
                    <a:lnR>
                      <a:noFill/>
                    </a:lnR>
                    <a:lnT>
                      <a:noFill/>
                    </a:lnT>
                    <a:lnB>
                      <a:noFill/>
                    </a:lnB>
                    <a:solidFill>
                      <a:schemeClr val="bg1"/>
                    </a:solidFill>
                  </a:tcPr>
                </a:tc>
                <a:tc>
                  <a:txBody>
                    <a:bodyPr/>
                    <a:lstStyle/>
                    <a:p>
                      <a:pPr algn="ctr" fontAlgn="ctr"/>
                      <a:r>
                        <a:rPr lang="en-US" sz="1100" b="0" i="0" u="none" strike="noStrike" dirty="0">
                          <a:solidFill>
                            <a:srgbClr val="000000"/>
                          </a:solidFill>
                          <a:effectLst/>
                          <a:latin typeface="Calibri"/>
                          <a:cs typeface="Calibri"/>
                        </a:rPr>
                        <a:t>12.03%</a:t>
                      </a:r>
                    </a:p>
                  </a:txBody>
                  <a:tcPr marL="4763" marR="4763" marT="4763" marB="0" anchor="ctr">
                    <a:lnL>
                      <a:noFill/>
                    </a:lnL>
                    <a:lnR>
                      <a:noFill/>
                    </a:lnR>
                    <a:lnT>
                      <a:noFill/>
                    </a:lnT>
                    <a:lnB>
                      <a:noFill/>
                    </a:lnB>
                    <a:solidFill>
                      <a:schemeClr val="bg1"/>
                    </a:solidFill>
                  </a:tcPr>
                </a:tc>
                <a:extLst>
                  <a:ext uri="{0D108BD9-81ED-4DB2-BD59-A6C34878D82A}">
                    <a16:rowId xmlns:a16="http://schemas.microsoft.com/office/drawing/2014/main" val="2351704219"/>
                  </a:ext>
                </a:extLst>
              </a:tr>
              <a:tr h="182717">
                <a:tc>
                  <a:txBody>
                    <a:bodyPr/>
                    <a:lstStyle/>
                    <a:p>
                      <a:pPr algn="ctr" fontAlgn="ctr"/>
                      <a:r>
                        <a:rPr lang="en-US" sz="1100" b="1" i="0" u="none" strike="noStrike" dirty="0">
                          <a:solidFill>
                            <a:srgbClr val="FFFFFF"/>
                          </a:solidFill>
                          <a:effectLst/>
                          <a:latin typeface="Calibri" panose="020F0502020204030204" pitchFamily="34" charset="0"/>
                        </a:rPr>
                        <a:t>Benchmark</a:t>
                      </a:r>
                    </a:p>
                  </a:txBody>
                  <a:tcPr marL="7144" marR="7144" marT="7144" marB="0" anchor="ctr">
                    <a:lnL>
                      <a:noFill/>
                    </a:lnL>
                    <a:lnR>
                      <a:noFill/>
                    </a:lnR>
                    <a:lnT>
                      <a:noFill/>
                    </a:lnT>
                    <a:lnB>
                      <a:noFill/>
                    </a:lnB>
                    <a:solidFill>
                      <a:schemeClr val="bg2">
                        <a:lumMod val="25000"/>
                      </a:schemeClr>
                    </a:solidFill>
                  </a:tcPr>
                </a:tc>
                <a:tc>
                  <a:txBody>
                    <a:bodyPr/>
                    <a:lstStyle/>
                    <a:p>
                      <a:pPr algn="ctr" fontAlgn="ctr"/>
                      <a:r>
                        <a:rPr lang="en-US" sz="1100" b="0" i="0" u="none" strike="noStrike" dirty="0">
                          <a:solidFill>
                            <a:srgbClr val="000000"/>
                          </a:solidFill>
                          <a:effectLst/>
                          <a:latin typeface="Calibri"/>
                          <a:cs typeface="Calibri"/>
                        </a:rPr>
                        <a:t>5.13%</a:t>
                      </a:r>
                    </a:p>
                  </a:txBody>
                  <a:tcPr marL="4763" marR="4763" marT="4763"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Calibri"/>
                          <a:cs typeface="Calibri"/>
                        </a:rPr>
                        <a:t>31.53%</a:t>
                      </a:r>
                    </a:p>
                  </a:txBody>
                  <a:tcPr marL="4763" marR="4763" marT="4763"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Calibri"/>
                          <a:cs typeface="Calibri"/>
                        </a:rPr>
                        <a:t>57.64%</a:t>
                      </a:r>
                    </a:p>
                  </a:txBody>
                  <a:tcPr marL="4763" marR="4763" marT="4763"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Calibri"/>
                          <a:cs typeface="Calibri"/>
                        </a:rPr>
                        <a:t>11.93%</a:t>
                      </a:r>
                    </a:p>
                  </a:txBody>
                  <a:tcPr marL="4763" marR="4763" marT="4763"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Calibri"/>
                          <a:cs typeface="Calibri"/>
                        </a:rPr>
                        <a:t>13.23%</a:t>
                      </a:r>
                    </a:p>
                  </a:txBody>
                  <a:tcPr marL="4763" marR="4763" marT="4763"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Calibri"/>
                          <a:cs typeface="Calibri"/>
                        </a:rPr>
                        <a:t>11.21%</a:t>
                      </a:r>
                    </a:p>
                  </a:txBody>
                  <a:tcPr marL="4763" marR="4763" marT="4763" marB="0" anchor="ctr">
                    <a:lnL>
                      <a:noFill/>
                    </a:lnL>
                    <a:lnR>
                      <a:noFill/>
                    </a:lnR>
                    <a:lnT>
                      <a:noFill/>
                    </a:lnT>
                    <a:lnB>
                      <a:noFill/>
                    </a:lnB>
                  </a:tcPr>
                </a:tc>
                <a:extLst>
                  <a:ext uri="{0D108BD9-81ED-4DB2-BD59-A6C34878D82A}">
                    <a16:rowId xmlns:a16="http://schemas.microsoft.com/office/drawing/2014/main" val="3967761775"/>
                  </a:ext>
                </a:extLst>
              </a:tr>
              <a:tr h="182717">
                <a:tc>
                  <a:txBody>
                    <a:bodyPr/>
                    <a:lstStyle/>
                    <a:p>
                      <a:pPr algn="ctr" fontAlgn="ctr"/>
                      <a:r>
                        <a:rPr lang="en-US" sz="1100" b="1" i="0" u="none" strike="noStrike" dirty="0">
                          <a:solidFill>
                            <a:srgbClr val="FFFFFF"/>
                          </a:solidFill>
                          <a:effectLst/>
                          <a:latin typeface="Calibri" panose="020F0502020204030204" pitchFamily="34" charset="0"/>
                        </a:rPr>
                        <a:t>Excess Return</a:t>
                      </a:r>
                    </a:p>
                  </a:txBody>
                  <a:tcPr marL="7144" marR="7144" marT="7144" marB="0" anchor="ctr">
                    <a:lnL>
                      <a:noFill/>
                    </a:lnL>
                    <a:lnR>
                      <a:noFill/>
                    </a:lnR>
                    <a:lnT>
                      <a:noFill/>
                    </a:lnT>
                    <a:lnB>
                      <a:noFill/>
                    </a:lnB>
                    <a:solidFill>
                      <a:schemeClr val="bg2">
                        <a:lumMod val="25000"/>
                      </a:schemeClr>
                    </a:solidFill>
                  </a:tcPr>
                </a:tc>
                <a:tc>
                  <a:txBody>
                    <a:bodyPr/>
                    <a:lstStyle/>
                    <a:p>
                      <a:pPr algn="ctr" fontAlgn="ctr"/>
                      <a:r>
                        <a:rPr lang="en-US" sz="1100" b="1" i="0" u="none" strike="noStrike" dirty="0">
                          <a:solidFill>
                            <a:srgbClr val="000000"/>
                          </a:solidFill>
                          <a:effectLst/>
                          <a:latin typeface="Calibri"/>
                          <a:cs typeface="Calibri"/>
                        </a:rPr>
                        <a:t>0.21%</a:t>
                      </a:r>
                    </a:p>
                  </a:txBody>
                  <a:tcPr marL="4763" marR="4763" marT="4763" marB="0" anchor="ctr">
                    <a:lnL>
                      <a:noFill/>
                    </a:lnL>
                    <a:lnR>
                      <a:noFill/>
                    </a:lnR>
                    <a:lnT>
                      <a:noFill/>
                    </a:lnT>
                    <a:lnB>
                      <a:noFill/>
                    </a:lnB>
                    <a:solidFill>
                      <a:schemeClr val="bg1"/>
                    </a:solidFill>
                  </a:tcPr>
                </a:tc>
                <a:tc>
                  <a:txBody>
                    <a:bodyPr/>
                    <a:lstStyle/>
                    <a:p>
                      <a:pPr algn="ctr" fontAlgn="ctr"/>
                      <a:r>
                        <a:rPr lang="en-US" sz="1100" b="1" i="0" u="none" strike="noStrike" dirty="0">
                          <a:solidFill>
                            <a:srgbClr val="000000"/>
                          </a:solidFill>
                          <a:effectLst/>
                          <a:latin typeface="Calibri"/>
                          <a:cs typeface="Calibri"/>
                        </a:rPr>
                        <a:t>0.36%</a:t>
                      </a:r>
                    </a:p>
                  </a:txBody>
                  <a:tcPr marL="4763" marR="4763" marT="4763" marB="0" anchor="ctr">
                    <a:lnL>
                      <a:noFill/>
                    </a:lnL>
                    <a:lnR>
                      <a:noFill/>
                    </a:lnR>
                    <a:lnT>
                      <a:noFill/>
                    </a:lnT>
                    <a:lnB>
                      <a:noFill/>
                    </a:lnB>
                    <a:solidFill>
                      <a:schemeClr val="bg1"/>
                    </a:solidFill>
                  </a:tcPr>
                </a:tc>
                <a:tc>
                  <a:txBody>
                    <a:bodyPr/>
                    <a:lstStyle/>
                    <a:p>
                      <a:pPr algn="ctr" fontAlgn="ctr"/>
                      <a:r>
                        <a:rPr lang="en-US" sz="1100" b="1" i="0" u="none" strike="noStrike" dirty="0">
                          <a:solidFill>
                            <a:srgbClr val="000000"/>
                          </a:solidFill>
                          <a:effectLst/>
                          <a:latin typeface="Calibri"/>
                          <a:cs typeface="Calibri"/>
                        </a:rPr>
                        <a:t>0.78%</a:t>
                      </a:r>
                    </a:p>
                  </a:txBody>
                  <a:tcPr marL="4763" marR="4763" marT="4763" marB="0" anchor="ctr">
                    <a:lnL>
                      <a:noFill/>
                    </a:lnL>
                    <a:lnR>
                      <a:noFill/>
                    </a:lnR>
                    <a:lnT>
                      <a:noFill/>
                    </a:lnT>
                    <a:lnB>
                      <a:noFill/>
                    </a:lnB>
                    <a:solidFill>
                      <a:schemeClr val="bg1"/>
                    </a:solidFill>
                  </a:tcPr>
                </a:tc>
                <a:tc>
                  <a:txBody>
                    <a:bodyPr/>
                    <a:lstStyle/>
                    <a:p>
                      <a:pPr algn="ctr" fontAlgn="ctr"/>
                      <a:r>
                        <a:rPr lang="en-US" sz="1100" b="1" i="0" u="none" strike="noStrike" dirty="0">
                          <a:solidFill>
                            <a:srgbClr val="000000"/>
                          </a:solidFill>
                          <a:effectLst/>
                          <a:latin typeface="Calibri"/>
                          <a:cs typeface="Calibri"/>
                        </a:rPr>
                        <a:t>0.52%</a:t>
                      </a:r>
                    </a:p>
                  </a:txBody>
                  <a:tcPr marL="4763" marR="4763" marT="4763" marB="0" anchor="ctr">
                    <a:lnL>
                      <a:noFill/>
                    </a:lnL>
                    <a:lnR>
                      <a:noFill/>
                    </a:lnR>
                    <a:lnT>
                      <a:noFill/>
                    </a:lnT>
                    <a:lnB>
                      <a:noFill/>
                    </a:lnB>
                    <a:solidFill>
                      <a:schemeClr val="bg1"/>
                    </a:solidFill>
                  </a:tcPr>
                </a:tc>
                <a:tc>
                  <a:txBody>
                    <a:bodyPr/>
                    <a:lstStyle/>
                    <a:p>
                      <a:pPr algn="ctr" fontAlgn="ctr"/>
                      <a:r>
                        <a:rPr lang="en-US" sz="1100" b="1" i="0" u="none" strike="noStrike" dirty="0">
                          <a:solidFill>
                            <a:srgbClr val="000000"/>
                          </a:solidFill>
                          <a:effectLst/>
                          <a:latin typeface="Calibri"/>
                          <a:cs typeface="Calibri"/>
                        </a:rPr>
                        <a:t>0.53%</a:t>
                      </a:r>
                    </a:p>
                  </a:txBody>
                  <a:tcPr marL="4763" marR="4763" marT="4763" marB="0" anchor="ctr">
                    <a:lnL>
                      <a:noFill/>
                    </a:lnL>
                    <a:lnR>
                      <a:noFill/>
                    </a:lnR>
                    <a:lnT>
                      <a:noFill/>
                    </a:lnT>
                    <a:lnB>
                      <a:noFill/>
                    </a:lnB>
                    <a:solidFill>
                      <a:schemeClr val="bg1"/>
                    </a:solidFill>
                  </a:tcPr>
                </a:tc>
                <a:tc>
                  <a:txBody>
                    <a:bodyPr/>
                    <a:lstStyle/>
                    <a:p>
                      <a:pPr algn="ctr" fontAlgn="ctr"/>
                      <a:r>
                        <a:rPr lang="en-US" sz="1100" b="1" i="0" u="none" strike="noStrike" dirty="0">
                          <a:solidFill>
                            <a:srgbClr val="000000"/>
                          </a:solidFill>
                          <a:effectLst/>
                          <a:latin typeface="Calibri"/>
                          <a:cs typeface="Calibri"/>
                        </a:rPr>
                        <a:t>0.82%</a:t>
                      </a:r>
                    </a:p>
                  </a:txBody>
                  <a:tcPr marL="4763" marR="4763" marT="4763" marB="0" anchor="ctr">
                    <a:lnL>
                      <a:noFill/>
                    </a:lnL>
                    <a:lnR>
                      <a:noFill/>
                    </a:lnR>
                    <a:lnT>
                      <a:noFill/>
                    </a:lnT>
                    <a:lnB>
                      <a:noFill/>
                    </a:lnB>
                    <a:solidFill>
                      <a:schemeClr val="bg1"/>
                    </a:solidFill>
                  </a:tcPr>
                </a:tc>
                <a:extLst>
                  <a:ext uri="{0D108BD9-81ED-4DB2-BD59-A6C34878D82A}">
                    <a16:rowId xmlns:a16="http://schemas.microsoft.com/office/drawing/2014/main" val="3290392231"/>
                  </a:ext>
                </a:extLst>
              </a:tr>
              <a:tr h="182717">
                <a:tc>
                  <a:txBody>
                    <a:bodyPr/>
                    <a:lstStyle/>
                    <a:p>
                      <a:pPr algn="ctr" fontAlgn="ctr"/>
                      <a:r>
                        <a:rPr lang="en-US" sz="1100" b="1" i="0" u="none" strike="noStrike" dirty="0">
                          <a:solidFill>
                            <a:srgbClr val="FFFFFF"/>
                          </a:solidFill>
                          <a:effectLst/>
                          <a:latin typeface="Calibri" panose="020F0502020204030204" pitchFamily="34" charset="0"/>
                        </a:rPr>
                        <a:t>Tracking Error</a:t>
                      </a:r>
                    </a:p>
                  </a:txBody>
                  <a:tcPr marL="7144" marR="7144" marT="7144" marB="0" anchor="ctr">
                    <a:lnL>
                      <a:noFill/>
                    </a:lnL>
                    <a:lnR>
                      <a:noFill/>
                    </a:lnR>
                    <a:lnT>
                      <a:noFill/>
                    </a:lnT>
                    <a:lnB>
                      <a:noFill/>
                    </a:lnB>
                    <a:solidFill>
                      <a:schemeClr val="bg2">
                        <a:lumMod val="25000"/>
                      </a:schemeClr>
                    </a:solidFill>
                  </a:tcPr>
                </a:tc>
                <a:tc>
                  <a:txBody>
                    <a:bodyPr/>
                    <a:lstStyle/>
                    <a:p>
                      <a:pPr algn="l" fontAlgn="ctr"/>
                      <a:endParaRPr lang="en-US" sz="1100" b="0" i="0" u="none" strike="noStrike" dirty="0">
                        <a:solidFill>
                          <a:srgbClr val="000000"/>
                        </a:solidFill>
                        <a:effectLst/>
                        <a:latin typeface="Calibri"/>
                        <a:cs typeface="Calibri"/>
                      </a:endParaRPr>
                    </a:p>
                  </a:txBody>
                  <a:tcPr marL="4763" marR="4763" marT="4763" marB="0" anchor="ctr">
                    <a:lnL>
                      <a:noFill/>
                    </a:lnL>
                    <a:lnR>
                      <a:noFill/>
                    </a:lnR>
                    <a:lnT>
                      <a:noFill/>
                    </a:lnT>
                    <a:lnB>
                      <a:noFill/>
                    </a:lnB>
                  </a:tcPr>
                </a:tc>
                <a:tc>
                  <a:txBody>
                    <a:bodyPr/>
                    <a:lstStyle/>
                    <a:p>
                      <a:pPr algn="l" fontAlgn="ctr"/>
                      <a:endParaRPr lang="en-US" sz="1100" b="0" i="0" u="none" strike="noStrike" dirty="0">
                        <a:solidFill>
                          <a:srgbClr val="000000"/>
                        </a:solidFill>
                        <a:effectLst/>
                        <a:latin typeface="Calibri"/>
                        <a:cs typeface="Calibri"/>
                      </a:endParaRPr>
                    </a:p>
                  </a:txBody>
                  <a:tcPr marL="4763" marR="4763" marT="4763"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Calibri"/>
                          <a:cs typeface="Calibri"/>
                        </a:rPr>
                        <a:t>0.89</a:t>
                      </a:r>
                    </a:p>
                  </a:txBody>
                  <a:tcPr marL="4763" marR="4763" marT="4763"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Calibri"/>
                          <a:cs typeface="Calibri"/>
                        </a:rPr>
                        <a:t>0.56</a:t>
                      </a:r>
                    </a:p>
                  </a:txBody>
                  <a:tcPr marL="4763" marR="4763" marT="4763"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Calibri"/>
                          <a:cs typeface="Calibri"/>
                        </a:rPr>
                        <a:t>0.51</a:t>
                      </a:r>
                    </a:p>
                  </a:txBody>
                  <a:tcPr marL="4763" marR="4763" marT="4763"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Calibri"/>
                          <a:cs typeface="Calibri"/>
                        </a:rPr>
                        <a:t>0.52</a:t>
                      </a:r>
                    </a:p>
                  </a:txBody>
                  <a:tcPr marL="4763" marR="4763" marT="4763" marB="0" anchor="ctr">
                    <a:lnL>
                      <a:noFill/>
                    </a:lnL>
                    <a:lnR>
                      <a:noFill/>
                    </a:lnR>
                    <a:lnT>
                      <a:noFill/>
                    </a:lnT>
                    <a:lnB>
                      <a:noFill/>
                    </a:lnB>
                  </a:tcPr>
                </a:tc>
                <a:extLst>
                  <a:ext uri="{0D108BD9-81ED-4DB2-BD59-A6C34878D82A}">
                    <a16:rowId xmlns:a16="http://schemas.microsoft.com/office/drawing/2014/main" val="609302591"/>
                  </a:ext>
                </a:extLst>
              </a:tr>
              <a:tr h="182717">
                <a:tc>
                  <a:txBody>
                    <a:bodyPr/>
                    <a:lstStyle/>
                    <a:p>
                      <a:pPr algn="ctr" fontAlgn="ctr"/>
                      <a:r>
                        <a:rPr lang="en-US" sz="1100" b="1" i="0" u="none" strike="noStrike" dirty="0">
                          <a:solidFill>
                            <a:srgbClr val="FFFFFF"/>
                          </a:solidFill>
                          <a:effectLst/>
                          <a:latin typeface="Calibri" panose="020F0502020204030204" pitchFamily="34" charset="0"/>
                        </a:rPr>
                        <a:t>Return / Risk (IR)</a:t>
                      </a:r>
                    </a:p>
                  </a:txBody>
                  <a:tcPr marL="7144" marR="7144" marT="7144" marB="0" anchor="ctr">
                    <a:lnL>
                      <a:noFill/>
                    </a:lnL>
                    <a:lnR>
                      <a:noFill/>
                    </a:lnR>
                    <a:lnT>
                      <a:noFill/>
                    </a:lnT>
                    <a:lnB>
                      <a:noFill/>
                    </a:lnB>
                    <a:solidFill>
                      <a:schemeClr val="bg2">
                        <a:lumMod val="25000"/>
                      </a:schemeClr>
                    </a:solidFill>
                  </a:tcPr>
                </a:tc>
                <a:tc>
                  <a:txBody>
                    <a:bodyPr/>
                    <a:lstStyle/>
                    <a:p>
                      <a:pPr algn="l" fontAlgn="ctr"/>
                      <a:endParaRPr lang="en-US" sz="1100" b="0" i="0" u="none" strike="noStrike" dirty="0">
                        <a:solidFill>
                          <a:srgbClr val="000000"/>
                        </a:solidFill>
                        <a:effectLst/>
                        <a:latin typeface="Calibri"/>
                        <a:cs typeface="Calibri"/>
                      </a:endParaRPr>
                    </a:p>
                  </a:txBody>
                  <a:tcPr marL="4763" marR="4763" marT="4763" marB="0" anchor="ctr">
                    <a:lnL>
                      <a:noFill/>
                    </a:lnL>
                    <a:lnR>
                      <a:noFill/>
                    </a:lnR>
                    <a:lnT>
                      <a:noFill/>
                    </a:lnT>
                    <a:lnB>
                      <a:noFill/>
                    </a:lnB>
                    <a:solidFill>
                      <a:schemeClr val="bg1"/>
                    </a:solidFill>
                  </a:tcPr>
                </a:tc>
                <a:tc>
                  <a:txBody>
                    <a:bodyPr/>
                    <a:lstStyle/>
                    <a:p>
                      <a:pPr algn="l" fontAlgn="ctr"/>
                      <a:endParaRPr lang="en-US" sz="1100" b="0" i="0" u="none" strike="noStrike" dirty="0">
                        <a:solidFill>
                          <a:srgbClr val="000000"/>
                        </a:solidFill>
                        <a:effectLst/>
                        <a:latin typeface="Calibri"/>
                        <a:cs typeface="Calibri"/>
                      </a:endParaRPr>
                    </a:p>
                  </a:txBody>
                  <a:tcPr marL="4763" marR="4763" marT="4763" marB="0" anchor="ctr">
                    <a:lnL>
                      <a:noFill/>
                    </a:lnL>
                    <a:lnR>
                      <a:noFill/>
                    </a:lnR>
                    <a:lnT>
                      <a:noFill/>
                    </a:lnT>
                    <a:lnB>
                      <a:noFill/>
                    </a:lnB>
                    <a:solidFill>
                      <a:schemeClr val="bg1"/>
                    </a:solidFill>
                  </a:tcPr>
                </a:tc>
                <a:tc>
                  <a:txBody>
                    <a:bodyPr/>
                    <a:lstStyle/>
                    <a:p>
                      <a:pPr algn="ctr" fontAlgn="ctr"/>
                      <a:endParaRPr lang="en-US" sz="1100" b="0" i="0" u="none" strike="noStrike" dirty="0">
                        <a:solidFill>
                          <a:srgbClr val="000000"/>
                        </a:solidFill>
                        <a:effectLst/>
                        <a:latin typeface="Calibri"/>
                        <a:cs typeface="Calibri"/>
                      </a:endParaRPr>
                    </a:p>
                  </a:txBody>
                  <a:tcPr marL="4763" marR="4763" marT="4763" marB="0" anchor="ctr">
                    <a:lnL>
                      <a:noFill/>
                    </a:lnL>
                    <a:lnR>
                      <a:noFill/>
                    </a:lnR>
                    <a:lnT>
                      <a:noFill/>
                    </a:lnT>
                    <a:lnB>
                      <a:noFill/>
                    </a:lnB>
                    <a:solidFill>
                      <a:schemeClr val="bg1"/>
                    </a:solidFill>
                  </a:tcPr>
                </a:tc>
                <a:tc>
                  <a:txBody>
                    <a:bodyPr/>
                    <a:lstStyle/>
                    <a:p>
                      <a:pPr algn="ctr" fontAlgn="ctr"/>
                      <a:r>
                        <a:rPr lang="en-US" sz="1100" b="0" i="0" u="none" strike="noStrike" dirty="0">
                          <a:solidFill>
                            <a:srgbClr val="000000"/>
                          </a:solidFill>
                          <a:effectLst/>
                          <a:latin typeface="Calibri"/>
                          <a:cs typeface="Calibri"/>
                        </a:rPr>
                        <a:t>0.77</a:t>
                      </a:r>
                    </a:p>
                  </a:txBody>
                  <a:tcPr marL="4763" marR="4763" marT="4763" marB="0" anchor="ctr">
                    <a:lnL>
                      <a:noFill/>
                    </a:lnL>
                    <a:lnR>
                      <a:noFill/>
                    </a:lnR>
                    <a:lnT>
                      <a:noFill/>
                    </a:lnT>
                    <a:lnB>
                      <a:noFill/>
                    </a:lnB>
                    <a:solidFill>
                      <a:schemeClr val="bg1"/>
                    </a:solidFill>
                  </a:tcPr>
                </a:tc>
                <a:tc>
                  <a:txBody>
                    <a:bodyPr/>
                    <a:lstStyle/>
                    <a:p>
                      <a:pPr algn="ctr" fontAlgn="ctr"/>
                      <a:r>
                        <a:rPr lang="en-US" sz="1100" b="0" i="0" u="none" strike="noStrike" dirty="0">
                          <a:solidFill>
                            <a:srgbClr val="000000"/>
                          </a:solidFill>
                          <a:effectLst/>
                          <a:latin typeface="Calibri"/>
                          <a:cs typeface="Calibri"/>
                        </a:rPr>
                        <a:t>0.87</a:t>
                      </a:r>
                    </a:p>
                  </a:txBody>
                  <a:tcPr marL="4763" marR="4763" marT="4763" marB="0" anchor="ctr">
                    <a:lnL>
                      <a:noFill/>
                    </a:lnL>
                    <a:lnR>
                      <a:noFill/>
                    </a:lnR>
                    <a:lnT>
                      <a:noFill/>
                    </a:lnT>
                    <a:lnB>
                      <a:noFill/>
                    </a:lnB>
                    <a:solidFill>
                      <a:schemeClr val="bg1"/>
                    </a:solidFill>
                  </a:tcPr>
                </a:tc>
                <a:tc>
                  <a:txBody>
                    <a:bodyPr/>
                    <a:lstStyle/>
                    <a:p>
                      <a:pPr algn="ctr" fontAlgn="ctr"/>
                      <a:r>
                        <a:rPr lang="en-US" sz="1100" b="0" i="0" u="none" strike="noStrike" dirty="0">
                          <a:solidFill>
                            <a:srgbClr val="000000"/>
                          </a:solidFill>
                          <a:effectLst/>
                          <a:latin typeface="Calibri" panose="020F0502020204030204" pitchFamily="34" charset="0"/>
                          <a:cs typeface="Calibri" panose="020F0502020204030204" pitchFamily="34" charset="0"/>
                        </a:rPr>
                        <a:t>1.36</a:t>
                      </a:r>
                    </a:p>
                  </a:txBody>
                  <a:tcPr marL="4763" marR="4763" marT="4763" marB="0" anchor="ctr">
                    <a:lnL>
                      <a:noFill/>
                    </a:lnL>
                    <a:lnR>
                      <a:noFill/>
                    </a:lnR>
                    <a:lnT>
                      <a:noFill/>
                    </a:lnT>
                    <a:lnB>
                      <a:noFill/>
                    </a:lnB>
                    <a:solidFill>
                      <a:schemeClr val="bg1"/>
                    </a:solidFill>
                  </a:tcPr>
                </a:tc>
                <a:extLst>
                  <a:ext uri="{0D108BD9-81ED-4DB2-BD59-A6C34878D82A}">
                    <a16:rowId xmlns:a16="http://schemas.microsoft.com/office/drawing/2014/main" val="1670772445"/>
                  </a:ext>
                </a:extLst>
              </a:tr>
            </a:tbl>
          </a:graphicData>
        </a:graphic>
      </p:graphicFrame>
      <p:graphicFrame>
        <p:nvGraphicFramePr>
          <p:cNvPr id="8" name="Chart 7">
            <a:extLst>
              <a:ext uri="{FF2B5EF4-FFF2-40B4-BE49-F238E27FC236}">
                <a16:creationId xmlns:a16="http://schemas.microsoft.com/office/drawing/2014/main" id="{F253F584-45DD-4B42-9688-F92F8C56B3B5}"/>
              </a:ext>
            </a:extLst>
          </p:cNvPr>
          <p:cNvGraphicFramePr>
            <a:graphicFrameLocks/>
          </p:cNvGraphicFramePr>
          <p:nvPr>
            <p:extLst>
              <p:ext uri="{D42A27DB-BD31-4B8C-83A1-F6EECF244321}">
                <p14:modId xmlns:p14="http://schemas.microsoft.com/office/powerpoint/2010/main" val="1002313252"/>
              </p:ext>
            </p:extLst>
          </p:nvPr>
        </p:nvGraphicFramePr>
        <p:xfrm>
          <a:off x="434340" y="2317299"/>
          <a:ext cx="4137660" cy="22942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82816410-DAE7-4B1D-A41A-DE2C6081660F}"/>
              </a:ext>
            </a:extLst>
          </p:cNvPr>
          <p:cNvGraphicFramePr>
            <a:graphicFrameLocks/>
          </p:cNvGraphicFramePr>
          <p:nvPr>
            <p:extLst>
              <p:ext uri="{D42A27DB-BD31-4B8C-83A1-F6EECF244321}">
                <p14:modId xmlns:p14="http://schemas.microsoft.com/office/powerpoint/2010/main" val="3470547578"/>
              </p:ext>
            </p:extLst>
          </p:nvPr>
        </p:nvGraphicFramePr>
        <p:xfrm>
          <a:off x="4572000" y="2376383"/>
          <a:ext cx="3992880" cy="2294269"/>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p:cNvSpPr>
            <a:spLocks noGrp="1"/>
          </p:cNvSpPr>
          <p:nvPr>
            <p:ph type="sldNum" sz="quarter" idx="12"/>
          </p:nvPr>
        </p:nvSpPr>
        <p:spPr>
          <a:xfrm>
            <a:off x="8458201" y="4767264"/>
            <a:ext cx="533399" cy="273844"/>
          </a:xfrm>
        </p:spPr>
        <p:txBody>
          <a:bodyPr/>
          <a:lstStyle/>
          <a:p>
            <a:pPr defTabSz="685800"/>
            <a:fld id="{6825C322-D144-471B-8A6A-18CA93F87583}" type="slidenum">
              <a:rPr lang="en-US" smtClean="0">
                <a:solidFill>
                  <a:prstClr val="black">
                    <a:tint val="75000"/>
                  </a:prstClr>
                </a:solidFill>
              </a:rPr>
              <a:pPr defTabSz="685800"/>
              <a:t>170</a:t>
            </a:fld>
            <a:endParaRPr lang="en-US" dirty="0">
              <a:solidFill>
                <a:prstClr val="black">
                  <a:tint val="75000"/>
                </a:prstClr>
              </a:solidFill>
            </a:endParaRPr>
          </a:p>
        </p:txBody>
      </p:sp>
    </p:spTree>
    <p:extLst>
      <p:ext uri="{BB962C8B-B14F-4D97-AF65-F5344CB8AC3E}">
        <p14:creationId xmlns:p14="http://schemas.microsoft.com/office/powerpoint/2010/main" val="266556270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Active Strategy Performance Summary</a:t>
            </a:r>
          </a:p>
        </p:txBody>
      </p:sp>
      <p:graphicFrame>
        <p:nvGraphicFramePr>
          <p:cNvPr id="3" name="Table 2"/>
          <p:cNvGraphicFramePr>
            <a:graphicFrameLocks noGrp="1"/>
          </p:cNvGraphicFramePr>
          <p:nvPr>
            <p:extLst>
              <p:ext uri="{D42A27DB-BD31-4B8C-83A1-F6EECF244321}">
                <p14:modId xmlns:p14="http://schemas.microsoft.com/office/powerpoint/2010/main" val="3568212374"/>
              </p:ext>
            </p:extLst>
          </p:nvPr>
        </p:nvGraphicFramePr>
        <p:xfrm>
          <a:off x="397041" y="928657"/>
          <a:ext cx="8298799" cy="3838162"/>
        </p:xfrm>
        <a:graphic>
          <a:graphicData uri="http://schemas.openxmlformats.org/drawingml/2006/table">
            <a:tbl>
              <a:tblPr firstRow="1" bandRow="1">
                <a:tableStyleId>{EB344D84-9AFB-497E-A393-DC336BA19D2E}</a:tableStyleId>
              </a:tblPr>
              <a:tblGrid>
                <a:gridCol w="1531486">
                  <a:extLst>
                    <a:ext uri="{9D8B030D-6E8A-4147-A177-3AD203B41FA5}">
                      <a16:colId xmlns:a16="http://schemas.microsoft.com/office/drawing/2014/main" val="2259896407"/>
                    </a:ext>
                  </a:extLst>
                </a:gridCol>
                <a:gridCol w="810059">
                  <a:extLst>
                    <a:ext uri="{9D8B030D-6E8A-4147-A177-3AD203B41FA5}">
                      <a16:colId xmlns:a16="http://schemas.microsoft.com/office/drawing/2014/main" val="752111386"/>
                    </a:ext>
                  </a:extLst>
                </a:gridCol>
                <a:gridCol w="630735">
                  <a:extLst>
                    <a:ext uri="{9D8B030D-6E8A-4147-A177-3AD203B41FA5}">
                      <a16:colId xmlns:a16="http://schemas.microsoft.com/office/drawing/2014/main" val="2344402343"/>
                    </a:ext>
                  </a:extLst>
                </a:gridCol>
                <a:gridCol w="711575">
                  <a:extLst>
                    <a:ext uri="{9D8B030D-6E8A-4147-A177-3AD203B41FA5}">
                      <a16:colId xmlns:a16="http://schemas.microsoft.com/office/drawing/2014/main" val="3422311687"/>
                    </a:ext>
                  </a:extLst>
                </a:gridCol>
                <a:gridCol w="700362">
                  <a:extLst>
                    <a:ext uri="{9D8B030D-6E8A-4147-A177-3AD203B41FA5}">
                      <a16:colId xmlns:a16="http://schemas.microsoft.com/office/drawing/2014/main" val="1932843034"/>
                    </a:ext>
                  </a:extLst>
                </a:gridCol>
                <a:gridCol w="611837">
                  <a:extLst>
                    <a:ext uri="{9D8B030D-6E8A-4147-A177-3AD203B41FA5}">
                      <a16:colId xmlns:a16="http://schemas.microsoft.com/office/drawing/2014/main" val="3358992734"/>
                    </a:ext>
                  </a:extLst>
                </a:gridCol>
                <a:gridCol w="179995">
                  <a:extLst>
                    <a:ext uri="{9D8B030D-6E8A-4147-A177-3AD203B41FA5}">
                      <a16:colId xmlns:a16="http://schemas.microsoft.com/office/drawing/2014/main" val="2440068386"/>
                    </a:ext>
                  </a:extLst>
                </a:gridCol>
                <a:gridCol w="3122750">
                  <a:extLst>
                    <a:ext uri="{9D8B030D-6E8A-4147-A177-3AD203B41FA5}">
                      <a16:colId xmlns:a16="http://schemas.microsoft.com/office/drawing/2014/main" val="1105540214"/>
                    </a:ext>
                  </a:extLst>
                </a:gridCol>
              </a:tblGrid>
              <a:tr h="312181">
                <a:tc>
                  <a:txBody>
                    <a:bodyPr/>
                    <a:lstStyle/>
                    <a:p>
                      <a:endParaRPr lang="en-US" sz="1500" dirty="0">
                        <a:latin typeface="+mn-lt"/>
                      </a:endParaRPr>
                    </a:p>
                  </a:txBody>
                  <a:tcPr marL="68580" marR="68580" marT="34290" marB="34290">
                    <a:lnL>
                      <a:noFill/>
                    </a:lnL>
                    <a:lnR>
                      <a:noFill/>
                    </a:lnR>
                    <a:lnT w="25400" cmpd="sng">
                      <a:noFill/>
                    </a:lnT>
                    <a:lnB w="25400" cmpd="sng">
                      <a:noFill/>
                    </a:lnB>
                    <a:lnTlToBr w="12700" cmpd="sng">
                      <a:noFill/>
                      <a:prstDash val="solid"/>
                    </a:lnTlToBr>
                    <a:lnBlToTr w="12700" cmpd="sng">
                      <a:noFill/>
                      <a:prstDash val="solid"/>
                    </a:lnBlToTr>
                    <a:solidFill>
                      <a:schemeClr val="bg2">
                        <a:lumMod val="25000"/>
                      </a:schemeClr>
                    </a:solidFill>
                  </a:tcPr>
                </a:tc>
                <a:tc gridSpan="5">
                  <a:txBody>
                    <a:bodyPr/>
                    <a:lstStyle/>
                    <a:p>
                      <a:pPr algn="ctr"/>
                      <a:r>
                        <a:rPr lang="en-US" sz="1100" dirty="0">
                          <a:latin typeface="+mn-lt"/>
                        </a:rPr>
                        <a:t>Excess</a:t>
                      </a:r>
                      <a:r>
                        <a:rPr lang="en-US" sz="1100" baseline="0" dirty="0">
                          <a:latin typeface="+mn-lt"/>
                        </a:rPr>
                        <a:t> Returns by Aggregate</a:t>
                      </a:r>
                      <a:endParaRPr lang="en-US" sz="1100" dirty="0">
                        <a:latin typeface="+mn-lt"/>
                      </a:endParaRPr>
                    </a:p>
                  </a:txBody>
                  <a:tcPr marL="68580" marR="68580" marT="34290" marB="34290" anchor="b">
                    <a:lnL>
                      <a:noFill/>
                    </a:lnL>
                    <a:lnR>
                      <a:noFill/>
                    </a:lnR>
                    <a:lnT w="25400" cmpd="sng">
                      <a:noFill/>
                    </a:lnT>
                    <a:lnB w="25400" cmpd="sng">
                      <a:noFill/>
                    </a:lnB>
                    <a:lnTlToBr w="12700" cmpd="sng">
                      <a:noFill/>
                      <a:prstDash val="solid"/>
                    </a:lnTlToBr>
                    <a:lnBlToTr w="12700" cmpd="sng">
                      <a:noFill/>
                      <a:prstDash val="solid"/>
                    </a:lnBlToTr>
                    <a:solidFill>
                      <a:schemeClr val="bg2">
                        <a:lumMod val="2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sz="1100" dirty="0">
                        <a:latin typeface="+mn-lt"/>
                      </a:endParaRPr>
                    </a:p>
                  </a:txBody>
                  <a:tcPr marL="68580" marR="68580" marT="34290" marB="34290" anchor="b">
                    <a:lnL>
                      <a:noFill/>
                    </a:lnL>
                    <a:lnR>
                      <a:noFill/>
                    </a:lnR>
                    <a:lnT w="25400" cmpd="sng">
                      <a:noFill/>
                    </a:lnT>
                    <a:lnB w="25400" cmpd="sng">
                      <a:noFill/>
                    </a:lnB>
                    <a:lnTlToBr w="12700" cmpd="sng">
                      <a:noFill/>
                      <a:prstDash val="solid"/>
                    </a:lnTlToBr>
                    <a:lnBlToTr w="12700" cmpd="sng">
                      <a:noFill/>
                      <a:prstDash val="solid"/>
                    </a:lnBlToTr>
                    <a:solidFill>
                      <a:schemeClr val="bg2">
                        <a:lumMod val="25000"/>
                      </a:schemeClr>
                    </a:solidFill>
                  </a:tcPr>
                </a:tc>
                <a:tc>
                  <a:txBody>
                    <a:bodyPr/>
                    <a:lstStyle/>
                    <a:p>
                      <a:pPr algn="ctr"/>
                      <a:r>
                        <a:rPr lang="en-US" sz="1100" dirty="0">
                          <a:latin typeface="+mn-lt"/>
                        </a:rPr>
                        <a:t>What Happened</a:t>
                      </a:r>
                    </a:p>
                  </a:txBody>
                  <a:tcPr marL="68580" marR="68580" marT="34290" marB="34290" anchor="b">
                    <a:lnL>
                      <a:noFill/>
                    </a:lnL>
                    <a:lnR>
                      <a:noFill/>
                    </a:lnR>
                    <a:lnT w="25400" cmpd="sng">
                      <a:noFill/>
                    </a:lnT>
                    <a:lnB w="25400" cmpd="sng">
                      <a:noFill/>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221234070"/>
                  </a:ext>
                </a:extLst>
              </a:tr>
              <a:tr h="320040">
                <a:tc>
                  <a:txBody>
                    <a:bodyPr/>
                    <a:lstStyle/>
                    <a:p>
                      <a:r>
                        <a:rPr lang="en-US" sz="800" b="1" u="none" dirty="0">
                          <a:latin typeface="+mn-lt"/>
                        </a:rPr>
                        <a:t>Active Strategy Group</a:t>
                      </a:r>
                    </a:p>
                  </a:txBody>
                  <a:tcPr marL="68580" marR="68580" marT="34290" marB="34290" anchor="b">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800" b="1" u="none" dirty="0">
                          <a:latin typeface="+mn-lt"/>
                        </a:rPr>
                        <a:t>Weight</a:t>
                      </a:r>
                      <a:r>
                        <a:rPr lang="en-US" sz="800" b="1" u="none" baseline="0" dirty="0">
                          <a:latin typeface="+mn-lt"/>
                        </a:rPr>
                        <a:t> (% of Asset Class)</a:t>
                      </a:r>
                      <a:endParaRPr lang="en-US" sz="800" b="1" u="none" dirty="0">
                        <a:latin typeface="+mn-lt"/>
                      </a:endParaRPr>
                    </a:p>
                  </a:txBody>
                  <a:tcPr marL="68580" marR="68580" marT="34290" marB="34290" anchor="b">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800" b="1" u="none" dirty="0">
                          <a:latin typeface="+mn-lt"/>
                        </a:rPr>
                        <a:t>Q1</a:t>
                      </a:r>
                      <a:r>
                        <a:rPr lang="en-US" sz="800" b="1" u="none" baseline="0" dirty="0">
                          <a:latin typeface="+mn-lt"/>
                        </a:rPr>
                        <a:t> 2021</a:t>
                      </a:r>
                      <a:endParaRPr lang="en-US" sz="800" b="1" u="none" dirty="0">
                        <a:latin typeface="+mn-lt"/>
                      </a:endParaRPr>
                    </a:p>
                  </a:txBody>
                  <a:tcPr marL="68580" marR="68580" marT="34290" marB="34290" anchor="b">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800" b="1" u="none" dirty="0">
                          <a:latin typeface="+mn-lt"/>
                        </a:rPr>
                        <a:t>1 Year</a:t>
                      </a:r>
                    </a:p>
                  </a:txBody>
                  <a:tcPr marL="68580" marR="68580" marT="34290" marB="34290" anchor="b">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800" b="1" u="none" dirty="0">
                          <a:latin typeface="+mn-lt"/>
                        </a:rPr>
                        <a:t>3 Year</a:t>
                      </a:r>
                    </a:p>
                  </a:txBody>
                  <a:tcPr marL="68580" marR="68580" marT="34290" marB="34290" anchor="b">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800" b="1" u="none" dirty="0">
                          <a:latin typeface="+mn-lt"/>
                        </a:rPr>
                        <a:t>5 Year</a:t>
                      </a:r>
                    </a:p>
                  </a:txBody>
                  <a:tcPr marL="68580" marR="68580" marT="34290" marB="34290" anchor="b">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800" b="1" dirty="0">
                        <a:latin typeface="+mn-lt"/>
                      </a:endParaRPr>
                    </a:p>
                  </a:txBody>
                  <a:tcPr marL="68580" marR="68580" marT="34290" marB="34290">
                    <a:lnL>
                      <a:noFill/>
                    </a:lnL>
                    <a:lnR>
                      <a:noFill/>
                    </a:lnR>
                    <a:lnT w="25400" cmpd="sng">
                      <a:noFill/>
                    </a:lnT>
                    <a:lnB>
                      <a:noFill/>
                    </a:lnB>
                    <a:lnTlToBr w="12700" cmpd="sng">
                      <a:noFill/>
                      <a:prstDash val="solid"/>
                    </a:lnTlToBr>
                    <a:lnBlToTr w="12700" cmpd="sng">
                      <a:noFill/>
                      <a:prstDash val="solid"/>
                    </a:lnBlToTr>
                    <a:solidFill>
                      <a:schemeClr val="bg2"/>
                    </a:solidFill>
                  </a:tcPr>
                </a:tc>
                <a:tc>
                  <a:txBody>
                    <a:bodyPr/>
                    <a:lstStyle/>
                    <a:p>
                      <a:pPr algn="ctr"/>
                      <a:r>
                        <a:rPr lang="en-US" sz="800" b="1" u="none" dirty="0">
                          <a:latin typeface="+mn-lt"/>
                        </a:rPr>
                        <a:t>Q1 Performance Drivers</a:t>
                      </a:r>
                    </a:p>
                  </a:txBody>
                  <a:tcPr marL="68580" marR="68580" marT="34290" marB="34290" anchor="b">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20233364"/>
                  </a:ext>
                </a:extLst>
              </a:tr>
              <a:tr h="571500">
                <a:tc>
                  <a:txBody>
                    <a:bodyPr/>
                    <a:lstStyle/>
                    <a:p>
                      <a:pPr algn="l" fontAlgn="t"/>
                      <a:r>
                        <a:rPr lang="en-US" sz="800" b="1" i="0" u="none" strike="noStrike" dirty="0">
                          <a:effectLst/>
                          <a:latin typeface="Calibri"/>
                        </a:rPr>
                        <a:t>Foreign Developed Large Cap</a:t>
                      </a:r>
                    </a:p>
                  </a:txBody>
                  <a:tcPr marL="4763" marR="4763" marT="4763"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21%</a:t>
                      </a:r>
                    </a:p>
                  </a:txBody>
                  <a:tcPr marL="4763" marR="4763" marT="4763"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t"/>
                      <a:r>
                        <a:rPr lang="en-US" sz="800" b="0" i="0" u="none" strike="noStrike" dirty="0">
                          <a:solidFill>
                            <a:srgbClr val="FF0000"/>
                          </a:solidFill>
                          <a:effectLst/>
                          <a:latin typeface="Calibri"/>
                        </a:rPr>
                        <a:t>-0.66%</a:t>
                      </a:r>
                    </a:p>
                  </a:txBody>
                  <a:tcPr marL="4763" marR="4763" marT="4763"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4.99%</a:t>
                      </a:r>
                    </a:p>
                  </a:txBody>
                  <a:tcPr marL="4763" marR="4763" marT="4763"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2.02%</a:t>
                      </a:r>
                    </a:p>
                  </a:txBody>
                  <a:tcPr marL="4763" marR="4763" marT="4763"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2.39%</a:t>
                      </a:r>
                    </a:p>
                  </a:txBody>
                  <a:tcPr marL="4763" marR="4763" marT="4763"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500" dirty="0">
                        <a:latin typeface="+mn-lt"/>
                      </a:endParaRPr>
                    </a:p>
                  </a:txBody>
                  <a:tcPr marL="68580" marR="68580" marT="34290" marB="34290">
                    <a:lnL>
                      <a:noFill/>
                    </a:lnL>
                    <a:lnR>
                      <a:noFill/>
                    </a:lnR>
                    <a:lnT>
                      <a:noFill/>
                    </a:lnT>
                    <a:lnB>
                      <a:noFill/>
                    </a:lnB>
                    <a:lnTlToBr w="12700" cmpd="sng">
                      <a:noFill/>
                      <a:prstDash val="solid"/>
                    </a:lnTlToBr>
                    <a:lnBlToTr w="12700" cmpd="sng">
                      <a:noFill/>
                      <a:prstDash val="solid"/>
                    </a:lnBlToTr>
                  </a:tcPr>
                </a:tc>
                <a:tc>
                  <a:txBody>
                    <a:bodyPr/>
                    <a:lstStyle/>
                    <a:p>
                      <a:r>
                        <a:rPr lang="en-US" sz="800" baseline="0" dirty="0">
                          <a:latin typeface="+mn-lt"/>
                        </a:rPr>
                        <a:t>An underweight to the surging Financials sector detracted as did exposure to quality growth-oriented holdings.  These negatives were partially offset by the rebounding performance of managers with value-focused strategies.</a:t>
                      </a:r>
                    </a:p>
                  </a:txBody>
                  <a:tcPr marL="68580" marR="68580" marT="34290" marB="3429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51729020"/>
                  </a:ext>
                </a:extLst>
              </a:tr>
              <a:tr h="320040">
                <a:tc>
                  <a:txBody>
                    <a:bodyPr/>
                    <a:lstStyle/>
                    <a:p>
                      <a:pPr algn="l" fontAlgn="t"/>
                      <a:r>
                        <a:rPr lang="en-US" sz="800" b="1" i="0" u="none" strike="noStrike" dirty="0">
                          <a:effectLst/>
                          <a:latin typeface="Calibri"/>
                        </a:rPr>
                        <a:t>Emerging Markets</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effectLst/>
                          <a:latin typeface="Calibri"/>
                        </a:rPr>
                        <a:t>12%</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effectLst/>
                          <a:latin typeface="Calibri"/>
                        </a:rPr>
                        <a:t>0.71%</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effectLst/>
                          <a:latin typeface="Calibri"/>
                        </a:rPr>
                        <a:t>4.15%</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effectLst/>
                          <a:latin typeface="Calibri"/>
                        </a:rPr>
                        <a:t>1.89%</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effectLst/>
                          <a:latin typeface="Calibri"/>
                        </a:rPr>
                        <a:t>0.76%</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endParaRPr lang="en-US" sz="1500">
                        <a:latin typeface="+mn-lt"/>
                      </a:endParaRPr>
                    </a:p>
                  </a:txBody>
                  <a:tcPr marL="68580" marR="68580" marT="34290" marB="3429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r>
                        <a:rPr lang="en-US" sz="800" dirty="0">
                          <a:latin typeface="+mn-lt"/>
                        </a:rPr>
                        <a:t>Stock selection in China and South Korea was positive, with an overweight to Brazil detracting</a:t>
                      </a:r>
                      <a:r>
                        <a:rPr lang="en-US" sz="800" baseline="0" dirty="0">
                          <a:latin typeface="+mn-lt"/>
                        </a:rPr>
                        <a:t>. </a:t>
                      </a:r>
                      <a:endParaRPr lang="en-US" sz="800" dirty="0">
                        <a:latin typeface="+mn-lt"/>
                      </a:endParaRPr>
                    </a:p>
                  </a:txBody>
                  <a:tcPr marL="68580" marR="68580" marT="34290" marB="34290">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39288674"/>
                  </a:ext>
                </a:extLst>
              </a:tr>
              <a:tr h="445770">
                <a:tc>
                  <a:txBody>
                    <a:bodyPr/>
                    <a:lstStyle/>
                    <a:p>
                      <a:pPr algn="l" fontAlgn="t"/>
                      <a:r>
                        <a:rPr lang="en-US" sz="800" b="1" i="0" u="none" strike="noStrike" dirty="0">
                          <a:effectLst/>
                          <a:latin typeface="Calibri"/>
                        </a:rPr>
                        <a:t>Dedicated Global</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8%</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0.27%</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solidFill>
                            <a:srgbClr val="FF0000"/>
                          </a:solidFill>
                          <a:effectLst/>
                          <a:latin typeface="Calibri"/>
                        </a:rPr>
                        <a:t>-7.52%</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solidFill>
                            <a:srgbClr val="FF0000"/>
                          </a:solidFill>
                          <a:effectLst/>
                          <a:latin typeface="Calibri"/>
                        </a:rPr>
                        <a:t>-1.82%</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solidFill>
                            <a:srgbClr val="FF0000"/>
                          </a:solidFill>
                          <a:effectLst/>
                          <a:latin typeface="Calibri"/>
                        </a:rPr>
                        <a:t>-1.71%</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endParaRPr lang="en-US" sz="1500" dirty="0">
                        <a:latin typeface="+mn-lt"/>
                      </a:endParaRPr>
                    </a:p>
                  </a:txBody>
                  <a:tcPr marL="68580" marR="68580" marT="34290" marB="34290">
                    <a:lnL>
                      <a:noFill/>
                    </a:lnL>
                    <a:lnR>
                      <a:noFill/>
                    </a:lnR>
                    <a:lnT>
                      <a:noFill/>
                    </a:lnT>
                    <a:lnB>
                      <a:noFill/>
                    </a:lnB>
                    <a:lnTlToBr w="12700" cmpd="sng">
                      <a:noFill/>
                      <a:prstDash val="solid"/>
                    </a:lnTlToBr>
                    <a:lnBlToTr w="12700" cmpd="sng">
                      <a:noFill/>
                      <a:prstDash val="solid"/>
                    </a:lnBlToTr>
                  </a:tcPr>
                </a:tc>
                <a:tc>
                  <a:txBody>
                    <a:bodyPr/>
                    <a:lstStyle/>
                    <a:p>
                      <a:r>
                        <a:rPr lang="en-US" sz="800" strike="noStrike" dirty="0">
                          <a:latin typeface="+mn-lt"/>
                        </a:rPr>
                        <a:t>The aggregate benefited from positive value exposures such as dividend and earnings yield.  Low-beta, defensive characteristics in some strategies detracted from returns.</a:t>
                      </a:r>
                    </a:p>
                  </a:txBody>
                  <a:tcPr marL="68580" marR="68580" marT="34290" marB="3429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30134200"/>
                  </a:ext>
                </a:extLst>
              </a:tr>
              <a:tr h="344870">
                <a:tc>
                  <a:txBody>
                    <a:bodyPr/>
                    <a:lstStyle/>
                    <a:p>
                      <a:pPr algn="l" fontAlgn="t"/>
                      <a:r>
                        <a:rPr lang="en-US" sz="800" b="1" i="0" u="none" strike="noStrike" dirty="0">
                          <a:effectLst/>
                          <a:latin typeface="Calibri"/>
                        </a:rPr>
                        <a:t>Foreign Developed Small Cap</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effectLst/>
                          <a:latin typeface="Calibri"/>
                        </a:rPr>
                        <a:t>5%</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effectLst/>
                          <a:latin typeface="Calibri"/>
                        </a:rPr>
                        <a:t>0.39%</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solidFill>
                            <a:srgbClr val="FF0000"/>
                          </a:solidFill>
                          <a:effectLst/>
                          <a:latin typeface="Calibri"/>
                        </a:rPr>
                        <a:t>-0.40%</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solidFill>
                            <a:srgbClr val="FF0000"/>
                          </a:solidFill>
                          <a:effectLst/>
                          <a:latin typeface="Calibri" panose="020F0502020204030204" pitchFamily="34" charset="0"/>
                        </a:rPr>
                        <a:t>-0.49%</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solidFill>
                            <a:srgbClr val="FF0000"/>
                          </a:solidFill>
                          <a:effectLst/>
                          <a:latin typeface="Calibri"/>
                        </a:rPr>
                        <a:t>-0.62%</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endParaRPr lang="en-US" sz="1500">
                        <a:latin typeface="+mn-lt"/>
                      </a:endParaRPr>
                    </a:p>
                  </a:txBody>
                  <a:tcPr marL="68580" marR="68580" marT="34290" marB="3429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r>
                        <a:rPr lang="en-US" sz="800" strike="noStrike" dirty="0">
                          <a:latin typeface="+mn-lt"/>
                        </a:rPr>
                        <a:t>Outperformance driven by managers with elements of value in their portfolios, as quality (in particular high quality growth) was punished.</a:t>
                      </a:r>
                      <a:endParaRPr lang="en-US" sz="800" strike="sngStrike" dirty="0">
                        <a:latin typeface="+mn-lt"/>
                      </a:endParaRPr>
                    </a:p>
                  </a:txBody>
                  <a:tcPr marL="68580" marR="68580" marT="34290" marB="34290">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83748149"/>
                  </a:ext>
                </a:extLst>
              </a:tr>
              <a:tr h="320040">
                <a:tc>
                  <a:txBody>
                    <a:bodyPr/>
                    <a:lstStyle/>
                    <a:p>
                      <a:pPr algn="l" fontAlgn="t"/>
                      <a:r>
                        <a:rPr lang="en-US" sz="800" b="1" i="0" u="none" strike="noStrike" dirty="0">
                          <a:effectLst/>
                          <a:latin typeface="Calibri"/>
                        </a:rPr>
                        <a:t>Currency</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3%</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0.47%</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0.18%</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0.12%</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solidFill>
                            <a:srgbClr val="FF0000"/>
                          </a:solidFill>
                          <a:effectLst/>
                          <a:latin typeface="Calibri"/>
                        </a:rPr>
                        <a:t>-0.08%</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endParaRPr lang="en-US" sz="1500">
                        <a:latin typeface="+mn-lt"/>
                      </a:endParaRPr>
                    </a:p>
                  </a:txBody>
                  <a:tcPr marL="68580" marR="68580" marT="34290" marB="34290">
                    <a:lnL>
                      <a:noFill/>
                    </a:lnL>
                    <a:lnR>
                      <a:noFill/>
                    </a:lnR>
                    <a:lnT>
                      <a:noFill/>
                    </a:lnT>
                    <a:lnB>
                      <a:noFill/>
                    </a:lnB>
                    <a:lnTlToBr w="12700" cmpd="sng">
                      <a:noFill/>
                      <a:prstDash val="solid"/>
                    </a:lnTlToBr>
                    <a:lnBlToTr w="12700" cmpd="sng">
                      <a:noFill/>
                      <a:prstDash val="solid"/>
                    </a:lnBlToTr>
                  </a:tcPr>
                </a:tc>
                <a:tc>
                  <a:txBody>
                    <a:bodyPr/>
                    <a:lstStyle/>
                    <a:p>
                      <a:r>
                        <a:rPr lang="en-US" sz="800" strike="noStrike" dirty="0">
                          <a:latin typeface="+mn-lt"/>
                        </a:rPr>
                        <a:t>The strengthening of the USD on higher interest rates and economic growth benefited, as did outperforming EM currencies.</a:t>
                      </a:r>
                      <a:endParaRPr lang="en-US" sz="800" strike="sngStrike" dirty="0">
                        <a:latin typeface="+mn-lt"/>
                      </a:endParaRPr>
                    </a:p>
                  </a:txBody>
                  <a:tcPr marL="68580" marR="68580" marT="34290" marB="3429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01069679"/>
                  </a:ext>
                </a:extLst>
              </a:tr>
              <a:tr h="445770">
                <a:tc>
                  <a:txBody>
                    <a:bodyPr/>
                    <a:lstStyle/>
                    <a:p>
                      <a:pPr algn="l" fontAlgn="t"/>
                      <a:r>
                        <a:rPr lang="en-US" sz="800" b="1" i="0" u="none" strike="noStrike" dirty="0">
                          <a:effectLst/>
                          <a:latin typeface="Calibri"/>
                        </a:rPr>
                        <a:t>US Small Cap</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effectLst/>
                          <a:latin typeface="Calibri"/>
                        </a:rPr>
                        <a:t>3%</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effectLst/>
                          <a:latin typeface="Calibri"/>
                        </a:rPr>
                        <a:t>1.44%</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solidFill>
                            <a:srgbClr val="FF0000"/>
                          </a:solidFill>
                          <a:effectLst/>
                          <a:latin typeface="Calibri"/>
                        </a:rPr>
                        <a:t>-1.79%</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effectLst/>
                          <a:latin typeface="Calibri"/>
                        </a:rPr>
                        <a:t>0.14%</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t"/>
                      <a:r>
                        <a:rPr lang="en-US" sz="800" b="0" i="0" u="none" strike="noStrike" dirty="0">
                          <a:solidFill>
                            <a:srgbClr val="FF0000"/>
                          </a:solidFill>
                          <a:effectLst/>
                          <a:latin typeface="Calibri"/>
                        </a:rPr>
                        <a:t>-0.35%</a:t>
                      </a:r>
                    </a:p>
                  </a:txBody>
                  <a:tcPr marL="4763" marR="4763" marT="4763" marB="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endParaRPr lang="en-US" sz="1500">
                        <a:latin typeface="+mn-lt"/>
                      </a:endParaRPr>
                    </a:p>
                  </a:txBody>
                  <a:tcPr marL="68580" marR="68580" marT="34290" marB="34290">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r>
                        <a:rPr lang="en-US" sz="800" baseline="0" dirty="0">
                          <a:latin typeface="+mn-lt"/>
                        </a:rPr>
                        <a:t>A shift towards quality and away from more speculative parts of the US small cap market was a tailwind for positive alpha.  Investors began to deemphasize the popular re-opening trade</a:t>
                      </a:r>
                    </a:p>
                  </a:txBody>
                  <a:tcPr marL="68580" marR="68580" marT="34290" marB="34290">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42445334"/>
                  </a:ext>
                </a:extLst>
              </a:tr>
              <a:tr h="445770">
                <a:tc>
                  <a:txBody>
                    <a:bodyPr/>
                    <a:lstStyle/>
                    <a:p>
                      <a:pPr algn="l" fontAlgn="t"/>
                      <a:r>
                        <a:rPr lang="en-US" sz="800" b="1" i="0" u="none" strike="noStrike" dirty="0">
                          <a:effectLst/>
                          <a:latin typeface="Calibri"/>
                        </a:rPr>
                        <a:t>US Large Cap</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2%</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4.51%</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effectLst/>
                          <a:latin typeface="Calibri"/>
                        </a:rPr>
                        <a:t>6.12%</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solidFill>
                            <a:srgbClr val="FF0000"/>
                          </a:solidFill>
                          <a:effectLst/>
                          <a:latin typeface="Calibri"/>
                        </a:rPr>
                        <a:t>-2.49%</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US" sz="800" b="0" i="0" u="none" strike="noStrike" dirty="0">
                          <a:solidFill>
                            <a:srgbClr val="FF0000"/>
                          </a:solidFill>
                          <a:effectLst/>
                          <a:latin typeface="Calibri"/>
                        </a:rPr>
                        <a:t>-1.66%</a:t>
                      </a:r>
                    </a:p>
                  </a:txBody>
                  <a:tcPr marL="4763" marR="4763" marT="4763" marB="0">
                    <a:lnL>
                      <a:noFill/>
                    </a:lnL>
                    <a:lnR>
                      <a:noFill/>
                    </a:lnR>
                    <a:lnT>
                      <a:noFill/>
                    </a:lnT>
                    <a:lnB>
                      <a:noFill/>
                    </a:lnB>
                    <a:lnTlToBr w="12700" cmpd="sng">
                      <a:noFill/>
                      <a:prstDash val="solid"/>
                    </a:lnTlToBr>
                    <a:lnBlToTr w="12700" cmpd="sng">
                      <a:noFill/>
                      <a:prstDash val="solid"/>
                    </a:lnBlToTr>
                  </a:tcPr>
                </a:tc>
                <a:tc>
                  <a:txBody>
                    <a:bodyPr/>
                    <a:lstStyle/>
                    <a:p>
                      <a:endParaRPr lang="en-US" sz="1500">
                        <a:latin typeface="+mn-lt"/>
                      </a:endParaRPr>
                    </a:p>
                  </a:txBody>
                  <a:tcPr marL="68580" marR="68580" marT="34290" marB="34290">
                    <a:lnL>
                      <a:noFill/>
                    </a:lnL>
                    <a:lnR>
                      <a:noFill/>
                    </a:lnR>
                    <a:lnT>
                      <a:noFill/>
                    </a:lnT>
                    <a:lnB>
                      <a:noFill/>
                    </a:lnB>
                    <a:lnTlToBr w="12700" cmpd="sng">
                      <a:noFill/>
                      <a:prstDash val="solid"/>
                    </a:lnTlToBr>
                    <a:lnBlToTr w="12700" cmpd="sng">
                      <a:noFill/>
                      <a:prstDash val="solid"/>
                    </a:lnBlToTr>
                  </a:tcPr>
                </a:tc>
                <a:tc>
                  <a:txBody>
                    <a:bodyPr/>
                    <a:lstStyle/>
                    <a:p>
                      <a:r>
                        <a:rPr lang="en-US" sz="800" dirty="0">
                          <a:latin typeface="+mn-lt"/>
                        </a:rPr>
                        <a:t>This consistently underperforming aggregate benefited from the sharp rotation to value, with notable </a:t>
                      </a:r>
                      <a:r>
                        <a:rPr lang="en-US" sz="800" dirty="0" err="1">
                          <a:latin typeface="+mn-lt"/>
                        </a:rPr>
                        <a:t>overweights</a:t>
                      </a:r>
                      <a:r>
                        <a:rPr lang="en-US" sz="800" dirty="0">
                          <a:latin typeface="+mn-lt"/>
                        </a:rPr>
                        <a:t> to Financials and Energy and strong IT stock selection powering returns. </a:t>
                      </a:r>
                    </a:p>
                  </a:txBody>
                  <a:tcPr marL="68580" marR="68580" marT="34290" marB="3429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59663857"/>
                  </a:ext>
                </a:extLst>
              </a:tr>
              <a:tr h="312181">
                <a:tc>
                  <a:txBody>
                    <a:bodyPr/>
                    <a:lstStyle/>
                    <a:p>
                      <a:pPr algn="l" fontAlgn="t"/>
                      <a:r>
                        <a:rPr lang="en-US" sz="800" b="1" i="0" u="none" strike="noStrike" dirty="0">
                          <a:effectLst/>
                          <a:latin typeface="Calibri" panose="020F0502020204030204" pitchFamily="34" charset="0"/>
                        </a:rPr>
                        <a:t>Total Active Aggregate</a:t>
                      </a:r>
                    </a:p>
                  </a:txBody>
                  <a:tcPr marL="4763" marR="4763" marT="4763"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fontAlgn="t"/>
                      <a:r>
                        <a:rPr lang="en-US" sz="800" b="1" i="0" u="none" strike="noStrike" dirty="0">
                          <a:effectLst/>
                          <a:latin typeface="Calibri"/>
                        </a:rPr>
                        <a:t>51%</a:t>
                      </a:r>
                    </a:p>
                  </a:txBody>
                  <a:tcPr marL="4763" marR="4763" marT="4763"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fontAlgn="t"/>
                      <a:r>
                        <a:rPr lang="en-US" sz="800" b="1" i="0" u="none" strike="noStrike" dirty="0">
                          <a:effectLst/>
                          <a:latin typeface="Calibri"/>
                        </a:rPr>
                        <a:t>0.36%</a:t>
                      </a:r>
                    </a:p>
                  </a:txBody>
                  <a:tcPr marL="4763" marR="4763" marT="4763"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fontAlgn="t"/>
                      <a:r>
                        <a:rPr lang="en-US" sz="800" b="1" i="0" u="none" strike="noStrike" dirty="0">
                          <a:effectLst/>
                          <a:latin typeface="Calibri"/>
                        </a:rPr>
                        <a:t>1.88%</a:t>
                      </a:r>
                    </a:p>
                  </a:txBody>
                  <a:tcPr marL="4763" marR="4763" marT="4763"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fontAlgn="t"/>
                      <a:r>
                        <a:rPr lang="en-US" sz="800" b="1" i="0" u="none" strike="noStrike" dirty="0">
                          <a:effectLst/>
                          <a:latin typeface="Calibri"/>
                        </a:rPr>
                        <a:t>0.60%</a:t>
                      </a:r>
                    </a:p>
                  </a:txBody>
                  <a:tcPr marL="4763" marR="4763" marT="4763"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fontAlgn="t"/>
                      <a:r>
                        <a:rPr lang="en-US" sz="800" b="1" i="0" u="none" strike="noStrike" dirty="0">
                          <a:effectLst/>
                          <a:latin typeface="Calibri" panose="020F0502020204030204" pitchFamily="34" charset="0"/>
                        </a:rPr>
                        <a:t>0.54%</a:t>
                      </a:r>
                    </a:p>
                  </a:txBody>
                  <a:tcPr marL="4763" marR="4763" marT="4763" marB="0">
                    <a:lnL>
                      <a:noFill/>
                    </a:lnL>
                    <a:lnR>
                      <a:noFill/>
                    </a:lnR>
                    <a:lnT>
                      <a:noFill/>
                    </a:lnT>
                    <a:lnB w="25400" cmpd="sng">
                      <a:noFill/>
                    </a:lnB>
                    <a:lnTlToBr w="12700" cmpd="sng">
                      <a:noFill/>
                      <a:prstDash val="solid"/>
                    </a:lnTlToBr>
                    <a:lnBlToTr w="12700" cmpd="sng">
                      <a:noFill/>
                      <a:prstDash val="solid"/>
                    </a:lnBlToTr>
                    <a:noFill/>
                  </a:tcPr>
                </a:tc>
                <a:tc>
                  <a:txBody>
                    <a:bodyPr/>
                    <a:lstStyle/>
                    <a:p>
                      <a:endParaRPr lang="en-US" sz="1500" b="1" dirty="0">
                        <a:latin typeface="+mn-lt"/>
                      </a:endParaRPr>
                    </a:p>
                  </a:txBody>
                  <a:tcPr marL="68580" marR="68580" marT="34290" marB="34290">
                    <a:lnL>
                      <a:noFill/>
                    </a:lnL>
                    <a:lnR>
                      <a:noFill/>
                    </a:lnR>
                    <a:lnT>
                      <a:noFill/>
                    </a:lnT>
                    <a:lnB w="25400" cmpd="sng">
                      <a:noFill/>
                    </a:lnB>
                    <a:lnTlToBr w="12700" cmpd="sng">
                      <a:noFill/>
                      <a:prstDash val="solid"/>
                    </a:lnTlToBr>
                    <a:lnBlToTr w="12700" cmpd="sng">
                      <a:noFill/>
                      <a:prstDash val="solid"/>
                    </a:lnBlToTr>
                    <a:noFill/>
                  </a:tcPr>
                </a:tc>
                <a:tc>
                  <a:txBody>
                    <a:bodyPr/>
                    <a:lstStyle/>
                    <a:p>
                      <a:endParaRPr lang="en-US" sz="800" b="1" dirty="0">
                        <a:latin typeface="+mn-lt"/>
                      </a:endParaRPr>
                    </a:p>
                  </a:txBody>
                  <a:tcPr marL="68580" marR="68580" marT="34290" marB="34290">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3788749"/>
                  </a:ext>
                </a:extLst>
              </a:tr>
            </a:tbl>
          </a:graphicData>
        </a:graphic>
      </p:graphicFrame>
      <p:sp>
        <p:nvSpPr>
          <p:cNvPr id="6" name="Slide Number Placeholder 5"/>
          <p:cNvSpPr>
            <a:spLocks noGrp="1"/>
          </p:cNvSpPr>
          <p:nvPr>
            <p:ph type="sldNum" sz="quarter" idx="12"/>
          </p:nvPr>
        </p:nvSpPr>
        <p:spPr>
          <a:xfrm>
            <a:off x="8458200" y="4767264"/>
            <a:ext cx="533400" cy="273844"/>
          </a:xfrm>
        </p:spPr>
        <p:txBody>
          <a:bodyPr/>
          <a:lstStyle/>
          <a:p>
            <a:pPr defTabSz="685800"/>
            <a:fld id="{6825C322-D144-471B-8A6A-18CA93F87583}" type="slidenum">
              <a:rPr lang="en-US" smtClean="0">
                <a:solidFill>
                  <a:prstClr val="black">
                    <a:tint val="75000"/>
                  </a:prstClr>
                </a:solidFill>
              </a:rPr>
              <a:pPr defTabSz="685800"/>
              <a:t>171</a:t>
            </a:fld>
            <a:endParaRPr lang="en-US" dirty="0">
              <a:solidFill>
                <a:prstClr val="black">
                  <a:tint val="75000"/>
                </a:prstClr>
              </a:solidFill>
            </a:endParaRPr>
          </a:p>
        </p:txBody>
      </p:sp>
    </p:spTree>
    <p:extLst>
      <p:ext uri="{BB962C8B-B14F-4D97-AF65-F5344CB8AC3E}">
        <p14:creationId xmlns:p14="http://schemas.microsoft.com/office/powerpoint/2010/main" val="331801125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Update on Initiatives</a:t>
            </a:r>
          </a:p>
        </p:txBody>
      </p:sp>
      <p:sp>
        <p:nvSpPr>
          <p:cNvPr id="3" name="Content Placeholder 2"/>
          <p:cNvSpPr>
            <a:spLocks noGrp="1"/>
          </p:cNvSpPr>
          <p:nvPr>
            <p:ph idx="1"/>
          </p:nvPr>
        </p:nvSpPr>
        <p:spPr>
          <a:xfrm>
            <a:off x="152400" y="1200152"/>
            <a:ext cx="8839200" cy="3567112"/>
          </a:xfrm>
        </p:spPr>
        <p:txBody>
          <a:bodyPr vert="horz" lIns="68580" tIns="34290" rIns="68580" bIns="34290" rtlCol="0" anchor="t">
            <a:normAutofit fontScale="77500" lnSpcReduction="20000"/>
          </a:bodyPr>
          <a:lstStyle/>
          <a:p>
            <a:pPr marL="0" indent="0">
              <a:buNone/>
            </a:pPr>
            <a:r>
              <a:rPr lang="en-US" b="1" u="sng" dirty="0"/>
              <a:t>Provide Alpha</a:t>
            </a:r>
          </a:p>
          <a:p>
            <a:pPr marL="342424" indent="-342424"/>
            <a:r>
              <a:rPr lang="en-US" sz="2775" dirty="0"/>
              <a:t>Continue to implement structural enhancements</a:t>
            </a:r>
            <a:endParaRPr lang="en-US" sz="2775" dirty="0">
              <a:cs typeface="Calibri"/>
            </a:endParaRPr>
          </a:p>
          <a:p>
            <a:pPr marL="742474" lvl="1" indent="-285274"/>
            <a:r>
              <a:rPr lang="en-US" dirty="0"/>
              <a:t>Funded three new Foreign Developed Small Cap managers in Q1 2021</a:t>
            </a:r>
            <a:endParaRPr lang="en-US" dirty="0">
              <a:cs typeface="Calibri"/>
            </a:endParaRPr>
          </a:p>
          <a:p>
            <a:pPr marL="742474" lvl="1" indent="-285274"/>
            <a:r>
              <a:rPr lang="en-US">
                <a:cs typeface="Calibri"/>
              </a:rPr>
              <a:t>Repositioned US Large Cap Active / Funded Differentiated Strategy</a:t>
            </a:r>
          </a:p>
          <a:p>
            <a:pPr marL="342424" indent="-342424"/>
            <a:r>
              <a:rPr lang="en-US" sz="2775" dirty="0"/>
              <a:t>Ongoing analysis of active aggregates</a:t>
            </a:r>
            <a:endParaRPr lang="en-US" sz="2775" dirty="0">
              <a:cs typeface="Calibri"/>
            </a:endParaRPr>
          </a:p>
          <a:p>
            <a:pPr marL="0" indent="0">
              <a:buNone/>
            </a:pPr>
            <a:endParaRPr lang="en-US" sz="2775" b="1" u="sng" dirty="0"/>
          </a:p>
          <a:p>
            <a:pPr marL="0" indent="0">
              <a:buNone/>
            </a:pPr>
            <a:r>
              <a:rPr lang="en-US" sz="2775" b="1" u="sng" dirty="0"/>
              <a:t>Provide Liquidity </a:t>
            </a:r>
            <a:endParaRPr lang="en-US" sz="2775" b="1" u="sng" dirty="0">
              <a:cs typeface="Calibri"/>
            </a:endParaRPr>
          </a:p>
          <a:p>
            <a:pPr marL="342424" indent="-342424"/>
            <a:r>
              <a:rPr lang="en-US" sz="2775" dirty="0"/>
              <a:t>GE continues to be a significant provider of liquidity to support beneficiary payments</a:t>
            </a:r>
            <a:endParaRPr lang="en-US" dirty="0">
              <a:cs typeface="Calibri"/>
            </a:endParaRPr>
          </a:p>
          <a:p>
            <a:pPr marL="742474" lvl="1" indent="-285274"/>
            <a:r>
              <a:rPr lang="en-US" dirty="0"/>
              <a:t>Raised $4.1 billion in Q1 2021 (including asset allocation rebalance) and $7.3 billion during 2020.</a:t>
            </a:r>
            <a:endParaRPr lang="en-US" dirty="0">
              <a:cs typeface="Calibri"/>
            </a:endParaRPr>
          </a:p>
          <a:p>
            <a:pPr marL="742474" lvl="1" indent="-285274"/>
            <a:endParaRPr lang="en-US" dirty="0">
              <a:cs typeface="Calibri"/>
            </a:endParaRPr>
          </a:p>
        </p:txBody>
      </p:sp>
      <p:sp>
        <p:nvSpPr>
          <p:cNvPr id="5" name="Slide Number Placeholder 4"/>
          <p:cNvSpPr>
            <a:spLocks noGrp="1"/>
          </p:cNvSpPr>
          <p:nvPr>
            <p:ph type="sldNum" sz="quarter" idx="12"/>
          </p:nvPr>
        </p:nvSpPr>
        <p:spPr>
          <a:xfrm>
            <a:off x="8534400" y="4767264"/>
            <a:ext cx="457200" cy="273844"/>
          </a:xfrm>
        </p:spPr>
        <p:txBody>
          <a:bodyPr/>
          <a:lstStyle/>
          <a:p>
            <a:pPr defTabSz="685800"/>
            <a:fld id="{6825C322-D144-471B-8A6A-18CA93F87583}" type="slidenum">
              <a:rPr lang="en-US" smtClean="0">
                <a:solidFill>
                  <a:prstClr val="black">
                    <a:tint val="75000"/>
                  </a:prstClr>
                </a:solidFill>
              </a:rPr>
              <a:pPr defTabSz="685800"/>
              <a:t>172</a:t>
            </a:fld>
            <a:endParaRPr lang="en-US" dirty="0">
              <a:solidFill>
                <a:prstClr val="black">
                  <a:tint val="75000"/>
                </a:prstClr>
              </a:solidFill>
            </a:endParaRPr>
          </a:p>
        </p:txBody>
      </p:sp>
    </p:spTree>
    <p:extLst>
      <p:ext uri="{BB962C8B-B14F-4D97-AF65-F5344CB8AC3E}">
        <p14:creationId xmlns:p14="http://schemas.microsoft.com/office/powerpoint/2010/main" val="49432321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031317"/>
          </a:xfrm>
          <a:prstGeom prst="rect">
            <a:avLst/>
          </a:prstGeom>
        </p:spPr>
        <p:txBody>
          <a:bodyPr wrap="square" lIns="91432" tIns="45716" rIns="91432" bIns="45716">
            <a:spAutoFit/>
          </a:bodyPr>
          <a:lstStyle/>
          <a:p>
            <a:r>
              <a:rPr lang="en-US" b="1" dirty="0">
                <a:solidFill>
                  <a:prstClr val="black"/>
                </a:solidFill>
              </a:rPr>
              <a:t>Item 7</a:t>
            </a:r>
            <a:r>
              <a:rPr lang="en-US" b="1" dirty="0" smtClean="0">
                <a:solidFill>
                  <a:prstClr val="black"/>
                </a:solidFill>
              </a:rPr>
              <a:t>.</a:t>
            </a:r>
            <a:r>
              <a:rPr lang="en-US" b="1" dirty="0">
                <a:solidFill>
                  <a:prstClr val="black"/>
                </a:solidFill>
              </a:rPr>
              <a:t>	</a:t>
            </a:r>
            <a:r>
              <a:rPr lang="en-US" b="1" dirty="0" smtClean="0">
                <a:solidFill>
                  <a:prstClr val="black"/>
                </a:solidFill>
              </a:rPr>
              <a:t>Fixed Income Asset Class Review</a:t>
            </a:r>
          </a:p>
          <a:p>
            <a:r>
              <a:rPr lang="en-US" b="1" dirty="0" smtClean="0">
                <a:solidFill>
                  <a:prstClr val="black"/>
                </a:solidFill>
              </a:rPr>
              <a:t>	</a:t>
            </a:r>
          </a:p>
          <a:p>
            <a:r>
              <a:rPr lang="en-US" i="1" dirty="0" smtClean="0"/>
              <a:t>	</a:t>
            </a:r>
            <a:r>
              <a:rPr lang="en-US" i="1" dirty="0"/>
              <a:t>Katy </a:t>
            </a:r>
            <a:r>
              <a:rPr lang="en-US" i="1" dirty="0" smtClean="0"/>
              <a:t>Wojciechowski</a:t>
            </a:r>
            <a:r>
              <a:rPr lang="en-US" i="1" dirty="0" smtClean="0">
                <a:solidFill>
                  <a:prstClr val="black"/>
                </a:solidFill>
              </a:rPr>
              <a:t>, Senior Investment Officer</a:t>
            </a:r>
          </a:p>
          <a:p>
            <a:endParaRPr lang="en-US" i="1" dirty="0">
              <a:solidFill>
                <a:prstClr val="black"/>
              </a:solidFill>
            </a:endParaRPr>
          </a:p>
          <a:p>
            <a:r>
              <a:rPr lang="en-US" i="1" dirty="0" smtClean="0">
                <a:solidFill>
                  <a:prstClr val="black"/>
                </a:solidFill>
              </a:rPr>
              <a:t>	</a:t>
            </a:r>
            <a:r>
              <a:rPr lang="en-US" i="1" dirty="0"/>
              <a:t>(See Attachments </a:t>
            </a:r>
            <a:r>
              <a:rPr lang="en-US" i="1" dirty="0" smtClean="0"/>
              <a:t>7B)</a:t>
            </a:r>
            <a:r>
              <a:rPr lang="en-US" dirty="0" smtClean="0"/>
              <a:t> </a:t>
            </a:r>
            <a:r>
              <a:rPr lang="en-US" dirty="0"/>
              <a:t>	</a:t>
            </a:r>
          </a:p>
          <a:p>
            <a:endParaRPr lang="en-US" i="1" dirty="0" smtClean="0">
              <a:solidFill>
                <a:prstClr val="black"/>
              </a:solidFill>
            </a:endParaRPr>
          </a:p>
          <a:p>
            <a:r>
              <a:rPr lang="en-US"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173</a:t>
            </a:fld>
            <a:endParaRPr lang="en-US"/>
          </a:p>
        </p:txBody>
      </p:sp>
    </p:spTree>
    <p:extLst>
      <p:ext uri="{BB962C8B-B14F-4D97-AF65-F5344CB8AC3E}">
        <p14:creationId xmlns:p14="http://schemas.microsoft.com/office/powerpoint/2010/main" val="182702817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Asset Class Portfolio Performance</a:t>
            </a:r>
          </a:p>
        </p:txBody>
      </p:sp>
      <p:sp>
        <p:nvSpPr>
          <p:cNvPr id="3" name="Content Placeholder 2"/>
          <p:cNvSpPr>
            <a:spLocks noGrp="1"/>
          </p:cNvSpPr>
          <p:nvPr>
            <p:ph idx="1"/>
          </p:nvPr>
        </p:nvSpPr>
        <p:spPr/>
        <p:txBody>
          <a:bodyPr>
            <a:normAutofit/>
          </a:bodyPr>
          <a:lstStyle/>
          <a:p>
            <a:r>
              <a:rPr lang="en-US" sz="1800" dirty="0"/>
              <a:t>Asset class outperformed Benchmark over ALL time periods with low risk and high Information Ratio</a:t>
            </a:r>
          </a:p>
          <a:p>
            <a:endParaRPr lang="en-US" sz="1800" dirty="0"/>
          </a:p>
        </p:txBody>
      </p:sp>
      <p:graphicFrame>
        <p:nvGraphicFramePr>
          <p:cNvPr id="7" name="Chart 6">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2394490376"/>
              </p:ext>
            </p:extLst>
          </p:nvPr>
        </p:nvGraphicFramePr>
        <p:xfrm>
          <a:off x="1828800" y="1851423"/>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337530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9550"/>
            <a:ext cx="8839200" cy="762000"/>
          </a:xfrm>
        </p:spPr>
        <p:txBody>
          <a:bodyPr>
            <a:noAutofit/>
          </a:bodyPr>
          <a:lstStyle/>
          <a:p>
            <a:pPr algn="ctr"/>
            <a:r>
              <a:rPr lang="en-US" sz="3200" b="1" dirty="0"/>
              <a:t>Fixed Income Review and Outlook</a:t>
            </a:r>
            <a:r>
              <a:rPr lang="en-US" b="1" dirty="0"/>
              <a:t/>
            </a:r>
            <a:br>
              <a:rPr lang="en-US" b="1" dirty="0"/>
            </a:br>
            <a:r>
              <a:rPr lang="en-US" b="1" dirty="0"/>
              <a:t>June 2021</a:t>
            </a:r>
            <a:endParaRPr lang="en-US" sz="3200" dirty="0"/>
          </a:p>
        </p:txBody>
      </p:sp>
      <p:sp>
        <p:nvSpPr>
          <p:cNvPr id="3" name="Content Placeholder 2"/>
          <p:cNvSpPr>
            <a:spLocks noGrp="1"/>
          </p:cNvSpPr>
          <p:nvPr>
            <p:ph idx="1"/>
          </p:nvPr>
        </p:nvSpPr>
        <p:spPr>
          <a:xfrm>
            <a:off x="152400" y="1200150"/>
            <a:ext cx="8839200" cy="3886200"/>
          </a:xfrm>
        </p:spPr>
        <p:txBody>
          <a:bodyPr>
            <a:normAutofit fontScale="92500"/>
          </a:bodyPr>
          <a:lstStyle/>
          <a:p>
            <a:pPr>
              <a:lnSpc>
                <a:spcPct val="200000"/>
              </a:lnSpc>
            </a:pPr>
            <a:r>
              <a:rPr lang="en-US" sz="1400" dirty="0"/>
              <a:t>12 Month Returns for the Fixed Income benchmark – Bloomberg Intermediate Aggregate through 5/31/2021 were </a:t>
            </a:r>
            <a:r>
              <a:rPr lang="en-US" sz="1400" dirty="0" smtClean="0"/>
              <a:t>0.42%. </a:t>
            </a:r>
            <a:r>
              <a:rPr lang="en-US" sz="1500" b="1" dirty="0"/>
              <a:t>Benchmark returns fiscal YTD </a:t>
            </a:r>
            <a:r>
              <a:rPr lang="en-US" sz="1500" b="1" dirty="0" smtClean="0"/>
              <a:t>are 0.01%, </a:t>
            </a:r>
            <a:r>
              <a:rPr lang="en-US" sz="1500" b="1" dirty="0"/>
              <a:t>while asset class returns are +</a:t>
            </a:r>
            <a:r>
              <a:rPr lang="en-US" sz="1500" b="1" dirty="0" smtClean="0"/>
              <a:t>0.96% </a:t>
            </a:r>
            <a:r>
              <a:rPr lang="en-US" sz="1500" b="1" dirty="0"/>
              <a:t>for an outperformance of </a:t>
            </a:r>
            <a:r>
              <a:rPr lang="en-US" sz="1500" b="1" dirty="0" smtClean="0"/>
              <a:t>0.95%.  </a:t>
            </a:r>
            <a:endParaRPr lang="en-US" sz="1500" b="1" dirty="0"/>
          </a:p>
          <a:p>
            <a:pPr>
              <a:lnSpc>
                <a:spcPct val="200000"/>
              </a:lnSpc>
            </a:pPr>
            <a:r>
              <a:rPr lang="en-US" sz="1400" dirty="0"/>
              <a:t> Annual Absolute </a:t>
            </a:r>
            <a:r>
              <a:rPr lang="en-US" sz="1400" dirty="0" smtClean="0"/>
              <a:t> and Excess Returns </a:t>
            </a:r>
            <a:r>
              <a:rPr lang="en-US" sz="1400" dirty="0"/>
              <a:t>were positive </a:t>
            </a:r>
            <a:r>
              <a:rPr lang="en-US" sz="1400" dirty="0" smtClean="0"/>
              <a:t>for spread sectors except MBS, as demand for yield continued</a:t>
            </a:r>
            <a:endParaRPr lang="en-US" sz="1400" dirty="0"/>
          </a:p>
          <a:p>
            <a:pPr lvl="1">
              <a:lnSpc>
                <a:spcPct val="200000"/>
              </a:lnSpc>
            </a:pPr>
            <a:r>
              <a:rPr lang="en-US" sz="1400" b="1" dirty="0"/>
              <a:t>Ten year Treasury yields rose from </a:t>
            </a:r>
            <a:r>
              <a:rPr lang="en-US" sz="1400" b="1" dirty="0" smtClean="0"/>
              <a:t>1.41% </a:t>
            </a:r>
            <a:r>
              <a:rPr lang="en-US" sz="1400" b="1" dirty="0"/>
              <a:t>to </a:t>
            </a:r>
            <a:r>
              <a:rPr lang="en-US" sz="1400" b="1" dirty="0" smtClean="0"/>
              <a:t>1.58% in the quarter.  </a:t>
            </a:r>
            <a:r>
              <a:rPr lang="en-US" sz="1400" b="1" dirty="0"/>
              <a:t>Yield on the entire Benchmark is now </a:t>
            </a:r>
            <a:r>
              <a:rPr lang="en-US" sz="1400" b="1" dirty="0" smtClean="0"/>
              <a:t>1.26% </a:t>
            </a:r>
            <a:r>
              <a:rPr lang="en-US" sz="1400" b="1" dirty="0"/>
              <a:t>with a </a:t>
            </a:r>
            <a:r>
              <a:rPr lang="en-US" sz="1400" b="1" dirty="0" smtClean="0"/>
              <a:t>4.29yr </a:t>
            </a:r>
            <a:r>
              <a:rPr lang="en-US" sz="1400" b="1" dirty="0"/>
              <a:t>duration</a:t>
            </a:r>
            <a:r>
              <a:rPr lang="en-US" sz="1400" dirty="0"/>
              <a:t>.  </a:t>
            </a:r>
          </a:p>
          <a:p>
            <a:pPr lvl="1">
              <a:lnSpc>
                <a:spcPct val="200000"/>
              </a:lnSpc>
            </a:pPr>
            <a:r>
              <a:rPr lang="en-US" sz="1400" dirty="0"/>
              <a:t>Yield on the broader Barclay’s Aggregate is </a:t>
            </a:r>
            <a:r>
              <a:rPr lang="en-US" sz="1400" dirty="0" smtClean="0"/>
              <a:t>1.55% with a duration of 6.64yrs.</a:t>
            </a:r>
            <a:endParaRPr lang="en-US" sz="1400" dirty="0"/>
          </a:p>
          <a:p>
            <a:pPr marL="457200" lvl="1" indent="0">
              <a:lnSpc>
                <a:spcPct val="200000"/>
              </a:lnSpc>
              <a:buNone/>
            </a:pPr>
            <a:endParaRPr lang="en-US" sz="1400" b="1" dirty="0"/>
          </a:p>
          <a:p>
            <a:pPr marL="457200" lvl="1" indent="0">
              <a:buNone/>
            </a:pPr>
            <a:r>
              <a:rPr lang="en-US" sz="1100" b="1" dirty="0"/>
              <a:t>			</a:t>
            </a:r>
            <a:r>
              <a:rPr lang="en-US" sz="1000" b="1" dirty="0"/>
              <a:t>		</a:t>
            </a:r>
          </a:p>
          <a:p>
            <a:pPr marL="457200" lvl="1" indent="0">
              <a:buNone/>
            </a:pPr>
            <a:r>
              <a:rPr lang="en-US" sz="1000" b="1" dirty="0"/>
              <a:t>	             										</a:t>
            </a:r>
          </a:p>
          <a:p>
            <a:pPr marL="457200" lvl="1" indent="0">
              <a:buNone/>
            </a:pPr>
            <a:r>
              <a:rPr lang="en-US" sz="1000" b="1" dirty="0"/>
              <a:t>					</a:t>
            </a:r>
            <a:endParaRPr lang="en-US" sz="1400" dirty="0"/>
          </a:p>
        </p:txBody>
      </p:sp>
      <p:graphicFrame>
        <p:nvGraphicFramePr>
          <p:cNvPr id="8" name="Chart 7"/>
          <p:cNvGraphicFramePr>
            <a:graphicFrameLocks/>
          </p:cNvGraphicFramePr>
          <p:nvPr>
            <p:extLst/>
          </p:nvPr>
        </p:nvGraphicFramePr>
        <p:xfrm flipV="1">
          <a:off x="152400" y="4686300"/>
          <a:ext cx="4267200" cy="17145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200640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Benchmark Comparison</a:t>
            </a:r>
            <a:br>
              <a:rPr lang="en-US" dirty="0"/>
            </a:br>
            <a:r>
              <a:rPr lang="en-US" sz="1000" dirty="0"/>
              <a:t>as of 5/31/2021</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950701865"/>
              </p:ext>
            </p:extLst>
          </p:nvPr>
        </p:nvGraphicFramePr>
        <p:xfrm>
          <a:off x="152400" y="1352550"/>
          <a:ext cx="4343400" cy="3394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804755546"/>
              </p:ext>
            </p:extLst>
          </p:nvPr>
        </p:nvGraphicFramePr>
        <p:xfrm>
          <a:off x="228600" y="1352550"/>
          <a:ext cx="4267200" cy="29432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9">
            <a:extLst>
              <a:ext uri="{FF2B5EF4-FFF2-40B4-BE49-F238E27FC236}">
                <a16:creationId xmlns:a16="http://schemas.microsoft.com/office/drawing/2014/main" id="{00000000-0008-0000-0000-000003000000}"/>
              </a:ext>
            </a:extLst>
          </p:cNvPr>
          <p:cNvGraphicFramePr>
            <a:graphicFrameLocks noGrp="1"/>
          </p:cNvGraphicFramePr>
          <p:nvPr>
            <p:ph sz="half" idx="2"/>
          </p:nvPr>
        </p:nvGraphicFramePr>
        <p:xfrm>
          <a:off x="4648200" y="1200150"/>
          <a:ext cx="4343400" cy="3394075"/>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909558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Fixed Income Review </a:t>
            </a:r>
            <a:br>
              <a:rPr lang="en-US" sz="3200" dirty="0"/>
            </a:br>
            <a:r>
              <a:rPr lang="en-US" dirty="0" smtClean="0"/>
              <a:t>June </a:t>
            </a:r>
            <a:r>
              <a:rPr lang="en-US" dirty="0"/>
              <a:t>2021</a:t>
            </a:r>
            <a:endParaRPr lang="en-US" sz="3200" dirty="0"/>
          </a:p>
        </p:txBody>
      </p:sp>
      <p:sp>
        <p:nvSpPr>
          <p:cNvPr id="3" name="Content Placeholder 2"/>
          <p:cNvSpPr>
            <a:spLocks noGrp="1"/>
          </p:cNvSpPr>
          <p:nvPr>
            <p:ph sz="half" idx="2"/>
          </p:nvPr>
        </p:nvSpPr>
        <p:spPr/>
        <p:txBody>
          <a:bodyPr>
            <a:normAutofit/>
          </a:bodyPr>
          <a:lstStyle/>
          <a:p>
            <a:pPr marL="0" indent="0">
              <a:buNone/>
            </a:pPr>
            <a:r>
              <a:rPr lang="en-US" sz="1400" dirty="0"/>
              <a:t>With that, a small move up in rates wipes out all of the carry for the year</a:t>
            </a:r>
          </a:p>
          <a:p>
            <a:pPr marL="0" indent="0">
              <a:buNone/>
            </a:pPr>
            <a:endParaRPr lang="en-US" sz="800" dirty="0"/>
          </a:p>
          <a:p>
            <a:pPr marL="0" indent="0">
              <a:buNone/>
            </a:pPr>
            <a:r>
              <a:rPr lang="en-US" sz="1400" dirty="0"/>
              <a:t>    </a:t>
            </a:r>
            <a:r>
              <a:rPr lang="en-US" sz="1000" dirty="0"/>
              <a:t>Option Adjusted Spread:</a:t>
            </a:r>
          </a:p>
          <a:p>
            <a:endParaRPr lang="en-US" sz="1400" dirty="0"/>
          </a:p>
        </p:txBody>
      </p:sp>
      <p:sp>
        <p:nvSpPr>
          <p:cNvPr id="4" name="TextBox 3"/>
          <p:cNvSpPr txBox="1"/>
          <p:nvPr/>
        </p:nvSpPr>
        <p:spPr>
          <a:xfrm>
            <a:off x="266700" y="1200151"/>
            <a:ext cx="403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Fixed Income offers little “Income”</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905000"/>
            <a:ext cx="4413142" cy="2945575"/>
          </a:xfrm>
          <a:prstGeom prst="rect">
            <a:avLst/>
          </a:prstGeom>
        </p:spPr>
      </p:pic>
      <p:pic>
        <p:nvPicPr>
          <p:cNvPr id="10" name="Content Placeholder 9"/>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66700" y="1904999"/>
            <a:ext cx="3924300" cy="2945575"/>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625467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Fixed Income Review </a:t>
            </a:r>
            <a:br>
              <a:rPr lang="en-US" sz="2800" dirty="0"/>
            </a:br>
            <a:r>
              <a:rPr lang="en-US" sz="2800" dirty="0" smtClean="0"/>
              <a:t>June </a:t>
            </a:r>
            <a:r>
              <a:rPr lang="en-US" sz="2800" dirty="0"/>
              <a:t>2021</a:t>
            </a:r>
            <a:endParaRPr lang="en-US" sz="2800" b="1" dirty="0"/>
          </a:p>
        </p:txBody>
      </p:sp>
      <p:sp>
        <p:nvSpPr>
          <p:cNvPr id="3" name="Content Placeholder 2"/>
          <p:cNvSpPr>
            <a:spLocks noGrp="1"/>
          </p:cNvSpPr>
          <p:nvPr>
            <p:ph sz="half" idx="1"/>
          </p:nvPr>
        </p:nvSpPr>
        <p:spPr/>
        <p:txBody>
          <a:bodyPr>
            <a:normAutofit/>
          </a:bodyPr>
          <a:lstStyle/>
          <a:p>
            <a:r>
              <a:rPr lang="en-US" sz="1600" b="1" dirty="0"/>
              <a:t>Portfolio continues to overweight Spread Product</a:t>
            </a:r>
          </a:p>
          <a:p>
            <a:endParaRPr lang="en-US" sz="1600" dirty="0"/>
          </a:p>
        </p:txBody>
      </p:sp>
      <p:sp>
        <p:nvSpPr>
          <p:cNvPr id="6" name="Content Placeholder 5"/>
          <p:cNvSpPr>
            <a:spLocks noGrp="1"/>
          </p:cNvSpPr>
          <p:nvPr>
            <p:ph sz="half" idx="2"/>
          </p:nvPr>
        </p:nvSpPr>
        <p:spPr/>
        <p:txBody>
          <a:bodyPr>
            <a:normAutofit/>
          </a:bodyPr>
          <a:lstStyle/>
          <a:p>
            <a:r>
              <a:rPr lang="en-US" sz="1600" b="1" dirty="0"/>
              <a:t>But overall Active Risk continues contained at total allocation level</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8376" y="1816917"/>
            <a:ext cx="3986012" cy="274320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112" y="1816918"/>
            <a:ext cx="3609975" cy="2777706"/>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58265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400" dirty="0"/>
              <a:t>Fixed Income Review </a:t>
            </a:r>
            <a:br>
              <a:rPr lang="en-US" sz="2400" dirty="0"/>
            </a:br>
            <a:r>
              <a:rPr lang="en-US" sz="2400" dirty="0" smtClean="0"/>
              <a:t>June </a:t>
            </a:r>
            <a:r>
              <a:rPr lang="en-US" sz="2400" dirty="0"/>
              <a:t>2021</a:t>
            </a:r>
          </a:p>
        </p:txBody>
      </p:sp>
      <p:sp>
        <p:nvSpPr>
          <p:cNvPr id="3" name="Content Placeholder 2"/>
          <p:cNvSpPr>
            <a:spLocks noGrp="1"/>
          </p:cNvSpPr>
          <p:nvPr>
            <p:ph idx="1"/>
          </p:nvPr>
        </p:nvSpPr>
        <p:spPr>
          <a:xfrm>
            <a:off x="152400" y="1485901"/>
            <a:ext cx="8839200" cy="3108722"/>
          </a:xfrm>
        </p:spPr>
        <p:txBody>
          <a:bodyPr>
            <a:normAutofit fontScale="70000" lnSpcReduction="20000"/>
          </a:bodyPr>
          <a:lstStyle/>
          <a:p>
            <a:r>
              <a:rPr lang="en-US" dirty="0"/>
              <a:t>Continue to maintain active allocation</a:t>
            </a:r>
          </a:p>
          <a:p>
            <a:r>
              <a:rPr lang="en-US" dirty="0"/>
              <a:t> Add exposure to out of benchmark structured products or other in a dedicated strategy</a:t>
            </a:r>
          </a:p>
          <a:p>
            <a:pPr lvl="2"/>
            <a:r>
              <a:rPr lang="en-US" sz="2600" b="1" i="1" dirty="0">
                <a:solidFill>
                  <a:schemeClr val="accent3">
                    <a:lumMod val="75000"/>
                  </a:schemeClr>
                </a:solidFill>
              </a:rPr>
              <a:t>Expanded guidelines with several managers, seeking out idiosyncratic opportunities</a:t>
            </a:r>
          </a:p>
          <a:p>
            <a:pPr lvl="1"/>
            <a:r>
              <a:rPr lang="en-US" dirty="0"/>
              <a:t>Consider opportunity to reduce risk to a rising rate environment within overall allocation</a:t>
            </a:r>
          </a:p>
          <a:p>
            <a:pPr lvl="2"/>
            <a:r>
              <a:rPr lang="en-US" sz="2600" b="1" i="1" dirty="0">
                <a:solidFill>
                  <a:schemeClr val="accent3">
                    <a:lumMod val="75000"/>
                  </a:schemeClr>
                </a:solidFill>
              </a:rPr>
              <a:t>Increased allocation to Short Duration Credit manager</a:t>
            </a:r>
          </a:p>
          <a:p>
            <a:pPr lvl="1"/>
            <a:r>
              <a:rPr lang="en-US" dirty="0"/>
              <a:t>Execute on tactical opportunities in out of Benchmark sectors – Core Plus opportunities</a:t>
            </a:r>
          </a:p>
          <a:p>
            <a:pPr lvl="2"/>
            <a:r>
              <a:rPr lang="en-US" sz="2600" b="1" i="1" dirty="0">
                <a:solidFill>
                  <a:schemeClr val="accent3">
                    <a:lumMod val="75000"/>
                  </a:schemeClr>
                </a:solidFill>
              </a:rPr>
              <a:t>Continuing to discuss opportunities ex-US, off benchmark, given limited opportunities in US Fixed Income.</a:t>
            </a:r>
          </a:p>
        </p:txBody>
      </p:sp>
      <p:sp>
        <p:nvSpPr>
          <p:cNvPr id="5" name="TextBox 4"/>
          <p:cNvSpPr txBox="1"/>
          <p:nvPr/>
        </p:nvSpPr>
        <p:spPr>
          <a:xfrm>
            <a:off x="152400" y="1143000"/>
            <a:ext cx="8839200" cy="369332"/>
          </a:xfrm>
          <a:prstGeom prst="rect">
            <a:avLst/>
          </a:prstGeom>
          <a:solidFill>
            <a:schemeClr val="bg2">
              <a:lumMod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Looking Forward: Pockets of Value</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6516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Vintage Year Performance</a:t>
            </a:r>
            <a:endParaRPr lang="en-US" dirty="0"/>
          </a:p>
        </p:txBody>
      </p:sp>
      <p:sp>
        <p:nvSpPr>
          <p:cNvPr id="3" name="TextBox 2"/>
          <p:cNvSpPr txBox="1"/>
          <p:nvPr/>
        </p:nvSpPr>
        <p:spPr>
          <a:xfrm>
            <a:off x="709486" y="4261844"/>
            <a:ext cx="8534400"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Since inception of the asset class, the SBA has outperformed vintage year benchmarks in 19 out of 22 years (86%)</a:t>
            </a:r>
          </a:p>
        </p:txBody>
      </p:sp>
      <p:sp>
        <p:nvSpPr>
          <p:cNvPr id="6" name="TextBox 5"/>
          <p:cNvSpPr txBox="1"/>
          <p:nvPr/>
        </p:nvSpPr>
        <p:spPr>
          <a:xfrm>
            <a:off x="6713379" y="809744"/>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381000" y="4650269"/>
            <a:ext cx="7620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*Light shading (</a:t>
            </a:r>
            <a:r>
              <a:rPr kumimoji="0" lang="en-US" sz="900" b="0" i="0" u="none" strike="noStrike" kern="1200" cap="none" spc="0" normalizeH="0" baseline="0" noProof="0" dirty="0" smtClean="0">
                <a:ln>
                  <a:noFill/>
                </a:ln>
                <a:solidFill>
                  <a:prstClr val="black"/>
                </a:solidFill>
                <a:effectLst/>
                <a:uLnTx/>
                <a:uFillTx/>
                <a:latin typeface="Calibri"/>
                <a:ea typeface="+mn-ea"/>
                <a:cs typeface="+mn-cs"/>
              </a:rPr>
              <a:t>2018,2019) </a:t>
            </a:r>
            <a:r>
              <a:rPr kumimoji="0" lang="en-US" sz="900" b="0" i="0" u="none" strike="noStrike" kern="1200" cap="none" spc="0" normalizeH="0" baseline="0" noProof="0" dirty="0">
                <a:ln>
                  <a:noFill/>
                </a:ln>
                <a:solidFill>
                  <a:prstClr val="black"/>
                </a:solidFill>
                <a:effectLst/>
                <a:uLnTx/>
                <a:uFillTx/>
                <a:latin typeface="Calibri"/>
                <a:ea typeface="+mn-ea"/>
                <a:cs typeface="+mn-cs"/>
              </a:rPr>
              <a:t>indicates vintages too young to have meaningful </a:t>
            </a:r>
            <a:r>
              <a:rPr kumimoji="0" lang="en-US" sz="900" b="0" i="0" u="none" strike="noStrike" kern="1200" cap="none" spc="0" normalizeH="0" baseline="0" noProof="0" dirty="0" smtClean="0">
                <a:ln>
                  <a:noFill/>
                </a:ln>
                <a:solidFill>
                  <a:prstClr val="black"/>
                </a:solidFill>
                <a:effectLst/>
                <a:uLnTx/>
                <a:uFillTx/>
                <a:latin typeface="Calibri"/>
                <a:ea typeface="+mn-ea"/>
                <a:cs typeface="+mn-cs"/>
              </a:rPr>
              <a:t>performance</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9" name="Chart 8">
            <a:extLst>
              <a:ext uri="{FF2B5EF4-FFF2-40B4-BE49-F238E27FC236}">
                <a16:creationId xmlns:a16="http://schemas.microsoft.com/office/drawing/2014/main" id="{B4B6CADE-3019-4677-A215-F13CE2BCAEA7}"/>
              </a:ext>
            </a:extLst>
          </p:cNvPr>
          <p:cNvGraphicFramePr>
            <a:graphicFrameLocks/>
          </p:cNvGraphicFramePr>
          <p:nvPr>
            <p:extLst>
              <p:ext uri="{D42A27DB-BD31-4B8C-83A1-F6EECF244321}">
                <p14:modId xmlns:p14="http://schemas.microsoft.com/office/powerpoint/2010/main" val="549358000"/>
              </p:ext>
            </p:extLst>
          </p:nvPr>
        </p:nvGraphicFramePr>
        <p:xfrm>
          <a:off x="457201" y="1302095"/>
          <a:ext cx="8153400" cy="3009997"/>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882571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308316"/>
          </a:xfrm>
          <a:prstGeom prst="rect">
            <a:avLst/>
          </a:prstGeom>
        </p:spPr>
        <p:txBody>
          <a:bodyPr wrap="square" lIns="91432" tIns="45716" rIns="91432" bIns="45716">
            <a:spAutoFit/>
          </a:bodyPr>
          <a:lstStyle/>
          <a:p>
            <a:r>
              <a:rPr lang="en-US" b="1" dirty="0">
                <a:solidFill>
                  <a:prstClr val="black"/>
                </a:solidFill>
              </a:rPr>
              <a:t>Item 7</a:t>
            </a:r>
            <a:r>
              <a:rPr lang="en-US" b="1" dirty="0" smtClean="0">
                <a:solidFill>
                  <a:prstClr val="black"/>
                </a:solidFill>
              </a:rPr>
              <a:t>.</a:t>
            </a:r>
            <a:r>
              <a:rPr lang="en-US" b="1" dirty="0">
                <a:solidFill>
                  <a:prstClr val="black"/>
                </a:solidFill>
              </a:rPr>
              <a:t>	</a:t>
            </a:r>
            <a:r>
              <a:rPr lang="en-US" b="1" dirty="0" smtClean="0">
                <a:solidFill>
                  <a:prstClr val="black"/>
                </a:solidFill>
              </a:rPr>
              <a:t>Real Estate Asset Class Review</a:t>
            </a:r>
          </a:p>
          <a:p>
            <a:r>
              <a:rPr lang="en-US" b="1" dirty="0" smtClean="0">
                <a:solidFill>
                  <a:prstClr val="black"/>
                </a:solidFill>
              </a:rPr>
              <a:t>	</a:t>
            </a:r>
          </a:p>
          <a:p>
            <a:r>
              <a:rPr lang="en-US" i="1" dirty="0" smtClean="0"/>
              <a:t>	</a:t>
            </a:r>
            <a:r>
              <a:rPr lang="en-US" i="1" dirty="0"/>
              <a:t>Steve </a:t>
            </a:r>
            <a:r>
              <a:rPr lang="en-US" i="1" dirty="0" smtClean="0"/>
              <a:t>Spook</a:t>
            </a:r>
            <a:r>
              <a:rPr lang="en-US" i="1" dirty="0">
                <a:solidFill>
                  <a:prstClr val="black"/>
                </a:solidFill>
              </a:rPr>
              <a:t>, Senior Investment </a:t>
            </a:r>
            <a:r>
              <a:rPr lang="en-US" i="1" dirty="0" smtClean="0">
                <a:solidFill>
                  <a:prstClr val="black"/>
                </a:solidFill>
              </a:rPr>
              <a:t>Officer</a:t>
            </a:r>
          </a:p>
          <a:p>
            <a:endParaRPr lang="en-US" i="1" dirty="0">
              <a:solidFill>
                <a:prstClr val="black"/>
              </a:solidFill>
            </a:endParaRPr>
          </a:p>
          <a:p>
            <a:r>
              <a:rPr lang="en-US" i="1" dirty="0" smtClean="0">
                <a:solidFill>
                  <a:prstClr val="black"/>
                </a:solidFill>
              </a:rPr>
              <a:t>	</a:t>
            </a:r>
            <a:r>
              <a:rPr lang="en-US" i="1" dirty="0"/>
              <a:t>(See Attachments </a:t>
            </a:r>
            <a:r>
              <a:rPr lang="en-US" i="1" dirty="0" smtClean="0"/>
              <a:t>7C)</a:t>
            </a:r>
            <a:r>
              <a:rPr lang="en-US" dirty="0" smtClean="0"/>
              <a:t> </a:t>
            </a:r>
            <a:r>
              <a:rPr lang="en-US" dirty="0"/>
              <a:t>	</a:t>
            </a:r>
          </a:p>
          <a:p>
            <a:endParaRPr lang="en-US" i="1" dirty="0">
              <a:solidFill>
                <a:prstClr val="black"/>
              </a:solidFill>
            </a:endParaRPr>
          </a:p>
          <a:p>
            <a:r>
              <a:rPr lang="en-US" i="1" dirty="0" smtClean="0"/>
              <a:t> </a:t>
            </a:r>
            <a:r>
              <a:rPr lang="en-US" dirty="0"/>
              <a:t>	</a:t>
            </a:r>
          </a:p>
          <a:p>
            <a:r>
              <a:rPr lang="en-US"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180</a:t>
            </a:fld>
            <a:endParaRPr lang="en-US"/>
          </a:p>
        </p:txBody>
      </p:sp>
    </p:spTree>
    <p:extLst>
      <p:ext uri="{BB962C8B-B14F-4D97-AF65-F5344CB8AC3E}">
        <p14:creationId xmlns:p14="http://schemas.microsoft.com/office/powerpoint/2010/main" val="125948567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2700" b="1" dirty="0" smtClean="0"/>
              <a:t>Real Estate Portfolio Sector Allocation</a:t>
            </a:r>
            <a:r>
              <a:rPr lang="en-US" sz="3600" b="1" dirty="0" smtClean="0"/>
              <a:t/>
            </a:r>
            <a:br>
              <a:rPr lang="en-US" sz="3600" b="1" dirty="0" smtClean="0"/>
            </a:br>
            <a:r>
              <a:rPr lang="en-US" sz="2200" b="1" dirty="0" smtClean="0"/>
              <a:t>as of 12/31/2020</a:t>
            </a:r>
            <a:endParaRPr lang="en-US" sz="2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5802581"/>
              </p:ext>
            </p:extLst>
          </p:nvPr>
        </p:nvGraphicFramePr>
        <p:xfrm>
          <a:off x="342901" y="1123950"/>
          <a:ext cx="2819400" cy="1771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2205078606"/>
              </p:ext>
            </p:extLst>
          </p:nvPr>
        </p:nvGraphicFramePr>
        <p:xfrm>
          <a:off x="228600" y="3144751"/>
          <a:ext cx="3200400" cy="18341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p:cNvGraphicFramePr/>
          <p:nvPr>
            <p:extLst>
              <p:ext uri="{D42A27DB-BD31-4B8C-83A1-F6EECF244321}">
                <p14:modId xmlns:p14="http://schemas.microsoft.com/office/powerpoint/2010/main" val="377605955"/>
              </p:ext>
            </p:extLst>
          </p:nvPr>
        </p:nvGraphicFramePr>
        <p:xfrm>
          <a:off x="3657600" y="1200150"/>
          <a:ext cx="5334000" cy="360045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1"/>
          <p:cNvSpPr txBox="1"/>
          <p:nvPr/>
        </p:nvSpPr>
        <p:spPr>
          <a:xfrm>
            <a:off x="7391400" y="4893115"/>
            <a:ext cx="1523977" cy="1687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lumMod val="50000"/>
                  </a:prstClr>
                </a:solidFill>
                <a:effectLst/>
                <a:uLnTx/>
                <a:uFillTx/>
                <a:latin typeface="Calibri"/>
                <a:ea typeface="+mn-ea"/>
                <a:cs typeface="+mn-cs"/>
              </a:rPr>
              <a:t>Source: IBP 12/31/20 Report</a:t>
            </a:r>
            <a:endParaRPr kumimoji="0" lang="en-US" sz="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35183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42900"/>
            <a:ext cx="8839200" cy="742950"/>
          </a:xfrm>
        </p:spPr>
        <p:txBody>
          <a:bodyPr/>
          <a:lstStyle/>
          <a:p>
            <a:pPr algn="ctr"/>
            <a:r>
              <a:rPr lang="en-US" sz="2400" b="1" dirty="0" smtClean="0"/>
              <a:t>Private Market Leverage</a:t>
            </a:r>
            <a:br>
              <a:rPr lang="en-US" sz="2400" b="1" dirty="0" smtClean="0"/>
            </a:br>
            <a:r>
              <a:rPr lang="en-US" sz="2000" b="1" dirty="0" smtClean="0"/>
              <a:t>as of 12/31/2020</a:t>
            </a:r>
            <a:endParaRPr lang="en-US" sz="20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50101926"/>
              </p:ext>
            </p:extLst>
          </p:nvPr>
        </p:nvGraphicFramePr>
        <p:xfrm>
          <a:off x="914400" y="6229350"/>
          <a:ext cx="4114800" cy="2667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1093692253"/>
              </p:ext>
            </p:extLst>
          </p:nvPr>
        </p:nvGraphicFramePr>
        <p:xfrm>
          <a:off x="202066" y="1026215"/>
          <a:ext cx="4648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1"/>
          <p:cNvSpPr txBox="1"/>
          <p:nvPr/>
        </p:nvSpPr>
        <p:spPr>
          <a:xfrm>
            <a:off x="2362200" y="1085850"/>
            <a:ext cx="4572000" cy="3809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Calibri"/>
                <a:ea typeface="+mn-ea"/>
                <a:cs typeface="+mn-cs"/>
              </a:rPr>
              <a:t>Private Portfolio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Calibri"/>
                <a:ea typeface="+mn-ea"/>
                <a:cs typeface="+mn-cs"/>
              </a:rPr>
              <a:t>Market Value $20,576 M</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074964" y="3987165"/>
            <a:ext cx="6994071" cy="884583"/>
          </a:xfrm>
          <a:prstGeom prst="rect">
            <a:avLst/>
          </a:prstGeom>
          <a:solidFill>
            <a:schemeClr val="tx2">
              <a:lumMod val="40000"/>
              <a:lumOff val="60000"/>
            </a:schemeClr>
          </a:solidFill>
          <a:ln>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Investment Portfolio Guidelines:</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Private Market Portfolio leverage limited to 40% Loan to Value (LTV).</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Principal Investments Portfolio leverage limited to 30% Loan to Value (LTV).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9" name="Chart 8"/>
          <p:cNvGraphicFramePr/>
          <p:nvPr>
            <p:extLst>
              <p:ext uri="{D42A27DB-BD31-4B8C-83A1-F6EECF244321}">
                <p14:modId xmlns:p14="http://schemas.microsoft.com/office/powerpoint/2010/main" val="1156933135"/>
              </p:ext>
            </p:extLst>
          </p:nvPr>
        </p:nvGraphicFramePr>
        <p:xfrm>
          <a:off x="4850266" y="1702490"/>
          <a:ext cx="4091667" cy="1555060"/>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10796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Principal Investments Leverage</a:t>
            </a:r>
            <a:endParaRPr lang="en-US" dirty="0"/>
          </a:p>
        </p:txBody>
      </p:sp>
      <p:graphicFrame>
        <p:nvGraphicFramePr>
          <p:cNvPr id="14" name="Content Placeholder 13"/>
          <p:cNvGraphicFramePr>
            <a:graphicFrameLocks noGrp="1"/>
          </p:cNvGraphicFramePr>
          <p:nvPr>
            <p:ph sz="half" idx="4294967295"/>
            <p:extLst>
              <p:ext uri="{D42A27DB-BD31-4B8C-83A1-F6EECF244321}">
                <p14:modId xmlns:p14="http://schemas.microsoft.com/office/powerpoint/2010/main" val="1916897653"/>
              </p:ext>
            </p:extLst>
          </p:nvPr>
        </p:nvGraphicFramePr>
        <p:xfrm>
          <a:off x="6488193" y="3627061"/>
          <a:ext cx="2634036" cy="985638"/>
        </p:xfrm>
        <a:graphic>
          <a:graphicData uri="http://schemas.openxmlformats.org/drawingml/2006/table">
            <a:tbl>
              <a:tblPr firstRow="1" bandRow="1"/>
              <a:tblGrid>
                <a:gridCol w="1313072">
                  <a:extLst>
                    <a:ext uri="{9D8B030D-6E8A-4147-A177-3AD203B41FA5}">
                      <a16:colId xmlns:a16="http://schemas.microsoft.com/office/drawing/2014/main" val="186077057"/>
                    </a:ext>
                  </a:extLst>
                </a:gridCol>
                <a:gridCol w="501510">
                  <a:extLst>
                    <a:ext uri="{9D8B030D-6E8A-4147-A177-3AD203B41FA5}">
                      <a16:colId xmlns:a16="http://schemas.microsoft.com/office/drawing/2014/main" val="1409289083"/>
                    </a:ext>
                  </a:extLst>
                </a:gridCol>
                <a:gridCol w="284605">
                  <a:extLst>
                    <a:ext uri="{9D8B030D-6E8A-4147-A177-3AD203B41FA5}">
                      <a16:colId xmlns:a16="http://schemas.microsoft.com/office/drawing/2014/main" val="3109738373"/>
                    </a:ext>
                  </a:extLst>
                </a:gridCol>
                <a:gridCol w="534849">
                  <a:extLst>
                    <a:ext uri="{9D8B030D-6E8A-4147-A177-3AD203B41FA5}">
                      <a16:colId xmlns:a16="http://schemas.microsoft.com/office/drawing/2014/main" val="1338627862"/>
                    </a:ext>
                  </a:extLst>
                </a:gridCol>
              </a:tblGrid>
              <a:tr h="202654">
                <a:tc gridSpan="4">
                  <a:txBody>
                    <a:bodyPr/>
                    <a:lstStyle/>
                    <a:p>
                      <a:pPr algn="ctr" fontAlgn="b"/>
                      <a:r>
                        <a:rPr lang="en-US" sz="900" b="1" i="0" u="none" strike="noStrike" dirty="0">
                          <a:solidFill>
                            <a:srgbClr val="FFFFFF"/>
                          </a:solidFill>
                          <a:effectLst/>
                          <a:latin typeface="Calibri" panose="020F0502020204030204" pitchFamily="34" charset="0"/>
                        </a:rPr>
                        <a:t>Investment Portfolio Guidelines</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1566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8929806"/>
                  </a:ext>
                </a:extLst>
              </a:tr>
              <a:tr h="195746">
                <a:tc gridSpan="4">
                  <a:txBody>
                    <a:bodyPr/>
                    <a:lstStyle/>
                    <a:p>
                      <a:pPr algn="l" fontAlgn="b"/>
                      <a:r>
                        <a:rPr lang="en-US" sz="900" b="0" i="0" u="none" strike="noStrike" dirty="0">
                          <a:effectLst/>
                          <a:latin typeface="Calibri" panose="020F0502020204030204" pitchFamily="34" charset="0"/>
                        </a:rPr>
                        <a:t>- Portfolio Leverage limited to 30% Loan To Value (LTV)</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8182559"/>
                  </a:ext>
                </a:extLst>
              </a:tr>
              <a:tr h="195746">
                <a:tc gridSpan="3">
                  <a:txBody>
                    <a:bodyPr/>
                    <a:lstStyle/>
                    <a:p>
                      <a:pPr algn="l" fontAlgn="b"/>
                      <a:r>
                        <a:rPr lang="en-US" sz="900" b="0" i="0" u="none" strike="noStrike" dirty="0">
                          <a:effectLst/>
                          <a:latin typeface="Calibri" panose="020F0502020204030204" pitchFamily="34" charset="0"/>
                        </a:rPr>
                        <a:t>- Individual Asset Level limited to 50% LTV</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4534581"/>
                  </a:ext>
                </a:extLst>
              </a:tr>
              <a:tr h="195746">
                <a:tc gridSpan="2">
                  <a:txBody>
                    <a:bodyPr/>
                    <a:lstStyle/>
                    <a:p>
                      <a:pPr algn="l" fontAlgn="b"/>
                      <a:r>
                        <a:rPr lang="en-US" sz="900" b="0" i="0" u="none" strike="noStrike" dirty="0">
                          <a:effectLst/>
                          <a:latin typeface="Calibri" panose="020F0502020204030204" pitchFamily="34" charset="0"/>
                        </a:rPr>
                        <a:t>- JV Individual Asset limited to 70% LTV</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8155086"/>
                  </a:ext>
                </a:extLst>
              </a:tr>
              <a:tr h="195746">
                <a:tc>
                  <a:txBody>
                    <a:bodyPr/>
                    <a:lstStyle/>
                    <a:p>
                      <a:pPr algn="l" fontAlgn="b"/>
                      <a:r>
                        <a:rPr lang="en-US" sz="900" b="0" i="0" u="none" strike="noStrike" dirty="0">
                          <a:effectLst/>
                          <a:latin typeface="Calibri" panose="020F0502020204030204" pitchFamily="34" charset="0"/>
                        </a:rPr>
                        <a:t>- Nonrecourse to the SBA</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b"/>
                      <a:r>
                        <a:rPr lang="en-US" sz="900" b="0" i="0" u="none" strike="noStrike" dirty="0">
                          <a:effectLst/>
                          <a:latin typeface="Calibri" panose="020F0502020204030204" pitchFamily="34" charset="0"/>
                        </a:rPr>
                        <a:t> </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0121527"/>
                  </a:ext>
                </a:extLst>
              </a:tr>
            </a:tbl>
          </a:graphicData>
        </a:graphic>
      </p:graphicFrame>
      <p:graphicFrame>
        <p:nvGraphicFramePr>
          <p:cNvPr id="12" name="Chart 11"/>
          <p:cNvGraphicFramePr>
            <a:graphicFrameLocks/>
          </p:cNvGraphicFramePr>
          <p:nvPr>
            <p:extLst>
              <p:ext uri="{D42A27DB-BD31-4B8C-83A1-F6EECF244321}">
                <p14:modId xmlns:p14="http://schemas.microsoft.com/office/powerpoint/2010/main" val="2780551468"/>
              </p:ext>
            </p:extLst>
          </p:nvPr>
        </p:nvGraphicFramePr>
        <p:xfrm>
          <a:off x="3694550" y="1116045"/>
          <a:ext cx="5427679" cy="2496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ext uri="{D42A27DB-BD31-4B8C-83A1-F6EECF244321}">
                <p14:modId xmlns:p14="http://schemas.microsoft.com/office/powerpoint/2010/main" val="24741890"/>
              </p:ext>
            </p:extLst>
          </p:nvPr>
        </p:nvGraphicFramePr>
        <p:xfrm>
          <a:off x="70892" y="1116045"/>
          <a:ext cx="1376031" cy="15829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a:graphicFrameLocks/>
          </p:cNvGraphicFramePr>
          <p:nvPr>
            <p:extLst>
              <p:ext uri="{D42A27DB-BD31-4B8C-83A1-F6EECF244321}">
                <p14:modId xmlns:p14="http://schemas.microsoft.com/office/powerpoint/2010/main" val="1176919115"/>
              </p:ext>
            </p:extLst>
          </p:nvPr>
        </p:nvGraphicFramePr>
        <p:xfrm>
          <a:off x="70892" y="2698984"/>
          <a:ext cx="3558790" cy="23158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p:cNvGraphicFramePr>
            <a:graphicFrameLocks/>
          </p:cNvGraphicFramePr>
          <p:nvPr>
            <p:extLst>
              <p:ext uri="{D42A27DB-BD31-4B8C-83A1-F6EECF244321}">
                <p14:modId xmlns:p14="http://schemas.microsoft.com/office/powerpoint/2010/main" val="1543185112"/>
              </p:ext>
            </p:extLst>
          </p:nvPr>
        </p:nvGraphicFramePr>
        <p:xfrm>
          <a:off x="1469043" y="1122394"/>
          <a:ext cx="2160639" cy="1576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p:cNvGraphicFramePr>
            <a:graphicFrameLocks/>
          </p:cNvGraphicFramePr>
          <p:nvPr>
            <p:extLst>
              <p:ext uri="{D42A27DB-BD31-4B8C-83A1-F6EECF244321}">
                <p14:modId xmlns:p14="http://schemas.microsoft.com/office/powerpoint/2010/main" val="799687317"/>
              </p:ext>
            </p:extLst>
          </p:nvPr>
        </p:nvGraphicFramePr>
        <p:xfrm>
          <a:off x="3682123" y="3627061"/>
          <a:ext cx="2726267" cy="1371451"/>
        </p:xfrm>
        <a:graphic>
          <a:graphicData uri="http://schemas.openxmlformats.org/drawingml/2006/chart">
            <c:chart xmlns:c="http://schemas.openxmlformats.org/drawingml/2006/chart" xmlns:r="http://schemas.openxmlformats.org/officeDocument/2006/relationships" r:id="rId7"/>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978652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3600" b="1" dirty="0" smtClean="0"/>
              <a:t>Total Real Estate Portfolio Performance</a:t>
            </a:r>
            <a:r>
              <a:rPr lang="en-US" sz="3600" dirty="0" smtClean="0"/>
              <a:t/>
            </a:r>
            <a:br>
              <a:rPr lang="en-US" sz="3600" dirty="0" smtClean="0"/>
            </a:br>
            <a:r>
              <a:rPr lang="en-US" sz="2000" dirty="0" smtClean="0"/>
              <a:t>Data Through 12/31/2020</a:t>
            </a:r>
            <a:endParaRPr lang="en-US" sz="3600" dirty="0"/>
          </a:p>
        </p:txBody>
      </p:sp>
      <p:graphicFrame>
        <p:nvGraphicFramePr>
          <p:cNvPr id="5" name="Chart 4"/>
          <p:cNvGraphicFramePr/>
          <p:nvPr>
            <p:extLst>
              <p:ext uri="{D42A27DB-BD31-4B8C-83A1-F6EECF244321}">
                <p14:modId xmlns:p14="http://schemas.microsoft.com/office/powerpoint/2010/main" val="2059730092"/>
              </p:ext>
            </p:extLst>
          </p:nvPr>
        </p:nvGraphicFramePr>
        <p:xfrm>
          <a:off x="457201" y="1200150"/>
          <a:ext cx="8131277" cy="360782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09600" y="4800601"/>
            <a:ext cx="1752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Source: The Townsend Group</a:t>
            </a:r>
            <a:endParaRPr kumimoji="0" lang="en-US" sz="1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695570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3600" b="1" dirty="0" smtClean="0"/>
              <a:t>Principal Investments Performance</a:t>
            </a:r>
            <a:r>
              <a:rPr lang="en-US" sz="3600" dirty="0" smtClean="0"/>
              <a:t/>
            </a:r>
            <a:br>
              <a:rPr lang="en-US" sz="3600" dirty="0" smtClean="0"/>
            </a:br>
            <a:r>
              <a:rPr lang="en-US" sz="2000" dirty="0" smtClean="0"/>
              <a:t>Data Through 12/31/2020</a:t>
            </a:r>
            <a:endParaRPr lang="en-US" sz="3600" dirty="0"/>
          </a:p>
        </p:txBody>
      </p:sp>
      <p:graphicFrame>
        <p:nvGraphicFramePr>
          <p:cNvPr id="5" name="Chart 4"/>
          <p:cNvGraphicFramePr/>
          <p:nvPr>
            <p:extLst>
              <p:ext uri="{D42A27DB-BD31-4B8C-83A1-F6EECF244321}">
                <p14:modId xmlns:p14="http://schemas.microsoft.com/office/powerpoint/2010/main" val="2896335181"/>
              </p:ext>
            </p:extLst>
          </p:nvPr>
        </p:nvGraphicFramePr>
        <p:xfrm>
          <a:off x="457201" y="1143000"/>
          <a:ext cx="8131277" cy="366497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09600" y="4800601"/>
            <a:ext cx="2133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Source: The Townsend Group</a:t>
            </a:r>
            <a:endParaRPr kumimoji="0" lang="en-US" sz="1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364998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3600" b="1" dirty="0" smtClean="0"/>
              <a:t>Externally Managed Portfolio Performance</a:t>
            </a:r>
            <a:r>
              <a:rPr lang="en-US" sz="3600" dirty="0" smtClean="0"/>
              <a:t/>
            </a:r>
            <a:br>
              <a:rPr lang="en-US" sz="3600" dirty="0" smtClean="0"/>
            </a:br>
            <a:r>
              <a:rPr lang="en-US" sz="2000" dirty="0" smtClean="0"/>
              <a:t>Data Through 12/31/2020</a:t>
            </a:r>
            <a:endParaRPr lang="en-US" sz="3600" dirty="0"/>
          </a:p>
        </p:txBody>
      </p:sp>
      <p:graphicFrame>
        <p:nvGraphicFramePr>
          <p:cNvPr id="5" name="Chart 4"/>
          <p:cNvGraphicFramePr/>
          <p:nvPr>
            <p:extLst>
              <p:ext uri="{D42A27DB-BD31-4B8C-83A1-F6EECF244321}">
                <p14:modId xmlns:p14="http://schemas.microsoft.com/office/powerpoint/2010/main" val="2234413262"/>
              </p:ext>
            </p:extLst>
          </p:nvPr>
        </p:nvGraphicFramePr>
        <p:xfrm>
          <a:off x="457201" y="1143000"/>
          <a:ext cx="8131277" cy="366497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09600" y="4800601"/>
            <a:ext cx="1828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Source: The Townsend Group</a:t>
            </a:r>
            <a:endParaRPr kumimoji="0" lang="en-US" sz="1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261069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419100"/>
            <a:ext cx="8839200" cy="933450"/>
          </a:xfrm>
        </p:spPr>
        <p:txBody>
          <a:bodyPr>
            <a:normAutofit fontScale="90000"/>
          </a:bodyPr>
          <a:lstStyle/>
          <a:p>
            <a:pPr algn="ctr"/>
            <a:r>
              <a:rPr lang="en-US" sz="2700" b="1" dirty="0" smtClean="0"/>
              <a:t>Private Market Property Type Diversification</a:t>
            </a:r>
            <a:br>
              <a:rPr lang="en-US" sz="2700" b="1" dirty="0" smtClean="0"/>
            </a:br>
            <a:r>
              <a:rPr lang="en-US" sz="2000" dirty="0" smtClean="0"/>
              <a:t>as of 12/31/2020</a:t>
            </a:r>
            <a:r>
              <a:rPr lang="en-US" sz="3600" dirty="0" smtClean="0"/>
              <a:t/>
            </a:r>
            <a:br>
              <a:rPr lang="en-US" sz="3600" dirty="0" smtClean="0"/>
            </a:br>
            <a:r>
              <a:rPr lang="en-US" sz="1800" dirty="0" smtClean="0"/>
              <a:t>Target NFI-ODCE  +/-  15%</a:t>
            </a:r>
            <a:endParaRPr lang="en-US" sz="1800" dirty="0"/>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3529894064"/>
              </p:ext>
            </p:extLst>
          </p:nvPr>
        </p:nvGraphicFramePr>
        <p:xfrm>
          <a:off x="457200" y="1352550"/>
          <a:ext cx="8229600" cy="348148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778258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514350"/>
            <a:ext cx="8839200" cy="742950"/>
          </a:xfrm>
        </p:spPr>
        <p:txBody>
          <a:bodyPr>
            <a:normAutofit fontScale="90000"/>
          </a:bodyPr>
          <a:lstStyle/>
          <a:p>
            <a:pPr algn="ctr"/>
            <a:r>
              <a:rPr lang="en-US" sz="2700" b="1" dirty="0" smtClean="0"/>
              <a:t>Private Market Geographic Diversification</a:t>
            </a:r>
            <a:br>
              <a:rPr lang="en-US" sz="2700" b="1" dirty="0" smtClean="0"/>
            </a:br>
            <a:r>
              <a:rPr lang="en-US" sz="2000" dirty="0" smtClean="0"/>
              <a:t>as of 12/31/2020</a:t>
            </a:r>
            <a:r>
              <a:rPr lang="en-US" sz="3600" dirty="0" smtClean="0"/>
              <a:t/>
            </a:r>
            <a:br>
              <a:rPr lang="en-US" sz="3600" dirty="0" smtClean="0"/>
            </a:br>
            <a:r>
              <a:rPr lang="en-US" sz="1800" dirty="0" smtClean="0"/>
              <a:t>Target NFI-ODCE  +/-  15%</a:t>
            </a:r>
            <a:endParaRPr lang="en-US" sz="18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948423307"/>
              </p:ext>
            </p:extLst>
          </p:nvPr>
        </p:nvGraphicFramePr>
        <p:xfrm>
          <a:off x="223935" y="1214146"/>
          <a:ext cx="8229600" cy="3740409"/>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662602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3100" b="1" dirty="0" smtClean="0"/>
              <a:t>Recent Activity</a:t>
            </a:r>
            <a:r>
              <a:rPr lang="en-US" sz="3600" dirty="0" smtClean="0"/>
              <a:t/>
            </a:r>
            <a:br>
              <a:rPr lang="en-US" sz="3600" dirty="0" smtClean="0"/>
            </a:br>
            <a:r>
              <a:rPr lang="en-US" sz="1800" dirty="0" smtClean="0"/>
              <a:t>(Since Last IAC Report)</a:t>
            </a:r>
            <a:endParaRPr lang="en-US" sz="1800" dirty="0"/>
          </a:p>
        </p:txBody>
      </p:sp>
      <p:sp>
        <p:nvSpPr>
          <p:cNvPr id="7" name="Content Placeholder 2"/>
          <p:cNvSpPr>
            <a:spLocks noGrp="1"/>
          </p:cNvSpPr>
          <p:nvPr>
            <p:ph idx="1"/>
          </p:nvPr>
        </p:nvSpPr>
        <p:spPr>
          <a:xfrm>
            <a:off x="838200" y="1428749"/>
            <a:ext cx="7239000" cy="3203071"/>
          </a:xfrm>
        </p:spPr>
        <p:txBody>
          <a:bodyPr>
            <a:noAutofit/>
          </a:bodyPr>
          <a:lstStyle/>
          <a:p>
            <a:pPr marL="0" indent="0">
              <a:buNone/>
            </a:pPr>
            <a:r>
              <a:rPr lang="en-US" sz="1300" u="sng" dirty="0" smtClean="0"/>
              <a:t>Principal Investments</a:t>
            </a:r>
          </a:p>
          <a:p>
            <a:pPr marL="457200" lvl="1" indent="0">
              <a:buNone/>
            </a:pPr>
            <a:r>
              <a:rPr lang="en-US" sz="1300" b="1" dirty="0" smtClean="0"/>
              <a:t>Acquisitions (Price/Equity)</a:t>
            </a:r>
            <a:endParaRPr lang="en-US" sz="1300" dirty="0"/>
          </a:p>
          <a:p>
            <a:pPr lvl="1">
              <a:buFontTx/>
              <a:buChar char="-"/>
            </a:pPr>
            <a:r>
              <a:rPr lang="en-US" sz="1300" dirty="0" smtClean="0"/>
              <a:t>Life Science			$177 million/$80 million</a:t>
            </a:r>
          </a:p>
          <a:p>
            <a:pPr lvl="1">
              <a:buFontTx/>
              <a:buChar char="-"/>
            </a:pPr>
            <a:r>
              <a:rPr lang="en-US" sz="1300" dirty="0" smtClean="0"/>
              <a:t>Medical Office			$31 million/$16 million</a:t>
            </a:r>
          </a:p>
          <a:p>
            <a:pPr marL="457200" lvl="1" indent="0">
              <a:buNone/>
            </a:pPr>
            <a:r>
              <a:rPr lang="en-US" sz="1300" b="1" dirty="0" smtClean="0"/>
              <a:t>Dispositions (Price/Equity)</a:t>
            </a:r>
            <a:endParaRPr lang="en-US" sz="1300" dirty="0" smtClean="0"/>
          </a:p>
          <a:p>
            <a:pPr lvl="1">
              <a:buFontTx/>
              <a:buChar char="-"/>
            </a:pPr>
            <a:r>
              <a:rPr lang="en-US" sz="1300" dirty="0" smtClean="0"/>
              <a:t>Student Housing (4)		$197 </a:t>
            </a:r>
            <a:r>
              <a:rPr lang="en-US" sz="1300" dirty="0"/>
              <a:t>million</a:t>
            </a:r>
            <a:r>
              <a:rPr lang="en-US" sz="1300" dirty="0" smtClean="0"/>
              <a:t>/$110 million</a:t>
            </a:r>
          </a:p>
          <a:p>
            <a:pPr lvl="1">
              <a:buFontTx/>
              <a:buChar char="-"/>
            </a:pPr>
            <a:r>
              <a:rPr lang="en-US" sz="1300" dirty="0" smtClean="0"/>
              <a:t>Industrial			$14 million/$12 million</a:t>
            </a:r>
          </a:p>
          <a:p>
            <a:pPr marL="0" indent="0">
              <a:buNone/>
            </a:pPr>
            <a:endParaRPr lang="en-US" sz="1300" u="sng" dirty="0" smtClean="0"/>
          </a:p>
          <a:p>
            <a:pPr marL="0" indent="0">
              <a:buNone/>
            </a:pPr>
            <a:r>
              <a:rPr lang="en-US" sz="1300" u="sng" dirty="0" smtClean="0"/>
              <a:t>Externally </a:t>
            </a:r>
            <a:r>
              <a:rPr lang="en-US" sz="1300" u="sng" dirty="0"/>
              <a:t>Managed:</a:t>
            </a:r>
          </a:p>
          <a:p>
            <a:pPr marL="457200" lvl="1" indent="0">
              <a:buNone/>
            </a:pPr>
            <a:r>
              <a:rPr lang="en-US" sz="1300" b="1" dirty="0" smtClean="0"/>
              <a:t>N/A</a:t>
            </a:r>
            <a:endParaRPr lang="en-US" sz="1300" dirty="0"/>
          </a:p>
          <a:p>
            <a:pPr marL="457200" lvl="1" indent="0">
              <a:buNone/>
            </a:pPr>
            <a:endParaRPr lang="en-US" sz="1400" dirty="0" smtClean="0"/>
          </a:p>
          <a:p>
            <a:pPr marL="457200" lvl="1" indent="0">
              <a:buNone/>
            </a:pPr>
            <a:endParaRPr lang="en-US" sz="1400" dirty="0"/>
          </a:p>
          <a:p>
            <a:pPr marL="457200" lvl="1" indent="0">
              <a:buNone/>
            </a:pPr>
            <a:endParaRPr lang="en-US" sz="1400" dirty="0"/>
          </a:p>
          <a:p>
            <a:pPr lvl="1">
              <a:buFontTx/>
              <a:buChar char="-"/>
            </a:pPr>
            <a:endParaRPr lang="en-US" sz="1400" dirty="0"/>
          </a:p>
          <a:p>
            <a:pPr lvl="1">
              <a:buFontTx/>
              <a:buChar char="-"/>
            </a:pPr>
            <a:endParaRPr lang="en-US" sz="1400" dirty="0" smtClean="0"/>
          </a:p>
          <a:p>
            <a:pPr lvl="1">
              <a:buFontTx/>
              <a:buChar char="-"/>
            </a:pPr>
            <a:endParaRPr lang="en-US" sz="1400" dirty="0"/>
          </a:p>
          <a:p>
            <a:pPr marL="457200" lvl="1" indent="0">
              <a:buNone/>
            </a:pPr>
            <a:r>
              <a:rPr lang="en-US" sz="1400" dirty="0"/>
              <a:t>		</a:t>
            </a:r>
          </a:p>
          <a:p>
            <a:pPr lvl="1"/>
            <a:endParaRPr lang="en-US" sz="1400" dirty="0"/>
          </a:p>
          <a:p>
            <a:pPr marL="0" indent="0">
              <a:buNone/>
            </a:pPr>
            <a:endParaRPr lang="en-US" sz="1800" dirty="0"/>
          </a:p>
          <a:p>
            <a:pPr marL="0" indent="0">
              <a:buNone/>
            </a:pPr>
            <a:endParaRPr lang="en-US" sz="1400" dirty="0" smtClean="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2119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Cash Flow History</a:t>
            </a:r>
            <a:endParaRPr lang="en-US" dirty="0"/>
          </a:p>
        </p:txBody>
      </p:sp>
      <p:graphicFrame>
        <p:nvGraphicFramePr>
          <p:cNvPr id="8" name="Chart 7">
            <a:extLst>
              <a:ext uri="{FF2B5EF4-FFF2-40B4-BE49-F238E27FC236}">
                <a16:creationId xmlns:a16="http://schemas.microsoft.com/office/drawing/2014/main" id="{D385DBC7-BEDE-447E-89E9-6AA6B589AD75}"/>
              </a:ext>
            </a:extLst>
          </p:cNvPr>
          <p:cNvGraphicFramePr>
            <a:graphicFrameLocks/>
          </p:cNvGraphicFramePr>
          <p:nvPr>
            <p:extLst>
              <p:ext uri="{D42A27DB-BD31-4B8C-83A1-F6EECF244321}">
                <p14:modId xmlns:p14="http://schemas.microsoft.com/office/powerpoint/2010/main" val="1496165722"/>
              </p:ext>
            </p:extLst>
          </p:nvPr>
        </p:nvGraphicFramePr>
        <p:xfrm>
          <a:off x="200891" y="1181100"/>
          <a:ext cx="8763000" cy="3124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id="{2FE60C08-23D0-4FFB-A69E-DFA92540A1F0}"/>
              </a:ext>
            </a:extLst>
          </p:cNvPr>
          <p:cNvGraphicFramePr>
            <a:graphicFrameLocks noGrp="1"/>
          </p:cNvGraphicFramePr>
          <p:nvPr>
            <p:extLst>
              <p:ext uri="{D42A27DB-BD31-4B8C-83A1-F6EECF244321}">
                <p14:modId xmlns:p14="http://schemas.microsoft.com/office/powerpoint/2010/main" val="1448464402"/>
              </p:ext>
            </p:extLst>
          </p:nvPr>
        </p:nvGraphicFramePr>
        <p:xfrm>
          <a:off x="457200" y="4400550"/>
          <a:ext cx="8481668" cy="365760"/>
        </p:xfrm>
        <a:graphic>
          <a:graphicData uri="http://schemas.openxmlformats.org/drawingml/2006/table">
            <a:tbl>
              <a:tblPr/>
              <a:tblGrid>
                <a:gridCol w="443767">
                  <a:extLst>
                    <a:ext uri="{9D8B030D-6E8A-4147-A177-3AD203B41FA5}">
                      <a16:colId xmlns:a16="http://schemas.microsoft.com/office/drawing/2014/main" val="3691444452"/>
                    </a:ext>
                  </a:extLst>
                </a:gridCol>
                <a:gridCol w="381733">
                  <a:extLst>
                    <a:ext uri="{9D8B030D-6E8A-4147-A177-3AD203B41FA5}">
                      <a16:colId xmlns:a16="http://schemas.microsoft.com/office/drawing/2014/main" val="953371741"/>
                    </a:ext>
                  </a:extLst>
                </a:gridCol>
                <a:gridCol w="381733">
                  <a:extLst>
                    <a:ext uri="{9D8B030D-6E8A-4147-A177-3AD203B41FA5}">
                      <a16:colId xmlns:a16="http://schemas.microsoft.com/office/drawing/2014/main" val="3651585711"/>
                    </a:ext>
                  </a:extLst>
                </a:gridCol>
                <a:gridCol w="381733">
                  <a:extLst>
                    <a:ext uri="{9D8B030D-6E8A-4147-A177-3AD203B41FA5}">
                      <a16:colId xmlns:a16="http://schemas.microsoft.com/office/drawing/2014/main" val="982380444"/>
                    </a:ext>
                  </a:extLst>
                </a:gridCol>
                <a:gridCol w="381733">
                  <a:extLst>
                    <a:ext uri="{9D8B030D-6E8A-4147-A177-3AD203B41FA5}">
                      <a16:colId xmlns:a16="http://schemas.microsoft.com/office/drawing/2014/main" val="3034472526"/>
                    </a:ext>
                  </a:extLst>
                </a:gridCol>
                <a:gridCol w="381733">
                  <a:extLst>
                    <a:ext uri="{9D8B030D-6E8A-4147-A177-3AD203B41FA5}">
                      <a16:colId xmlns:a16="http://schemas.microsoft.com/office/drawing/2014/main" val="2924797944"/>
                    </a:ext>
                  </a:extLst>
                </a:gridCol>
                <a:gridCol w="381733">
                  <a:extLst>
                    <a:ext uri="{9D8B030D-6E8A-4147-A177-3AD203B41FA5}">
                      <a16:colId xmlns:a16="http://schemas.microsoft.com/office/drawing/2014/main" val="1575743540"/>
                    </a:ext>
                  </a:extLst>
                </a:gridCol>
                <a:gridCol w="381733">
                  <a:extLst>
                    <a:ext uri="{9D8B030D-6E8A-4147-A177-3AD203B41FA5}">
                      <a16:colId xmlns:a16="http://schemas.microsoft.com/office/drawing/2014/main" val="810840505"/>
                    </a:ext>
                  </a:extLst>
                </a:gridCol>
                <a:gridCol w="381733">
                  <a:extLst>
                    <a:ext uri="{9D8B030D-6E8A-4147-A177-3AD203B41FA5}">
                      <a16:colId xmlns:a16="http://schemas.microsoft.com/office/drawing/2014/main" val="4188265500"/>
                    </a:ext>
                  </a:extLst>
                </a:gridCol>
                <a:gridCol w="381733">
                  <a:extLst>
                    <a:ext uri="{9D8B030D-6E8A-4147-A177-3AD203B41FA5}">
                      <a16:colId xmlns:a16="http://schemas.microsoft.com/office/drawing/2014/main" val="3960651026"/>
                    </a:ext>
                  </a:extLst>
                </a:gridCol>
                <a:gridCol w="381733">
                  <a:extLst>
                    <a:ext uri="{9D8B030D-6E8A-4147-A177-3AD203B41FA5}">
                      <a16:colId xmlns:a16="http://schemas.microsoft.com/office/drawing/2014/main" val="2822730741"/>
                    </a:ext>
                  </a:extLst>
                </a:gridCol>
                <a:gridCol w="381733">
                  <a:extLst>
                    <a:ext uri="{9D8B030D-6E8A-4147-A177-3AD203B41FA5}">
                      <a16:colId xmlns:a16="http://schemas.microsoft.com/office/drawing/2014/main" val="1046256374"/>
                    </a:ext>
                  </a:extLst>
                </a:gridCol>
                <a:gridCol w="381733">
                  <a:extLst>
                    <a:ext uri="{9D8B030D-6E8A-4147-A177-3AD203B41FA5}">
                      <a16:colId xmlns:a16="http://schemas.microsoft.com/office/drawing/2014/main" val="3589571614"/>
                    </a:ext>
                  </a:extLst>
                </a:gridCol>
                <a:gridCol w="381733">
                  <a:extLst>
                    <a:ext uri="{9D8B030D-6E8A-4147-A177-3AD203B41FA5}">
                      <a16:colId xmlns:a16="http://schemas.microsoft.com/office/drawing/2014/main" val="2182126465"/>
                    </a:ext>
                  </a:extLst>
                </a:gridCol>
                <a:gridCol w="381733">
                  <a:extLst>
                    <a:ext uri="{9D8B030D-6E8A-4147-A177-3AD203B41FA5}">
                      <a16:colId xmlns:a16="http://schemas.microsoft.com/office/drawing/2014/main" val="864364772"/>
                    </a:ext>
                  </a:extLst>
                </a:gridCol>
                <a:gridCol w="381733">
                  <a:extLst>
                    <a:ext uri="{9D8B030D-6E8A-4147-A177-3AD203B41FA5}">
                      <a16:colId xmlns:a16="http://schemas.microsoft.com/office/drawing/2014/main" val="3905602276"/>
                    </a:ext>
                  </a:extLst>
                </a:gridCol>
                <a:gridCol w="381733">
                  <a:extLst>
                    <a:ext uri="{9D8B030D-6E8A-4147-A177-3AD203B41FA5}">
                      <a16:colId xmlns:a16="http://schemas.microsoft.com/office/drawing/2014/main" val="4249982690"/>
                    </a:ext>
                  </a:extLst>
                </a:gridCol>
                <a:gridCol w="381733">
                  <a:extLst>
                    <a:ext uri="{9D8B030D-6E8A-4147-A177-3AD203B41FA5}">
                      <a16:colId xmlns:a16="http://schemas.microsoft.com/office/drawing/2014/main" val="3893241505"/>
                    </a:ext>
                  </a:extLst>
                </a:gridCol>
                <a:gridCol w="344098">
                  <a:extLst>
                    <a:ext uri="{9D8B030D-6E8A-4147-A177-3AD203B41FA5}">
                      <a16:colId xmlns:a16="http://schemas.microsoft.com/office/drawing/2014/main" val="628032531"/>
                    </a:ext>
                  </a:extLst>
                </a:gridCol>
                <a:gridCol w="430122">
                  <a:extLst>
                    <a:ext uri="{9D8B030D-6E8A-4147-A177-3AD203B41FA5}">
                      <a16:colId xmlns:a16="http://schemas.microsoft.com/office/drawing/2014/main" val="97235505"/>
                    </a:ext>
                  </a:extLst>
                </a:gridCol>
                <a:gridCol w="430122">
                  <a:extLst>
                    <a:ext uri="{9D8B030D-6E8A-4147-A177-3AD203B41FA5}">
                      <a16:colId xmlns:a16="http://schemas.microsoft.com/office/drawing/2014/main" val="2468127953"/>
                    </a:ext>
                  </a:extLst>
                </a:gridCol>
                <a:gridCol w="344098">
                  <a:extLst>
                    <a:ext uri="{9D8B030D-6E8A-4147-A177-3AD203B41FA5}">
                      <a16:colId xmlns:a16="http://schemas.microsoft.com/office/drawing/2014/main" val="2010457200"/>
                    </a:ext>
                  </a:extLst>
                </a:gridCol>
              </a:tblGrid>
              <a:tr h="80358">
                <a:tc gridSpan="2">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l" fontAlgn="ctr"/>
                      <a:r>
                        <a:rPr lang="en-US" sz="600" b="0" i="0" u="none" strike="noStrike" dirty="0">
                          <a:solidFill>
                            <a:srgbClr val="000000"/>
                          </a:solidFill>
                          <a:effectLst/>
                          <a:latin typeface="Source Sans Pro" panose="020B0503030403020204" pitchFamily="34" charset="0"/>
                        </a:rPr>
                        <a:t>Cash Flows ($M)</a:t>
                      </a:r>
                    </a:p>
                  </a:txBody>
                  <a:tcPr marL="0" marR="0" marT="0" marB="0"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dirty="0">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l"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l"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l" fontAlgn="b"/>
                      <a:endParaRPr lang="en-US" sz="600" b="0" i="0" u="none" strike="noStrike">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l" fontAlgn="b"/>
                      <a:endParaRPr lang="en-US" sz="600" b="0" i="0" u="none" strike="noStrike">
                        <a:effectLst/>
                        <a:latin typeface="Source Sans Pro" panose="020B050303040302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00851"/>
                  </a:ext>
                </a:extLst>
              </a:tr>
              <a:tr h="52541">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l" fontAlgn="t"/>
                      <a:r>
                        <a:rPr lang="en-US" sz="600" b="1" i="0" u="none" strike="noStrike" dirty="0">
                          <a:solidFill>
                            <a:srgbClr val="000000"/>
                          </a:solidFill>
                          <a:effectLst/>
                          <a:latin typeface="Source Sans Pro" panose="020B0503030403020204" pitchFamily="34" charset="0"/>
                        </a:rPr>
                        <a:t>Year:</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dirty="0">
                          <a:solidFill>
                            <a:srgbClr val="000000"/>
                          </a:solidFill>
                          <a:effectLst/>
                          <a:latin typeface="Source Sans Pro" panose="020B0503030403020204" pitchFamily="34" charset="0"/>
                        </a:rPr>
                        <a:t>2000</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2001</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2002</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2003</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2004</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2005</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2006</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2007</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2008</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2009</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2010</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2011</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2012</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2013</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2014</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2015</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2016</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2017</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2018</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2019</a:t>
                      </a:r>
                    </a:p>
                  </a:txBody>
                  <a:tcPr marL="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b"/>
                      <a:r>
                        <a:rPr lang="en-US" sz="600" b="0" i="0" u="none" strike="noStrike">
                          <a:solidFill>
                            <a:srgbClr val="000000"/>
                          </a:solidFill>
                          <a:effectLst/>
                          <a:latin typeface="Source Sans Pro" panose="020B0503030403020204" pitchFamily="34" charset="0"/>
                        </a:rPr>
                        <a:t>2020</a:t>
                      </a:r>
                    </a:p>
                  </a:txBody>
                  <a:tcPr marL="0" marR="0" marT="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626131"/>
                  </a:ext>
                </a:extLst>
              </a:tr>
              <a:tr h="52541">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l" fontAlgn="t"/>
                      <a:r>
                        <a:rPr lang="en-US" sz="600" b="1" i="0" u="none" strike="noStrike">
                          <a:solidFill>
                            <a:srgbClr val="000000"/>
                          </a:solidFill>
                          <a:effectLst/>
                          <a:latin typeface="Source Sans Pro" panose="020B0503030403020204" pitchFamily="34" charset="0"/>
                        </a:rPr>
                        <a:t>Net:</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-417.7</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76.7</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247.2</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-338.3</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374.8</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228.4</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162.4</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-155.1</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-237.9</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-124.9</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-422.6</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-207.4</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-146.3</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491.7</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230.9</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679.5</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-52.6</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696.9</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1,254.0</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326.3</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1,039.6</a:t>
                      </a: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76534876"/>
                  </a:ext>
                </a:extLst>
              </a:tr>
              <a:tr h="52541">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l" fontAlgn="t"/>
                      <a:r>
                        <a:rPr lang="en-US" sz="600" b="1" i="0" u="none" strike="noStrike">
                          <a:solidFill>
                            <a:srgbClr val="000000"/>
                          </a:solidFill>
                          <a:effectLst/>
                          <a:latin typeface="Source Sans Pro" panose="020B0503030403020204" pitchFamily="34" charset="0"/>
                        </a:rPr>
                        <a:t>Cum:</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-2,184.7</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-2,108.0</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-1,860.8</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-2,199.1</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-1,824.3</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-1,596.0</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-1,433.5</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-1,588.6</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-1,826.5</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-1,951.4</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-2,374.0</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-2,581.4</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-2,727.7</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-2,236.1</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-2,005.1</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-1,325.7</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-1,378.3</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FF0000"/>
                          </a:solidFill>
                          <a:effectLst/>
                          <a:latin typeface="Source Sans Pro" panose="020B0503030403020204" pitchFamily="34" charset="0"/>
                        </a:rPr>
                        <a:t>-681.4</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572.6</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898.9</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Whitman RomanOsF"/>
                        </a:defRPr>
                      </a:lvl1pPr>
                      <a:lvl2pPr marL="457200" algn="l" defTabSz="914400" rtl="0" eaLnBrk="1" latinLnBrk="0" hangingPunct="1">
                        <a:defRPr sz="1800" kern="1200">
                          <a:solidFill>
                            <a:schemeClr val="tx1"/>
                          </a:solidFill>
                          <a:latin typeface="Whitman RomanOsF"/>
                        </a:defRPr>
                      </a:lvl2pPr>
                      <a:lvl3pPr marL="914400" algn="l" defTabSz="914400" rtl="0" eaLnBrk="1" latinLnBrk="0" hangingPunct="1">
                        <a:defRPr sz="1800" kern="1200">
                          <a:solidFill>
                            <a:schemeClr val="tx1"/>
                          </a:solidFill>
                          <a:latin typeface="Whitman RomanOsF"/>
                        </a:defRPr>
                      </a:lvl3pPr>
                      <a:lvl4pPr marL="1371600" algn="l" defTabSz="914400" rtl="0" eaLnBrk="1" latinLnBrk="0" hangingPunct="1">
                        <a:defRPr sz="1800" kern="1200">
                          <a:solidFill>
                            <a:schemeClr val="tx1"/>
                          </a:solidFill>
                          <a:latin typeface="Whitman RomanOsF"/>
                        </a:defRPr>
                      </a:lvl4pPr>
                      <a:lvl5pPr marL="1828800" algn="l" defTabSz="914400" rtl="0" eaLnBrk="1" latinLnBrk="0" hangingPunct="1">
                        <a:defRPr sz="1800" kern="1200">
                          <a:solidFill>
                            <a:schemeClr val="tx1"/>
                          </a:solidFill>
                          <a:latin typeface="Whitman RomanOsF"/>
                        </a:defRPr>
                      </a:lvl5pPr>
                      <a:lvl6pPr marL="2286000" algn="l" defTabSz="914400" rtl="0" eaLnBrk="1" latinLnBrk="0" hangingPunct="1">
                        <a:defRPr sz="1800" kern="1200">
                          <a:solidFill>
                            <a:schemeClr val="tx1"/>
                          </a:solidFill>
                          <a:latin typeface="Whitman RomanOsF"/>
                        </a:defRPr>
                      </a:lvl6pPr>
                      <a:lvl7pPr marL="2743200" algn="l" defTabSz="914400" rtl="0" eaLnBrk="1" latinLnBrk="0" hangingPunct="1">
                        <a:defRPr sz="1800" kern="1200">
                          <a:solidFill>
                            <a:schemeClr val="tx1"/>
                          </a:solidFill>
                          <a:latin typeface="Whitman RomanOsF"/>
                        </a:defRPr>
                      </a:lvl7pPr>
                      <a:lvl8pPr marL="3200400" algn="l" defTabSz="914400" rtl="0" eaLnBrk="1" latinLnBrk="0" hangingPunct="1">
                        <a:defRPr sz="1800" kern="1200">
                          <a:solidFill>
                            <a:schemeClr val="tx1"/>
                          </a:solidFill>
                          <a:latin typeface="Whitman RomanOsF"/>
                        </a:defRPr>
                      </a:lvl8pPr>
                      <a:lvl9pPr marL="3657600" algn="l" defTabSz="914400" rtl="0" eaLnBrk="1" latinLnBrk="0" hangingPunct="1">
                        <a:defRPr sz="1800" kern="1200">
                          <a:solidFill>
                            <a:schemeClr val="tx1"/>
                          </a:solidFill>
                          <a:latin typeface="Whitman RomanOsF"/>
                        </a:defRPr>
                      </a:lvl9pPr>
                    </a:lstStyle>
                    <a:p>
                      <a:pPr algn="ctr" fontAlgn="t"/>
                      <a:r>
                        <a:rPr lang="en-US" sz="600" b="0" i="0" u="none" strike="noStrike" dirty="0">
                          <a:solidFill>
                            <a:srgbClr val="00B050"/>
                          </a:solidFill>
                          <a:effectLst/>
                          <a:latin typeface="Source Sans Pro" panose="020B0503030403020204" pitchFamily="34" charset="0"/>
                        </a:rPr>
                        <a:t>1,938.5</a:t>
                      </a: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20693321"/>
                  </a:ext>
                </a:extLst>
              </a:tr>
            </a:tbl>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971644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308316"/>
          </a:xfrm>
          <a:prstGeom prst="rect">
            <a:avLst/>
          </a:prstGeom>
        </p:spPr>
        <p:txBody>
          <a:bodyPr wrap="square" lIns="91432" tIns="45716" rIns="91432" bIns="45716">
            <a:spAutoFit/>
          </a:bodyPr>
          <a:lstStyle/>
          <a:p>
            <a:r>
              <a:rPr lang="en-US" b="1" dirty="0">
                <a:solidFill>
                  <a:prstClr val="black"/>
                </a:solidFill>
              </a:rPr>
              <a:t>Item </a:t>
            </a:r>
            <a:r>
              <a:rPr lang="en-US" b="1" dirty="0" smtClean="0">
                <a:solidFill>
                  <a:prstClr val="black"/>
                </a:solidFill>
              </a:rPr>
              <a:t>7.	Strategic Investments Asset Class Review</a:t>
            </a:r>
          </a:p>
          <a:p>
            <a:r>
              <a:rPr lang="en-US" b="1" dirty="0" smtClean="0">
                <a:solidFill>
                  <a:prstClr val="black"/>
                </a:solidFill>
              </a:rPr>
              <a:t>	</a:t>
            </a:r>
          </a:p>
          <a:p>
            <a:r>
              <a:rPr lang="en-US" i="1" dirty="0" smtClean="0"/>
              <a:t>	Trent Webster</a:t>
            </a:r>
            <a:r>
              <a:rPr lang="en-US" i="1" dirty="0" smtClean="0">
                <a:solidFill>
                  <a:prstClr val="black"/>
                </a:solidFill>
              </a:rPr>
              <a:t>, </a:t>
            </a:r>
            <a:r>
              <a:rPr lang="en-US" i="1" dirty="0">
                <a:solidFill>
                  <a:prstClr val="black"/>
                </a:solidFill>
              </a:rPr>
              <a:t>Senior Investment </a:t>
            </a:r>
            <a:r>
              <a:rPr lang="en-US" i="1" dirty="0" smtClean="0">
                <a:solidFill>
                  <a:prstClr val="black"/>
                </a:solidFill>
              </a:rPr>
              <a:t>Officer</a:t>
            </a:r>
          </a:p>
          <a:p>
            <a:endParaRPr lang="en-US" i="1" dirty="0">
              <a:solidFill>
                <a:prstClr val="black"/>
              </a:solidFill>
            </a:endParaRPr>
          </a:p>
          <a:p>
            <a:r>
              <a:rPr lang="en-US" i="1" dirty="0" smtClean="0">
                <a:solidFill>
                  <a:prstClr val="black"/>
                </a:solidFill>
              </a:rPr>
              <a:t>	</a:t>
            </a:r>
            <a:r>
              <a:rPr lang="en-US" i="1" dirty="0"/>
              <a:t>(See Attachments </a:t>
            </a:r>
            <a:r>
              <a:rPr lang="en-US" i="1" dirty="0" smtClean="0"/>
              <a:t>7D)</a:t>
            </a:r>
            <a:r>
              <a:rPr lang="en-US" dirty="0" smtClean="0"/>
              <a:t> </a:t>
            </a:r>
            <a:r>
              <a:rPr lang="en-US" dirty="0"/>
              <a:t>	</a:t>
            </a:r>
          </a:p>
          <a:p>
            <a:endParaRPr lang="en-US" i="1" dirty="0">
              <a:solidFill>
                <a:prstClr val="black"/>
              </a:solidFill>
            </a:endParaRPr>
          </a:p>
          <a:p>
            <a:r>
              <a:rPr lang="en-US" i="1" dirty="0" smtClean="0"/>
              <a:t> </a:t>
            </a:r>
            <a:r>
              <a:rPr lang="en-US" dirty="0"/>
              <a:t>	</a:t>
            </a:r>
          </a:p>
          <a:p>
            <a:r>
              <a:rPr lang="en-US"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190</a:t>
            </a:fld>
            <a:endParaRPr lang="en-US"/>
          </a:p>
        </p:txBody>
      </p:sp>
    </p:spTree>
    <p:extLst>
      <p:ext uri="{BB962C8B-B14F-4D97-AF65-F5344CB8AC3E}">
        <p14:creationId xmlns:p14="http://schemas.microsoft.com/office/powerpoint/2010/main" val="143681746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Portfolio</a:t>
            </a:r>
          </a:p>
        </p:txBody>
      </p:sp>
      <p:pic>
        <p:nvPicPr>
          <p:cNvPr id="3" name="Picture 2">
            <a:extLst>
              <a:ext uri="{FF2B5EF4-FFF2-40B4-BE49-F238E27FC236}">
                <a16:creationId xmlns:a16="http://schemas.microsoft.com/office/drawing/2014/main" id="{4A0731B0-18A9-473F-A5D4-3FB1A0586D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1200150"/>
            <a:ext cx="6400800" cy="38100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593669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Portfolio</a:t>
            </a:r>
          </a:p>
        </p:txBody>
      </p:sp>
      <p:pic>
        <p:nvPicPr>
          <p:cNvPr id="3" name="Picture 2">
            <a:extLst>
              <a:ext uri="{FF2B5EF4-FFF2-40B4-BE49-F238E27FC236}">
                <a16:creationId xmlns:a16="http://schemas.microsoft.com/office/drawing/2014/main" id="{97E1EFBC-304A-45EC-9439-D7EBE92E3D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1200150"/>
            <a:ext cx="6400800" cy="38100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119766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Performance</a:t>
            </a:r>
          </a:p>
        </p:txBody>
      </p:sp>
      <p:pic>
        <p:nvPicPr>
          <p:cNvPr id="3" name="Picture 2">
            <a:extLst>
              <a:ext uri="{FF2B5EF4-FFF2-40B4-BE49-F238E27FC236}">
                <a16:creationId xmlns:a16="http://schemas.microsoft.com/office/drawing/2014/main" id="{03BCBC93-15E6-4C1A-A50A-4B4CC9A1C2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2965" y="1227245"/>
            <a:ext cx="7078069" cy="3889585"/>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018855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Recent Activity</a:t>
            </a:r>
          </a:p>
        </p:txBody>
      </p:sp>
      <p:sp>
        <p:nvSpPr>
          <p:cNvPr id="3" name="Subtitle 2"/>
          <p:cNvSpPr>
            <a:spLocks noGrp="1"/>
          </p:cNvSpPr>
          <p:nvPr>
            <p:ph type="subTitle" idx="4294967295"/>
          </p:nvPr>
        </p:nvSpPr>
        <p:spPr>
          <a:xfrm>
            <a:off x="304800" y="1047750"/>
            <a:ext cx="8534400" cy="3657600"/>
          </a:xfrm>
        </p:spPr>
        <p:txBody>
          <a:bodyPr>
            <a:normAutofit/>
          </a:bodyPr>
          <a:lstStyle/>
          <a:p>
            <a:pPr marL="334815" lvl="0" indent="-334815" algn="l" defTabSz="892874">
              <a:buFont typeface="Arial" pitchFamily="34" charset="0"/>
              <a:buChar char="•"/>
            </a:pPr>
            <a:endParaRPr lang="en-US" sz="2400" dirty="0"/>
          </a:p>
          <a:p>
            <a:pPr marL="334815" lvl="0" indent="-334815" algn="l" defTabSz="892874">
              <a:buFont typeface="Arial" pitchFamily="34" charset="0"/>
              <a:buChar char="•"/>
            </a:pPr>
            <a:r>
              <a:rPr lang="en-US" sz="2400" dirty="0"/>
              <a:t>Quarterly cash outflow of $374 million </a:t>
            </a:r>
          </a:p>
          <a:p>
            <a:pPr marL="334815" lvl="0" indent="-334815" algn="l" defTabSz="892874">
              <a:buFont typeface="Arial" pitchFamily="34" charset="0"/>
              <a:buChar char="•"/>
            </a:pPr>
            <a:r>
              <a:rPr lang="en-US" sz="2400" dirty="0"/>
              <a:t>Fiscal year cash outflow of $1.28 billion</a:t>
            </a:r>
          </a:p>
          <a:p>
            <a:pPr marL="334815" lvl="0" indent="-334815" algn="l" defTabSz="892874">
              <a:buFont typeface="Arial" pitchFamily="34" charset="0"/>
              <a:buChar char="•"/>
            </a:pPr>
            <a:r>
              <a:rPr lang="en-US" sz="2400" dirty="0">
                <a:solidFill>
                  <a:prstClr val="black"/>
                </a:solidFill>
              </a:rPr>
              <a:t>Four funds totaling $600 million were closed in the most recent quarter</a:t>
            </a:r>
          </a:p>
          <a:p>
            <a:pPr marL="334815" lvl="0" indent="-334815" algn="l" defTabSz="892874">
              <a:buFont typeface="Arial" pitchFamily="34" charset="0"/>
              <a:buChar char="•"/>
            </a:pPr>
            <a:r>
              <a:rPr lang="en-US" sz="2400" dirty="0"/>
              <a:t>Five funds totaling $950 million have closed this quarter</a:t>
            </a:r>
          </a:p>
          <a:p>
            <a:pPr marL="334815" lvl="0" indent="-334815" algn="l" defTabSz="892874">
              <a:buFont typeface="Arial" pitchFamily="34" charset="0"/>
              <a:buChar char="•"/>
            </a:pPr>
            <a:r>
              <a:rPr lang="en-US" sz="2400" dirty="0"/>
              <a:t>Four funds totaling $850 million are in the pipeline</a:t>
            </a:r>
          </a:p>
          <a:p>
            <a:pPr marL="0" lvl="0" indent="0" algn="l" defTabSz="892874">
              <a:buNone/>
            </a:pPr>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652617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Pipeline</a:t>
            </a:r>
          </a:p>
        </p:txBody>
      </p:sp>
      <p:sp>
        <p:nvSpPr>
          <p:cNvPr id="3" name="Subtitle 2"/>
          <p:cNvSpPr>
            <a:spLocks noGrp="1"/>
          </p:cNvSpPr>
          <p:nvPr>
            <p:ph type="subTitle" idx="4294967295"/>
          </p:nvPr>
        </p:nvSpPr>
        <p:spPr>
          <a:xfrm>
            <a:off x="304800" y="1047750"/>
            <a:ext cx="8534400" cy="3657600"/>
          </a:xfrm>
        </p:spPr>
        <p:txBody>
          <a:bodyPr>
            <a:normAutofit/>
          </a:bodyPr>
          <a:lstStyle/>
          <a:p>
            <a:pPr defTabSz="892874"/>
            <a:endParaRPr lang="en-US" sz="2000" dirty="0"/>
          </a:p>
          <a:p>
            <a:pPr marL="342900" lvl="1" indent="-342900" defTabSz="892874">
              <a:buFont typeface="Arial" pitchFamily="34" charset="0"/>
              <a:buChar char="•"/>
            </a:pPr>
            <a:r>
              <a:rPr lang="en-US" sz="2000" dirty="0"/>
              <a:t>Two Debt funds – One Distressed, one Loan</a:t>
            </a:r>
          </a:p>
          <a:p>
            <a:pPr marL="342900" lvl="1" indent="-342900" defTabSz="892874">
              <a:buFont typeface="Arial" pitchFamily="34" charset="0"/>
              <a:buChar char="•"/>
            </a:pPr>
            <a:r>
              <a:rPr lang="en-US" sz="2000" dirty="0"/>
              <a:t>Two Real Asset funds – One Real Estate, one Transportation</a:t>
            </a:r>
          </a:p>
          <a:p>
            <a:pPr marL="342900" lvl="1" indent="-342900" defTabSz="892874">
              <a:buFont typeface="Arial" pitchFamily="34" charset="0"/>
              <a:buChar char="•"/>
            </a:pPr>
            <a:endParaRPr lang="en-US" sz="1600" dirty="0"/>
          </a:p>
          <a:p>
            <a:pPr marL="342900" lvl="1" indent="-342900" defTabSz="892874">
              <a:buFont typeface="Arial" pitchFamily="34" charset="0"/>
              <a:buChar char="•"/>
            </a:pPr>
            <a:r>
              <a:rPr lang="en-US" sz="2000" dirty="0"/>
              <a:t>One new relationship</a:t>
            </a:r>
          </a:p>
          <a:p>
            <a:pPr marL="342900" lvl="1" indent="-342900" defTabSz="892874">
              <a:buFont typeface="Arial" pitchFamily="34" charset="0"/>
              <a:buChar char="•"/>
            </a:pPr>
            <a:r>
              <a:rPr lang="en-US" sz="2000" dirty="0"/>
              <a:t>Four private markets strategies</a:t>
            </a:r>
          </a:p>
          <a:p>
            <a:pPr marL="342900" lvl="1" indent="-342900" defTabSz="892874">
              <a:buFont typeface="Arial" pitchFamily="34" charset="0"/>
              <a:buChar char="•"/>
            </a:pPr>
            <a:r>
              <a:rPr lang="en-US" sz="2000" dirty="0"/>
              <a:t>No hedge funds</a:t>
            </a:r>
          </a:p>
          <a:p>
            <a:pPr marL="0" lvl="1" indent="0" defTabSz="892874">
              <a:buNone/>
            </a:pPr>
            <a:endParaRPr lang="en-US" dirty="0"/>
          </a:p>
          <a:p>
            <a:pPr lvl="1" defTabSz="892874">
              <a:buFont typeface="Arial" panose="020B0604020202020204" pitchFamily="34" charset="0"/>
              <a:buChar char="•"/>
            </a:pPr>
            <a:endParaRPr lang="en-US" sz="1800" dirty="0"/>
          </a:p>
          <a:p>
            <a:pPr lvl="1" defTabSz="892874">
              <a:buFont typeface="Courier New" panose="02070309020205020404" pitchFamily="49" charset="0"/>
              <a:buChar char="o"/>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33992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Investment Themes</a:t>
            </a:r>
          </a:p>
        </p:txBody>
      </p:sp>
      <p:sp>
        <p:nvSpPr>
          <p:cNvPr id="3" name="Subtitle 2"/>
          <p:cNvSpPr>
            <a:spLocks noGrp="1"/>
          </p:cNvSpPr>
          <p:nvPr>
            <p:ph type="subTitle" idx="4294967295"/>
          </p:nvPr>
        </p:nvSpPr>
        <p:spPr>
          <a:xfrm>
            <a:off x="304800" y="1047750"/>
            <a:ext cx="8534400" cy="3657600"/>
          </a:xfrm>
        </p:spPr>
        <p:txBody>
          <a:bodyPr>
            <a:normAutofit lnSpcReduction="10000"/>
          </a:bodyPr>
          <a:lstStyle/>
          <a:p>
            <a:pPr defTabSz="892874"/>
            <a:endParaRPr lang="en-US" sz="2000" dirty="0"/>
          </a:p>
          <a:p>
            <a:pPr defTabSz="892874"/>
            <a:r>
              <a:rPr lang="en-US" sz="2400" dirty="0"/>
              <a:t>Credit Markets</a:t>
            </a:r>
          </a:p>
          <a:p>
            <a:pPr lvl="1" defTabSz="892874"/>
            <a:r>
              <a:rPr lang="en-US" sz="2000" dirty="0"/>
              <a:t>Rapid recovery, but</a:t>
            </a:r>
          </a:p>
          <a:p>
            <a:pPr lvl="1" defTabSz="892874"/>
            <a:r>
              <a:rPr lang="en-US" sz="2000" dirty="0"/>
              <a:t>A </a:t>
            </a:r>
            <a:r>
              <a:rPr lang="en-US" sz="2000" i="1" dirty="0"/>
              <a:t>lot</a:t>
            </a:r>
            <a:r>
              <a:rPr lang="en-US" sz="2000" dirty="0"/>
              <a:t> of debt in the system</a:t>
            </a:r>
          </a:p>
          <a:p>
            <a:pPr lvl="1" defTabSz="892874"/>
            <a:r>
              <a:rPr lang="en-US" sz="2000" dirty="0"/>
              <a:t>Will the Fed come to the rescue if there is a blip in the markets?</a:t>
            </a:r>
          </a:p>
          <a:p>
            <a:pPr marL="342900" lvl="1" indent="-342900" defTabSz="892874">
              <a:buFont typeface="Arial" pitchFamily="34" charset="0"/>
              <a:buChar char="•"/>
            </a:pPr>
            <a:r>
              <a:rPr lang="en-US" dirty="0"/>
              <a:t>Insurance markets hardening</a:t>
            </a:r>
          </a:p>
          <a:p>
            <a:pPr marL="342900" lvl="1" indent="-342900" defTabSz="892874">
              <a:buFont typeface="Arial" pitchFamily="34" charset="0"/>
              <a:buChar char="•"/>
            </a:pPr>
            <a:r>
              <a:rPr lang="en-US" dirty="0"/>
              <a:t>Opportunities in aircraft as leisure travel set to accelerate</a:t>
            </a:r>
          </a:p>
          <a:p>
            <a:pPr marL="342900" lvl="1" indent="-342900" defTabSz="892874">
              <a:buFont typeface="Arial" pitchFamily="34" charset="0"/>
              <a:buChar char="•"/>
            </a:pPr>
            <a:r>
              <a:rPr lang="en-US" dirty="0"/>
              <a:t>Activists in Japan</a:t>
            </a:r>
          </a:p>
          <a:p>
            <a:pPr marL="342900" lvl="1" indent="-342900" defTabSz="892874">
              <a:buFont typeface="Arial" pitchFamily="34" charset="0"/>
              <a:buChar char="•"/>
            </a:pPr>
            <a:r>
              <a:rPr lang="en-US" dirty="0"/>
              <a:t>Commodities boom</a:t>
            </a:r>
          </a:p>
          <a:p>
            <a:pPr marL="342900" lvl="1" indent="-342900" defTabSz="892874">
              <a:buFont typeface="Arial" pitchFamily="34" charset="0"/>
              <a:buChar char="•"/>
            </a:pPr>
            <a:endParaRPr lang="en-US" dirty="0"/>
          </a:p>
          <a:p>
            <a:pPr marL="457200" lvl="1" indent="0" defTabSz="892874">
              <a:buNone/>
            </a:pPr>
            <a:endParaRPr lang="en-US" sz="2000" dirty="0"/>
          </a:p>
          <a:p>
            <a:pPr defTabSz="892874"/>
            <a:endParaRPr lang="en-US" sz="2000" dirty="0"/>
          </a:p>
          <a:p>
            <a:pPr marL="0" lvl="1" indent="0" defTabSz="892874">
              <a:buNone/>
            </a:pPr>
            <a:endParaRPr lang="en-US" dirty="0"/>
          </a:p>
          <a:p>
            <a:pPr lvl="1" defTabSz="892874">
              <a:buFont typeface="Arial" panose="020B0604020202020204" pitchFamily="34" charset="0"/>
              <a:buChar char="•"/>
            </a:pPr>
            <a:endParaRPr lang="en-US" sz="1800" dirty="0"/>
          </a:p>
          <a:p>
            <a:pPr lvl="1" defTabSz="892874">
              <a:buFont typeface="Courier New" panose="02070309020205020404" pitchFamily="49" charset="0"/>
              <a:buChar char="o"/>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673971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2031317"/>
          </a:xfrm>
          <a:prstGeom prst="rect">
            <a:avLst/>
          </a:prstGeom>
        </p:spPr>
        <p:txBody>
          <a:bodyPr wrap="square" lIns="91432" tIns="45716" rIns="91432" bIns="45716">
            <a:spAutoFit/>
          </a:bodyPr>
          <a:lstStyle/>
          <a:p>
            <a:r>
              <a:rPr lang="en-US" b="1" dirty="0">
                <a:solidFill>
                  <a:prstClr val="black"/>
                </a:solidFill>
              </a:rPr>
              <a:t>Item </a:t>
            </a:r>
            <a:r>
              <a:rPr lang="en-US" b="1" dirty="0" smtClean="0">
                <a:solidFill>
                  <a:prstClr val="black"/>
                </a:solidFill>
              </a:rPr>
              <a:t>8.</a:t>
            </a:r>
            <a:r>
              <a:rPr lang="en-US" b="1" dirty="0">
                <a:solidFill>
                  <a:prstClr val="black"/>
                </a:solidFill>
              </a:rPr>
              <a:t>	</a:t>
            </a:r>
            <a:r>
              <a:rPr lang="en-US" b="1" dirty="0" smtClean="0">
                <a:solidFill>
                  <a:prstClr val="black"/>
                </a:solidFill>
              </a:rPr>
              <a:t>Major Mandate Review</a:t>
            </a:r>
          </a:p>
          <a:p>
            <a:r>
              <a:rPr lang="en-US" b="1" dirty="0" smtClean="0">
                <a:solidFill>
                  <a:prstClr val="black"/>
                </a:solidFill>
              </a:rPr>
              <a:t>	</a:t>
            </a:r>
          </a:p>
          <a:p>
            <a:r>
              <a:rPr lang="en-US" i="1" dirty="0" smtClean="0"/>
              <a:t>	Kristen Doyle, Aon</a:t>
            </a:r>
            <a:endParaRPr lang="en-US" i="1" dirty="0"/>
          </a:p>
          <a:p>
            <a:r>
              <a:rPr lang="en-US" i="1" dirty="0" smtClean="0"/>
              <a:t>	Katie Comstock, Aon</a:t>
            </a:r>
            <a:endParaRPr lang="en-US" i="1" dirty="0" smtClean="0">
              <a:solidFill>
                <a:prstClr val="black"/>
              </a:solidFill>
            </a:endParaRPr>
          </a:p>
          <a:p>
            <a:r>
              <a:rPr lang="en-US" i="1" dirty="0">
                <a:solidFill>
                  <a:prstClr val="black"/>
                </a:solidFill>
              </a:rPr>
              <a:t>	</a:t>
            </a:r>
            <a:endParaRPr lang="en-US" i="1" dirty="0" smtClean="0">
              <a:solidFill>
                <a:prstClr val="black"/>
              </a:solidFill>
            </a:endParaRPr>
          </a:p>
          <a:p>
            <a:r>
              <a:rPr lang="en-US" dirty="0" smtClean="0"/>
              <a:t>	</a:t>
            </a:r>
            <a:r>
              <a:rPr lang="en-US" i="1" dirty="0" smtClean="0"/>
              <a:t>(</a:t>
            </a:r>
            <a:r>
              <a:rPr lang="en-US" i="1" dirty="0"/>
              <a:t>See Attachment 8A) 	</a:t>
            </a:r>
          </a:p>
          <a:p>
            <a:endParaRPr lang="en-US" i="1"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197</a:t>
            </a:fld>
            <a:endParaRPr lang="en-US"/>
          </a:p>
        </p:txBody>
      </p:sp>
    </p:spTree>
    <p:extLst>
      <p:ext uri="{BB962C8B-B14F-4D97-AF65-F5344CB8AC3E}">
        <p14:creationId xmlns:p14="http://schemas.microsoft.com/office/powerpoint/2010/main" val="279554430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txBox="1">
            <a:spLocks/>
          </p:cNvSpPr>
          <p:nvPr/>
        </p:nvSpPr>
        <p:spPr bwMode="auto">
          <a:xfrm>
            <a:off x="1483519" y="2769394"/>
            <a:ext cx="3845719" cy="563166"/>
          </a:xfrm>
          <a:prstGeom prst="rect">
            <a:avLst/>
          </a:prstGeom>
          <a:noFill/>
          <a:ln w="9525">
            <a:noFill/>
            <a:miter lim="800000"/>
            <a:headEnd/>
            <a:tailEnd/>
          </a:ln>
        </p:spPr>
        <p:txBody>
          <a:bodyPr/>
          <a:lstStyle>
            <a:lvl1pPr algn="l" rtl="0" eaLnBrk="0" fontAlgn="base" hangingPunct="0">
              <a:spcBef>
                <a:spcPct val="0"/>
              </a:spcBef>
              <a:spcAft>
                <a:spcPct val="0"/>
              </a:spcAft>
              <a:defRPr sz="2800" b="1">
                <a:solidFill>
                  <a:srgbClr val="003E74"/>
                </a:solidFill>
                <a:latin typeface="Arial" pitchFamily="34" charset="0"/>
                <a:ea typeface="ＭＳ Ｐゴシック" pitchFamily="-112" charset="-128"/>
                <a:cs typeface="+mj-cs"/>
              </a:defRPr>
            </a:lvl1pPr>
            <a:lvl2pPr algn="l" rtl="0" eaLnBrk="0" fontAlgn="base" hangingPunct="0">
              <a:spcBef>
                <a:spcPct val="0"/>
              </a:spcBef>
              <a:spcAft>
                <a:spcPct val="0"/>
              </a:spcAft>
              <a:defRPr sz="2000">
                <a:solidFill>
                  <a:srgbClr val="003E74"/>
                </a:solidFill>
                <a:latin typeface="Arial" charset="0"/>
                <a:ea typeface="ＭＳ Ｐゴシック" pitchFamily="1" charset="-128"/>
                <a:cs typeface="ＭＳ Ｐゴシック"/>
              </a:defRPr>
            </a:lvl2pPr>
            <a:lvl3pPr algn="l" rtl="0" eaLnBrk="0" fontAlgn="base" hangingPunct="0">
              <a:spcBef>
                <a:spcPct val="0"/>
              </a:spcBef>
              <a:spcAft>
                <a:spcPct val="0"/>
              </a:spcAft>
              <a:defRPr sz="2000">
                <a:solidFill>
                  <a:srgbClr val="003E74"/>
                </a:solidFill>
                <a:latin typeface="Arial" charset="0"/>
                <a:ea typeface="ＭＳ Ｐゴシック" pitchFamily="1" charset="-128"/>
                <a:cs typeface="ＭＳ Ｐゴシック"/>
              </a:defRPr>
            </a:lvl3pPr>
            <a:lvl4pPr algn="l" rtl="0" eaLnBrk="0" fontAlgn="base" hangingPunct="0">
              <a:spcBef>
                <a:spcPct val="0"/>
              </a:spcBef>
              <a:spcAft>
                <a:spcPct val="0"/>
              </a:spcAft>
              <a:defRPr sz="2000">
                <a:solidFill>
                  <a:srgbClr val="003E74"/>
                </a:solidFill>
                <a:latin typeface="Arial" charset="0"/>
                <a:ea typeface="ＭＳ Ｐゴシック" pitchFamily="1" charset="-128"/>
                <a:cs typeface="ＭＳ Ｐゴシック"/>
              </a:defRPr>
            </a:lvl4pPr>
            <a:lvl5pPr algn="l" rtl="0" eaLnBrk="0" fontAlgn="base" hangingPunct="0">
              <a:spcBef>
                <a:spcPct val="0"/>
              </a:spcBef>
              <a:spcAft>
                <a:spcPct val="0"/>
              </a:spcAft>
              <a:defRPr sz="2000">
                <a:solidFill>
                  <a:srgbClr val="003E74"/>
                </a:solidFill>
                <a:latin typeface="Arial" charset="0"/>
                <a:ea typeface="ＭＳ Ｐゴシック" pitchFamily="1" charset="-128"/>
                <a:cs typeface="ＭＳ Ｐゴシック"/>
              </a:defRPr>
            </a:lvl5pPr>
            <a:lvl6pPr marL="457200" algn="l" rtl="0" eaLnBrk="1" fontAlgn="base" hangingPunct="1">
              <a:spcBef>
                <a:spcPct val="0"/>
              </a:spcBef>
              <a:spcAft>
                <a:spcPct val="0"/>
              </a:spcAft>
              <a:defRPr sz="2000">
                <a:solidFill>
                  <a:srgbClr val="E11B22"/>
                </a:solidFill>
                <a:latin typeface="Arial" charset="0"/>
                <a:ea typeface="ＭＳ Ｐゴシック" pitchFamily="1"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 charset="-128"/>
              </a:defRPr>
            </a:lvl9pPr>
          </a:lstStyle>
          <a:p>
            <a:pPr defTabSz="685800" eaLnBrk="1" hangingPunct="1">
              <a:defRPr/>
            </a:pPr>
            <a:r>
              <a:rPr lang="pt-BR" altLang="en-US" sz="2400" dirty="0"/>
              <a:t>State Board of Administration of Florida</a:t>
            </a:r>
            <a:endParaRPr lang="en-US" altLang="en-US" sz="2250" kern="0" dirty="0">
              <a:solidFill>
                <a:srgbClr val="002060"/>
              </a:solidFill>
            </a:endParaRPr>
          </a:p>
        </p:txBody>
      </p:sp>
      <p:sp>
        <p:nvSpPr>
          <p:cNvPr id="9" name="Rectangle 9"/>
          <p:cNvSpPr txBox="1">
            <a:spLocks/>
          </p:cNvSpPr>
          <p:nvPr/>
        </p:nvSpPr>
        <p:spPr bwMode="auto">
          <a:xfrm>
            <a:off x="1483519" y="3592793"/>
            <a:ext cx="4800600" cy="1314450"/>
          </a:xfrm>
          <a:prstGeom prst="rect">
            <a:avLst/>
          </a:prstGeom>
          <a:noFill/>
          <a:ln w="9525">
            <a:noFill/>
            <a:miter lim="800000"/>
            <a:headEnd/>
            <a:tailEnd/>
          </a:ln>
        </p:spPr>
        <p:txBody>
          <a:bodyPr/>
          <a:lstStyle>
            <a:lvl1pPr marL="0" indent="0" algn="l" rtl="0" eaLnBrk="0" fontAlgn="base" hangingPunct="0">
              <a:spcBef>
                <a:spcPct val="25000"/>
              </a:spcBef>
              <a:spcAft>
                <a:spcPct val="0"/>
              </a:spcAft>
              <a:buClr>
                <a:schemeClr val="tx1"/>
              </a:buClr>
              <a:buFont typeface="Wingdings" pitchFamily="2" charset="2"/>
              <a:buNone/>
              <a:defRPr sz="2000">
                <a:solidFill>
                  <a:schemeClr val="tx1"/>
                </a:solidFill>
                <a:latin typeface="Arial" pitchFamily="34" charset="0"/>
                <a:ea typeface="ＭＳ Ｐゴシック" pitchFamily="-112" charset="-128"/>
                <a:cs typeface="+mn-cs"/>
              </a:defRPr>
            </a:lvl1pPr>
            <a:lvl2pPr marL="571500" indent="-228600" algn="l" rtl="0" eaLnBrk="0" fontAlgn="base" hangingPunct="0">
              <a:spcBef>
                <a:spcPct val="25000"/>
              </a:spcBef>
              <a:spcAft>
                <a:spcPct val="0"/>
              </a:spcAft>
              <a:buClr>
                <a:schemeClr val="tx1"/>
              </a:buClr>
              <a:buChar char="–"/>
              <a:defRPr sz="1400">
                <a:solidFill>
                  <a:schemeClr val="tx1"/>
                </a:solidFill>
                <a:latin typeface="Arial" pitchFamily="34" charset="0"/>
                <a:ea typeface="ＭＳ Ｐゴシック" pitchFamily="-112" charset="-128"/>
                <a:cs typeface="+mn-cs"/>
              </a:defRPr>
            </a:lvl2pPr>
            <a:lvl3pPr marL="914400" indent="-228600" algn="l" rtl="0" eaLnBrk="0" fontAlgn="base" hangingPunct="0">
              <a:spcBef>
                <a:spcPct val="25000"/>
              </a:spcBef>
              <a:spcAft>
                <a:spcPct val="0"/>
              </a:spcAft>
              <a:buClr>
                <a:schemeClr val="tx1"/>
              </a:buClr>
              <a:buChar char="•"/>
              <a:defRPr sz="1400">
                <a:solidFill>
                  <a:schemeClr val="tx1"/>
                </a:solidFill>
                <a:latin typeface="Arial" pitchFamily="34" charset="0"/>
                <a:ea typeface="ＭＳ Ｐゴシック" pitchFamily="-112" charset="-128"/>
                <a:cs typeface="+mn-cs"/>
              </a:defRPr>
            </a:lvl3pPr>
            <a:lvl4pPr marL="1254125" indent="-225425" algn="l" rtl="0" eaLnBrk="0" fontAlgn="base" hangingPunct="0">
              <a:spcBef>
                <a:spcPct val="25000"/>
              </a:spcBef>
              <a:spcAft>
                <a:spcPct val="0"/>
              </a:spcAft>
              <a:buClr>
                <a:schemeClr val="tx1"/>
              </a:buClr>
              <a:buFont typeface="Wingdings" pitchFamily="2" charset="2"/>
              <a:buChar char="s"/>
              <a:defRPr sz="1400">
                <a:solidFill>
                  <a:schemeClr val="tx1"/>
                </a:solidFill>
                <a:latin typeface="Arial" pitchFamily="34" charset="0"/>
                <a:ea typeface="ＭＳ Ｐゴシック" pitchFamily="-112" charset="-128"/>
                <a:cs typeface="+mn-cs"/>
              </a:defRPr>
            </a:lvl4pPr>
            <a:lvl5pPr marL="1600200" indent="-231775" algn="l" rtl="0" eaLnBrk="0" fontAlgn="base" hangingPunct="0">
              <a:spcBef>
                <a:spcPct val="25000"/>
              </a:spcBef>
              <a:spcAft>
                <a:spcPct val="0"/>
              </a:spcAft>
              <a:buClr>
                <a:schemeClr val="tx1"/>
              </a:buClr>
              <a:buFont typeface="Arial" charset="0"/>
              <a:buChar char="-"/>
              <a:defRPr sz="1400">
                <a:solidFill>
                  <a:schemeClr val="tx1"/>
                </a:solidFill>
                <a:latin typeface="Arial" pitchFamily="34" charset="0"/>
                <a:ea typeface="ＭＳ Ｐゴシック" pitchFamily="-112" charset="-128"/>
                <a:cs typeface="+mn-cs"/>
              </a:defRPr>
            </a:lvl5pPr>
            <a:lvl6pPr marL="2057400" indent="-231775" algn="l" rtl="0" eaLnBrk="1" fontAlgn="base" hangingPunct="1">
              <a:spcBef>
                <a:spcPct val="25000"/>
              </a:spcBef>
              <a:spcAft>
                <a:spcPct val="0"/>
              </a:spcAft>
              <a:buClr>
                <a:schemeClr val="tx1"/>
              </a:buClr>
              <a:buFont typeface="Arial" charset="0"/>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Font typeface="Arial" charset="0"/>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Font typeface="Arial" charset="0"/>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Font typeface="Arial" charset="0"/>
              <a:buChar char="-"/>
              <a:defRPr sz="1400">
                <a:solidFill>
                  <a:schemeClr val="tx1"/>
                </a:solidFill>
                <a:latin typeface="+mn-lt"/>
                <a:ea typeface="+mn-ea"/>
              </a:defRPr>
            </a:lvl9pPr>
          </a:lstStyle>
          <a:p>
            <a:pPr defTabSz="685800" eaLnBrk="1" hangingPunct="1">
              <a:buClr>
                <a:srgbClr val="000000"/>
              </a:buClr>
              <a:defRPr/>
            </a:pPr>
            <a:endParaRPr lang="en-US" altLang="en-US" sz="1500" b="1" kern="0" dirty="0">
              <a:solidFill>
                <a:srgbClr val="000000"/>
              </a:solidFill>
            </a:endParaRPr>
          </a:p>
          <a:p>
            <a:pPr defTabSz="685800" eaLnBrk="1" hangingPunct="1">
              <a:buClr>
                <a:srgbClr val="000000"/>
              </a:buClr>
              <a:defRPr/>
            </a:pPr>
            <a:r>
              <a:rPr lang="en-US" altLang="en-US" sz="1500" b="1" kern="0" dirty="0">
                <a:solidFill>
                  <a:srgbClr val="000000"/>
                </a:solidFill>
              </a:rPr>
              <a:t>Major Mandate Review</a:t>
            </a:r>
          </a:p>
          <a:p>
            <a:pPr defTabSz="685800" eaLnBrk="1" hangingPunct="1">
              <a:buClr>
                <a:srgbClr val="000000"/>
              </a:buClr>
              <a:defRPr/>
            </a:pPr>
            <a:r>
              <a:rPr lang="en-US" altLang="en-US" sz="1500" b="1" kern="0" dirty="0">
                <a:solidFill>
                  <a:srgbClr val="000000"/>
                </a:solidFill>
              </a:rPr>
              <a:t>First Quarter 2021</a:t>
            </a:r>
            <a:endParaRPr lang="en-US" altLang="en-US" sz="1500" kern="0" dirty="0">
              <a:solidFill>
                <a:srgbClr val="000000"/>
              </a:solidFill>
            </a:endParaRPr>
          </a:p>
        </p:txBody>
      </p:sp>
      <p:pic>
        <p:nvPicPr>
          <p:cNvPr id="6148"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0"/>
            <a:ext cx="685681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1"/>
          <p:cNvSpPr txBox="1">
            <a:spLocks noChangeArrowheads="1"/>
          </p:cNvSpPr>
          <p:nvPr/>
        </p:nvSpPr>
        <p:spPr bwMode="auto">
          <a:xfrm>
            <a:off x="6069808" y="4676533"/>
            <a:ext cx="24050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66109944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pPr eaLnBrk="1" hangingPunct="1"/>
            <a:r>
              <a:rPr lang="en-US" altLang="en-US"/>
              <a:t>Table of Contents</a:t>
            </a:r>
          </a:p>
        </p:txBody>
      </p:sp>
      <p:sp>
        <p:nvSpPr>
          <p:cNvPr id="7171" name="Rectangle 1027"/>
          <p:cNvSpPr>
            <a:spLocks noGrp="1" noChangeArrowheads="1"/>
          </p:cNvSpPr>
          <p:nvPr>
            <p:ph idx="1"/>
          </p:nvPr>
        </p:nvSpPr>
        <p:spPr/>
        <p:txBody>
          <a:bodyPr/>
          <a:lstStyle/>
          <a:p>
            <a:pPr eaLnBrk="1" hangingPunct="1">
              <a:buFont typeface="Wingdings" pitchFamily="2" charset="2"/>
              <a:buAutoNum type="arabicPeriod"/>
              <a:tabLst>
                <a:tab pos="171450" algn="l"/>
              </a:tabLst>
            </a:pPr>
            <a:r>
              <a:rPr lang="en-US" altLang="en-US"/>
              <a:t>Executive Summary</a:t>
            </a:r>
          </a:p>
          <a:p>
            <a:pPr eaLnBrk="1" hangingPunct="1">
              <a:buFont typeface="Wingdings" pitchFamily="2" charset="2"/>
              <a:buAutoNum type="arabicPeriod"/>
              <a:tabLst>
                <a:tab pos="171450" algn="l"/>
              </a:tabLst>
            </a:pPr>
            <a:r>
              <a:rPr lang="en-US" altLang="en-US"/>
              <a:t>Pension Plan Review</a:t>
            </a:r>
          </a:p>
          <a:p>
            <a:pPr eaLnBrk="1" hangingPunct="1">
              <a:buFont typeface="Wingdings" pitchFamily="2" charset="2"/>
              <a:buAutoNum type="arabicPeriod"/>
              <a:tabLst>
                <a:tab pos="171450" algn="l"/>
              </a:tabLst>
            </a:pPr>
            <a:r>
              <a:rPr lang="en-US" altLang="en-US"/>
              <a:t>Investment Plan Review</a:t>
            </a:r>
          </a:p>
          <a:p>
            <a:pPr eaLnBrk="1" hangingPunct="1">
              <a:buFont typeface="Wingdings" pitchFamily="2" charset="2"/>
              <a:buAutoNum type="arabicPeriod"/>
              <a:tabLst>
                <a:tab pos="171450" algn="l"/>
              </a:tabLst>
            </a:pPr>
            <a:r>
              <a:rPr lang="en-US" altLang="en-US"/>
              <a:t>CAT Fund Review</a:t>
            </a:r>
          </a:p>
          <a:p>
            <a:pPr eaLnBrk="1" hangingPunct="1">
              <a:buFont typeface="Wingdings" pitchFamily="2" charset="2"/>
              <a:buAutoNum type="arabicPeriod"/>
              <a:tabLst>
                <a:tab pos="171450" algn="l"/>
              </a:tabLst>
            </a:pPr>
            <a:r>
              <a:rPr lang="en-US" altLang="en-US"/>
              <a:t>Lawton Chiles Endowment Fund Review</a:t>
            </a:r>
          </a:p>
          <a:p>
            <a:pPr eaLnBrk="1" hangingPunct="1">
              <a:buFont typeface="Wingdings" pitchFamily="2" charset="2"/>
              <a:buAutoNum type="arabicPeriod"/>
              <a:tabLst>
                <a:tab pos="171450" algn="l"/>
              </a:tabLst>
            </a:pPr>
            <a:r>
              <a:rPr lang="en-US" altLang="en-US"/>
              <a:t>Florida PRIME Review</a:t>
            </a:r>
          </a:p>
          <a:p>
            <a:pPr eaLnBrk="1" hangingPunct="1">
              <a:buFont typeface="Wingdings" pitchFamily="2" charset="2"/>
              <a:buAutoNum type="arabicPeriod"/>
              <a:tabLst>
                <a:tab pos="171450" algn="l"/>
              </a:tabLst>
            </a:pPr>
            <a:r>
              <a:rPr lang="en-US" altLang="en-US"/>
              <a:t>Appendix</a:t>
            </a:r>
          </a:p>
        </p:txBody>
      </p:sp>
      <p:sp>
        <p:nvSpPr>
          <p:cNvPr id="7172" name="TextBox 3"/>
          <p:cNvSpPr txBox="1">
            <a:spLocks noChangeArrowheads="1"/>
          </p:cNvSpPr>
          <p:nvPr/>
        </p:nvSpPr>
        <p:spPr bwMode="auto">
          <a:xfrm>
            <a:off x="6069808" y="4641093"/>
            <a:ext cx="24050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4288153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p>
        </p:txBody>
      </p:sp>
      <p:sp>
        <p:nvSpPr>
          <p:cNvPr id="4" name="Rectangle 3"/>
          <p:cNvSpPr/>
          <p:nvPr/>
        </p:nvSpPr>
        <p:spPr>
          <a:xfrm>
            <a:off x="685800" y="1733550"/>
            <a:ext cx="8001000" cy="2031317"/>
          </a:xfrm>
          <a:prstGeom prst="rect">
            <a:avLst/>
          </a:prstGeom>
        </p:spPr>
        <p:txBody>
          <a:bodyPr wrap="square" lIns="91432" tIns="45716" rIns="91432" bIns="45716">
            <a:spAutoFit/>
          </a:bodyPr>
          <a:lstStyle/>
          <a:p>
            <a:r>
              <a:rPr lang="en-US" b="1" dirty="0"/>
              <a:t>Item 1.	Welcome/Call </a:t>
            </a:r>
            <a:r>
              <a:rPr lang="en-US" b="1"/>
              <a:t>to </a:t>
            </a:r>
            <a:r>
              <a:rPr lang="en-US" b="1" smtClean="0"/>
              <a:t>Order/Approval </a:t>
            </a:r>
            <a:r>
              <a:rPr lang="en-US" b="1" dirty="0"/>
              <a:t>of Minutes </a:t>
            </a:r>
          </a:p>
          <a:p>
            <a:r>
              <a:rPr lang="en-US" i="1" dirty="0"/>
              <a:t>	</a:t>
            </a:r>
            <a:endParaRPr lang="en-US" i="1" dirty="0" smtClean="0"/>
          </a:p>
          <a:p>
            <a:r>
              <a:rPr lang="en-US" i="1" dirty="0"/>
              <a:t>	</a:t>
            </a:r>
            <a:r>
              <a:rPr lang="en-US" i="1" dirty="0" smtClean="0"/>
              <a:t>Peter Jones, </a:t>
            </a:r>
            <a:r>
              <a:rPr lang="en-US" i="1" dirty="0"/>
              <a:t>Chair</a:t>
            </a:r>
            <a:endParaRPr lang="en-US" dirty="0"/>
          </a:p>
          <a:p>
            <a:endParaRPr lang="en-US" i="1" dirty="0"/>
          </a:p>
          <a:p>
            <a:r>
              <a:rPr lang="en-US" i="1" dirty="0"/>
              <a:t>	</a:t>
            </a:r>
            <a:r>
              <a:rPr lang="en-US" i="1" dirty="0" smtClean="0"/>
              <a:t>(</a:t>
            </a:r>
            <a:r>
              <a:rPr lang="en-US" i="1" dirty="0"/>
              <a:t>See Attachments 1A – 1B) </a:t>
            </a:r>
            <a:endParaRPr lang="en-US" dirty="0"/>
          </a:p>
          <a:p>
            <a:endParaRPr lang="en-US" b="1" i="1" dirty="0"/>
          </a:p>
          <a:p>
            <a:r>
              <a:rPr lang="en-US" b="1" i="1" dirty="0"/>
              <a:t>	</a:t>
            </a:r>
            <a:r>
              <a:rPr lang="en-US" b="1" dirty="0" smtClean="0"/>
              <a:t>Action </a:t>
            </a:r>
            <a:r>
              <a:rPr lang="en-US" b="1" dirty="0"/>
              <a:t>Required</a:t>
            </a:r>
            <a:endParaRPr lang="en-US" dirty="0"/>
          </a:p>
        </p:txBody>
      </p:sp>
      <p:sp>
        <p:nvSpPr>
          <p:cNvPr id="6" name="Slide Number Placeholder 5"/>
          <p:cNvSpPr>
            <a:spLocks noGrp="1"/>
          </p:cNvSpPr>
          <p:nvPr>
            <p:ph type="sldNum" sz="quarter" idx="12"/>
          </p:nvPr>
        </p:nvSpPr>
        <p:spPr/>
        <p:txBody>
          <a:bodyPr/>
          <a:lstStyle/>
          <a:p>
            <a:fld id="{6825C322-D144-471B-8A6A-18CA93F87583}" type="slidenum">
              <a:rPr lang="en-US" smtClean="0"/>
              <a:t>2</a:t>
            </a:fld>
            <a:endParaRPr lang="en-US"/>
          </a:p>
        </p:txBody>
      </p:sp>
    </p:spTree>
    <p:extLst>
      <p:ext uri="{BB962C8B-B14F-4D97-AF65-F5344CB8AC3E}">
        <p14:creationId xmlns:p14="http://schemas.microsoft.com/office/powerpoint/2010/main" val="2640060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Allocations and Targets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69349229"/>
              </p:ext>
            </p:extLst>
          </p:nvPr>
        </p:nvGraphicFramePr>
        <p:xfrm>
          <a:off x="466532" y="3427836"/>
          <a:ext cx="8229599" cy="1143000"/>
        </p:xfrm>
        <a:graphic>
          <a:graphicData uri="http://schemas.openxmlformats.org/drawingml/2006/table">
            <a:tbl>
              <a:tblPr/>
              <a:tblGrid>
                <a:gridCol w="2025530">
                  <a:extLst>
                    <a:ext uri="{9D8B030D-6E8A-4147-A177-3AD203B41FA5}">
                      <a16:colId xmlns:a16="http://schemas.microsoft.com/office/drawing/2014/main" val="20000"/>
                    </a:ext>
                  </a:extLst>
                </a:gridCol>
                <a:gridCol w="1317938">
                  <a:extLst>
                    <a:ext uri="{9D8B030D-6E8A-4147-A177-3AD203B41FA5}">
                      <a16:colId xmlns:a16="http://schemas.microsoft.com/office/drawing/2014/main" val="20001"/>
                    </a:ext>
                  </a:extLst>
                </a:gridCol>
                <a:gridCol w="627325">
                  <a:extLst>
                    <a:ext uri="{9D8B030D-6E8A-4147-A177-3AD203B41FA5}">
                      <a16:colId xmlns:a16="http://schemas.microsoft.com/office/drawing/2014/main" val="20002"/>
                    </a:ext>
                  </a:extLst>
                </a:gridCol>
                <a:gridCol w="212468">
                  <a:extLst>
                    <a:ext uri="{9D8B030D-6E8A-4147-A177-3AD203B41FA5}">
                      <a16:colId xmlns:a16="http://schemas.microsoft.com/office/drawing/2014/main" val="20003"/>
                    </a:ext>
                  </a:extLst>
                </a:gridCol>
                <a:gridCol w="1548658">
                  <a:extLst>
                    <a:ext uri="{9D8B030D-6E8A-4147-A177-3AD203B41FA5}">
                      <a16:colId xmlns:a16="http://schemas.microsoft.com/office/drawing/2014/main" val="20004"/>
                    </a:ext>
                  </a:extLst>
                </a:gridCol>
                <a:gridCol w="566581">
                  <a:extLst>
                    <a:ext uri="{9D8B030D-6E8A-4147-A177-3AD203B41FA5}">
                      <a16:colId xmlns:a16="http://schemas.microsoft.com/office/drawing/2014/main" val="20005"/>
                    </a:ext>
                  </a:extLst>
                </a:gridCol>
                <a:gridCol w="212468">
                  <a:extLst>
                    <a:ext uri="{9D8B030D-6E8A-4147-A177-3AD203B41FA5}">
                      <a16:colId xmlns:a16="http://schemas.microsoft.com/office/drawing/2014/main" val="20006"/>
                    </a:ext>
                  </a:extLst>
                </a:gridCol>
                <a:gridCol w="1718631">
                  <a:extLst>
                    <a:ext uri="{9D8B030D-6E8A-4147-A177-3AD203B41FA5}">
                      <a16:colId xmlns:a16="http://schemas.microsoft.com/office/drawing/2014/main" val="20007"/>
                    </a:ext>
                  </a:extLst>
                </a:gridCol>
              </a:tblGrid>
              <a:tr h="190500">
                <a:tc>
                  <a:txBody>
                    <a:bodyPr/>
                    <a:lstStyle/>
                    <a:p>
                      <a:pPr algn="l" fontAlgn="b"/>
                      <a:r>
                        <a:rPr lang="en-US" sz="700" b="0" i="0" u="none" strike="noStrike" dirty="0" smtClean="0">
                          <a:solidFill>
                            <a:srgbClr val="000000"/>
                          </a:solidFill>
                          <a:effectLst/>
                          <a:latin typeface="Calibri"/>
                        </a:rPr>
                        <a:t>($</a:t>
                      </a:r>
                      <a:r>
                        <a:rPr lang="en-US" sz="700" b="0" i="0" u="none" strike="noStrike" baseline="0" dirty="0" smtClean="0">
                          <a:solidFill>
                            <a:srgbClr val="000000"/>
                          </a:solidFill>
                          <a:effectLst/>
                          <a:latin typeface="Calibri"/>
                        </a:rPr>
                        <a:t> millions)</a:t>
                      </a:r>
                      <a:endParaRPr lang="en-US" sz="7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a:rPr>
                        <a:t>12/31/20 </a:t>
                      </a:r>
                      <a:r>
                        <a:rPr lang="en-US" sz="1100" b="0" i="0" u="none" strike="noStrike" dirty="0">
                          <a:solidFill>
                            <a:srgbClr val="000000"/>
                          </a:solidFill>
                          <a:effectLst/>
                          <a:latin typeface="Calibri"/>
                        </a:rPr>
                        <a:t>NAV</a:t>
                      </a:r>
                    </a:p>
                  </a:txBody>
                  <a:tcPr marL="9525" marR="9525" marT="7144" marB="0" anchor="b">
                    <a:lnL>
                      <a:noFill/>
                    </a:lnL>
                    <a:lnR>
                      <a:noFill/>
                    </a:lnR>
                    <a:lnT>
                      <a:noFill/>
                    </a:lnT>
                    <a:lnB>
                      <a:noFill/>
                    </a:lnB>
                    <a:solidFill>
                      <a:schemeClr val="accent1">
                        <a:lumMod val="60000"/>
                        <a:lumOff val="40000"/>
                      </a:schemeClr>
                    </a:solidFill>
                  </a:tcPr>
                </a:tc>
                <a:tc>
                  <a:txBody>
                    <a:bodyPr/>
                    <a:lstStyle/>
                    <a:p>
                      <a:pPr algn="ctr" fontAlgn="b"/>
                      <a:r>
                        <a:rPr lang="en-US" sz="1100" b="0" i="0" u="none" strike="noStrike" dirty="0">
                          <a:solidFill>
                            <a:srgbClr val="000000"/>
                          </a:solidFill>
                          <a:effectLst/>
                          <a:latin typeface="Calibri"/>
                        </a:rPr>
                        <a:t>%</a:t>
                      </a:r>
                    </a:p>
                  </a:txBody>
                  <a:tcPr marL="9525" marR="9525" marT="7144" marB="0" anchor="b">
                    <a:lnL>
                      <a:noFill/>
                    </a:lnL>
                    <a:lnR>
                      <a:noFill/>
                    </a:lnR>
                    <a:lnT>
                      <a:noFill/>
                    </a:lnT>
                    <a:lnB>
                      <a:noFill/>
                    </a:lnB>
                    <a:solidFill>
                      <a:schemeClr val="accent1">
                        <a:lumMod val="60000"/>
                        <a:lumOff val="40000"/>
                      </a:schemeClr>
                    </a:solidFill>
                  </a:tcPr>
                </a:tc>
                <a:tc>
                  <a:txBody>
                    <a:bodyPr/>
                    <a:lstStyle/>
                    <a:p>
                      <a:pPr algn="ctr" fontAlgn="b"/>
                      <a:endParaRPr lang="en-US" sz="1100" b="0" i="0" u="none" strike="noStrike">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Total </a:t>
                      </a:r>
                      <a:r>
                        <a:rPr lang="en-US" sz="1100" b="0" i="0" u="none" strike="noStrike" dirty="0" smtClean="0">
                          <a:solidFill>
                            <a:srgbClr val="000000"/>
                          </a:solidFill>
                          <a:effectLst/>
                          <a:latin typeface="Calibri"/>
                        </a:rPr>
                        <a:t>Exposure</a:t>
                      </a:r>
                      <a:r>
                        <a:rPr lang="en-US" sz="1100" b="0" i="0" u="none" strike="noStrike" baseline="30000" dirty="0" smtClean="0">
                          <a:solidFill>
                            <a:srgbClr val="000000"/>
                          </a:solidFill>
                          <a:effectLst/>
                          <a:latin typeface="Calibri"/>
                        </a:rPr>
                        <a:t>+</a:t>
                      </a:r>
                      <a:endParaRPr lang="en-US" sz="1100" b="0" i="0" u="none" strike="noStrike" baseline="30000" dirty="0">
                        <a:solidFill>
                          <a:srgbClr val="000000"/>
                        </a:solidFill>
                        <a:effectLst/>
                        <a:latin typeface="Calibri"/>
                      </a:endParaRPr>
                    </a:p>
                  </a:txBody>
                  <a:tcPr marL="9525" marR="9525" marT="7144" marB="0" anchor="b">
                    <a:lnL>
                      <a:noFill/>
                    </a:lnL>
                    <a:lnR>
                      <a:noFill/>
                    </a:lnR>
                    <a:lnT>
                      <a:noFill/>
                    </a:lnT>
                    <a:lnB>
                      <a:noFill/>
                    </a:lnB>
                    <a:solidFill>
                      <a:schemeClr val="accent3"/>
                    </a:solidFill>
                  </a:tcPr>
                </a:tc>
                <a:tc>
                  <a:txBody>
                    <a:bodyPr/>
                    <a:lstStyle/>
                    <a:p>
                      <a:pPr algn="ctr" fontAlgn="b"/>
                      <a:r>
                        <a:rPr lang="en-US" sz="1100" b="0" i="0" u="none" strike="noStrike" dirty="0">
                          <a:solidFill>
                            <a:srgbClr val="000000"/>
                          </a:solidFill>
                          <a:effectLst/>
                          <a:latin typeface="Calibri"/>
                        </a:rPr>
                        <a:t>%</a:t>
                      </a:r>
                    </a:p>
                  </a:txBody>
                  <a:tcPr marL="9525" marR="9525" marT="7144" marB="0" anchor="b">
                    <a:lnL>
                      <a:noFill/>
                    </a:lnL>
                    <a:lnR>
                      <a:noFill/>
                    </a:lnR>
                    <a:lnT>
                      <a:noFill/>
                    </a:lnT>
                    <a:lnB>
                      <a:noFill/>
                    </a:lnB>
                    <a:solidFill>
                      <a:schemeClr val="accent3"/>
                    </a:solidFill>
                  </a:tcPr>
                </a:tc>
                <a:tc>
                  <a:txBody>
                    <a:bodyPr/>
                    <a:lstStyle/>
                    <a:p>
                      <a:pPr algn="ctr" fontAlgn="b"/>
                      <a:endParaRPr lang="en-US" sz="1100" b="0" i="0" u="none" strike="noStrike">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Target Allocation</a:t>
                      </a:r>
                    </a:p>
                  </a:txBody>
                  <a:tcPr marL="9525" marR="9525" marT="7144" marB="0" anchor="b">
                    <a:lnL>
                      <a:noFill/>
                    </a:lnL>
                    <a:lnR>
                      <a:noFill/>
                    </a:lnR>
                    <a:lnT>
                      <a:noFill/>
                    </a:lnT>
                    <a:lnB>
                      <a:noFill/>
                    </a:lnB>
                    <a:solidFill>
                      <a:schemeClr val="accent2">
                        <a:lumMod val="60000"/>
                        <a:lumOff val="40000"/>
                      </a:schemeClr>
                    </a:solidFill>
                  </a:tcPr>
                </a:tc>
                <a:extLst>
                  <a:ext uri="{0D108BD9-81ED-4DB2-BD59-A6C34878D82A}">
                    <a16:rowId xmlns:a16="http://schemas.microsoft.com/office/drawing/2014/main" val="10000"/>
                  </a:ext>
                </a:extLst>
              </a:tr>
              <a:tr h="190500">
                <a:tc>
                  <a:txBody>
                    <a:bodyPr/>
                    <a:lstStyle/>
                    <a:p>
                      <a:pPr algn="l" fontAlgn="b"/>
                      <a:r>
                        <a:rPr lang="en-US" sz="1100" b="0" i="0" u="none" strike="noStrike" dirty="0" smtClean="0">
                          <a:solidFill>
                            <a:srgbClr val="000000"/>
                          </a:solidFill>
                          <a:effectLst/>
                          <a:latin typeface="Calibri"/>
                        </a:rPr>
                        <a:t>Buyouts*</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                 </a:t>
                      </a:r>
                      <a:r>
                        <a:rPr lang="en-US" sz="1100" b="0" i="0" u="none" strike="noStrike" dirty="0" smtClean="0">
                          <a:solidFill>
                            <a:srgbClr val="000000"/>
                          </a:solidFill>
                          <a:effectLst/>
                          <a:latin typeface="Calibri"/>
                        </a:rPr>
                        <a:t>$  9,602 </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a:rPr>
                        <a:t>60%</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                   </a:t>
                      </a:r>
                      <a:r>
                        <a:rPr lang="en-US" sz="1100" b="0" i="0" u="none" strike="noStrike" dirty="0" smtClean="0">
                          <a:solidFill>
                            <a:srgbClr val="000000"/>
                          </a:solidFill>
                          <a:effectLst/>
                          <a:latin typeface="Calibri"/>
                        </a:rPr>
                        <a:t>$ 14,837 </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a:rPr>
                        <a:t>62%</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65%</a:t>
                      </a:r>
                    </a:p>
                  </a:txBody>
                  <a:tcPr marL="9525" marR="9525" marT="7144" marB="0" anchor="b">
                    <a:lnL>
                      <a:noFill/>
                    </a:lnL>
                    <a:lnR>
                      <a:noFill/>
                    </a:lnR>
                    <a:lnT>
                      <a:noFill/>
                    </a:lnT>
                    <a:lnB>
                      <a:noFill/>
                    </a:lnB>
                  </a:tcPr>
                </a:tc>
                <a:extLst>
                  <a:ext uri="{0D108BD9-81ED-4DB2-BD59-A6C34878D82A}">
                    <a16:rowId xmlns:a16="http://schemas.microsoft.com/office/drawing/2014/main" val="10001"/>
                  </a:ext>
                </a:extLst>
              </a:tr>
              <a:tr h="190500">
                <a:tc>
                  <a:txBody>
                    <a:bodyPr/>
                    <a:lstStyle/>
                    <a:p>
                      <a:pPr algn="l" fontAlgn="b"/>
                      <a:r>
                        <a:rPr lang="en-US" sz="1100" b="0" i="0" u="none" strike="noStrike" dirty="0">
                          <a:solidFill>
                            <a:srgbClr val="000000"/>
                          </a:solidFill>
                          <a:effectLst/>
                          <a:latin typeface="Calibri"/>
                        </a:rPr>
                        <a:t>Venture Capital</a:t>
                      </a: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                 </a:t>
                      </a:r>
                      <a:r>
                        <a:rPr lang="en-US" sz="1100" b="0" i="0" u="none" strike="noStrike" dirty="0" smtClean="0">
                          <a:solidFill>
                            <a:srgbClr val="000000"/>
                          </a:solidFill>
                          <a:effectLst/>
                          <a:latin typeface="Calibri"/>
                        </a:rPr>
                        <a:t>$  4,372 </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a:rPr>
                        <a:t>27%</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                   </a:t>
                      </a:r>
                      <a:r>
                        <a:rPr lang="en-US" sz="1100" b="0" i="0" u="none" strike="noStrike" dirty="0" smtClean="0">
                          <a:solidFill>
                            <a:srgbClr val="000000"/>
                          </a:solidFill>
                          <a:effectLst/>
                          <a:latin typeface="Calibri"/>
                        </a:rPr>
                        <a:t>$   4,967 </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a:rPr>
                        <a:t>21%</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10%</a:t>
                      </a:r>
                    </a:p>
                  </a:txBody>
                  <a:tcPr marL="9525" marR="9525" marT="7144"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l" fontAlgn="b"/>
                      <a:r>
                        <a:rPr lang="en-US" sz="1100" b="0" i="0" u="none" strike="noStrike" dirty="0">
                          <a:solidFill>
                            <a:srgbClr val="000000"/>
                          </a:solidFill>
                          <a:effectLst/>
                          <a:latin typeface="Calibri"/>
                        </a:rPr>
                        <a:t>Distressed</a:t>
                      </a: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                </a:t>
                      </a:r>
                      <a:r>
                        <a:rPr lang="en-US" sz="1100" b="0" i="0" u="none" strike="noStrike" dirty="0" smtClean="0">
                          <a:solidFill>
                            <a:srgbClr val="000000"/>
                          </a:solidFill>
                          <a:effectLst/>
                          <a:latin typeface="Calibri"/>
                        </a:rPr>
                        <a:t> $ </a:t>
                      </a:r>
                      <a:r>
                        <a:rPr lang="en-US" sz="1100" b="0" i="0" u="none" strike="noStrike" baseline="0" dirty="0" smtClean="0">
                          <a:solidFill>
                            <a:srgbClr val="000000"/>
                          </a:solidFill>
                          <a:effectLst/>
                          <a:latin typeface="Calibri"/>
                        </a:rPr>
                        <a:t> 1,393</a:t>
                      </a:r>
                      <a:r>
                        <a:rPr lang="en-US" sz="1100" b="0" i="0" u="none" strike="noStrike" dirty="0" smtClean="0">
                          <a:solidFill>
                            <a:srgbClr val="000000"/>
                          </a:solidFill>
                          <a:effectLst/>
                          <a:latin typeface="Calibri"/>
                        </a:rPr>
                        <a:t> </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a:rPr>
                        <a:t>9%</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                    </a:t>
                      </a:r>
                      <a:r>
                        <a:rPr lang="en-US" sz="1100" b="0" i="0" u="none" strike="noStrike" dirty="0" smtClean="0">
                          <a:solidFill>
                            <a:srgbClr val="000000"/>
                          </a:solidFill>
                          <a:effectLst/>
                          <a:latin typeface="Calibri"/>
                        </a:rPr>
                        <a:t>$   2,733</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a:rPr>
                        <a:t>12%</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15%</a:t>
                      </a:r>
                    </a:p>
                  </a:txBody>
                  <a:tcPr marL="9525" marR="9525" marT="7144"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l" fontAlgn="b"/>
                      <a:r>
                        <a:rPr lang="en-US" sz="1100" b="0" i="0" u="none" strike="noStrike">
                          <a:solidFill>
                            <a:srgbClr val="000000"/>
                          </a:solidFill>
                          <a:effectLst/>
                          <a:latin typeface="Calibri"/>
                        </a:rPr>
                        <a:t>Secondary</a:t>
                      </a: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                </a:t>
                      </a:r>
                      <a:r>
                        <a:rPr lang="en-US" sz="1100" b="0" i="0" u="none" strike="noStrike" dirty="0" smtClean="0">
                          <a:solidFill>
                            <a:srgbClr val="000000"/>
                          </a:solidFill>
                          <a:effectLst/>
                          <a:latin typeface="Calibri"/>
                        </a:rPr>
                        <a:t> $     643 </a:t>
                      </a:r>
                      <a:endParaRPr lang="en-US" sz="1100" b="0" i="0" u="none" strike="noStrike" dirty="0">
                        <a:solidFill>
                          <a:srgbClr val="000000"/>
                        </a:solidFill>
                        <a:effectLst/>
                        <a:latin typeface="Calibri"/>
                      </a:endParaRPr>
                    </a:p>
                  </a:txBody>
                  <a:tcPr marL="9525" marR="9525" marT="7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4%</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                    </a:t>
                      </a:r>
                      <a:r>
                        <a:rPr lang="en-US" sz="1100" b="0" i="0" u="none" strike="noStrike" dirty="0" smtClean="0">
                          <a:solidFill>
                            <a:srgbClr val="000000"/>
                          </a:solidFill>
                          <a:effectLst/>
                          <a:latin typeface="Calibri"/>
                        </a:rPr>
                        <a:t>$   1,253 </a:t>
                      </a:r>
                      <a:endParaRPr lang="en-US" sz="1100" b="0" i="0" u="none" strike="noStrike" dirty="0">
                        <a:solidFill>
                          <a:srgbClr val="000000"/>
                        </a:solidFill>
                        <a:effectLst/>
                        <a:latin typeface="Calibri"/>
                      </a:endParaRPr>
                    </a:p>
                  </a:txBody>
                  <a:tcPr marL="9525" marR="9525" marT="7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10%</a:t>
                      </a:r>
                    </a:p>
                  </a:txBody>
                  <a:tcPr marL="9525" marR="9525" marT="7144" marB="0" anchor="b">
                    <a:lnL>
                      <a:noFill/>
                    </a:lnL>
                    <a:lnR>
                      <a:noFill/>
                    </a:lnR>
                    <a:lnT>
                      <a:noFill/>
                    </a:lnT>
                    <a:lnB>
                      <a:noFill/>
                    </a:lnB>
                  </a:tcPr>
                </a:tc>
                <a:extLst>
                  <a:ext uri="{0D108BD9-81ED-4DB2-BD59-A6C34878D82A}">
                    <a16:rowId xmlns:a16="http://schemas.microsoft.com/office/drawing/2014/main" val="10004"/>
                  </a:ext>
                </a:extLst>
              </a:tr>
              <a:tr h="190500">
                <a:tc>
                  <a:txBody>
                    <a:bodyPr/>
                    <a:lstStyle/>
                    <a:p>
                      <a:pPr algn="l" fontAlgn="b"/>
                      <a:r>
                        <a:rPr lang="en-US" sz="1100" b="0" i="0" u="none" strike="noStrike">
                          <a:solidFill>
                            <a:srgbClr val="000000"/>
                          </a:solidFill>
                          <a:effectLst/>
                          <a:latin typeface="Calibri"/>
                        </a:rPr>
                        <a:t>Total</a:t>
                      </a: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                  </a:t>
                      </a:r>
                      <a:r>
                        <a:rPr lang="en-US" sz="1100" b="0" i="0" u="none" strike="noStrike" dirty="0" smtClean="0">
                          <a:solidFill>
                            <a:srgbClr val="000000"/>
                          </a:solidFill>
                          <a:effectLst/>
                          <a:latin typeface="Calibri"/>
                        </a:rPr>
                        <a:t>$ 16,010 </a:t>
                      </a:r>
                      <a:endParaRPr lang="en-US" sz="1100" b="0" i="0" u="none" strike="noStrike" dirty="0">
                        <a:solidFill>
                          <a:srgbClr val="000000"/>
                        </a:solidFill>
                        <a:effectLst/>
                        <a:latin typeface="Calibri"/>
                      </a:endParaRPr>
                    </a:p>
                  </a:txBody>
                  <a:tcPr marL="9525" marR="9525" marT="71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                   </a:t>
                      </a:r>
                      <a:r>
                        <a:rPr lang="en-US" sz="1100" b="0" i="0" u="none" strike="noStrike" dirty="0" smtClean="0">
                          <a:solidFill>
                            <a:srgbClr val="000000"/>
                          </a:solidFill>
                          <a:effectLst/>
                          <a:latin typeface="Calibri"/>
                        </a:rPr>
                        <a:t>$ 23,791 </a:t>
                      </a:r>
                      <a:endParaRPr lang="en-US" sz="1100" b="0" i="0" u="none" strike="noStrike" dirty="0">
                        <a:solidFill>
                          <a:srgbClr val="000000"/>
                        </a:solidFill>
                        <a:effectLst/>
                        <a:latin typeface="Calibri"/>
                      </a:endParaRPr>
                    </a:p>
                  </a:txBody>
                  <a:tcPr marL="9525" marR="9525" marT="71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3" name="TextBox 2"/>
          <p:cNvSpPr txBox="1"/>
          <p:nvPr/>
        </p:nvSpPr>
        <p:spPr>
          <a:xfrm>
            <a:off x="354559" y="4700297"/>
            <a:ext cx="762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Calibri"/>
                <a:ea typeface="+mn-ea"/>
                <a:cs typeface="+mn-cs"/>
              </a:rPr>
              <a:t>*Buyout sub-target: 85% funds 15% co-investments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smtClean="0">
                <a:ln>
                  <a:noFill/>
                </a:ln>
                <a:solidFill>
                  <a:srgbClr val="000000"/>
                </a:solidFill>
                <a:effectLst/>
                <a:uLnTx/>
                <a:uFillTx/>
                <a:latin typeface="Calibri"/>
                <a:ea typeface="+mn-ea"/>
                <a:cs typeface="+mn-cs"/>
              </a:rPr>
              <a:t>+</a:t>
            </a:r>
            <a:r>
              <a:rPr kumimoji="0" lang="en-US" sz="900" b="0" i="0" u="none" strike="noStrike" kern="1200" cap="none" spc="0" normalizeH="0" baseline="0" noProof="0" dirty="0" smtClean="0">
                <a:ln>
                  <a:noFill/>
                </a:ln>
                <a:solidFill>
                  <a:prstClr val="black"/>
                </a:solidFill>
                <a:effectLst/>
                <a:uLnTx/>
                <a:uFillTx/>
                <a:latin typeface="Calibri"/>
                <a:ea typeface="+mn-ea"/>
                <a:cs typeface="+mn-cs"/>
              </a:rPr>
              <a:t>Total Exposure equals NAV + unfunded commitments  </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8" name="Chart 7"/>
          <p:cNvGraphicFramePr>
            <a:graphicFrameLocks/>
          </p:cNvGraphicFramePr>
          <p:nvPr>
            <p:extLst>
              <p:ext uri="{D42A27DB-BD31-4B8C-83A1-F6EECF244321}">
                <p14:modId xmlns:p14="http://schemas.microsoft.com/office/powerpoint/2010/main" val="3941737699"/>
              </p:ext>
            </p:extLst>
          </p:nvPr>
        </p:nvGraphicFramePr>
        <p:xfrm>
          <a:off x="2209800" y="1085972"/>
          <a:ext cx="5095875" cy="23872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349797568"/>
              </p:ext>
            </p:extLst>
          </p:nvPr>
        </p:nvGraphicFramePr>
        <p:xfrm>
          <a:off x="1524000" y="1121061"/>
          <a:ext cx="6172200" cy="2343004"/>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517117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p:txBody>
          <a:bodyPr/>
          <a:lstStyle/>
          <a:p>
            <a:pPr eaLnBrk="1" hangingPunct="1"/>
            <a:r>
              <a:rPr lang="en-US" altLang="en-US" dirty="0"/>
              <a:t>Executive Summary</a:t>
            </a:r>
          </a:p>
        </p:txBody>
      </p:sp>
      <p:sp>
        <p:nvSpPr>
          <p:cNvPr id="8195" name="Rectangle 1027"/>
          <p:cNvSpPr>
            <a:spLocks noGrp="1" noChangeArrowheads="1"/>
          </p:cNvSpPr>
          <p:nvPr>
            <p:ph idx="1"/>
          </p:nvPr>
        </p:nvSpPr>
        <p:spPr>
          <a:xfrm>
            <a:off x="1485900" y="871630"/>
            <a:ext cx="6172200" cy="3713559"/>
          </a:xfrm>
        </p:spPr>
        <p:txBody>
          <a:bodyPr/>
          <a:lstStyle/>
          <a:p>
            <a:pPr lvl="1" eaLnBrk="1" hangingPunct="1">
              <a:lnSpc>
                <a:spcPct val="120000"/>
              </a:lnSpc>
              <a:buFont typeface="Wingdings" pitchFamily="2" charset="2"/>
              <a:buChar char="§"/>
            </a:pPr>
            <a:r>
              <a:rPr lang="en-US" altLang="en-US" sz="900" dirty="0"/>
              <a:t>The major mandates each produced generally strong returns relative to their respective benchmarks over both short- and long-term time periods ending March 31, 2021.</a:t>
            </a:r>
          </a:p>
          <a:p>
            <a:pPr lvl="1" eaLnBrk="1" hangingPunct="1">
              <a:lnSpc>
                <a:spcPct val="120000"/>
              </a:lnSpc>
              <a:buFont typeface="Wingdings" pitchFamily="2" charset="2"/>
              <a:buChar char="§"/>
            </a:pPr>
            <a:r>
              <a:rPr lang="en-US" altLang="en-US" sz="900" dirty="0"/>
              <a:t>The Pension Plan outperformed its Performance Benchmark over the trailing quarter, three-, five-, ten-, and fifteen-year periods.</a:t>
            </a:r>
          </a:p>
          <a:p>
            <a:pPr lvl="2" eaLnBrk="1" hangingPunct="1">
              <a:lnSpc>
                <a:spcPct val="120000"/>
              </a:lnSpc>
              <a:buFont typeface="Arial" charset="0"/>
              <a:buChar char="–"/>
            </a:pPr>
            <a:r>
              <a:rPr lang="en-US" altLang="en-US" sz="900" dirty="0"/>
              <a:t>Over the trailing five-year period, Global Equity is the leading source of value added, followed by Private Equity.</a:t>
            </a:r>
            <a:endParaRPr lang="en-US" altLang="en-US" sz="900" dirty="0">
              <a:highlight>
                <a:srgbClr val="FFFF00"/>
              </a:highlight>
            </a:endParaRPr>
          </a:p>
          <a:p>
            <a:pPr lvl="2" eaLnBrk="1" hangingPunct="1">
              <a:lnSpc>
                <a:spcPct val="120000"/>
              </a:lnSpc>
              <a:buFont typeface="Arial" charset="0"/>
              <a:buChar char="–"/>
            </a:pPr>
            <a:r>
              <a:rPr lang="en-US" altLang="en-US" sz="900" dirty="0"/>
              <a:t>Over the trailing one, three, five and ten-year periods, the Pension Plan’s return ranked above the median plan in the TUCS Top Ten Defined Benefit Plan universe.</a:t>
            </a:r>
          </a:p>
          <a:p>
            <a:pPr lvl="1" eaLnBrk="1" hangingPunct="1">
              <a:lnSpc>
                <a:spcPct val="120000"/>
              </a:lnSpc>
              <a:buFont typeface="Wingdings" pitchFamily="2" charset="2"/>
              <a:buChar char="§"/>
            </a:pPr>
            <a:r>
              <a:rPr lang="en-US" altLang="en-US" sz="900" dirty="0"/>
              <a:t>The FRS Investment Plan outperformed the Total Plan Aggregate Benchmark over the trailing one-, three-, five-, and ten-year periods.</a:t>
            </a:r>
          </a:p>
          <a:p>
            <a:pPr lvl="1" eaLnBrk="1" hangingPunct="1">
              <a:lnSpc>
                <a:spcPct val="120000"/>
              </a:lnSpc>
              <a:buFont typeface="Wingdings" pitchFamily="2" charset="2"/>
              <a:buChar char="§"/>
            </a:pPr>
            <a:r>
              <a:rPr lang="en-US" altLang="en-US" sz="900" dirty="0"/>
              <a:t>The Lawton Chiles Endowment Fund outperformed its benchmark over the trailing quarter, one-, three-  five- and ten-year periods.</a:t>
            </a:r>
          </a:p>
          <a:p>
            <a:pPr lvl="1" eaLnBrk="1" hangingPunct="1">
              <a:lnSpc>
                <a:spcPct val="120000"/>
              </a:lnSpc>
              <a:buFont typeface="Wingdings" pitchFamily="2" charset="2"/>
              <a:buChar char="§"/>
            </a:pPr>
            <a:r>
              <a:rPr lang="en-US" altLang="en-US" sz="900" dirty="0"/>
              <a:t>The CAT Funds’ performance is strong long-term periods, outperforming the benchmark over the trailing five- and ten-year periods.</a:t>
            </a:r>
          </a:p>
          <a:p>
            <a:pPr lvl="1" eaLnBrk="1" hangingPunct="1">
              <a:lnSpc>
                <a:spcPct val="120000"/>
              </a:lnSpc>
              <a:buFont typeface="Wingdings" pitchFamily="2" charset="2"/>
              <a:buChar char="§"/>
            </a:pPr>
            <a:r>
              <a:rPr lang="en-US" altLang="en-US" sz="900" dirty="0"/>
              <a:t>Florida PRIME has continued to outperform its benchmark over both short- and long-term time periods.</a:t>
            </a:r>
          </a:p>
        </p:txBody>
      </p:sp>
    </p:spTree>
    <p:extLst>
      <p:ext uri="{BB962C8B-B14F-4D97-AF65-F5344CB8AC3E}">
        <p14:creationId xmlns:p14="http://schemas.microsoft.com/office/powerpoint/2010/main" val="47762583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p:txBody>
          <a:bodyPr/>
          <a:lstStyle/>
          <a:p>
            <a:pPr eaLnBrk="1" hangingPunct="1"/>
            <a:r>
              <a:rPr lang="en-US" altLang="en-US" dirty="0"/>
              <a:t>Pension Plan: Executive Summary</a:t>
            </a:r>
          </a:p>
        </p:txBody>
      </p:sp>
      <p:sp>
        <p:nvSpPr>
          <p:cNvPr id="10243" name="Rectangle 1027"/>
          <p:cNvSpPr>
            <a:spLocks noGrp="1" noChangeArrowheads="1"/>
          </p:cNvSpPr>
          <p:nvPr>
            <p:ph idx="1"/>
          </p:nvPr>
        </p:nvSpPr>
        <p:spPr/>
        <p:txBody>
          <a:bodyPr/>
          <a:lstStyle/>
          <a:p>
            <a:pPr marL="171450" lvl="1" indent="-170260" eaLnBrk="1" hangingPunct="1">
              <a:buFont typeface="Wingdings" pitchFamily="2" charset="2"/>
              <a:buChar char="§"/>
            </a:pPr>
            <a:r>
              <a:rPr lang="en-US" altLang="en-US" sz="825" dirty="0"/>
              <a:t>The Pension Plan assets totaled $188.6 billion as of March 31, 2021, which represents a $5.5 billion increase since last quarter.</a:t>
            </a:r>
          </a:p>
          <a:p>
            <a:pPr marL="171450" lvl="1" indent="-170260" eaLnBrk="1" hangingPunct="1">
              <a:lnSpc>
                <a:spcPct val="126000"/>
              </a:lnSpc>
              <a:buFont typeface="Wingdings" pitchFamily="2" charset="2"/>
              <a:buChar char="§"/>
            </a:pPr>
            <a:r>
              <a:rPr lang="en-US" altLang="en-US" sz="825" dirty="0"/>
              <a:t>The Pension Plan, when measured against the Performance Benchmark, outperformed over the trailing quarter, three-, five-, ten-, and fifteen- year periods.</a:t>
            </a:r>
          </a:p>
          <a:p>
            <a:pPr marL="171450" lvl="1" indent="-170260" eaLnBrk="1" hangingPunct="1">
              <a:lnSpc>
                <a:spcPct val="126000"/>
              </a:lnSpc>
              <a:buFont typeface="Wingdings" pitchFamily="2" charset="2"/>
              <a:buChar char="§"/>
            </a:pPr>
            <a:r>
              <a:rPr lang="en-US" altLang="en-US" sz="825" dirty="0"/>
              <a:t>Relative to the Absolute Nominal Target Rate of Return, the Pension Plan outperformed over all trailing time periods shown.</a:t>
            </a:r>
          </a:p>
          <a:p>
            <a:pPr marL="171450" lvl="1" indent="-170260" eaLnBrk="1" hangingPunct="1">
              <a:lnSpc>
                <a:spcPct val="126000"/>
              </a:lnSpc>
              <a:buFont typeface="Wingdings" pitchFamily="2" charset="2"/>
              <a:buChar char="§"/>
            </a:pPr>
            <a:r>
              <a:rPr lang="en-US" altLang="en-US" sz="825" dirty="0"/>
              <a:t>The Pension Plan is well-diversified across six broad asset classes, and each asset class is also well-diversified.</a:t>
            </a:r>
          </a:p>
          <a:p>
            <a:pPr lvl="2" eaLnBrk="1" hangingPunct="1">
              <a:lnSpc>
                <a:spcPct val="120000"/>
              </a:lnSpc>
              <a:buClr>
                <a:srgbClr val="000000"/>
              </a:buClr>
              <a:buFont typeface="Arial" charset="0"/>
              <a:buChar char="–"/>
            </a:pPr>
            <a:r>
              <a:rPr lang="en-US" altLang="en-US" sz="825" dirty="0"/>
              <a:t>Public market asset class investments do not significantly deviate from their broad market-based benchmarks, e.g., sectors, market capitalizations, global regions, credit quality, duration, and security types.</a:t>
            </a:r>
          </a:p>
          <a:p>
            <a:pPr lvl="2" eaLnBrk="1" hangingPunct="1">
              <a:lnSpc>
                <a:spcPct val="120000"/>
              </a:lnSpc>
              <a:buClr>
                <a:srgbClr val="000000"/>
              </a:buClr>
              <a:buFont typeface="Arial" charset="0"/>
              <a:buChar char="–"/>
            </a:pPr>
            <a:r>
              <a:rPr lang="en-US" altLang="en-US" sz="825" dirty="0"/>
              <a:t>Private market asset classes are well-diversified by vintage year, geography, property type, sectors, investment vehicle/asset type, and investment strategy.</a:t>
            </a:r>
          </a:p>
          <a:p>
            <a:pPr lvl="2" eaLnBrk="1" hangingPunct="1">
              <a:lnSpc>
                <a:spcPct val="120000"/>
              </a:lnSpc>
              <a:buClr>
                <a:srgbClr val="000000"/>
              </a:buClr>
              <a:buFont typeface="Arial" charset="0"/>
              <a:buChar char="–"/>
            </a:pPr>
            <a:r>
              <a:rPr lang="en-US" altLang="en-US" sz="825" dirty="0"/>
              <a:t>Asset allocation is monitored on a daily basis to ensure that the actual asset allocation of the Pension Plan remains close to the long-term policy targets set forth in the Investment Policy Statement.</a:t>
            </a:r>
          </a:p>
          <a:p>
            <a:pPr marL="171450" lvl="1" indent="-170260" eaLnBrk="1" hangingPunct="1">
              <a:lnSpc>
                <a:spcPct val="126000"/>
              </a:lnSpc>
              <a:buFont typeface="Wingdings" pitchFamily="2" charset="2"/>
              <a:buChar char="§"/>
            </a:pPr>
            <a:r>
              <a:rPr lang="en-US" altLang="en-US" sz="825" dirty="0"/>
              <a:t>Aon Investment Consulting and SBA staff revisit the plan design annually through informal and formal asset allocation and asset liability reviews.</a:t>
            </a:r>
          </a:p>
          <a:p>
            <a:pPr marL="171450" lvl="1" indent="-170260" eaLnBrk="1" hangingPunct="1">
              <a:lnSpc>
                <a:spcPct val="126000"/>
              </a:lnSpc>
              <a:buFont typeface="Wingdings" pitchFamily="2" charset="2"/>
              <a:buChar char="§"/>
            </a:pPr>
            <a:r>
              <a:rPr lang="en-US" altLang="en-US" sz="825" dirty="0"/>
              <a:t>Adequate liquidity exists within the asset allocation to pay the monthly obligations of the Pension Plan consistently and on a timely basis.</a:t>
            </a:r>
          </a:p>
        </p:txBody>
      </p:sp>
    </p:spTree>
    <p:extLst>
      <p:ext uri="{BB962C8B-B14F-4D97-AF65-F5344CB8AC3E}">
        <p14:creationId xmlns:p14="http://schemas.microsoft.com/office/powerpoint/2010/main" val="294963994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p:txBody>
          <a:bodyPr/>
          <a:lstStyle/>
          <a:p>
            <a:pPr eaLnBrk="1" hangingPunct="1"/>
            <a:r>
              <a:rPr lang="en-US" altLang="en-US" dirty="0"/>
              <a:t>FRS Pension Plan Change in Market Value  </a:t>
            </a:r>
            <a:br>
              <a:rPr lang="en-US" altLang="en-US" dirty="0"/>
            </a:br>
            <a:r>
              <a:rPr lang="en-US" altLang="en-US" dirty="0"/>
              <a:t>Periods Ending 3/31/2021</a:t>
            </a:r>
          </a:p>
        </p:txBody>
      </p:sp>
      <p:grpSp>
        <p:nvGrpSpPr>
          <p:cNvPr id="11267" name="Group 4"/>
          <p:cNvGrpSpPr>
            <a:grpSpLocks/>
          </p:cNvGrpSpPr>
          <p:nvPr/>
        </p:nvGrpSpPr>
        <p:grpSpPr bwMode="auto">
          <a:xfrm>
            <a:off x="1705547" y="1097757"/>
            <a:ext cx="5754911" cy="2483976"/>
            <a:chOff x="750060" y="1463675"/>
            <a:chExt cx="7673215" cy="3312141"/>
          </a:xfrm>
        </p:grpSpPr>
        <p:sp>
          <p:nvSpPr>
            <p:cNvPr id="11268" name="Rectangle 3"/>
            <p:cNvSpPr>
              <a:spLocks noChangeArrowheads="1"/>
            </p:cNvSpPr>
            <p:nvPr/>
          </p:nvSpPr>
          <p:spPr bwMode="auto">
            <a:xfrm>
              <a:off x="785813" y="1474788"/>
              <a:ext cx="7631112" cy="331787"/>
            </a:xfrm>
            <a:prstGeom prst="rect">
              <a:avLst/>
            </a:prstGeom>
            <a:solidFill>
              <a:srgbClr val="3B53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69" name="Rectangle 4"/>
            <p:cNvSpPr>
              <a:spLocks noChangeArrowheads="1"/>
            </p:cNvSpPr>
            <p:nvPr/>
          </p:nvSpPr>
          <p:spPr bwMode="auto">
            <a:xfrm>
              <a:off x="785813" y="2130425"/>
              <a:ext cx="7631112" cy="314325"/>
            </a:xfrm>
            <a:prstGeom prst="rect">
              <a:avLst/>
            </a:prstGeom>
            <a:solidFill>
              <a:srgbClr val="3B536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70" name="Rectangle 5"/>
            <p:cNvSpPr>
              <a:spLocks noChangeArrowheads="1"/>
            </p:cNvSpPr>
            <p:nvPr/>
          </p:nvSpPr>
          <p:spPr bwMode="auto">
            <a:xfrm>
              <a:off x="756442" y="2444750"/>
              <a:ext cx="7631112" cy="3317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71" name="Rectangle 6"/>
            <p:cNvSpPr>
              <a:spLocks noChangeArrowheads="1"/>
            </p:cNvSpPr>
            <p:nvPr/>
          </p:nvSpPr>
          <p:spPr bwMode="auto">
            <a:xfrm>
              <a:off x="785813" y="3101975"/>
              <a:ext cx="7631112" cy="3302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72" name="Rectangle 7"/>
            <p:cNvSpPr>
              <a:spLocks noChangeArrowheads="1"/>
            </p:cNvSpPr>
            <p:nvPr/>
          </p:nvSpPr>
          <p:spPr bwMode="auto">
            <a:xfrm>
              <a:off x="785813" y="3757613"/>
              <a:ext cx="7631112" cy="3302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73" name="Rectangle 8"/>
            <p:cNvSpPr>
              <a:spLocks noChangeArrowheads="1"/>
            </p:cNvSpPr>
            <p:nvPr/>
          </p:nvSpPr>
          <p:spPr bwMode="auto">
            <a:xfrm>
              <a:off x="785813" y="4086225"/>
              <a:ext cx="7631112" cy="330200"/>
            </a:xfrm>
            <a:prstGeom prst="rect">
              <a:avLst/>
            </a:prstGeom>
            <a:solidFill>
              <a:srgbClr val="3B53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74" name="Rectangle 9"/>
            <p:cNvSpPr>
              <a:spLocks noChangeArrowheads="1"/>
            </p:cNvSpPr>
            <p:nvPr/>
          </p:nvSpPr>
          <p:spPr bwMode="auto">
            <a:xfrm>
              <a:off x="4571997" y="1867673"/>
              <a:ext cx="1008823"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dirty="0">
                  <a:solidFill>
                    <a:srgbClr val="000000"/>
                  </a:solidFill>
                  <a:cs typeface="Arial" charset="0"/>
                </a:rPr>
                <a:t>First Quarter</a:t>
              </a:r>
              <a:endParaRPr lang="en-US" altLang="en-US" sz="975" dirty="0">
                <a:solidFill>
                  <a:srgbClr val="000000"/>
                </a:solidFill>
                <a:cs typeface="Arial" charset="0"/>
              </a:endParaRPr>
            </a:p>
          </p:txBody>
        </p:sp>
        <p:sp>
          <p:nvSpPr>
            <p:cNvPr id="11275" name="Rectangle 10"/>
            <p:cNvSpPr>
              <a:spLocks noChangeArrowheads="1"/>
            </p:cNvSpPr>
            <p:nvPr/>
          </p:nvSpPr>
          <p:spPr bwMode="auto">
            <a:xfrm>
              <a:off x="7116298" y="1873250"/>
              <a:ext cx="916919"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75" b="1">
                  <a:solidFill>
                    <a:srgbClr val="000000"/>
                  </a:solidFill>
                  <a:cs typeface="Arial" charset="0"/>
                </a:rPr>
                <a:t>Fiscal YTD*</a:t>
              </a:r>
            </a:p>
          </p:txBody>
        </p:sp>
        <p:sp>
          <p:nvSpPr>
            <p:cNvPr id="11276" name="Rectangle 11"/>
            <p:cNvSpPr>
              <a:spLocks noChangeArrowheads="1"/>
            </p:cNvSpPr>
            <p:nvPr/>
          </p:nvSpPr>
          <p:spPr bwMode="auto">
            <a:xfrm>
              <a:off x="819149" y="2503488"/>
              <a:ext cx="1891544"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dirty="0">
                  <a:solidFill>
                    <a:srgbClr val="000000"/>
                  </a:solidFill>
                  <a:cs typeface="Arial" charset="0"/>
                </a:rPr>
                <a:t>Beginning Market Value</a:t>
              </a:r>
              <a:endParaRPr lang="en-US" altLang="en-US" sz="975" dirty="0">
                <a:solidFill>
                  <a:srgbClr val="000000"/>
                </a:solidFill>
                <a:cs typeface="Arial" charset="0"/>
              </a:endParaRPr>
            </a:p>
          </p:txBody>
        </p:sp>
        <p:sp>
          <p:nvSpPr>
            <p:cNvPr id="11277" name="Rectangle 12"/>
            <p:cNvSpPr>
              <a:spLocks noChangeArrowheads="1"/>
            </p:cNvSpPr>
            <p:nvPr/>
          </p:nvSpPr>
          <p:spPr bwMode="auto">
            <a:xfrm>
              <a:off x="4516903" y="2501175"/>
              <a:ext cx="1335836"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dirty="0">
                  <a:solidFill>
                    <a:srgbClr val="000000"/>
                  </a:solidFill>
                  <a:cs typeface="Arial" charset="0"/>
                </a:rPr>
                <a:t>$183,068,937,034</a:t>
              </a:r>
            </a:p>
          </p:txBody>
        </p:sp>
        <p:sp>
          <p:nvSpPr>
            <p:cNvPr id="11278" name="Rectangle 14"/>
            <p:cNvSpPr>
              <a:spLocks noChangeArrowheads="1"/>
            </p:cNvSpPr>
            <p:nvPr/>
          </p:nvSpPr>
          <p:spPr bwMode="auto">
            <a:xfrm>
              <a:off x="819149" y="2832100"/>
              <a:ext cx="2799912"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a:solidFill>
                    <a:srgbClr val="000000"/>
                  </a:solidFill>
                  <a:cs typeface="Arial" charset="0"/>
                </a:rPr>
                <a:t>+/- Net Contributions/(Withdrawals)</a:t>
              </a:r>
              <a:endParaRPr lang="en-US" altLang="en-US" sz="975">
                <a:solidFill>
                  <a:srgbClr val="000000"/>
                </a:solidFill>
                <a:cs typeface="Arial" charset="0"/>
              </a:endParaRPr>
            </a:p>
          </p:txBody>
        </p:sp>
        <p:sp>
          <p:nvSpPr>
            <p:cNvPr id="11279" name="Rectangle 15"/>
            <p:cNvSpPr>
              <a:spLocks noChangeArrowheads="1"/>
            </p:cNvSpPr>
            <p:nvPr/>
          </p:nvSpPr>
          <p:spPr bwMode="auto">
            <a:xfrm>
              <a:off x="4569801" y="2842640"/>
              <a:ext cx="1355072"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dirty="0">
                  <a:solidFill>
                    <a:srgbClr val="000000"/>
                  </a:solidFill>
                  <a:cs typeface="Arial" charset="0"/>
                </a:rPr>
                <a:t>$(</a:t>
              </a:r>
              <a:r>
                <a:rPr lang="en-US" sz="1050" dirty="0">
                  <a:solidFill>
                    <a:srgbClr val="000000"/>
                  </a:solidFill>
                </a:rPr>
                <a:t>1,752,829,457</a:t>
              </a:r>
              <a:r>
                <a:rPr lang="en-US" altLang="en-US" sz="975" dirty="0">
                  <a:solidFill>
                    <a:srgbClr val="000000"/>
                  </a:solidFill>
                  <a:cs typeface="Arial" charset="0"/>
                </a:rPr>
                <a:t>)</a:t>
              </a:r>
            </a:p>
          </p:txBody>
        </p:sp>
        <p:sp>
          <p:nvSpPr>
            <p:cNvPr id="11280" name="Rectangle 17"/>
            <p:cNvSpPr>
              <a:spLocks noChangeArrowheads="1"/>
            </p:cNvSpPr>
            <p:nvPr/>
          </p:nvSpPr>
          <p:spPr bwMode="auto">
            <a:xfrm>
              <a:off x="819149" y="3160713"/>
              <a:ext cx="1639339"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a:solidFill>
                    <a:srgbClr val="000000"/>
                  </a:solidFill>
                  <a:cs typeface="Arial" charset="0"/>
                </a:rPr>
                <a:t>Investment Earnings</a:t>
              </a:r>
              <a:endParaRPr lang="en-US" altLang="en-US" sz="975">
                <a:solidFill>
                  <a:srgbClr val="000000"/>
                </a:solidFill>
                <a:cs typeface="Arial" charset="0"/>
              </a:endParaRPr>
            </a:p>
          </p:txBody>
        </p:sp>
        <p:sp>
          <p:nvSpPr>
            <p:cNvPr id="11281" name="Rectangle 18"/>
            <p:cNvSpPr>
              <a:spLocks noChangeArrowheads="1"/>
            </p:cNvSpPr>
            <p:nvPr/>
          </p:nvSpPr>
          <p:spPr bwMode="auto">
            <a:xfrm>
              <a:off x="4630152" y="3168079"/>
              <a:ext cx="1252480"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1050" dirty="0">
                  <a:solidFill>
                    <a:srgbClr val="000000"/>
                  </a:solidFill>
                  <a:cs typeface="Arial" charset="0"/>
                </a:rPr>
                <a:t>$7,264,528,901</a:t>
              </a:r>
            </a:p>
          </p:txBody>
        </p:sp>
        <p:sp>
          <p:nvSpPr>
            <p:cNvPr id="11282" name="Rectangle 20"/>
            <p:cNvSpPr>
              <a:spLocks noChangeArrowheads="1"/>
            </p:cNvSpPr>
            <p:nvPr/>
          </p:nvSpPr>
          <p:spPr bwMode="auto">
            <a:xfrm>
              <a:off x="819149" y="3490912"/>
              <a:ext cx="1786813"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a:solidFill>
                    <a:srgbClr val="000000"/>
                  </a:solidFill>
                  <a:cs typeface="Arial" charset="0"/>
                </a:rPr>
                <a:t>= Ending Market Value</a:t>
              </a:r>
              <a:endParaRPr lang="en-US" altLang="en-US" sz="975">
                <a:solidFill>
                  <a:srgbClr val="000000"/>
                </a:solidFill>
                <a:cs typeface="Arial" charset="0"/>
              </a:endParaRPr>
            </a:p>
          </p:txBody>
        </p:sp>
        <p:sp>
          <p:nvSpPr>
            <p:cNvPr id="11283" name="Rectangle 21"/>
            <p:cNvSpPr>
              <a:spLocks noChangeArrowheads="1"/>
            </p:cNvSpPr>
            <p:nvPr/>
          </p:nvSpPr>
          <p:spPr bwMode="auto">
            <a:xfrm>
              <a:off x="4445569" y="3493516"/>
              <a:ext cx="1453389"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sz="1050" dirty="0">
                  <a:solidFill>
                    <a:srgbClr val="000000"/>
                  </a:solidFill>
                </a:rPr>
                <a:t>$188,580,636,479</a:t>
              </a:r>
              <a:endParaRPr lang="en-US" altLang="en-US" sz="1050" dirty="0">
                <a:solidFill>
                  <a:srgbClr val="000000"/>
                </a:solidFill>
                <a:cs typeface="Arial" charset="0"/>
              </a:endParaRPr>
            </a:p>
          </p:txBody>
        </p:sp>
        <p:sp>
          <p:nvSpPr>
            <p:cNvPr id="11284" name="Rectangle 23"/>
            <p:cNvSpPr>
              <a:spLocks noChangeArrowheads="1"/>
            </p:cNvSpPr>
            <p:nvPr/>
          </p:nvSpPr>
          <p:spPr bwMode="auto">
            <a:xfrm>
              <a:off x="819149" y="3819526"/>
              <a:ext cx="925468"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a:solidFill>
                    <a:srgbClr val="000000"/>
                  </a:solidFill>
                  <a:cs typeface="Arial" charset="0"/>
                </a:rPr>
                <a:t>Net Change</a:t>
              </a:r>
              <a:endParaRPr lang="en-US" altLang="en-US" sz="975">
                <a:solidFill>
                  <a:srgbClr val="000000"/>
                </a:solidFill>
                <a:cs typeface="Arial" charset="0"/>
              </a:endParaRPr>
            </a:p>
          </p:txBody>
        </p:sp>
        <p:sp>
          <p:nvSpPr>
            <p:cNvPr id="11285" name="Rectangle 24"/>
            <p:cNvSpPr>
              <a:spLocks noChangeArrowheads="1"/>
            </p:cNvSpPr>
            <p:nvPr/>
          </p:nvSpPr>
          <p:spPr bwMode="auto">
            <a:xfrm>
              <a:off x="4658136" y="3799490"/>
              <a:ext cx="1295227"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sz="1050" dirty="0">
                  <a:solidFill>
                    <a:srgbClr val="000000"/>
                  </a:solidFill>
                </a:rPr>
                <a:t>$5,511,699,445</a:t>
              </a:r>
              <a:r>
                <a:rPr lang="en-US" sz="900" dirty="0">
                  <a:solidFill>
                    <a:srgbClr val="000000"/>
                  </a:solidFill>
                </a:rPr>
                <a:t> </a:t>
              </a:r>
              <a:endParaRPr lang="en-US" altLang="en-US" sz="975" dirty="0">
                <a:solidFill>
                  <a:srgbClr val="000000"/>
                </a:solidFill>
                <a:cs typeface="Arial" charset="0"/>
              </a:endParaRPr>
            </a:p>
          </p:txBody>
        </p:sp>
        <p:sp>
          <p:nvSpPr>
            <p:cNvPr id="11286" name="Rectangle 26"/>
            <p:cNvSpPr>
              <a:spLocks noChangeArrowheads="1"/>
            </p:cNvSpPr>
            <p:nvPr/>
          </p:nvSpPr>
          <p:spPr bwMode="auto">
            <a:xfrm>
              <a:off x="3600449" y="1536700"/>
              <a:ext cx="1983449"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b="1" dirty="0">
                  <a:solidFill>
                    <a:srgbClr val="FFFFFF"/>
                  </a:solidFill>
                  <a:cs typeface="Arial" charset="0"/>
                </a:rPr>
                <a:t>Summary of Cash Flows </a:t>
              </a:r>
              <a:endParaRPr lang="en-US" altLang="en-US" sz="975" dirty="0">
                <a:solidFill>
                  <a:srgbClr val="000000"/>
                </a:solidFill>
                <a:cs typeface="Arial" charset="0"/>
              </a:endParaRPr>
            </a:p>
          </p:txBody>
        </p:sp>
        <p:sp>
          <p:nvSpPr>
            <p:cNvPr id="11287" name="Line 27"/>
            <p:cNvSpPr>
              <a:spLocks noChangeShapeType="1"/>
            </p:cNvSpPr>
            <p:nvPr/>
          </p:nvSpPr>
          <p:spPr bwMode="auto">
            <a:xfrm>
              <a:off x="777875" y="1463675"/>
              <a:ext cx="0" cy="3508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sp>
          <p:nvSpPr>
            <p:cNvPr id="11288" name="Rectangle 28"/>
            <p:cNvSpPr>
              <a:spLocks noChangeArrowheads="1"/>
            </p:cNvSpPr>
            <p:nvPr/>
          </p:nvSpPr>
          <p:spPr bwMode="auto">
            <a:xfrm>
              <a:off x="777875" y="1463675"/>
              <a:ext cx="15875" cy="3508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89" name="Line 29"/>
            <p:cNvSpPr>
              <a:spLocks noChangeShapeType="1"/>
            </p:cNvSpPr>
            <p:nvPr/>
          </p:nvSpPr>
          <p:spPr bwMode="auto">
            <a:xfrm>
              <a:off x="8407400" y="1485900"/>
              <a:ext cx="0" cy="328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sp>
          <p:nvSpPr>
            <p:cNvPr id="11290" name="Rectangle 30"/>
            <p:cNvSpPr>
              <a:spLocks noChangeArrowheads="1"/>
            </p:cNvSpPr>
            <p:nvPr/>
          </p:nvSpPr>
          <p:spPr bwMode="auto">
            <a:xfrm>
              <a:off x="8407400" y="1485900"/>
              <a:ext cx="15875" cy="3286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91" name="Rectangle 31"/>
            <p:cNvSpPr>
              <a:spLocks noChangeArrowheads="1"/>
            </p:cNvSpPr>
            <p:nvPr/>
          </p:nvSpPr>
          <p:spPr bwMode="auto">
            <a:xfrm>
              <a:off x="793750" y="1463675"/>
              <a:ext cx="7629525"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92" name="Rectangle 32"/>
            <p:cNvSpPr>
              <a:spLocks noChangeArrowheads="1"/>
            </p:cNvSpPr>
            <p:nvPr/>
          </p:nvSpPr>
          <p:spPr bwMode="auto">
            <a:xfrm>
              <a:off x="793750" y="1792288"/>
              <a:ext cx="7629525"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1293" name="Text Box 33"/>
            <p:cNvSpPr txBox="1">
              <a:spLocks noChangeArrowheads="1"/>
            </p:cNvSpPr>
            <p:nvPr/>
          </p:nvSpPr>
          <p:spPr bwMode="auto">
            <a:xfrm>
              <a:off x="750060" y="4498803"/>
              <a:ext cx="2024485" cy="27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750" dirty="0">
                  <a:solidFill>
                    <a:srgbClr val="000000"/>
                  </a:solidFill>
                  <a:cs typeface="Arial" charset="0"/>
                </a:rPr>
                <a:t>*Period July 2020 –March 2021</a:t>
              </a:r>
            </a:p>
          </p:txBody>
        </p:sp>
        <p:sp>
          <p:nvSpPr>
            <p:cNvPr id="11294" name="Rectangle 12"/>
            <p:cNvSpPr>
              <a:spLocks noChangeArrowheads="1"/>
            </p:cNvSpPr>
            <p:nvPr/>
          </p:nvSpPr>
          <p:spPr bwMode="auto">
            <a:xfrm>
              <a:off x="6900694" y="2515389"/>
              <a:ext cx="1335836"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dirty="0">
                  <a:solidFill>
                    <a:srgbClr val="000000"/>
                  </a:solidFill>
                  <a:cs typeface="Arial" charset="0"/>
                </a:rPr>
                <a:t>$160,714,203,703</a:t>
              </a:r>
            </a:p>
          </p:txBody>
        </p:sp>
        <p:sp>
          <p:nvSpPr>
            <p:cNvPr id="11295" name="Rectangle 15"/>
            <p:cNvSpPr>
              <a:spLocks noChangeArrowheads="1"/>
            </p:cNvSpPr>
            <p:nvPr/>
          </p:nvSpPr>
          <p:spPr bwMode="auto">
            <a:xfrm>
              <a:off x="6963896" y="2822373"/>
              <a:ext cx="1372171"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sz="1050" dirty="0">
                  <a:solidFill>
                    <a:srgbClr val="000000"/>
                  </a:solidFill>
                </a:rPr>
                <a:t>$(5,707,608,750)</a:t>
              </a:r>
              <a:endParaRPr lang="en-US" altLang="en-US" sz="975" dirty="0">
                <a:solidFill>
                  <a:srgbClr val="000000"/>
                </a:solidFill>
                <a:cs typeface="Arial" charset="0"/>
              </a:endParaRPr>
            </a:p>
          </p:txBody>
        </p:sp>
        <p:sp>
          <p:nvSpPr>
            <p:cNvPr id="11296" name="Rectangle 21"/>
            <p:cNvSpPr>
              <a:spLocks noChangeArrowheads="1"/>
            </p:cNvSpPr>
            <p:nvPr/>
          </p:nvSpPr>
          <p:spPr bwMode="auto">
            <a:xfrm>
              <a:off x="6958286" y="3498809"/>
              <a:ext cx="1335836"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dirty="0">
                  <a:solidFill>
                    <a:srgbClr val="000000"/>
                  </a:solidFill>
                  <a:cs typeface="Arial" charset="0"/>
                </a:rPr>
                <a:t>$188,580,636,479</a:t>
              </a:r>
            </a:p>
          </p:txBody>
        </p:sp>
        <p:sp>
          <p:nvSpPr>
            <p:cNvPr id="11297" name="Rectangle 18"/>
            <p:cNvSpPr>
              <a:spLocks noChangeArrowheads="1"/>
            </p:cNvSpPr>
            <p:nvPr/>
          </p:nvSpPr>
          <p:spPr bwMode="auto">
            <a:xfrm>
              <a:off x="7016795" y="3156307"/>
              <a:ext cx="1243931" cy="2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75" dirty="0">
                  <a:solidFill>
                    <a:srgbClr val="000000"/>
                  </a:solidFill>
                  <a:cs typeface="Arial" charset="0"/>
                </a:rPr>
                <a:t>$33,574,041,526</a:t>
              </a:r>
            </a:p>
          </p:txBody>
        </p:sp>
        <p:sp>
          <p:nvSpPr>
            <p:cNvPr id="11298" name="Rectangle 24"/>
            <p:cNvSpPr>
              <a:spLocks noChangeArrowheads="1"/>
            </p:cNvSpPr>
            <p:nvPr/>
          </p:nvSpPr>
          <p:spPr bwMode="auto">
            <a:xfrm>
              <a:off x="6973188" y="3799490"/>
              <a:ext cx="1395681" cy="2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sz="1050" dirty="0">
                  <a:solidFill>
                    <a:srgbClr val="000000"/>
                  </a:solidFill>
                </a:rPr>
                <a:t>$27,866,432,776</a:t>
              </a:r>
              <a:r>
                <a:rPr lang="en-US" sz="900" dirty="0">
                  <a:solidFill>
                    <a:srgbClr val="000000"/>
                  </a:solidFill>
                </a:rPr>
                <a:t> </a:t>
              </a:r>
              <a:endParaRPr lang="en-US" altLang="en-US" sz="975" dirty="0">
                <a:solidFill>
                  <a:srgbClr val="000000"/>
                </a:solidFill>
                <a:cs typeface="Arial" charset="0"/>
              </a:endParaRPr>
            </a:p>
          </p:txBody>
        </p:sp>
      </p:grpSp>
    </p:spTree>
    <p:extLst>
      <p:ext uri="{BB962C8B-B14F-4D97-AF65-F5344CB8AC3E}">
        <p14:creationId xmlns:p14="http://schemas.microsoft.com/office/powerpoint/2010/main" val="289506259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p:txBody>
          <a:bodyPr/>
          <a:lstStyle/>
          <a:p>
            <a:pPr eaLnBrk="1" hangingPunct="1"/>
            <a:r>
              <a:rPr lang="en-US" altLang="en-US" dirty="0"/>
              <a:t>Asset Allocation as of 3/31/2021</a:t>
            </a:r>
            <a:br>
              <a:rPr lang="en-US" altLang="en-US" dirty="0"/>
            </a:br>
            <a:r>
              <a:rPr lang="en-US" altLang="en-US" dirty="0"/>
              <a:t>Total Fund Assets = $188.6 Billion</a:t>
            </a:r>
          </a:p>
        </p:txBody>
      </p:sp>
      <p:pic>
        <p:nvPicPr>
          <p:cNvPr id="2" name="Picture 1">
            <a:extLst>
              <a:ext uri="{FF2B5EF4-FFF2-40B4-BE49-F238E27FC236}">
                <a16:creationId xmlns:a16="http://schemas.microsoft.com/office/drawing/2014/main" id="{A2A24645-9058-4271-A7DA-AAC662E23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4263" y="749367"/>
            <a:ext cx="5895474" cy="3744989"/>
          </a:xfrm>
          <a:prstGeom prst="rect">
            <a:avLst/>
          </a:prstGeom>
        </p:spPr>
      </p:pic>
    </p:spTree>
    <p:extLst>
      <p:ext uri="{BB962C8B-B14F-4D97-AF65-F5344CB8AC3E}">
        <p14:creationId xmlns:p14="http://schemas.microsoft.com/office/powerpoint/2010/main" val="243933922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026"/>
          <p:cNvSpPr>
            <a:spLocks noGrp="1" noChangeArrowheads="1"/>
          </p:cNvSpPr>
          <p:nvPr>
            <p:ph type="title"/>
          </p:nvPr>
        </p:nvSpPr>
        <p:spPr/>
        <p:txBody>
          <a:bodyPr/>
          <a:lstStyle/>
          <a:p>
            <a:pPr eaLnBrk="1" hangingPunct="1"/>
            <a:r>
              <a:rPr lang="en-US" altLang="en-US" dirty="0"/>
              <a:t>FRS Pension Plan Investment Results</a:t>
            </a:r>
            <a:br>
              <a:rPr lang="en-US" altLang="en-US" dirty="0"/>
            </a:br>
            <a:r>
              <a:rPr lang="en-US" altLang="en-US" dirty="0"/>
              <a:t>Periods Ending 3/31/2021</a:t>
            </a:r>
          </a:p>
        </p:txBody>
      </p:sp>
      <p:sp>
        <p:nvSpPr>
          <p:cNvPr id="13316" name="Rectangle 82"/>
          <p:cNvSpPr>
            <a:spLocks noChangeArrowheads="1"/>
          </p:cNvSpPr>
          <p:nvPr/>
        </p:nvSpPr>
        <p:spPr bwMode="auto">
          <a:xfrm>
            <a:off x="2244329" y="1026319"/>
            <a:ext cx="1183016"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825" b="1">
                <a:solidFill>
                  <a:srgbClr val="000000"/>
                </a:solidFill>
                <a:cs typeface="Arial" charset="0"/>
              </a:rPr>
              <a:t>Total FRS Pension Plan</a:t>
            </a:r>
            <a:endParaRPr lang="en-US" altLang="en-US" sz="825">
              <a:solidFill>
                <a:srgbClr val="000000"/>
              </a:solidFill>
              <a:cs typeface="Arial" charset="0"/>
            </a:endParaRPr>
          </a:p>
        </p:txBody>
      </p:sp>
      <p:sp>
        <p:nvSpPr>
          <p:cNvPr id="13" name="Rectangle 83"/>
          <p:cNvSpPr>
            <a:spLocks noChangeArrowheads="1"/>
          </p:cNvSpPr>
          <p:nvPr/>
        </p:nvSpPr>
        <p:spPr bwMode="auto">
          <a:xfrm>
            <a:off x="2077643" y="1015604"/>
            <a:ext cx="125015" cy="138113"/>
          </a:xfrm>
          <a:prstGeom prst="rect">
            <a:avLst/>
          </a:prstGeom>
          <a:solidFill>
            <a:srgbClr val="D3CD8B"/>
          </a:solidFill>
          <a:ln>
            <a:noFill/>
          </a:ln>
        </p:spPr>
        <p:txBody>
          <a:bodyPr/>
          <a:lstStyle>
            <a:lvl1pPr eaLnBrk="0" hangingPunct="0">
              <a:spcBef>
                <a:spcPct val="25000"/>
              </a:spcBef>
              <a:buClr>
                <a:schemeClr val="tx1"/>
              </a:buClr>
              <a:buFont typeface="Wingdings" pitchFamily="2" charset="2"/>
              <a:buChar char="§"/>
              <a:defRPr sz="1400">
                <a:solidFill>
                  <a:schemeClr val="tx1"/>
                </a:solidFill>
                <a:latin typeface="Arial" charset="0"/>
                <a:ea typeface="ＭＳ Ｐゴシック" pitchFamily="34" charset="-128"/>
              </a:defRPr>
            </a:lvl1pPr>
            <a:lvl2pPr marL="742950" indent="-285750" eaLnBrk="0" hangingPunct="0">
              <a:spcBef>
                <a:spcPct val="25000"/>
              </a:spcBef>
              <a:buClr>
                <a:schemeClr val="tx1"/>
              </a:buClr>
              <a:buChar char="–"/>
              <a:defRPr sz="1400">
                <a:solidFill>
                  <a:schemeClr val="tx1"/>
                </a:solidFill>
                <a:latin typeface="Arial" charset="0"/>
                <a:ea typeface="ＭＳ Ｐゴシック" pitchFamily="34" charset="-128"/>
              </a:defRPr>
            </a:lvl2pPr>
            <a:lvl3pPr marL="1143000" indent="-228600" eaLnBrk="0" hangingPunct="0">
              <a:spcBef>
                <a:spcPct val="25000"/>
              </a:spcBef>
              <a:buClr>
                <a:schemeClr val="tx1"/>
              </a:buClr>
              <a:buChar char="•"/>
              <a:defRPr sz="1400">
                <a:solidFill>
                  <a:schemeClr val="tx1"/>
                </a:solidFill>
                <a:latin typeface="Arial" charset="0"/>
                <a:ea typeface="ＭＳ Ｐゴシック" pitchFamily="34" charset="-128"/>
              </a:defRPr>
            </a:lvl3pPr>
            <a:lvl4pPr marL="1600200" indent="-228600" eaLnBrk="0" hangingPunct="0">
              <a:spcBef>
                <a:spcPct val="25000"/>
              </a:spcBef>
              <a:buClr>
                <a:schemeClr val="tx1"/>
              </a:buClr>
              <a:buFont typeface="Wingdings" pitchFamily="2" charset="2"/>
              <a:buChar char="s"/>
              <a:defRPr sz="1400">
                <a:solidFill>
                  <a:schemeClr val="tx1"/>
                </a:solidFill>
                <a:latin typeface="Arial" charset="0"/>
                <a:ea typeface="ＭＳ Ｐゴシック" pitchFamily="34" charset="-128"/>
              </a:defRPr>
            </a:lvl4pPr>
            <a:lvl5pPr marL="2057400" indent="-228600" eaLnBrk="0" hangingPunct="0">
              <a:spcBef>
                <a:spcPct val="25000"/>
              </a:spcBef>
              <a:buClr>
                <a:schemeClr val="tx1"/>
              </a:buClr>
              <a:buFont typeface="Arial" charset="0"/>
              <a:buChar char="-"/>
              <a:defRPr sz="1400">
                <a:solidFill>
                  <a:schemeClr val="tx1"/>
                </a:solidFill>
                <a:latin typeface="Arial" charset="0"/>
                <a:ea typeface="ＭＳ Ｐゴシック" pitchFamily="34" charset="-128"/>
              </a:defRPr>
            </a:lvl5pPr>
            <a:lvl6pPr marL="25146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6pPr>
            <a:lvl7pPr marL="29718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7pPr>
            <a:lvl8pPr marL="34290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8pPr>
            <a:lvl9pPr marL="38862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9pPr>
          </a:lstStyle>
          <a:p>
            <a:pPr algn="ctr" defTabSz="685800" fontAlgn="base">
              <a:spcBef>
                <a:spcPct val="0"/>
              </a:spcBef>
              <a:spcAft>
                <a:spcPct val="0"/>
              </a:spcAft>
              <a:buClrTx/>
              <a:buNone/>
              <a:defRPr/>
            </a:pPr>
            <a:endParaRPr lang="en-US" altLang="en-US" sz="675" dirty="0">
              <a:solidFill>
                <a:srgbClr val="000000"/>
              </a:solidFill>
            </a:endParaRPr>
          </a:p>
        </p:txBody>
      </p:sp>
      <p:sp>
        <p:nvSpPr>
          <p:cNvPr id="13318" name="Rectangle 84"/>
          <p:cNvSpPr>
            <a:spLocks noChangeArrowheads="1"/>
          </p:cNvSpPr>
          <p:nvPr/>
        </p:nvSpPr>
        <p:spPr bwMode="auto">
          <a:xfrm>
            <a:off x="3665935" y="1016794"/>
            <a:ext cx="1256754"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825" b="1" dirty="0">
                <a:solidFill>
                  <a:srgbClr val="000000"/>
                </a:solidFill>
                <a:cs typeface="Arial" charset="0"/>
              </a:rPr>
              <a:t>Performance Benchmark</a:t>
            </a:r>
            <a:endParaRPr lang="en-US" altLang="en-US" sz="825" dirty="0">
              <a:solidFill>
                <a:srgbClr val="000000"/>
              </a:solidFill>
              <a:cs typeface="Arial" charset="0"/>
            </a:endParaRPr>
          </a:p>
        </p:txBody>
      </p:sp>
      <p:sp>
        <p:nvSpPr>
          <p:cNvPr id="13319" name="Rectangle 85"/>
          <p:cNvSpPr>
            <a:spLocks noChangeArrowheads="1"/>
          </p:cNvSpPr>
          <p:nvPr/>
        </p:nvSpPr>
        <p:spPr bwMode="auto">
          <a:xfrm>
            <a:off x="3487343" y="1007270"/>
            <a:ext cx="125015" cy="138113"/>
          </a:xfrm>
          <a:prstGeom prst="rect">
            <a:avLst/>
          </a:prstGeom>
          <a:solidFill>
            <a:srgbClr val="0040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3320" name="Rectangle 86"/>
          <p:cNvSpPr>
            <a:spLocks noChangeArrowheads="1"/>
          </p:cNvSpPr>
          <p:nvPr/>
        </p:nvSpPr>
        <p:spPr bwMode="auto">
          <a:xfrm>
            <a:off x="4985149" y="1001317"/>
            <a:ext cx="125015" cy="1381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3321" name="Rectangle 87"/>
          <p:cNvSpPr>
            <a:spLocks noChangeArrowheads="1"/>
          </p:cNvSpPr>
          <p:nvPr/>
        </p:nvSpPr>
        <p:spPr bwMode="auto">
          <a:xfrm>
            <a:off x="5166123" y="1012033"/>
            <a:ext cx="2037417"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825" b="1" dirty="0">
                <a:solidFill>
                  <a:srgbClr val="000000"/>
                </a:solidFill>
                <a:cs typeface="Arial" charset="0"/>
              </a:rPr>
              <a:t>Absolute Nominal Target Rate of Return </a:t>
            </a:r>
            <a:endParaRPr lang="en-US" altLang="en-US" sz="825" dirty="0">
              <a:solidFill>
                <a:srgbClr val="000000"/>
              </a:solidFill>
              <a:cs typeface="Arial" charset="0"/>
            </a:endParaRPr>
          </a:p>
        </p:txBody>
      </p:sp>
      <p:graphicFrame>
        <p:nvGraphicFramePr>
          <p:cNvPr id="10" name="Chart 9">
            <a:extLst>
              <a:ext uri="{FF2B5EF4-FFF2-40B4-BE49-F238E27FC236}">
                <a16:creationId xmlns:a16="http://schemas.microsoft.com/office/drawing/2014/main" id="{00000000-0008-0000-0500-0000179C9401}"/>
              </a:ext>
            </a:extLst>
          </p:cNvPr>
          <p:cNvGraphicFramePr>
            <a:graphicFrameLocks noGrp="1"/>
          </p:cNvGraphicFramePr>
          <p:nvPr>
            <p:extLst>
              <p:ext uri="{D42A27DB-BD31-4B8C-83A1-F6EECF244321}">
                <p14:modId xmlns:p14="http://schemas.microsoft.com/office/powerpoint/2010/main" val="628186205"/>
              </p:ext>
            </p:extLst>
          </p:nvPr>
        </p:nvGraphicFramePr>
        <p:xfrm>
          <a:off x="2003633" y="1433909"/>
          <a:ext cx="5329238" cy="22756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576610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026"/>
          <p:cNvSpPr>
            <a:spLocks noGrp="1" noChangeArrowheads="1"/>
          </p:cNvSpPr>
          <p:nvPr>
            <p:ph type="title"/>
          </p:nvPr>
        </p:nvSpPr>
        <p:spPr/>
        <p:txBody>
          <a:bodyPr/>
          <a:lstStyle/>
          <a:p>
            <a:pPr eaLnBrk="1" hangingPunct="1"/>
            <a:r>
              <a:rPr lang="en-US" altLang="en-US" dirty="0"/>
              <a:t>FRS Pension Plan Investment Results</a:t>
            </a:r>
            <a:br>
              <a:rPr lang="en-US" altLang="en-US" dirty="0"/>
            </a:br>
            <a:r>
              <a:rPr lang="en-US" altLang="en-US" dirty="0"/>
              <a:t>Periods Ending 3/31/2021</a:t>
            </a:r>
          </a:p>
        </p:txBody>
      </p:sp>
      <p:sp>
        <p:nvSpPr>
          <p:cNvPr id="14340" name="Rectangle 70"/>
          <p:cNvSpPr>
            <a:spLocks noChangeArrowheads="1"/>
          </p:cNvSpPr>
          <p:nvPr/>
        </p:nvSpPr>
        <p:spPr bwMode="auto">
          <a:xfrm>
            <a:off x="2915234" y="1001317"/>
            <a:ext cx="3313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1200" b="1">
                <a:solidFill>
                  <a:srgbClr val="000000"/>
                </a:solidFill>
                <a:cs typeface="Arial" charset="0"/>
              </a:rPr>
              <a:t>vs. SBA's Long-Term Investment Objective</a:t>
            </a:r>
          </a:p>
        </p:txBody>
      </p:sp>
      <p:sp>
        <p:nvSpPr>
          <p:cNvPr id="14341" name="Rectangle 71"/>
          <p:cNvSpPr>
            <a:spLocks noChangeArrowheads="1"/>
          </p:cNvSpPr>
          <p:nvPr/>
        </p:nvSpPr>
        <p:spPr bwMode="auto">
          <a:xfrm>
            <a:off x="2612266" y="772717"/>
            <a:ext cx="3919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1200" b="1">
                <a:solidFill>
                  <a:srgbClr val="000000"/>
                </a:solidFill>
                <a:cs typeface="Arial" charset="0"/>
              </a:rPr>
              <a:t>Long-Term FRS Pension Plan Performance Results</a:t>
            </a:r>
          </a:p>
        </p:txBody>
      </p:sp>
      <p:sp>
        <p:nvSpPr>
          <p:cNvPr id="14342" name="Rectangle 72"/>
          <p:cNvSpPr>
            <a:spLocks noChangeArrowheads="1"/>
          </p:cNvSpPr>
          <p:nvPr/>
        </p:nvSpPr>
        <p:spPr bwMode="auto">
          <a:xfrm>
            <a:off x="2895601" y="1495426"/>
            <a:ext cx="1367682"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825" b="1" dirty="0">
                <a:solidFill>
                  <a:srgbClr val="000000"/>
                </a:solidFill>
                <a:cs typeface="Arial" charset="0"/>
              </a:rPr>
              <a:t>Total FRS Pension Plan</a:t>
            </a:r>
          </a:p>
        </p:txBody>
      </p:sp>
      <p:sp>
        <p:nvSpPr>
          <p:cNvPr id="14343" name="Rectangle 73"/>
          <p:cNvSpPr>
            <a:spLocks noChangeArrowheads="1"/>
          </p:cNvSpPr>
          <p:nvPr/>
        </p:nvSpPr>
        <p:spPr bwMode="auto">
          <a:xfrm>
            <a:off x="4441961" y="1494825"/>
            <a:ext cx="219322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825" b="1">
                <a:solidFill>
                  <a:srgbClr val="000000"/>
                </a:solidFill>
                <a:cs typeface="Arial" charset="0"/>
              </a:rPr>
              <a:t>Absolute Nominal Target Rate of Return</a:t>
            </a:r>
          </a:p>
        </p:txBody>
      </p:sp>
      <p:sp>
        <p:nvSpPr>
          <p:cNvPr id="9" name="Rectangle 82"/>
          <p:cNvSpPr>
            <a:spLocks noChangeArrowheads="1"/>
          </p:cNvSpPr>
          <p:nvPr/>
        </p:nvSpPr>
        <p:spPr bwMode="auto">
          <a:xfrm>
            <a:off x="2768203" y="1521619"/>
            <a:ext cx="136922" cy="138113"/>
          </a:xfrm>
          <a:prstGeom prst="rect">
            <a:avLst/>
          </a:prstGeom>
          <a:solidFill>
            <a:srgbClr val="D3CD8B"/>
          </a:solidFill>
          <a:ln>
            <a:noFill/>
          </a:ln>
        </p:spPr>
        <p:txBody>
          <a:bodyPr/>
          <a:lstStyle>
            <a:lvl1pPr eaLnBrk="0" hangingPunct="0">
              <a:spcBef>
                <a:spcPct val="25000"/>
              </a:spcBef>
              <a:buClr>
                <a:schemeClr val="tx1"/>
              </a:buClr>
              <a:buFont typeface="Wingdings" pitchFamily="2" charset="2"/>
              <a:buChar char="§"/>
              <a:defRPr sz="1400">
                <a:solidFill>
                  <a:schemeClr val="tx1"/>
                </a:solidFill>
                <a:latin typeface="Arial" charset="0"/>
                <a:ea typeface="ＭＳ Ｐゴシック" pitchFamily="34" charset="-128"/>
              </a:defRPr>
            </a:lvl1pPr>
            <a:lvl2pPr marL="742950" indent="-285750" eaLnBrk="0" hangingPunct="0">
              <a:spcBef>
                <a:spcPct val="25000"/>
              </a:spcBef>
              <a:buClr>
                <a:schemeClr val="tx1"/>
              </a:buClr>
              <a:buChar char="–"/>
              <a:defRPr sz="1400">
                <a:solidFill>
                  <a:schemeClr val="tx1"/>
                </a:solidFill>
                <a:latin typeface="Arial" charset="0"/>
                <a:ea typeface="ＭＳ Ｐゴシック" pitchFamily="34" charset="-128"/>
              </a:defRPr>
            </a:lvl2pPr>
            <a:lvl3pPr marL="1143000" indent="-228600" eaLnBrk="0" hangingPunct="0">
              <a:spcBef>
                <a:spcPct val="25000"/>
              </a:spcBef>
              <a:buClr>
                <a:schemeClr val="tx1"/>
              </a:buClr>
              <a:buChar char="•"/>
              <a:defRPr sz="1400">
                <a:solidFill>
                  <a:schemeClr val="tx1"/>
                </a:solidFill>
                <a:latin typeface="Arial" charset="0"/>
                <a:ea typeface="ＭＳ Ｐゴシック" pitchFamily="34" charset="-128"/>
              </a:defRPr>
            </a:lvl3pPr>
            <a:lvl4pPr marL="1600200" indent="-228600" eaLnBrk="0" hangingPunct="0">
              <a:spcBef>
                <a:spcPct val="25000"/>
              </a:spcBef>
              <a:buClr>
                <a:schemeClr val="tx1"/>
              </a:buClr>
              <a:buFont typeface="Wingdings" pitchFamily="2" charset="2"/>
              <a:buChar char="s"/>
              <a:defRPr sz="1400">
                <a:solidFill>
                  <a:schemeClr val="tx1"/>
                </a:solidFill>
                <a:latin typeface="Arial" charset="0"/>
                <a:ea typeface="ＭＳ Ｐゴシック" pitchFamily="34" charset="-128"/>
              </a:defRPr>
            </a:lvl4pPr>
            <a:lvl5pPr marL="2057400" indent="-228600" eaLnBrk="0" hangingPunct="0">
              <a:spcBef>
                <a:spcPct val="25000"/>
              </a:spcBef>
              <a:buClr>
                <a:schemeClr val="tx1"/>
              </a:buClr>
              <a:buFont typeface="Arial" charset="0"/>
              <a:buChar char="-"/>
              <a:defRPr sz="1400">
                <a:solidFill>
                  <a:schemeClr val="tx1"/>
                </a:solidFill>
                <a:latin typeface="Arial" charset="0"/>
                <a:ea typeface="ＭＳ Ｐゴシック" pitchFamily="34" charset="-128"/>
              </a:defRPr>
            </a:lvl5pPr>
            <a:lvl6pPr marL="25146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6pPr>
            <a:lvl7pPr marL="29718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7pPr>
            <a:lvl8pPr marL="34290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8pPr>
            <a:lvl9pPr marL="38862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9pPr>
          </a:lstStyle>
          <a:p>
            <a:pPr algn="ctr" defTabSz="685800" fontAlgn="base">
              <a:spcBef>
                <a:spcPct val="0"/>
              </a:spcBef>
              <a:spcAft>
                <a:spcPct val="0"/>
              </a:spcAft>
              <a:buClrTx/>
              <a:buNone/>
              <a:defRPr/>
            </a:pPr>
            <a:endParaRPr lang="en-US" altLang="en-US" sz="675" dirty="0">
              <a:solidFill>
                <a:srgbClr val="000000"/>
              </a:solidFill>
            </a:endParaRPr>
          </a:p>
        </p:txBody>
      </p:sp>
      <p:sp>
        <p:nvSpPr>
          <p:cNvPr id="14345" name="Rectangle 83"/>
          <p:cNvSpPr>
            <a:spLocks noChangeArrowheads="1"/>
          </p:cNvSpPr>
          <p:nvPr/>
        </p:nvSpPr>
        <p:spPr bwMode="auto">
          <a:xfrm>
            <a:off x="4327922" y="1514476"/>
            <a:ext cx="136922" cy="138113"/>
          </a:xfrm>
          <a:prstGeom prst="rect">
            <a:avLst/>
          </a:prstGeom>
          <a:solidFill>
            <a:srgbClr val="0040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endParaRPr lang="en-US" altLang="en-US" sz="600">
              <a:solidFill>
                <a:srgbClr val="000000"/>
              </a:solidFill>
              <a:cs typeface="Arial" charset="0"/>
            </a:endParaRPr>
          </a:p>
        </p:txBody>
      </p:sp>
      <p:graphicFrame>
        <p:nvGraphicFramePr>
          <p:cNvPr id="11" name="Chart 10">
            <a:extLst>
              <a:ext uri="{FF2B5EF4-FFF2-40B4-BE49-F238E27FC236}">
                <a16:creationId xmlns:a16="http://schemas.microsoft.com/office/drawing/2014/main" id="{00000000-0008-0000-0500-0000159C9401}"/>
              </a:ext>
            </a:extLst>
          </p:cNvPr>
          <p:cNvGraphicFramePr>
            <a:graphicFrameLocks/>
          </p:cNvGraphicFramePr>
          <p:nvPr>
            <p:extLst>
              <p:ext uri="{D42A27DB-BD31-4B8C-83A1-F6EECF244321}">
                <p14:modId xmlns:p14="http://schemas.microsoft.com/office/powerpoint/2010/main" val="3258843422"/>
              </p:ext>
            </p:extLst>
          </p:nvPr>
        </p:nvGraphicFramePr>
        <p:xfrm>
          <a:off x="2361461" y="1849041"/>
          <a:ext cx="4595785" cy="23456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491797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1026"/>
          <p:cNvSpPr>
            <a:spLocks noGrp="1" noChangeArrowheads="1"/>
          </p:cNvSpPr>
          <p:nvPr>
            <p:ph type="title"/>
          </p:nvPr>
        </p:nvSpPr>
        <p:spPr/>
        <p:txBody>
          <a:bodyPr/>
          <a:lstStyle/>
          <a:p>
            <a:pPr eaLnBrk="1" hangingPunct="1"/>
            <a:r>
              <a:rPr lang="en-US" altLang="en-US" dirty="0"/>
              <a:t>Comparison of Asset Allocation (TUCS Top Ten)</a:t>
            </a:r>
            <a:br>
              <a:rPr lang="en-US" altLang="en-US" dirty="0"/>
            </a:br>
            <a:r>
              <a:rPr lang="en-US" altLang="en-US" dirty="0"/>
              <a:t>As of 3/31/2021</a:t>
            </a:r>
          </a:p>
        </p:txBody>
      </p:sp>
      <p:sp>
        <p:nvSpPr>
          <p:cNvPr id="15365" name="Rectangle 3"/>
          <p:cNvSpPr>
            <a:spLocks noChangeArrowheads="1"/>
          </p:cNvSpPr>
          <p:nvPr/>
        </p:nvSpPr>
        <p:spPr bwMode="auto">
          <a:xfrm>
            <a:off x="2897982" y="739380"/>
            <a:ext cx="335188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1050" b="1" dirty="0">
                <a:solidFill>
                  <a:srgbClr val="000000"/>
                </a:solidFill>
                <a:cs typeface="Arial" charset="0"/>
              </a:rPr>
              <a:t>FRS Pension Plan vs. Top Ten Defined Benefit Plans</a:t>
            </a:r>
          </a:p>
        </p:txBody>
      </p:sp>
      <p:sp>
        <p:nvSpPr>
          <p:cNvPr id="15367" name="Rectangle 4"/>
          <p:cNvSpPr>
            <a:spLocks noChangeArrowheads="1"/>
          </p:cNvSpPr>
          <p:nvPr/>
        </p:nvSpPr>
        <p:spPr bwMode="auto">
          <a:xfrm>
            <a:off x="2332659" y="1109664"/>
            <a:ext cx="11509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1050" dirty="0">
                <a:solidFill>
                  <a:srgbClr val="000000"/>
                </a:solidFill>
                <a:cs typeface="Arial" charset="0"/>
              </a:rPr>
              <a:t>FRS TOTAL FUND</a:t>
            </a:r>
          </a:p>
        </p:txBody>
      </p:sp>
      <p:sp>
        <p:nvSpPr>
          <p:cNvPr id="15368" name="Rectangle 5"/>
          <p:cNvSpPr>
            <a:spLocks noChangeArrowheads="1"/>
          </p:cNvSpPr>
          <p:nvPr/>
        </p:nvSpPr>
        <p:spPr bwMode="auto">
          <a:xfrm>
            <a:off x="5736428" y="1109664"/>
            <a:ext cx="98584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1050" dirty="0">
                <a:solidFill>
                  <a:srgbClr val="000000"/>
                </a:solidFill>
                <a:cs typeface="Arial" charset="0"/>
              </a:rPr>
              <a:t>TUCS TOP TEN</a:t>
            </a:r>
          </a:p>
        </p:txBody>
      </p:sp>
      <p:cxnSp>
        <p:nvCxnSpPr>
          <p:cNvPr id="15370" name="Straight Connector 2"/>
          <p:cNvCxnSpPr>
            <a:cxnSpLocks noChangeShapeType="1"/>
          </p:cNvCxnSpPr>
          <p:nvPr/>
        </p:nvCxnSpPr>
        <p:spPr bwMode="auto">
          <a:xfrm>
            <a:off x="2695577" y="1993107"/>
            <a:ext cx="3221831" cy="6429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1" name="Text Box 48"/>
          <p:cNvSpPr txBox="1">
            <a:spLocks noChangeArrowheads="1"/>
          </p:cNvSpPr>
          <p:nvPr/>
        </p:nvSpPr>
        <p:spPr bwMode="auto">
          <a:xfrm>
            <a:off x="1407320" y="4368278"/>
            <a:ext cx="4736306"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675" dirty="0">
                <a:solidFill>
                  <a:srgbClr val="000000"/>
                </a:solidFill>
                <a:cs typeface="Arial" charset="0"/>
              </a:rPr>
              <a:t>Note: The TUCS Top Ten Universe includes $1,915.5 billion in total assets. The median fund size was $180.5 billion</a:t>
            </a:r>
          </a:p>
          <a:p>
            <a:pPr defTabSz="685800" fontAlgn="base">
              <a:spcBef>
                <a:spcPct val="0"/>
              </a:spcBef>
              <a:spcAft>
                <a:spcPct val="0"/>
              </a:spcAft>
              <a:buClrTx/>
              <a:buNone/>
            </a:pPr>
            <a:r>
              <a:rPr lang="en-US" altLang="en-US" sz="675" dirty="0">
                <a:solidFill>
                  <a:srgbClr val="000000"/>
                </a:solidFill>
                <a:cs typeface="Arial" charset="0"/>
              </a:rPr>
              <a:t>and the average fund size was $191.6 billion.</a:t>
            </a:r>
          </a:p>
          <a:p>
            <a:pPr defTabSz="685800" fontAlgn="base">
              <a:spcBef>
                <a:spcPct val="0"/>
              </a:spcBef>
              <a:spcAft>
                <a:spcPct val="0"/>
              </a:spcAft>
              <a:buClrTx/>
              <a:buNone/>
            </a:pPr>
            <a:r>
              <a:rPr lang="en-US" altLang="en-US" sz="675" dirty="0">
                <a:solidFill>
                  <a:srgbClr val="000000"/>
                </a:solidFill>
                <a:cs typeface="Arial" charset="0"/>
              </a:rPr>
              <a:t>Note: Due to rounding, percentage totals displayed may not sum perfectly.</a:t>
            </a:r>
          </a:p>
        </p:txBody>
      </p:sp>
      <p:sp>
        <p:nvSpPr>
          <p:cNvPr id="10" name="Rectangle 7">
            <a:extLst>
              <a:ext uri="{FF2B5EF4-FFF2-40B4-BE49-F238E27FC236}">
                <a16:creationId xmlns:a16="http://schemas.microsoft.com/office/drawing/2014/main" id="{60D6BA83-FACE-4D67-8DEC-B383A84CC613}"/>
              </a:ext>
            </a:extLst>
          </p:cNvPr>
          <p:cNvSpPr>
            <a:spLocks noChangeArrowheads="1"/>
          </p:cNvSpPr>
          <p:nvPr/>
        </p:nvSpPr>
        <p:spPr bwMode="auto">
          <a:xfrm>
            <a:off x="1627814" y="3830371"/>
            <a:ext cx="2933700"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r>
              <a:rPr lang="en-US" altLang="en-US" sz="675" dirty="0">
                <a:solidFill>
                  <a:srgbClr val="000000"/>
                </a:solidFill>
                <a:cs typeface="Arial" charset="0"/>
              </a:rPr>
              <a:t>*Global Equity Allocation: 27.5% Domestic Equities; 21.3% Foreign Equities; 6.1% Global Equities; 1.0% Global Equity Liquidity Account. Percentages are of the Total FRS Fund.</a:t>
            </a:r>
          </a:p>
        </p:txBody>
      </p:sp>
      <p:sp>
        <p:nvSpPr>
          <p:cNvPr id="11" name="Rectangle 6">
            <a:extLst>
              <a:ext uri="{FF2B5EF4-FFF2-40B4-BE49-F238E27FC236}">
                <a16:creationId xmlns:a16="http://schemas.microsoft.com/office/drawing/2014/main" id="{3ABAD03F-A419-41F2-9C20-927B30B1FF98}"/>
              </a:ext>
            </a:extLst>
          </p:cNvPr>
          <p:cNvSpPr>
            <a:spLocks noChangeArrowheads="1"/>
          </p:cNvSpPr>
          <p:nvPr/>
        </p:nvSpPr>
        <p:spPr bwMode="auto">
          <a:xfrm>
            <a:off x="4960011" y="3849709"/>
            <a:ext cx="268724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675" dirty="0">
                <a:solidFill>
                  <a:srgbClr val="000000"/>
                </a:solidFill>
                <a:cs typeface="Arial" charset="0"/>
              </a:rPr>
              <a:t>**Global Equity Allocation: 31.3% Domestic Equities; 21.1% Foreign Equities.</a:t>
            </a:r>
          </a:p>
        </p:txBody>
      </p:sp>
      <p:graphicFrame>
        <p:nvGraphicFramePr>
          <p:cNvPr id="13" name="Chart 12">
            <a:extLst>
              <a:ext uri="{FF2B5EF4-FFF2-40B4-BE49-F238E27FC236}">
                <a16:creationId xmlns:a16="http://schemas.microsoft.com/office/drawing/2014/main" id="{00000000-0008-0000-0600-000043080700}"/>
              </a:ext>
            </a:extLst>
          </p:cNvPr>
          <p:cNvGraphicFramePr>
            <a:graphicFrameLocks noGrp="1"/>
          </p:cNvGraphicFramePr>
          <p:nvPr>
            <p:extLst>
              <p:ext uri="{D42A27DB-BD31-4B8C-83A1-F6EECF244321}">
                <p14:modId xmlns:p14="http://schemas.microsoft.com/office/powerpoint/2010/main" val="2307636369"/>
              </p:ext>
            </p:extLst>
          </p:nvPr>
        </p:nvGraphicFramePr>
        <p:xfrm>
          <a:off x="3908416" y="846633"/>
          <a:ext cx="4470422" cy="33210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00000000-0008-0000-0100-0000BAC32000}"/>
              </a:ext>
            </a:extLst>
          </p:cNvPr>
          <p:cNvGraphicFramePr>
            <a:graphicFrameLocks/>
          </p:cNvGraphicFramePr>
          <p:nvPr>
            <p:extLst>
              <p:ext uri="{D42A27DB-BD31-4B8C-83A1-F6EECF244321}">
                <p14:modId xmlns:p14="http://schemas.microsoft.com/office/powerpoint/2010/main" val="2002242200"/>
              </p:ext>
            </p:extLst>
          </p:nvPr>
        </p:nvGraphicFramePr>
        <p:xfrm>
          <a:off x="541786" y="891350"/>
          <a:ext cx="4825724" cy="33210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231664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6"/>
          <p:cNvSpPr>
            <a:spLocks noGrp="1" noChangeArrowheads="1"/>
          </p:cNvSpPr>
          <p:nvPr>
            <p:ph type="title"/>
          </p:nvPr>
        </p:nvSpPr>
        <p:spPr/>
        <p:txBody>
          <a:bodyPr/>
          <a:lstStyle/>
          <a:p>
            <a:pPr eaLnBrk="1" hangingPunct="1"/>
            <a:r>
              <a:rPr lang="en-US" altLang="en-US" dirty="0"/>
              <a:t>FRS Results Relative to TUCS Top Ten Defined Benefit Plans</a:t>
            </a:r>
            <a:br>
              <a:rPr lang="en-US" altLang="en-US" dirty="0"/>
            </a:br>
            <a:r>
              <a:rPr lang="en-US" altLang="en-US" dirty="0"/>
              <a:t>Periods Ending 3/31/2021</a:t>
            </a:r>
          </a:p>
        </p:txBody>
      </p:sp>
      <p:sp>
        <p:nvSpPr>
          <p:cNvPr id="16388" name="Rectangle 6"/>
          <p:cNvSpPr>
            <a:spLocks noChangeArrowheads="1"/>
          </p:cNvSpPr>
          <p:nvPr/>
        </p:nvSpPr>
        <p:spPr bwMode="auto">
          <a:xfrm>
            <a:off x="2767013" y="1017986"/>
            <a:ext cx="98103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00" b="1">
                <a:solidFill>
                  <a:srgbClr val="000000"/>
                </a:solidFill>
                <a:cs typeface="Arial" charset="0"/>
              </a:rPr>
              <a:t>Total FRS (Gross)</a:t>
            </a:r>
            <a:endParaRPr lang="en-US" altLang="en-US" sz="900">
              <a:solidFill>
                <a:srgbClr val="000000"/>
              </a:solidFill>
              <a:cs typeface="Arial" charset="0"/>
            </a:endParaRPr>
          </a:p>
        </p:txBody>
      </p:sp>
      <p:sp>
        <p:nvSpPr>
          <p:cNvPr id="16389" name="Rectangle 7"/>
          <p:cNvSpPr>
            <a:spLocks noChangeArrowheads="1"/>
          </p:cNvSpPr>
          <p:nvPr/>
        </p:nvSpPr>
        <p:spPr bwMode="auto">
          <a:xfrm>
            <a:off x="3912396" y="1010842"/>
            <a:ext cx="136922" cy="136922"/>
          </a:xfrm>
          <a:prstGeom prst="rect">
            <a:avLst/>
          </a:prstGeom>
          <a:solidFill>
            <a:srgbClr val="0040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6390" name="Rectangle 8"/>
          <p:cNvSpPr>
            <a:spLocks noChangeArrowheads="1"/>
          </p:cNvSpPr>
          <p:nvPr/>
        </p:nvSpPr>
        <p:spPr bwMode="auto">
          <a:xfrm>
            <a:off x="4127898" y="1017986"/>
            <a:ext cx="27892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00" b="1">
                <a:solidFill>
                  <a:srgbClr val="000000"/>
                </a:solidFill>
                <a:cs typeface="Arial" charset="0"/>
              </a:rPr>
              <a:t>Top Ten Median Defined Benefit Plan Fund (Gross)</a:t>
            </a:r>
            <a:endParaRPr lang="en-US" altLang="en-US" sz="900">
              <a:solidFill>
                <a:srgbClr val="000000"/>
              </a:solidFill>
              <a:cs typeface="Arial" charset="0"/>
            </a:endParaRPr>
          </a:p>
        </p:txBody>
      </p:sp>
      <p:sp>
        <p:nvSpPr>
          <p:cNvPr id="8" name="Rectangle 9"/>
          <p:cNvSpPr>
            <a:spLocks noChangeArrowheads="1"/>
          </p:cNvSpPr>
          <p:nvPr/>
        </p:nvSpPr>
        <p:spPr bwMode="auto">
          <a:xfrm>
            <a:off x="2538415" y="1010842"/>
            <a:ext cx="136922" cy="136922"/>
          </a:xfrm>
          <a:prstGeom prst="rect">
            <a:avLst/>
          </a:prstGeom>
          <a:solidFill>
            <a:schemeClr val="accent6">
              <a:lumMod val="60000"/>
              <a:lumOff val="40000"/>
            </a:schemeClr>
          </a:solidFill>
          <a:ln>
            <a:noFill/>
          </a:ln>
        </p:spPr>
        <p:txBody>
          <a:bodyPr/>
          <a:lstStyle>
            <a:lvl1pPr eaLnBrk="0" hangingPunct="0">
              <a:spcBef>
                <a:spcPct val="25000"/>
              </a:spcBef>
              <a:buClr>
                <a:schemeClr val="tx1"/>
              </a:buClr>
              <a:buFont typeface="Wingdings" pitchFamily="2" charset="2"/>
              <a:buChar char="§"/>
              <a:defRPr sz="1400">
                <a:solidFill>
                  <a:schemeClr val="tx1"/>
                </a:solidFill>
                <a:latin typeface="Arial" charset="0"/>
                <a:ea typeface="ＭＳ Ｐゴシック" pitchFamily="34" charset="-128"/>
              </a:defRPr>
            </a:lvl1pPr>
            <a:lvl2pPr marL="742950" indent="-285750" eaLnBrk="0" hangingPunct="0">
              <a:spcBef>
                <a:spcPct val="25000"/>
              </a:spcBef>
              <a:buClr>
                <a:schemeClr val="tx1"/>
              </a:buClr>
              <a:buChar char="–"/>
              <a:defRPr sz="1400">
                <a:solidFill>
                  <a:schemeClr val="tx1"/>
                </a:solidFill>
                <a:latin typeface="Arial" charset="0"/>
                <a:ea typeface="ＭＳ Ｐゴシック" pitchFamily="34" charset="-128"/>
              </a:defRPr>
            </a:lvl2pPr>
            <a:lvl3pPr marL="1143000" indent="-228600" eaLnBrk="0" hangingPunct="0">
              <a:spcBef>
                <a:spcPct val="25000"/>
              </a:spcBef>
              <a:buClr>
                <a:schemeClr val="tx1"/>
              </a:buClr>
              <a:buChar char="•"/>
              <a:defRPr sz="1400">
                <a:solidFill>
                  <a:schemeClr val="tx1"/>
                </a:solidFill>
                <a:latin typeface="Arial" charset="0"/>
                <a:ea typeface="ＭＳ Ｐゴシック" pitchFamily="34" charset="-128"/>
              </a:defRPr>
            </a:lvl3pPr>
            <a:lvl4pPr marL="1600200" indent="-228600" eaLnBrk="0" hangingPunct="0">
              <a:spcBef>
                <a:spcPct val="25000"/>
              </a:spcBef>
              <a:buClr>
                <a:schemeClr val="tx1"/>
              </a:buClr>
              <a:buFont typeface="Wingdings" pitchFamily="2" charset="2"/>
              <a:buChar char="s"/>
              <a:defRPr sz="1400">
                <a:solidFill>
                  <a:schemeClr val="tx1"/>
                </a:solidFill>
                <a:latin typeface="Arial" charset="0"/>
                <a:ea typeface="ＭＳ Ｐゴシック" pitchFamily="34" charset="-128"/>
              </a:defRPr>
            </a:lvl4pPr>
            <a:lvl5pPr marL="2057400" indent="-228600" eaLnBrk="0" hangingPunct="0">
              <a:spcBef>
                <a:spcPct val="25000"/>
              </a:spcBef>
              <a:buClr>
                <a:schemeClr val="tx1"/>
              </a:buClr>
              <a:buFont typeface="Arial" charset="0"/>
              <a:buChar char="-"/>
              <a:defRPr sz="1400">
                <a:solidFill>
                  <a:schemeClr val="tx1"/>
                </a:solidFill>
                <a:latin typeface="Arial" charset="0"/>
                <a:ea typeface="ＭＳ Ｐゴシック" pitchFamily="34" charset="-128"/>
              </a:defRPr>
            </a:lvl5pPr>
            <a:lvl6pPr marL="25146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6pPr>
            <a:lvl7pPr marL="29718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7pPr>
            <a:lvl8pPr marL="34290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8pPr>
            <a:lvl9pPr marL="38862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9pPr>
          </a:lstStyle>
          <a:p>
            <a:pPr algn="ctr" defTabSz="685800" fontAlgn="base">
              <a:spcBef>
                <a:spcPct val="0"/>
              </a:spcBef>
              <a:spcAft>
                <a:spcPct val="0"/>
              </a:spcAft>
              <a:buClrTx/>
              <a:buNone/>
              <a:defRPr/>
            </a:pPr>
            <a:endParaRPr lang="en-US" altLang="en-US" sz="675" dirty="0">
              <a:solidFill>
                <a:srgbClr val="000000"/>
              </a:solidFill>
            </a:endParaRPr>
          </a:p>
        </p:txBody>
      </p:sp>
      <p:sp>
        <p:nvSpPr>
          <p:cNvPr id="12" name="Text Box 48">
            <a:extLst>
              <a:ext uri="{FF2B5EF4-FFF2-40B4-BE49-F238E27FC236}">
                <a16:creationId xmlns:a16="http://schemas.microsoft.com/office/drawing/2014/main" id="{F3FDCD6F-3285-4F54-B7D7-89300B719BC1}"/>
              </a:ext>
            </a:extLst>
          </p:cNvPr>
          <p:cNvSpPr txBox="1">
            <a:spLocks noChangeArrowheads="1"/>
          </p:cNvSpPr>
          <p:nvPr/>
        </p:nvSpPr>
        <p:spPr bwMode="auto">
          <a:xfrm>
            <a:off x="1426196" y="4334416"/>
            <a:ext cx="47363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675" dirty="0">
                <a:solidFill>
                  <a:srgbClr val="000000"/>
                </a:solidFill>
                <a:cs typeface="Arial" charset="0"/>
              </a:rPr>
              <a:t>Note: The TUCS Top Ten Universe includes $1,915.5 billion in total assets. The median fund size was $180.5 billion</a:t>
            </a:r>
          </a:p>
          <a:p>
            <a:pPr defTabSz="685800" fontAlgn="base">
              <a:spcBef>
                <a:spcPct val="0"/>
              </a:spcBef>
              <a:spcAft>
                <a:spcPct val="0"/>
              </a:spcAft>
              <a:buClrTx/>
              <a:buNone/>
            </a:pPr>
            <a:r>
              <a:rPr lang="en-US" altLang="en-US" sz="675" dirty="0">
                <a:solidFill>
                  <a:srgbClr val="000000"/>
                </a:solidFill>
                <a:cs typeface="Arial" charset="0"/>
              </a:rPr>
              <a:t>and the average fund size was $191.6 billion.</a:t>
            </a:r>
          </a:p>
        </p:txBody>
      </p:sp>
      <p:graphicFrame>
        <p:nvGraphicFramePr>
          <p:cNvPr id="11" name="Chart 10">
            <a:extLst>
              <a:ext uri="{FF2B5EF4-FFF2-40B4-BE49-F238E27FC236}">
                <a16:creationId xmlns:a16="http://schemas.microsoft.com/office/drawing/2014/main" id="{00000000-0008-0000-0700-000003560E00}"/>
              </a:ext>
            </a:extLst>
          </p:cNvPr>
          <p:cNvGraphicFramePr>
            <a:graphicFrameLocks/>
          </p:cNvGraphicFramePr>
          <p:nvPr>
            <p:extLst>
              <p:ext uri="{D42A27DB-BD31-4B8C-83A1-F6EECF244321}">
                <p14:modId xmlns:p14="http://schemas.microsoft.com/office/powerpoint/2010/main" val="2261500446"/>
              </p:ext>
            </p:extLst>
          </p:nvPr>
        </p:nvGraphicFramePr>
        <p:xfrm>
          <a:off x="2033338" y="1350528"/>
          <a:ext cx="5199821" cy="27821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0983587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026"/>
          <p:cNvSpPr>
            <a:spLocks noGrp="1" noChangeArrowheads="1"/>
          </p:cNvSpPr>
          <p:nvPr>
            <p:ph type="title"/>
          </p:nvPr>
        </p:nvSpPr>
        <p:spPr/>
        <p:txBody>
          <a:bodyPr/>
          <a:lstStyle/>
          <a:p>
            <a:pPr eaLnBrk="1" hangingPunct="1"/>
            <a:r>
              <a:rPr lang="en-US" altLang="en-US" dirty="0"/>
              <a:t>Top Ten Defined Benefit Plans FRS Universe Comparison (TUCS)</a:t>
            </a:r>
            <a:br>
              <a:rPr lang="en-US" altLang="en-US" dirty="0"/>
            </a:br>
            <a:r>
              <a:rPr lang="en-US" altLang="en-US" dirty="0"/>
              <a:t>Periods Ending 3/31/2021</a:t>
            </a:r>
          </a:p>
        </p:txBody>
      </p:sp>
      <p:sp>
        <p:nvSpPr>
          <p:cNvPr id="17412" name="Oval 121"/>
          <p:cNvSpPr>
            <a:spLocks noChangeArrowheads="1"/>
          </p:cNvSpPr>
          <p:nvPr/>
        </p:nvSpPr>
        <p:spPr bwMode="auto">
          <a:xfrm>
            <a:off x="3100804" y="1085196"/>
            <a:ext cx="68580" cy="64948"/>
          </a:xfrm>
          <a:prstGeom prst="ellipse">
            <a:avLst/>
          </a:prstGeom>
          <a:solidFill>
            <a:srgbClr val="003F72"/>
          </a:solidFill>
          <a:ln w="14351">
            <a:solidFill>
              <a:srgbClr val="003F72"/>
            </a:solidFill>
            <a:round/>
            <a:headEnd/>
            <a:tailEnd/>
          </a:ln>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17413" name="Rectangle 122"/>
          <p:cNvSpPr>
            <a:spLocks noChangeArrowheads="1"/>
          </p:cNvSpPr>
          <p:nvPr/>
        </p:nvSpPr>
        <p:spPr bwMode="auto">
          <a:xfrm>
            <a:off x="3217441" y="1051323"/>
            <a:ext cx="53861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dirty="0">
                <a:solidFill>
                  <a:srgbClr val="000000"/>
                </a:solidFill>
                <a:cs typeface="Arial" charset="0"/>
              </a:rPr>
              <a:t>Total FRS</a:t>
            </a:r>
            <a:endParaRPr lang="en-US" altLang="en-US" sz="900" dirty="0">
              <a:solidFill>
                <a:srgbClr val="000000"/>
              </a:solidFill>
              <a:cs typeface="Arial" charset="0"/>
            </a:endParaRPr>
          </a:p>
        </p:txBody>
      </p:sp>
      <p:sp>
        <p:nvSpPr>
          <p:cNvPr id="17414" name="Freeform 123"/>
          <p:cNvSpPr>
            <a:spLocks/>
          </p:cNvSpPr>
          <p:nvPr/>
        </p:nvSpPr>
        <p:spPr bwMode="auto">
          <a:xfrm>
            <a:off x="3966155" y="1084660"/>
            <a:ext cx="79772" cy="65484"/>
          </a:xfrm>
          <a:custGeom>
            <a:avLst/>
            <a:gdLst>
              <a:gd name="T0" fmla="*/ 2147483647 w 71"/>
              <a:gd name="T1" fmla="*/ 0 h 55"/>
              <a:gd name="T2" fmla="*/ 2147483647 w 71"/>
              <a:gd name="T3" fmla="*/ 2147483647 h 55"/>
              <a:gd name="T4" fmla="*/ 0 w 71"/>
              <a:gd name="T5" fmla="*/ 2147483647 h 55"/>
              <a:gd name="T6" fmla="*/ 2147483647 w 71"/>
              <a:gd name="T7" fmla="*/ 0 h 55"/>
              <a:gd name="T8" fmla="*/ 0 60000 65536"/>
              <a:gd name="T9" fmla="*/ 0 60000 65536"/>
              <a:gd name="T10" fmla="*/ 0 60000 65536"/>
              <a:gd name="T11" fmla="*/ 0 60000 65536"/>
              <a:gd name="T12" fmla="*/ 0 w 71"/>
              <a:gd name="T13" fmla="*/ 0 h 55"/>
              <a:gd name="T14" fmla="*/ 71 w 71"/>
              <a:gd name="T15" fmla="*/ 55 h 55"/>
            </a:gdLst>
            <a:ahLst/>
            <a:cxnLst>
              <a:cxn ang="T8">
                <a:pos x="T0" y="T1"/>
              </a:cxn>
              <a:cxn ang="T9">
                <a:pos x="T2" y="T3"/>
              </a:cxn>
              <a:cxn ang="T10">
                <a:pos x="T4" y="T5"/>
              </a:cxn>
              <a:cxn ang="T11">
                <a:pos x="T6" y="T7"/>
              </a:cxn>
            </a:cxnLst>
            <a:rect l="T12" t="T13" r="T14" b="T15"/>
            <a:pathLst>
              <a:path w="71" h="55">
                <a:moveTo>
                  <a:pt x="36" y="0"/>
                </a:moveTo>
                <a:lnTo>
                  <a:pt x="71" y="55"/>
                </a:lnTo>
                <a:lnTo>
                  <a:pt x="0" y="55"/>
                </a:lnTo>
                <a:lnTo>
                  <a:pt x="36" y="0"/>
                </a:lnTo>
                <a:close/>
              </a:path>
            </a:pathLst>
          </a:custGeom>
          <a:solidFill>
            <a:srgbClr val="92D050"/>
          </a:solidFill>
          <a:ln w="14351">
            <a:solidFill>
              <a:srgbClr val="92D050"/>
            </a:solidFill>
            <a:round/>
            <a:headEnd/>
            <a:tailEnd/>
          </a:ln>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sp>
        <p:nvSpPr>
          <p:cNvPr id="17415" name="Rectangle 124"/>
          <p:cNvSpPr>
            <a:spLocks noChangeArrowheads="1"/>
          </p:cNvSpPr>
          <p:nvPr/>
        </p:nvSpPr>
        <p:spPr bwMode="auto">
          <a:xfrm>
            <a:off x="4101651" y="1051323"/>
            <a:ext cx="25519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dirty="0">
                <a:solidFill>
                  <a:srgbClr val="000000"/>
                </a:solidFill>
                <a:cs typeface="Arial" charset="0"/>
              </a:rPr>
              <a:t>Top Ten Median Defined Benefit Plan Universe</a:t>
            </a:r>
            <a:endParaRPr lang="en-US" altLang="en-US" sz="900" dirty="0">
              <a:solidFill>
                <a:srgbClr val="000000"/>
              </a:solidFill>
              <a:cs typeface="Arial" charset="0"/>
            </a:endParaRPr>
          </a:p>
        </p:txBody>
      </p:sp>
      <p:sp>
        <p:nvSpPr>
          <p:cNvPr id="17416" name="Rectangle 150"/>
          <p:cNvSpPr>
            <a:spLocks noChangeArrowheads="1"/>
          </p:cNvSpPr>
          <p:nvPr/>
        </p:nvSpPr>
        <p:spPr bwMode="auto">
          <a:xfrm>
            <a:off x="1319305" y="4082654"/>
            <a:ext cx="137398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r>
              <a:rPr lang="en-US" altLang="en-US" sz="825" dirty="0">
                <a:solidFill>
                  <a:srgbClr val="000000"/>
                </a:solidFill>
                <a:cs typeface="Arial" charset="0"/>
              </a:rPr>
              <a:t>FRS Percentile Ranking      </a:t>
            </a:r>
            <a:endParaRPr lang="en-US" altLang="en-US" sz="600" dirty="0">
              <a:solidFill>
                <a:srgbClr val="000000"/>
              </a:solidFill>
              <a:cs typeface="Arial" charset="0"/>
            </a:endParaRPr>
          </a:p>
        </p:txBody>
      </p:sp>
      <p:sp>
        <p:nvSpPr>
          <p:cNvPr id="17417" name="Rectangle 151"/>
          <p:cNvSpPr>
            <a:spLocks noChangeArrowheads="1"/>
          </p:cNvSpPr>
          <p:nvPr/>
        </p:nvSpPr>
        <p:spPr bwMode="auto">
          <a:xfrm>
            <a:off x="2510247" y="4087417"/>
            <a:ext cx="4393406"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r>
              <a:rPr lang="en-US" altLang="en-US" sz="825" dirty="0">
                <a:solidFill>
                  <a:srgbClr val="000000"/>
                </a:solidFill>
                <a:cs typeface="Arial" charset="0"/>
              </a:rPr>
              <a:t>            15                                      41                                        41                                       41</a:t>
            </a:r>
            <a:endParaRPr lang="en-US" altLang="en-US" sz="600" dirty="0">
              <a:solidFill>
                <a:srgbClr val="000000"/>
              </a:solidFill>
              <a:cs typeface="Arial" charset="0"/>
            </a:endParaRPr>
          </a:p>
        </p:txBody>
      </p:sp>
      <p:sp>
        <p:nvSpPr>
          <p:cNvPr id="13" name="Text Box 48">
            <a:extLst>
              <a:ext uri="{FF2B5EF4-FFF2-40B4-BE49-F238E27FC236}">
                <a16:creationId xmlns:a16="http://schemas.microsoft.com/office/drawing/2014/main" id="{675EACC3-BD74-433A-B0C2-8663B771DB44}"/>
              </a:ext>
            </a:extLst>
          </p:cNvPr>
          <p:cNvSpPr txBox="1">
            <a:spLocks noChangeArrowheads="1"/>
          </p:cNvSpPr>
          <p:nvPr/>
        </p:nvSpPr>
        <p:spPr bwMode="auto">
          <a:xfrm>
            <a:off x="1384218" y="4475173"/>
            <a:ext cx="47363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675" dirty="0">
                <a:solidFill>
                  <a:srgbClr val="000000"/>
                </a:solidFill>
                <a:cs typeface="Arial" charset="0"/>
              </a:rPr>
              <a:t>Note: The TUCS Top Ten Universe includes $1,915.5 billion in total assets. The median fund size was $180.5 billion</a:t>
            </a:r>
          </a:p>
          <a:p>
            <a:pPr defTabSz="685800" fontAlgn="base">
              <a:spcBef>
                <a:spcPct val="0"/>
              </a:spcBef>
              <a:spcAft>
                <a:spcPct val="0"/>
              </a:spcAft>
              <a:buClrTx/>
              <a:buNone/>
            </a:pPr>
            <a:r>
              <a:rPr lang="en-US" altLang="en-US" sz="675" dirty="0">
                <a:solidFill>
                  <a:srgbClr val="000000"/>
                </a:solidFill>
                <a:cs typeface="Arial" charset="0"/>
              </a:rPr>
              <a:t>and the average fund size was $191.6 billion.</a:t>
            </a:r>
          </a:p>
        </p:txBody>
      </p:sp>
      <p:graphicFrame>
        <p:nvGraphicFramePr>
          <p:cNvPr id="12" name="Chart 11">
            <a:extLst>
              <a:ext uri="{FF2B5EF4-FFF2-40B4-BE49-F238E27FC236}">
                <a16:creationId xmlns:a16="http://schemas.microsoft.com/office/drawing/2014/main" id="{00000000-0008-0000-0800-00001A5A0E00}"/>
              </a:ext>
            </a:extLst>
          </p:cNvPr>
          <p:cNvGraphicFramePr>
            <a:graphicFrameLocks/>
          </p:cNvGraphicFramePr>
          <p:nvPr>
            <p:extLst>
              <p:ext uri="{D42A27DB-BD31-4B8C-83A1-F6EECF244321}">
                <p14:modId xmlns:p14="http://schemas.microsoft.com/office/powerpoint/2010/main" val="3357053931"/>
              </p:ext>
            </p:extLst>
          </p:nvPr>
        </p:nvGraphicFramePr>
        <p:xfrm>
          <a:off x="1714500" y="1311480"/>
          <a:ext cx="5715000" cy="26542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434821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lstStyle/>
          <a:p>
            <a:pPr eaLnBrk="1" hangingPunct="1"/>
            <a:r>
              <a:rPr lang="en-US" altLang="en-US" dirty="0"/>
              <a:t>Investment Plan: Executive Summary</a:t>
            </a:r>
          </a:p>
        </p:txBody>
      </p:sp>
      <p:sp>
        <p:nvSpPr>
          <p:cNvPr id="18435" name="Rectangle 1027"/>
          <p:cNvSpPr>
            <a:spLocks noGrp="1" noChangeArrowheads="1"/>
          </p:cNvSpPr>
          <p:nvPr>
            <p:ph idx="1"/>
          </p:nvPr>
        </p:nvSpPr>
        <p:spPr/>
        <p:txBody>
          <a:bodyPr/>
          <a:lstStyle/>
          <a:p>
            <a:pPr marL="214313" lvl="1" indent="-214313" eaLnBrk="1" hangingPunct="1">
              <a:buFont typeface="Wingdings" pitchFamily="2" charset="2"/>
              <a:buChar char="§"/>
            </a:pPr>
            <a:r>
              <a:rPr lang="en-US" altLang="en-US" sz="900" dirty="0"/>
              <a:t>The FRS Investment Plan outperformed the Total Plan Aggregate Benchmark over the trailing one-, three-, five-, and ten-year periods. This suggests strong relative performance of the underlying fund options in which participants are investing.</a:t>
            </a:r>
          </a:p>
          <a:p>
            <a:pPr marL="0" lvl="1" indent="0" eaLnBrk="1" hangingPunct="1">
              <a:buNone/>
            </a:pPr>
            <a:endParaRPr lang="en-US" altLang="en-US" sz="900" dirty="0"/>
          </a:p>
          <a:p>
            <a:pPr marL="214313" lvl="1" indent="-214313" eaLnBrk="1" hangingPunct="1">
              <a:buFont typeface="Wingdings" pitchFamily="2" charset="2"/>
              <a:buChar char="§"/>
            </a:pPr>
            <a:r>
              <a:rPr lang="en-US" altLang="en-US" sz="900" dirty="0"/>
              <a:t>The FRS Investment Plan’s total expense ratio is slightly higher, on average, when compared to a defined contribution peer group and is lower than the average corporate and public defined benefit plan, based on year-end 2019 data.  The total FRS Investment Plan expense ratio includes investment management fees, as well as administration, communication and education costs.  Communication and education costs are not charged to FRS Investment Plan members; however, these and similar costs may be charged to members of plans within the peer group.</a:t>
            </a:r>
          </a:p>
          <a:p>
            <a:pPr marL="214313" lvl="1" indent="-214313" eaLnBrk="1" hangingPunct="1">
              <a:buFont typeface="Wingdings" pitchFamily="2" charset="2"/>
              <a:buChar char="§"/>
            </a:pPr>
            <a:endParaRPr lang="en-US" altLang="en-US" sz="900" dirty="0"/>
          </a:p>
          <a:p>
            <a:pPr marL="214313" lvl="1" indent="-214313" eaLnBrk="1" hangingPunct="1">
              <a:buFont typeface="Wingdings" pitchFamily="2" charset="2"/>
              <a:buChar char="§"/>
            </a:pPr>
            <a:r>
              <a:rPr lang="en-US" altLang="en-US" sz="900" dirty="0"/>
              <a:t>Management fees are lower than the median as represented by Morningstar’s mutual fund universe for every investment category.</a:t>
            </a:r>
          </a:p>
          <a:p>
            <a:pPr marL="214313" lvl="1" indent="-214313" eaLnBrk="1" hangingPunct="1">
              <a:buFont typeface="Wingdings" pitchFamily="2" charset="2"/>
              <a:buChar char="§"/>
            </a:pPr>
            <a:endParaRPr lang="en-US" altLang="en-US" sz="900" dirty="0"/>
          </a:p>
          <a:p>
            <a:pPr marL="214313" lvl="1" indent="-214313" eaLnBrk="1" hangingPunct="1">
              <a:buFont typeface="Wingdings" pitchFamily="2" charset="2"/>
              <a:buChar char="§"/>
            </a:pPr>
            <a:r>
              <a:rPr lang="en-US" altLang="en-US" sz="900" dirty="0"/>
              <a:t>The FRS Investment Plan offers an appropriate number of fund options that span the risk and return spectrum.</a:t>
            </a:r>
          </a:p>
          <a:p>
            <a:pPr marL="214313" lvl="1" indent="-214313" eaLnBrk="1" hangingPunct="1">
              <a:buFont typeface="Wingdings" pitchFamily="2" charset="2"/>
              <a:buChar char="§"/>
            </a:pPr>
            <a:endParaRPr lang="en-US" altLang="en-US" sz="900" dirty="0"/>
          </a:p>
          <a:p>
            <a:pPr marL="214313" lvl="1" indent="-214313" eaLnBrk="1" hangingPunct="1">
              <a:buFont typeface="Wingdings" pitchFamily="2" charset="2"/>
              <a:buChar char="§"/>
            </a:pPr>
            <a:r>
              <a:rPr lang="en-US" altLang="en-US" sz="900" dirty="0"/>
              <a:t>The Investment Policy Statement is revisited periodically to ensure that the structure and guidelines of the FRS Investment Plan are appropriate, taking into consideration the FRS Investment Plan’s goals and objectives.</a:t>
            </a:r>
          </a:p>
        </p:txBody>
      </p:sp>
    </p:spTree>
    <p:extLst>
      <p:ext uri="{BB962C8B-B14F-4D97-AF65-F5344CB8AC3E}">
        <p14:creationId xmlns:p14="http://schemas.microsoft.com/office/powerpoint/2010/main" val="22923682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Portfolio Composition</a:t>
            </a:r>
            <a:endParaRPr lang="en-US" dirty="0"/>
          </a:p>
        </p:txBody>
      </p:sp>
      <p:pic>
        <p:nvPicPr>
          <p:cNvPr id="1030" name="Picture 6" descr="C:\Users\bradley_john\AppData\Local\Microsoft\Windows\Temporary Internet Files\Content.IE5\AKGQJHOA\world-map-continents-country-flat[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1249620"/>
            <a:ext cx="5943600" cy="25585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44642" y="3227913"/>
            <a:ext cx="22098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Geographic 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6 - Global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28 - U.S.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11 - Europe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5 - Asia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p:cNvSpPr txBox="1"/>
          <p:nvPr/>
        </p:nvSpPr>
        <p:spPr>
          <a:xfrm>
            <a:off x="545382" y="1457611"/>
            <a:ext cx="23622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PE Portfolio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$16.0b NAV </a:t>
            </a: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(12/31/20)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$6.9b Unfunded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201 funds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70 GPs (50 core)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2543462" y="3224378"/>
            <a:ext cx="19875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Sector 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30 - Generalist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10 - Technology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4 -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 – Financials</a:t>
            </a:r>
          </a:p>
        </p:txBody>
      </p:sp>
      <p:sp>
        <p:nvSpPr>
          <p:cNvPr id="22" name="TextBox 21"/>
          <p:cNvSpPr txBox="1"/>
          <p:nvPr/>
        </p:nvSpPr>
        <p:spPr>
          <a:xfrm>
            <a:off x="4512286" y="4042978"/>
            <a:ext cx="24384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 Consumer/Retail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 Health Care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381000" y="4650269"/>
            <a:ext cx="7620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Calibri"/>
                <a:ea typeface="+mn-ea"/>
                <a:cs typeface="+mn-cs"/>
              </a:rPr>
              <a:t>*Geographic and sector focus of our 50 core managers</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707184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p:txBody>
          <a:bodyPr/>
          <a:lstStyle/>
          <a:p>
            <a:pPr eaLnBrk="1" hangingPunct="1"/>
            <a:r>
              <a:rPr lang="en-US" altLang="en-US" dirty="0"/>
              <a:t>Total Investment Plan Returns &amp; Cost</a:t>
            </a:r>
          </a:p>
        </p:txBody>
      </p:sp>
      <p:sp>
        <p:nvSpPr>
          <p:cNvPr id="3" name="Rectangle 3"/>
          <p:cNvSpPr txBox="1">
            <a:spLocks/>
          </p:cNvSpPr>
          <p:nvPr/>
        </p:nvSpPr>
        <p:spPr bwMode="auto">
          <a:xfrm>
            <a:off x="1400176" y="3561379"/>
            <a:ext cx="6250781" cy="956072"/>
          </a:xfrm>
          <a:prstGeom prst="rect">
            <a:avLst/>
          </a:prstGeom>
          <a:noFill/>
          <a:ln w="9525">
            <a:noFill/>
            <a:miter lim="800000"/>
            <a:headEnd/>
            <a:tailEnd/>
          </a:ln>
        </p:spPr>
        <p:txBody>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171450" indent="-171450" defTabSz="685800" fontAlgn="b">
              <a:spcBef>
                <a:spcPct val="0"/>
              </a:spcBef>
              <a:buClr>
                <a:srgbClr val="000000"/>
              </a:buClr>
              <a:buNone/>
              <a:defRPr/>
            </a:pPr>
            <a:r>
              <a:rPr lang="en-US" altLang="en-US" sz="600" kern="0" dirty="0">
                <a:solidFill>
                  <a:srgbClr val="000000"/>
                </a:solidFill>
                <a:latin typeface="Arial"/>
                <a:ea typeface="ＭＳ Ｐゴシック"/>
              </a:rPr>
              <a:t>  *Returns shown are net of fees.</a:t>
            </a:r>
          </a:p>
          <a:p>
            <a:pPr marL="171450" indent="-171450" defTabSz="685800" fontAlgn="b">
              <a:spcBef>
                <a:spcPct val="0"/>
              </a:spcBef>
              <a:buClr>
                <a:srgbClr val="000000"/>
              </a:buClr>
              <a:buNone/>
              <a:defRPr/>
            </a:pPr>
            <a:r>
              <a:rPr lang="en-US" altLang="en-US" sz="600" kern="0" dirty="0">
                <a:solidFill>
                  <a:srgbClr val="000000"/>
                </a:solidFill>
                <a:latin typeface="Arial"/>
                <a:ea typeface="ＭＳ Ｐゴシック"/>
              </a:rPr>
              <a:t>**Aggregate benchmark returns are an average of the individual portfolio benchmark returns at their actual weights.</a:t>
            </a:r>
          </a:p>
          <a:p>
            <a:pPr marL="171450" indent="-171450" defTabSz="685800" fontAlgn="b">
              <a:spcBef>
                <a:spcPct val="0"/>
              </a:spcBef>
              <a:buClr>
                <a:srgbClr val="000000"/>
              </a:buClr>
              <a:buNone/>
              <a:defRPr/>
            </a:pPr>
            <a:r>
              <a:rPr lang="en-US" altLang="en-US" sz="600" kern="0" dirty="0">
                <a:solidFill>
                  <a:srgbClr val="000000"/>
                </a:solidFill>
                <a:latin typeface="Arial"/>
                <a:ea typeface="ＭＳ Ｐゴシック"/>
              </a:rPr>
              <a:t>***Source: 2020 CEM Benchmarking Report. Peer group for the Five-Year Average Return and Value Added represents the U.S. Median plan return based on the CEM 2020 Survey that included 119 U.S. defined contribution plans with assets ranging from $112 million to $67.2 billion. Peer group for the Expense Ratio represents a custom peer group for FSBA of 17 DC plans including corporate and public plans with assets between $3.1 - $25.3 billion.</a:t>
            </a:r>
          </a:p>
          <a:p>
            <a:pPr marL="171450" indent="-171450" defTabSz="685800" fontAlgn="b">
              <a:spcBef>
                <a:spcPct val="0"/>
              </a:spcBef>
              <a:buClr>
                <a:srgbClr val="000000"/>
              </a:buClr>
              <a:buNone/>
              <a:defRPr/>
            </a:pPr>
            <a:r>
              <a:rPr lang="en-US" altLang="en-US" sz="600" kern="0" dirty="0">
                <a:solidFill>
                  <a:srgbClr val="000000"/>
                </a:solidFill>
                <a:latin typeface="Arial"/>
                <a:ea typeface="ＭＳ Ｐゴシック"/>
              </a:rPr>
              <a:t>****Returns shown are gross of fees.</a:t>
            </a:r>
          </a:p>
          <a:p>
            <a:pPr marL="171450" indent="-171450" defTabSz="685800" fontAlgn="b">
              <a:spcBef>
                <a:spcPct val="0"/>
              </a:spcBef>
              <a:buClr>
                <a:srgbClr val="000000"/>
              </a:buClr>
              <a:buNone/>
              <a:defRPr/>
            </a:pPr>
            <a:r>
              <a:rPr lang="en-US" altLang="en-US" sz="600" kern="0" dirty="0">
                <a:solidFill>
                  <a:srgbClr val="000000"/>
                </a:solidFill>
                <a:latin typeface="Arial"/>
                <a:ea typeface="ＭＳ Ｐゴシック"/>
              </a:rPr>
              <a:t>*****The total FRS Investment Plan expense ratio includes investment management fees, as well as administration, communication and education costs. These latter costs are not charged to FRS Investment Plan members; however, these and similar costs may be charged to members of plans within the peer group utilized above. </a:t>
            </a:r>
          </a:p>
        </p:txBody>
      </p:sp>
      <p:sp>
        <p:nvSpPr>
          <p:cNvPr id="19460" name="Rectangle 359"/>
          <p:cNvSpPr>
            <a:spLocks noChangeArrowheads="1"/>
          </p:cNvSpPr>
          <p:nvPr/>
        </p:nvSpPr>
        <p:spPr bwMode="auto">
          <a:xfrm>
            <a:off x="1515667" y="890588"/>
            <a:ext cx="143629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00" b="1" dirty="0">
                <a:solidFill>
                  <a:srgbClr val="000000"/>
                </a:solidFill>
                <a:cs typeface="Arial" charset="0"/>
              </a:rPr>
              <a:t>Periods Ending 3/31/2021*</a:t>
            </a:r>
          </a:p>
        </p:txBody>
      </p:sp>
      <p:graphicFrame>
        <p:nvGraphicFramePr>
          <p:cNvPr id="5" name="Group 70"/>
          <p:cNvGraphicFramePr>
            <a:graphicFrameLocks noGrp="1"/>
          </p:cNvGraphicFramePr>
          <p:nvPr>
            <p:extLst>
              <p:ext uri="{D42A27DB-BD31-4B8C-83A1-F6EECF244321}">
                <p14:modId xmlns:p14="http://schemas.microsoft.com/office/powerpoint/2010/main" val="301561681"/>
              </p:ext>
            </p:extLst>
          </p:nvPr>
        </p:nvGraphicFramePr>
        <p:xfrm>
          <a:off x="1500188" y="1176338"/>
          <a:ext cx="5965032" cy="960837"/>
        </p:xfrm>
        <a:graphic>
          <a:graphicData uri="http://schemas.openxmlformats.org/drawingml/2006/table">
            <a:tbl>
              <a:tblPr/>
              <a:tblGrid>
                <a:gridCol w="2707481">
                  <a:extLst>
                    <a:ext uri="{9D8B030D-6E8A-4147-A177-3AD203B41FA5}">
                      <a16:colId xmlns:a16="http://schemas.microsoft.com/office/drawing/2014/main" val="20000"/>
                    </a:ext>
                  </a:extLst>
                </a:gridCol>
                <a:gridCol w="889397">
                  <a:extLst>
                    <a:ext uri="{9D8B030D-6E8A-4147-A177-3AD203B41FA5}">
                      <a16:colId xmlns:a16="http://schemas.microsoft.com/office/drawing/2014/main" val="20001"/>
                    </a:ext>
                  </a:extLst>
                </a:gridCol>
                <a:gridCol w="739378">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814388">
                  <a:extLst>
                    <a:ext uri="{9D8B030D-6E8A-4147-A177-3AD203B41FA5}">
                      <a16:colId xmlns:a16="http://schemas.microsoft.com/office/drawing/2014/main" val="20004"/>
                    </a:ext>
                  </a:extLst>
                </a:gridCol>
              </a:tblGrid>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endParaRPr kumimoji="0" lang="en-US" sz="900" b="0" i="0" u="none" strike="noStrike" cap="none" normalizeH="0" baseline="0" dirty="0">
                        <a:ln>
                          <a:noFill/>
                        </a:ln>
                        <a:solidFill>
                          <a:schemeClr val="tx1"/>
                        </a:solidFill>
                        <a:effectLst/>
                        <a:latin typeface="Arial" charset="0"/>
                        <a:ea typeface="ＭＳ Ｐゴシック" pitchFamily="-112" charset="-128"/>
                      </a:endParaRP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One-Year</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Three-Year</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Five-Year</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Ten-Year</a:t>
                      </a:r>
                    </a:p>
                  </a:txBody>
                  <a:tcPr marL="68580" marR="68580" marT="34232" marB="342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FRS Investment Plan</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38.8%</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10.0%</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10.6%</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7.9%</a:t>
                      </a:r>
                    </a:p>
                  </a:txBody>
                  <a:tcPr marL="68580" marR="68580" marT="34232" marB="34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   Total Plan Aggregate Benchmark**</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36.8%</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9.6%</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10.1%</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7.6%</a:t>
                      </a:r>
                    </a:p>
                  </a:txBody>
                  <a:tcPr marL="68580" marR="68580" marT="34232" marB="34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FRS Investment Plan vs. Total Plan Aggregate Benchmark</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2.0</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0.4</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0.5</a:t>
                      </a:r>
                    </a:p>
                  </a:txBody>
                  <a:tcPr marL="68580" marR="68580" marT="34232" marB="34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0.3</a:t>
                      </a:r>
                    </a:p>
                  </a:txBody>
                  <a:tcPr marL="68580" marR="68580" marT="34232" marB="34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6" name="Group 88"/>
          <p:cNvGraphicFramePr>
            <a:graphicFrameLocks noGrp="1"/>
          </p:cNvGraphicFramePr>
          <p:nvPr>
            <p:extLst>
              <p:ext uri="{D42A27DB-BD31-4B8C-83A1-F6EECF244321}">
                <p14:modId xmlns:p14="http://schemas.microsoft.com/office/powerpoint/2010/main" val="355424332"/>
              </p:ext>
            </p:extLst>
          </p:nvPr>
        </p:nvGraphicFramePr>
        <p:xfrm>
          <a:off x="1515667" y="2533651"/>
          <a:ext cx="5949553" cy="960837"/>
        </p:xfrm>
        <a:graphic>
          <a:graphicData uri="http://schemas.openxmlformats.org/drawingml/2006/table">
            <a:tbl>
              <a:tblPr/>
              <a:tblGrid>
                <a:gridCol w="2673458">
                  <a:extLst>
                    <a:ext uri="{9D8B030D-6E8A-4147-A177-3AD203B41FA5}">
                      <a16:colId xmlns:a16="http://schemas.microsoft.com/office/drawing/2014/main" val="20000"/>
                    </a:ext>
                  </a:extLst>
                </a:gridCol>
                <a:gridCol w="1141651">
                  <a:extLst>
                    <a:ext uri="{9D8B030D-6E8A-4147-A177-3AD203B41FA5}">
                      <a16:colId xmlns:a16="http://schemas.microsoft.com/office/drawing/2014/main" val="20001"/>
                    </a:ext>
                  </a:extLst>
                </a:gridCol>
                <a:gridCol w="1128446">
                  <a:extLst>
                    <a:ext uri="{9D8B030D-6E8A-4147-A177-3AD203B41FA5}">
                      <a16:colId xmlns:a16="http://schemas.microsoft.com/office/drawing/2014/main" val="20002"/>
                    </a:ext>
                  </a:extLst>
                </a:gridCol>
                <a:gridCol w="1005998">
                  <a:extLst>
                    <a:ext uri="{9D8B030D-6E8A-4147-A177-3AD203B41FA5}">
                      <a16:colId xmlns:a16="http://schemas.microsoft.com/office/drawing/2014/main" val="20003"/>
                    </a:ext>
                  </a:extLst>
                </a:gridCol>
              </a:tblGrid>
              <a:tr h="342900">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endParaRPr kumimoji="0" lang="en-US" sz="900" b="0" i="0" u="none" strike="noStrike" cap="none" normalizeH="0" baseline="0" dirty="0">
                        <a:ln>
                          <a:noFill/>
                        </a:ln>
                        <a:solidFill>
                          <a:schemeClr val="tx1"/>
                        </a:solidFill>
                        <a:effectLst/>
                        <a:latin typeface="Arial" charset="0"/>
                        <a:ea typeface="ＭＳ Ｐゴシック" pitchFamily="-112" charset="-128"/>
                      </a:endParaRP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Five-Year Average Return****</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Five-Year Net Value Added</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   Expense Ratio</a:t>
                      </a:r>
                    </a:p>
                  </a:txBody>
                  <a:tcPr marL="68580" marR="68580" marT="34232" marB="342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FRS Investment Plan</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  7.1%</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   0.2%</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1" i="0" u="none" strike="noStrike" cap="none" normalizeH="0" baseline="0" dirty="0">
                          <a:ln>
                            <a:noFill/>
                          </a:ln>
                          <a:solidFill>
                            <a:schemeClr val="tx1"/>
                          </a:solidFill>
                          <a:effectLst/>
                          <a:latin typeface="Arial" charset="0"/>
                          <a:ea typeface="ＭＳ Ｐゴシック" pitchFamily="-112" charset="-128"/>
                        </a:rPr>
                        <a:t>   0.32%*****</a:t>
                      </a:r>
                    </a:p>
                  </a:txBody>
                  <a:tcPr marL="68580" marR="68580" marT="34232" marB="342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1" u="none" strike="noStrike" cap="none" normalizeH="0" baseline="0" dirty="0">
                          <a:ln>
                            <a:noFill/>
                          </a:ln>
                          <a:solidFill>
                            <a:schemeClr val="tx1"/>
                          </a:solidFill>
                          <a:effectLst/>
                          <a:latin typeface="Arial" charset="0"/>
                          <a:ea typeface="ＭＳ Ｐゴシック" pitchFamily="-112" charset="-128"/>
                        </a:rPr>
                        <a:t>   Peer Group</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7.2</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0.1</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0.26</a:t>
                      </a:r>
                    </a:p>
                  </a:txBody>
                  <a:tcPr marL="68580" marR="68580" marT="34232" marB="342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5979">
                <a:tc>
                  <a:txBody>
                    <a:bodyPr/>
                    <a:lstStyle/>
                    <a:p>
                      <a:pPr marL="0" marR="0" lvl="0" indent="0" algn="l"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FRS Investment Plan vs. Peer Group</a:t>
                      </a:r>
                    </a:p>
                  </a:txBody>
                  <a:tcPr marL="68580" marR="68580" marT="34232" marB="342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-0.1</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0.1</a:t>
                      </a:r>
                    </a:p>
                  </a:txBody>
                  <a:tcPr marL="68580" marR="68580" marT="34232" marB="342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ea typeface="ＭＳ Ｐゴシック" pitchFamily="-112" charset="-128"/>
                        </a:rPr>
                        <a:t>0.06</a:t>
                      </a:r>
                    </a:p>
                  </a:txBody>
                  <a:tcPr marL="68580" marR="68580" marT="34232" marB="342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9520" name="Rectangle 359"/>
          <p:cNvSpPr>
            <a:spLocks noChangeArrowheads="1"/>
          </p:cNvSpPr>
          <p:nvPr/>
        </p:nvSpPr>
        <p:spPr bwMode="auto">
          <a:xfrm>
            <a:off x="1551385" y="2359820"/>
            <a:ext cx="159017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900" b="1" dirty="0">
                <a:solidFill>
                  <a:srgbClr val="000000"/>
                </a:solidFill>
                <a:cs typeface="Arial" charset="0"/>
              </a:rPr>
              <a:t>Periods Ending 12/31/2019***</a:t>
            </a:r>
          </a:p>
        </p:txBody>
      </p:sp>
    </p:spTree>
    <p:extLst>
      <p:ext uri="{BB962C8B-B14F-4D97-AF65-F5344CB8AC3E}">
        <p14:creationId xmlns:p14="http://schemas.microsoft.com/office/powerpoint/2010/main" val="415031272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a:lstStyle/>
          <a:p>
            <a:pPr eaLnBrk="1" hangingPunct="1"/>
            <a:r>
              <a:rPr lang="en-US" altLang="en-US" dirty="0"/>
              <a:t>CAT Fund: Executive Summary</a:t>
            </a:r>
          </a:p>
        </p:txBody>
      </p:sp>
      <p:sp>
        <p:nvSpPr>
          <p:cNvPr id="20483" name="Rectangle 1027"/>
          <p:cNvSpPr>
            <a:spLocks noGrp="1" noChangeArrowheads="1"/>
          </p:cNvSpPr>
          <p:nvPr>
            <p:ph idx="1"/>
          </p:nvPr>
        </p:nvSpPr>
        <p:spPr>
          <a:xfrm>
            <a:off x="1485900" y="885547"/>
            <a:ext cx="6172200" cy="3594134"/>
          </a:xfrm>
        </p:spPr>
        <p:txBody>
          <a:bodyPr/>
          <a:lstStyle/>
          <a:p>
            <a:pPr marL="214313" lvl="1" indent="-214313" eaLnBrk="1" hangingPunct="1">
              <a:lnSpc>
                <a:spcPct val="126000"/>
              </a:lnSpc>
              <a:buFont typeface="Wingdings" pitchFamily="2" charset="2"/>
              <a:buChar char="§"/>
            </a:pPr>
            <a:r>
              <a:rPr lang="en-US" altLang="en-US" dirty="0"/>
              <a:t>Returns on an absolute basis continue to be modest given the current low interest rate environment.</a:t>
            </a:r>
          </a:p>
          <a:p>
            <a:pPr marL="214313" lvl="1" indent="-214313" eaLnBrk="1" hangingPunct="1">
              <a:lnSpc>
                <a:spcPct val="126000"/>
              </a:lnSpc>
              <a:buFont typeface="Wingdings" pitchFamily="2" charset="2"/>
              <a:buChar char="§"/>
            </a:pPr>
            <a:endParaRPr lang="en-US" altLang="en-US" sz="750" dirty="0"/>
          </a:p>
          <a:p>
            <a:pPr marL="214313" lvl="1" indent="-214313" eaLnBrk="1" hangingPunct="1">
              <a:lnSpc>
                <a:spcPct val="126000"/>
              </a:lnSpc>
              <a:buFont typeface="Wingdings" pitchFamily="2" charset="2"/>
              <a:buChar char="§"/>
            </a:pPr>
            <a:r>
              <a:rPr lang="en-US" altLang="en-US" dirty="0"/>
              <a:t>All CAT Funds are adequately diversified across issuers within the short-term bond market.</a:t>
            </a:r>
          </a:p>
          <a:p>
            <a:pPr marL="214313" lvl="1" indent="-214313" eaLnBrk="1" hangingPunct="1">
              <a:lnSpc>
                <a:spcPct val="126000"/>
              </a:lnSpc>
              <a:buFont typeface="Wingdings" pitchFamily="2" charset="2"/>
              <a:buChar char="§"/>
            </a:pPr>
            <a:endParaRPr lang="en-US" altLang="en-US" sz="750" dirty="0"/>
          </a:p>
          <a:p>
            <a:pPr marL="214313" lvl="1" indent="-214313" eaLnBrk="1" hangingPunct="1">
              <a:lnSpc>
                <a:spcPct val="126000"/>
              </a:lnSpc>
              <a:buFont typeface="Wingdings" pitchFamily="2" charset="2"/>
              <a:buChar char="§"/>
            </a:pPr>
            <a:r>
              <a:rPr lang="en-US" altLang="en-US" dirty="0"/>
              <a:t>The Investment Portfolio Guidelines appropriately constrain the CAT Funds to invest in short-term and high quality bonds to minimize both interest rate and credit risk.</a:t>
            </a:r>
          </a:p>
          <a:p>
            <a:pPr marL="214313" lvl="1" indent="-214313" eaLnBrk="1" hangingPunct="1">
              <a:lnSpc>
                <a:spcPct val="126000"/>
              </a:lnSpc>
              <a:buFont typeface="Wingdings" pitchFamily="2" charset="2"/>
              <a:buChar char="§"/>
            </a:pPr>
            <a:endParaRPr lang="en-US" altLang="en-US" sz="750" dirty="0"/>
          </a:p>
          <a:p>
            <a:pPr marL="214313" lvl="1" indent="-214313" eaLnBrk="1" hangingPunct="1">
              <a:lnSpc>
                <a:spcPct val="126000"/>
              </a:lnSpc>
              <a:buFont typeface="Wingdings" pitchFamily="2" charset="2"/>
              <a:buChar char="§"/>
            </a:pPr>
            <a:r>
              <a:rPr lang="en-US" altLang="en-US" dirty="0"/>
              <a:t>Adequate liquidity exists to address the cash flow obligations of the CAT Funds.</a:t>
            </a:r>
          </a:p>
          <a:p>
            <a:pPr marL="214313" lvl="1" indent="-214313" eaLnBrk="1" hangingPunct="1">
              <a:lnSpc>
                <a:spcPct val="126000"/>
              </a:lnSpc>
              <a:buFont typeface="Wingdings" pitchFamily="2" charset="2"/>
              <a:buChar char="§"/>
            </a:pPr>
            <a:endParaRPr lang="en-US" altLang="en-US" sz="750" dirty="0"/>
          </a:p>
          <a:p>
            <a:pPr marL="214313" lvl="1" indent="-214313" eaLnBrk="1" hangingPunct="1">
              <a:lnSpc>
                <a:spcPct val="126000"/>
              </a:lnSpc>
              <a:buFont typeface="Wingdings" pitchFamily="2" charset="2"/>
              <a:buChar char="§"/>
            </a:pPr>
            <a:r>
              <a:rPr lang="en-US" altLang="en-US" dirty="0"/>
              <a:t>The Investment Portfolio Guidelines are revisited periodically to ensure that the structure and guidelines of the CAT Funds are appropriate, taking into consideration the CAT Funds’ goals and objectives.</a:t>
            </a:r>
          </a:p>
          <a:p>
            <a:pPr marL="0" lvl="1" indent="0" eaLnBrk="1" hangingPunct="1">
              <a:lnSpc>
                <a:spcPct val="126000"/>
              </a:lnSpc>
              <a:buNone/>
            </a:pPr>
            <a:endParaRPr lang="en-US" altLang="en-US" sz="750" dirty="0"/>
          </a:p>
          <a:p>
            <a:pPr marL="214313" lvl="1" indent="-214313" eaLnBrk="1" hangingPunct="1">
              <a:lnSpc>
                <a:spcPct val="126000"/>
              </a:lnSpc>
              <a:buFont typeface="Wingdings" pitchFamily="2" charset="2"/>
              <a:buChar char="§"/>
            </a:pPr>
            <a:r>
              <a:rPr lang="en-US" altLang="en-US" dirty="0"/>
              <a:t>Over long-term periods, the relative performance of the CAT Operating Funds has been favorable as they have outperformed the Performance Benchmark over the trailing five- and ten-year time periods. </a:t>
            </a:r>
          </a:p>
          <a:p>
            <a:pPr marL="214313" lvl="1" indent="-214313" eaLnBrk="1" hangingPunct="1">
              <a:lnSpc>
                <a:spcPct val="126000"/>
              </a:lnSpc>
              <a:buFont typeface="Wingdings" pitchFamily="2" charset="2"/>
              <a:buChar char="§"/>
            </a:pPr>
            <a:endParaRPr lang="en-US" altLang="en-US" dirty="0"/>
          </a:p>
        </p:txBody>
      </p:sp>
    </p:spTree>
    <p:extLst>
      <p:ext uri="{BB962C8B-B14F-4D97-AF65-F5344CB8AC3E}">
        <p14:creationId xmlns:p14="http://schemas.microsoft.com/office/powerpoint/2010/main" val="436413489"/>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1026"/>
          <p:cNvSpPr>
            <a:spLocks noGrp="1" noChangeArrowheads="1"/>
          </p:cNvSpPr>
          <p:nvPr>
            <p:ph type="title"/>
          </p:nvPr>
        </p:nvSpPr>
        <p:spPr/>
        <p:txBody>
          <a:bodyPr/>
          <a:lstStyle/>
          <a:p>
            <a:pPr eaLnBrk="1" hangingPunct="1"/>
            <a:r>
              <a:rPr lang="en-US" altLang="en-US" dirty="0"/>
              <a:t>CAT Operating Funds Investment Results  </a:t>
            </a:r>
            <a:br>
              <a:rPr lang="en-US" altLang="en-US" dirty="0"/>
            </a:br>
            <a:r>
              <a:rPr lang="en-US" altLang="en-US" dirty="0"/>
              <a:t>Periods Ending 3/31/2021</a:t>
            </a:r>
          </a:p>
        </p:txBody>
      </p:sp>
      <p:sp>
        <p:nvSpPr>
          <p:cNvPr id="21511" name="Rectangle 62"/>
          <p:cNvSpPr>
            <a:spLocks noChangeArrowheads="1"/>
          </p:cNvSpPr>
          <p:nvPr/>
        </p:nvSpPr>
        <p:spPr bwMode="auto">
          <a:xfrm>
            <a:off x="1485900" y="3802675"/>
            <a:ext cx="57711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600" dirty="0">
                <a:solidFill>
                  <a:srgbClr val="000000"/>
                </a:solidFill>
                <a:cs typeface="Arial" charset="0"/>
              </a:rPr>
              <a:t>*CAT Operating Funds: Beginning March 2008, the returns for the CAT Operating Funds reflect marked-to-market returns. Prior to that time, cost-based returns are used. Beginning February 2018, the CAT Operating Funds were split into two different sub funds, the CAT Fund Operating Liquidity Fund and the CAT Fund Operating Claims Paying Fund. Performance for each sub fund is shown below.</a:t>
            </a:r>
          </a:p>
          <a:p>
            <a:pPr defTabSz="685800" fontAlgn="base">
              <a:spcBef>
                <a:spcPct val="0"/>
              </a:spcBef>
              <a:spcAft>
                <a:spcPct val="0"/>
              </a:spcAft>
              <a:buClrTx/>
              <a:buNone/>
            </a:pPr>
            <a:r>
              <a:rPr lang="en-US" altLang="en-US" sz="600" dirty="0">
                <a:solidFill>
                  <a:srgbClr val="000000"/>
                </a:solidFill>
                <a:cs typeface="Arial" charset="0"/>
              </a:rPr>
              <a:t>**Performance Benchmark: Effective January 1, 2021, the CAT Fund Operating Liquidity Fund is benchmarked to the Bloomberg U.S. Treasury Bills 3-6 Months &amp; U.S. Treasury Bills 6-9 Months Custom Blend Index. This benchmark is comprised of 60% of 3-6 month U.S. Treasury Bills and 40% 6-9 month U.S. Treasury Bills Beginning February 2018, the CAT Fund Operating Liquidity Fund was benchmarked to the B of A Merrill Lynch 3-6 Month U.S. Treasury Bill Index. Effective January 1, 2021, the CAT Operating Claims Paying Fund is benchmarked to the Bloomberg U.S. Treasury 1-3 Years &amp; Corporate AA+ ex 144A with Reg S Custom Blend Index. This benchmark is comprised of 65% 1-3 year U.S. Treasury and 35% of 1-3 year Corporate AA or better excluding 144A and Reg S securities. Beginning February 2018, the CAT Fund Operating Claims Paying Fund benchmark is a blend of 35% of the Bank of America Merrill Lynch 1-3 Year AA U.S. Corporate Bond Index and 65% of Bank of America Merrill Lynch 1-3 Year U.S. Treasury Index. Additional benchmark history can be found in the appendix.</a:t>
            </a:r>
          </a:p>
        </p:txBody>
      </p:sp>
      <p:graphicFrame>
        <p:nvGraphicFramePr>
          <p:cNvPr id="8" name="Chart 7">
            <a:extLst>
              <a:ext uri="{FF2B5EF4-FFF2-40B4-BE49-F238E27FC236}">
                <a16:creationId xmlns:a16="http://schemas.microsoft.com/office/drawing/2014/main" id="{303601EB-53A8-4CA9-ADDF-588F6BA6928F}"/>
              </a:ext>
            </a:extLst>
          </p:cNvPr>
          <p:cNvGraphicFramePr>
            <a:graphicFrameLocks/>
          </p:cNvGraphicFramePr>
          <p:nvPr>
            <p:extLst>
              <p:ext uri="{D42A27DB-BD31-4B8C-83A1-F6EECF244321}">
                <p14:modId xmlns:p14="http://schemas.microsoft.com/office/powerpoint/2010/main" val="2160219796"/>
              </p:ext>
            </p:extLst>
          </p:nvPr>
        </p:nvGraphicFramePr>
        <p:xfrm>
          <a:off x="1485900" y="2782148"/>
          <a:ext cx="5502129" cy="8950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C3BBD415-4013-48F1-86D4-C3A601E175E4}"/>
              </a:ext>
            </a:extLst>
          </p:cNvPr>
          <p:cNvGraphicFramePr>
            <a:graphicFrameLocks/>
          </p:cNvGraphicFramePr>
          <p:nvPr>
            <p:extLst>
              <p:ext uri="{D42A27DB-BD31-4B8C-83A1-F6EECF244321}">
                <p14:modId xmlns:p14="http://schemas.microsoft.com/office/powerpoint/2010/main" val="1025293657"/>
              </p:ext>
            </p:extLst>
          </p:nvPr>
        </p:nvGraphicFramePr>
        <p:xfrm>
          <a:off x="1511493" y="1850153"/>
          <a:ext cx="5306234" cy="8950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A550500D-82EC-4AD6-95B9-2434F7553C58}"/>
              </a:ext>
            </a:extLst>
          </p:cNvPr>
          <p:cNvGraphicFramePr>
            <a:graphicFrameLocks/>
          </p:cNvGraphicFramePr>
          <p:nvPr>
            <p:extLst>
              <p:ext uri="{D42A27DB-BD31-4B8C-83A1-F6EECF244321}">
                <p14:modId xmlns:p14="http://schemas.microsoft.com/office/powerpoint/2010/main" val="2183828331"/>
              </p:ext>
            </p:extLst>
          </p:nvPr>
        </p:nvGraphicFramePr>
        <p:xfrm>
          <a:off x="1485900" y="788422"/>
          <a:ext cx="5306234" cy="10715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1948278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lstStyle/>
          <a:p>
            <a:pPr eaLnBrk="1" hangingPunct="1"/>
            <a:r>
              <a:rPr lang="en-US" altLang="en-US"/>
              <a:t>Lawton Chiles Endowment Fund: Executive Summary</a:t>
            </a:r>
          </a:p>
        </p:txBody>
      </p:sp>
      <p:sp>
        <p:nvSpPr>
          <p:cNvPr id="3" name="Rectangle 33"/>
          <p:cNvSpPr txBox="1">
            <a:spLocks noChangeArrowheads="1"/>
          </p:cNvSpPr>
          <p:nvPr/>
        </p:nvSpPr>
        <p:spPr bwMode="auto">
          <a:xfrm>
            <a:off x="1485900" y="816769"/>
            <a:ext cx="6172200" cy="3470672"/>
          </a:xfrm>
          <a:prstGeom prst="rect">
            <a:avLst/>
          </a:prstGeom>
          <a:noFill/>
          <a:ln w="9525">
            <a:noFill/>
            <a:miter lim="800000"/>
            <a:headEnd/>
            <a:tailEnd/>
          </a:ln>
        </p:spPr>
        <p:txBody>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171450" lvl="1" indent="-170260" defTabSz="685800">
              <a:lnSpc>
                <a:spcPct val="126000"/>
              </a:lnSpc>
              <a:spcBef>
                <a:spcPts val="300"/>
              </a:spcBef>
              <a:spcAft>
                <a:spcPts val="300"/>
              </a:spcAft>
              <a:buClr>
                <a:srgbClr val="000000"/>
              </a:buClr>
              <a:buFont typeface="Wingdings" pitchFamily="2" charset="2"/>
              <a:buChar char="§"/>
              <a:defRPr/>
            </a:pPr>
            <a:r>
              <a:rPr lang="en-US" altLang="en-US" sz="1125" kern="0" dirty="0">
                <a:solidFill>
                  <a:srgbClr val="000000"/>
                </a:solidFill>
                <a:latin typeface="Arial"/>
                <a:ea typeface="ＭＳ Ｐゴシック"/>
              </a:rPr>
              <a:t>Established in July 1999, the Lawton Chiles Endowment Fund (LCEF) was created to provide a source of funding for child health and welfare programs, elder programs and research related to tobacco use.</a:t>
            </a:r>
          </a:p>
          <a:p>
            <a:pPr marL="342900" lvl="2" indent="-170260" defTabSz="685800">
              <a:lnSpc>
                <a:spcPct val="126000"/>
              </a:lnSpc>
              <a:spcBef>
                <a:spcPts val="300"/>
              </a:spcBef>
              <a:spcAft>
                <a:spcPts val="300"/>
              </a:spcAft>
              <a:buClr>
                <a:srgbClr val="000000"/>
              </a:buClr>
              <a:buFont typeface="Arial" charset="0"/>
              <a:buChar char="–"/>
              <a:defRPr/>
            </a:pPr>
            <a:r>
              <a:rPr lang="en-US" altLang="en-US" sz="1125" kern="0" dirty="0">
                <a:solidFill>
                  <a:srgbClr val="000000"/>
                </a:solidFill>
                <a:latin typeface="Arial"/>
                <a:ea typeface="ＭＳ Ｐゴシック"/>
              </a:rPr>
              <a:t>The investment objective is to preserve the real value of the net contributed principal and provide annual cash flows for appropriation.</a:t>
            </a:r>
          </a:p>
          <a:p>
            <a:pPr marL="342900" lvl="2" indent="-170260" defTabSz="685800">
              <a:lnSpc>
                <a:spcPct val="126000"/>
              </a:lnSpc>
              <a:spcBef>
                <a:spcPts val="300"/>
              </a:spcBef>
              <a:spcAft>
                <a:spcPts val="300"/>
              </a:spcAft>
              <a:buClr>
                <a:srgbClr val="000000"/>
              </a:buClr>
              <a:buFont typeface="Arial" charset="0"/>
              <a:buChar char="–"/>
              <a:defRPr/>
            </a:pPr>
            <a:r>
              <a:rPr lang="en-US" altLang="en-US" sz="1125" kern="0" dirty="0">
                <a:solidFill>
                  <a:srgbClr val="000000"/>
                </a:solidFill>
                <a:latin typeface="Arial"/>
                <a:ea typeface="ＭＳ Ｐゴシック"/>
              </a:rPr>
              <a:t>The Endowment’s investments are diversified across various asset classes including global equity, fixed income, inflation-indexed bonds (TIPS) and cash.</a:t>
            </a:r>
          </a:p>
          <a:p>
            <a:pPr marL="171450" lvl="1" indent="-170260" defTabSz="685800">
              <a:lnSpc>
                <a:spcPct val="126000"/>
              </a:lnSpc>
              <a:spcBef>
                <a:spcPts val="300"/>
              </a:spcBef>
              <a:spcAft>
                <a:spcPts val="300"/>
              </a:spcAft>
              <a:buClr>
                <a:srgbClr val="000000"/>
              </a:buClr>
              <a:buFont typeface="Wingdings" pitchFamily="2" charset="2"/>
              <a:buChar char="§"/>
              <a:defRPr/>
            </a:pPr>
            <a:r>
              <a:rPr lang="en-US" altLang="en-US" sz="1125" kern="0" dirty="0">
                <a:solidFill>
                  <a:srgbClr val="000000"/>
                </a:solidFill>
                <a:latin typeface="Arial"/>
                <a:ea typeface="ＭＳ Ｐゴシック"/>
              </a:rPr>
              <a:t>The Endowment assets totaled $1.0 billion as of March 31, 2021.</a:t>
            </a:r>
          </a:p>
          <a:p>
            <a:pPr marL="171450" lvl="1" indent="-170260" defTabSz="685800">
              <a:lnSpc>
                <a:spcPct val="126000"/>
              </a:lnSpc>
              <a:spcBef>
                <a:spcPts val="300"/>
              </a:spcBef>
              <a:spcAft>
                <a:spcPts val="300"/>
              </a:spcAft>
              <a:buClr>
                <a:srgbClr val="000000"/>
              </a:buClr>
              <a:buFont typeface="Wingdings" pitchFamily="2" charset="2"/>
              <a:buChar char="§"/>
              <a:defRPr/>
            </a:pPr>
            <a:r>
              <a:rPr lang="en-US" altLang="en-US" sz="1125" kern="0" dirty="0">
                <a:solidFill>
                  <a:srgbClr val="000000"/>
                </a:solidFill>
                <a:latin typeface="Arial"/>
                <a:ea typeface="ＭＳ Ｐゴシック"/>
              </a:rPr>
              <a:t>The Endowment’s return outperformed its Target over the trailing quarter, one-, three-, five-, and ten-year time periods.</a:t>
            </a:r>
          </a:p>
        </p:txBody>
      </p:sp>
    </p:spTree>
    <p:extLst>
      <p:ext uri="{BB962C8B-B14F-4D97-AF65-F5344CB8AC3E}">
        <p14:creationId xmlns:p14="http://schemas.microsoft.com/office/powerpoint/2010/main" val="215063057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p:txBody>
          <a:bodyPr/>
          <a:lstStyle/>
          <a:p>
            <a:pPr eaLnBrk="1" hangingPunct="1"/>
            <a:r>
              <a:rPr lang="en-US" altLang="en-US" dirty="0"/>
              <a:t>Asset Allocation as of 3/31/2021</a:t>
            </a:r>
            <a:br>
              <a:rPr lang="en-US" altLang="en-US" dirty="0"/>
            </a:br>
            <a:r>
              <a:rPr lang="en-US" altLang="en-US" dirty="0"/>
              <a:t>Total LCEF Assets = $1.0 Billion</a:t>
            </a:r>
          </a:p>
        </p:txBody>
      </p:sp>
      <p:pic>
        <p:nvPicPr>
          <p:cNvPr id="3" name="Picture 2">
            <a:extLst>
              <a:ext uri="{FF2B5EF4-FFF2-40B4-BE49-F238E27FC236}">
                <a16:creationId xmlns:a16="http://schemas.microsoft.com/office/drawing/2014/main" id="{1AB19384-5D02-43E5-8AF6-799B8B8931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2389" y="782380"/>
            <a:ext cx="5811253" cy="3741409"/>
          </a:xfrm>
          <a:prstGeom prst="rect">
            <a:avLst/>
          </a:prstGeom>
        </p:spPr>
      </p:pic>
    </p:spTree>
    <p:extLst>
      <p:ext uri="{BB962C8B-B14F-4D97-AF65-F5344CB8AC3E}">
        <p14:creationId xmlns:p14="http://schemas.microsoft.com/office/powerpoint/2010/main" val="330882047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p:txBody>
          <a:bodyPr/>
          <a:lstStyle/>
          <a:p>
            <a:pPr eaLnBrk="1" hangingPunct="1"/>
            <a:r>
              <a:rPr lang="en-US" altLang="en-US" dirty="0"/>
              <a:t>LCEF Investment Results</a:t>
            </a:r>
            <a:br>
              <a:rPr lang="en-US" altLang="en-US" dirty="0"/>
            </a:br>
            <a:r>
              <a:rPr lang="en-US" altLang="en-US" dirty="0"/>
              <a:t>Periods Ending 3/31/2021</a:t>
            </a:r>
          </a:p>
        </p:txBody>
      </p:sp>
      <p:grpSp>
        <p:nvGrpSpPr>
          <p:cNvPr id="24579" name="Group 1"/>
          <p:cNvGrpSpPr>
            <a:grpSpLocks/>
          </p:cNvGrpSpPr>
          <p:nvPr/>
        </p:nvGrpSpPr>
        <p:grpSpPr bwMode="auto">
          <a:xfrm>
            <a:off x="4380863" y="1158947"/>
            <a:ext cx="2490059" cy="145439"/>
            <a:chOff x="3562350" y="1581150"/>
            <a:chExt cx="3319343" cy="194178"/>
          </a:xfrm>
        </p:grpSpPr>
        <p:sp>
          <p:nvSpPr>
            <p:cNvPr id="5" name="Rectangle 48"/>
            <p:cNvSpPr>
              <a:spLocks noChangeArrowheads="1"/>
            </p:cNvSpPr>
            <p:nvPr/>
          </p:nvSpPr>
          <p:spPr bwMode="auto">
            <a:xfrm>
              <a:off x="3562350" y="1625659"/>
              <a:ext cx="117449" cy="114452"/>
            </a:xfrm>
            <a:prstGeom prst="rect">
              <a:avLst/>
            </a:prstGeom>
            <a:solidFill>
              <a:srgbClr val="D3CD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5000"/>
                </a:spcBef>
                <a:buClr>
                  <a:schemeClr val="tx1"/>
                </a:buClr>
                <a:buFont typeface="Wingdings" pitchFamily="2" charset="2"/>
                <a:buChar char="§"/>
                <a:defRPr sz="1400">
                  <a:solidFill>
                    <a:schemeClr val="tx1"/>
                  </a:solidFill>
                  <a:latin typeface="Arial" charset="0"/>
                  <a:ea typeface="ＭＳ Ｐゴシック" pitchFamily="34" charset="-128"/>
                </a:defRPr>
              </a:lvl1pPr>
              <a:lvl2pPr marL="742950" indent="-285750" eaLnBrk="0" hangingPunct="0">
                <a:spcBef>
                  <a:spcPct val="25000"/>
                </a:spcBef>
                <a:buClr>
                  <a:schemeClr val="tx1"/>
                </a:buClr>
                <a:buChar char="–"/>
                <a:defRPr sz="1400">
                  <a:solidFill>
                    <a:schemeClr val="tx1"/>
                  </a:solidFill>
                  <a:latin typeface="Arial" charset="0"/>
                  <a:ea typeface="ＭＳ Ｐゴシック" pitchFamily="34" charset="-128"/>
                </a:defRPr>
              </a:lvl2pPr>
              <a:lvl3pPr marL="1143000" indent="-228600" eaLnBrk="0" hangingPunct="0">
                <a:spcBef>
                  <a:spcPct val="25000"/>
                </a:spcBef>
                <a:buClr>
                  <a:schemeClr val="tx1"/>
                </a:buClr>
                <a:buChar char="•"/>
                <a:defRPr sz="1400">
                  <a:solidFill>
                    <a:schemeClr val="tx1"/>
                  </a:solidFill>
                  <a:latin typeface="Arial" charset="0"/>
                  <a:ea typeface="ＭＳ Ｐゴシック" pitchFamily="34" charset="-128"/>
                </a:defRPr>
              </a:lvl3pPr>
              <a:lvl4pPr marL="1600200" indent="-228600" eaLnBrk="0" hangingPunct="0">
                <a:spcBef>
                  <a:spcPct val="25000"/>
                </a:spcBef>
                <a:buClr>
                  <a:schemeClr val="tx1"/>
                </a:buClr>
                <a:buFont typeface="Wingdings" pitchFamily="2" charset="2"/>
                <a:buChar char="s"/>
                <a:defRPr sz="1400">
                  <a:solidFill>
                    <a:schemeClr val="tx1"/>
                  </a:solidFill>
                  <a:latin typeface="Arial" charset="0"/>
                  <a:ea typeface="ＭＳ Ｐゴシック" pitchFamily="34" charset="-128"/>
                </a:defRPr>
              </a:lvl4pPr>
              <a:lvl5pPr marL="2057400" indent="-228600" eaLnBrk="0" hangingPunct="0">
                <a:spcBef>
                  <a:spcPct val="25000"/>
                </a:spcBef>
                <a:buClr>
                  <a:schemeClr val="tx1"/>
                </a:buClr>
                <a:buFont typeface="Arial" charset="0"/>
                <a:buChar char="-"/>
                <a:defRPr sz="1400">
                  <a:solidFill>
                    <a:schemeClr val="tx1"/>
                  </a:solidFill>
                  <a:latin typeface="Arial" charset="0"/>
                  <a:ea typeface="ＭＳ Ｐゴシック" pitchFamily="34" charset="-128"/>
                </a:defRPr>
              </a:lvl5pPr>
              <a:lvl6pPr marL="25146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6pPr>
              <a:lvl7pPr marL="29718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7pPr>
              <a:lvl8pPr marL="34290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8pPr>
              <a:lvl9pPr marL="3886200" indent="-228600" eaLnBrk="0" fontAlgn="base" hangingPunct="0">
                <a:spcBef>
                  <a:spcPct val="25000"/>
                </a:spcBef>
                <a:spcAft>
                  <a:spcPct val="0"/>
                </a:spcAft>
                <a:buClr>
                  <a:schemeClr val="tx1"/>
                </a:buClr>
                <a:buFont typeface="Arial" charset="0"/>
                <a:buChar char="-"/>
                <a:defRPr sz="1400">
                  <a:solidFill>
                    <a:schemeClr val="tx1"/>
                  </a:solidFill>
                  <a:latin typeface="Arial" charset="0"/>
                  <a:ea typeface="ＭＳ Ｐゴシック" pitchFamily="34" charset="-128"/>
                </a:defRPr>
              </a:lvl9pPr>
            </a:lstStyle>
            <a:p>
              <a:pPr algn="ctr" defTabSz="685800" fontAlgn="base">
                <a:spcBef>
                  <a:spcPct val="0"/>
                </a:spcBef>
                <a:spcAft>
                  <a:spcPct val="0"/>
                </a:spcAft>
                <a:buClrTx/>
                <a:buNone/>
                <a:defRPr/>
              </a:pPr>
              <a:endParaRPr lang="en-US" altLang="en-US" sz="675" dirty="0">
                <a:solidFill>
                  <a:srgbClr val="000000"/>
                </a:solidFill>
              </a:endParaRPr>
            </a:p>
          </p:txBody>
        </p:sp>
        <p:sp>
          <p:nvSpPr>
            <p:cNvPr id="24582" name="Rectangle 49"/>
            <p:cNvSpPr>
              <a:spLocks noChangeArrowheads="1"/>
            </p:cNvSpPr>
            <p:nvPr/>
          </p:nvSpPr>
          <p:spPr bwMode="auto">
            <a:xfrm>
              <a:off x="3769121" y="1581150"/>
              <a:ext cx="812008" cy="1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a:solidFill>
                    <a:srgbClr val="000000"/>
                  </a:solidFill>
                  <a:cs typeface="Arial" charset="0"/>
                </a:rPr>
                <a:t>Total LCEF</a:t>
              </a:r>
              <a:endParaRPr lang="en-US" altLang="en-US" sz="900">
                <a:solidFill>
                  <a:srgbClr val="000000"/>
                </a:solidFill>
                <a:cs typeface="Arial" charset="0"/>
              </a:endParaRPr>
            </a:p>
          </p:txBody>
        </p:sp>
        <p:sp>
          <p:nvSpPr>
            <p:cNvPr id="24583" name="Rectangle 51"/>
            <p:cNvSpPr>
              <a:spLocks noChangeArrowheads="1"/>
            </p:cNvSpPr>
            <p:nvPr/>
          </p:nvSpPr>
          <p:spPr bwMode="auto">
            <a:xfrm>
              <a:off x="5061083" y="1590416"/>
              <a:ext cx="1820610" cy="1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dirty="0">
                  <a:solidFill>
                    <a:srgbClr val="000000"/>
                  </a:solidFill>
                  <a:cs typeface="Arial" charset="0"/>
                </a:rPr>
                <a:t>Performance Benchmark</a:t>
              </a:r>
              <a:endParaRPr lang="en-US" altLang="en-US" sz="900" dirty="0">
                <a:solidFill>
                  <a:srgbClr val="000000"/>
                </a:solidFill>
                <a:cs typeface="Arial" charset="0"/>
              </a:endParaRPr>
            </a:p>
          </p:txBody>
        </p:sp>
        <p:sp>
          <p:nvSpPr>
            <p:cNvPr id="24584" name="Rectangle 52"/>
            <p:cNvSpPr>
              <a:spLocks noChangeArrowheads="1"/>
            </p:cNvSpPr>
            <p:nvPr/>
          </p:nvSpPr>
          <p:spPr bwMode="auto">
            <a:xfrm>
              <a:off x="4848225" y="1624013"/>
              <a:ext cx="117475" cy="114300"/>
            </a:xfrm>
            <a:prstGeom prst="rect">
              <a:avLst/>
            </a:prstGeom>
            <a:solidFill>
              <a:srgbClr val="004074"/>
            </a:solidFill>
            <a:ln w="9525">
              <a:solidFill>
                <a:srgbClr val="003399"/>
              </a:solidFill>
              <a:miter lim="800000"/>
              <a:headEnd/>
              <a:tailEnd/>
            </a:ln>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grpSp>
      <p:graphicFrame>
        <p:nvGraphicFramePr>
          <p:cNvPr id="11" name="Chart 10">
            <a:extLst>
              <a:ext uri="{FF2B5EF4-FFF2-40B4-BE49-F238E27FC236}">
                <a16:creationId xmlns:a16="http://schemas.microsoft.com/office/drawing/2014/main" id="{00000000-0008-0000-0200-0000D1040000}"/>
              </a:ext>
            </a:extLst>
          </p:cNvPr>
          <p:cNvGraphicFramePr>
            <a:graphicFrameLocks/>
          </p:cNvGraphicFramePr>
          <p:nvPr>
            <p:extLst>
              <p:ext uri="{D42A27DB-BD31-4B8C-83A1-F6EECF244321}">
                <p14:modId xmlns:p14="http://schemas.microsoft.com/office/powerpoint/2010/main" val="3075110012"/>
              </p:ext>
            </p:extLst>
          </p:nvPr>
        </p:nvGraphicFramePr>
        <p:xfrm>
          <a:off x="1555813" y="1377616"/>
          <a:ext cx="5552981" cy="27467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00642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p:txBody>
          <a:bodyPr/>
          <a:lstStyle/>
          <a:p>
            <a:pPr eaLnBrk="1" hangingPunct="1"/>
            <a:r>
              <a:rPr lang="en-US" altLang="en-US"/>
              <a:t>Florida PRIME: Executive Summary</a:t>
            </a:r>
          </a:p>
        </p:txBody>
      </p:sp>
      <p:sp>
        <p:nvSpPr>
          <p:cNvPr id="3" name="Rectangle 33"/>
          <p:cNvSpPr txBox="1">
            <a:spLocks noChangeArrowheads="1"/>
          </p:cNvSpPr>
          <p:nvPr/>
        </p:nvSpPr>
        <p:spPr bwMode="auto">
          <a:xfrm>
            <a:off x="1485900" y="816769"/>
            <a:ext cx="6172200" cy="2933700"/>
          </a:xfrm>
          <a:prstGeom prst="rect">
            <a:avLst/>
          </a:prstGeom>
          <a:noFill/>
          <a:ln w="9525">
            <a:noFill/>
            <a:miter lim="800000"/>
            <a:headEnd/>
            <a:tailEnd/>
          </a:ln>
        </p:spPr>
        <p:txBody>
          <a:bodyP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91440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254125"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60020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The purpose of Florida PRIME is safety, liquidity, and competitive returns with minimal risk for participants.</a:t>
            </a:r>
          </a:p>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The Investment Policy Statement appropriately constrains Florida PRIME to invest in short-term and high quality bonds to minimize both interest rate and credit risk.</a:t>
            </a:r>
          </a:p>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Florida PRIME is adequately diversified across issuers within the short-term bond market, and adequate liquidity exists to address the cash flow obligations of Florida PRIME.</a:t>
            </a:r>
          </a:p>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Performance of Florida PRIME has been strong over short- and long-term time periods, outperforming its performance benchmark during the quarter and over the trailing one-, three-,  five-, and ten-year time periods.</a:t>
            </a:r>
          </a:p>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As of March 31, 2021, the total market value of Florida PRIME was $18.7 billion.</a:t>
            </a:r>
          </a:p>
          <a:p>
            <a:pPr marL="214313" lvl="1" indent="-214313" defTabSz="685800">
              <a:lnSpc>
                <a:spcPct val="126000"/>
              </a:lnSpc>
              <a:spcBef>
                <a:spcPts val="300"/>
              </a:spcBef>
              <a:buClr>
                <a:srgbClr val="000000"/>
              </a:buClr>
              <a:buFont typeface="Wingdings" pitchFamily="2" charset="2"/>
              <a:buChar char="§"/>
              <a:defRPr/>
            </a:pPr>
            <a:r>
              <a:rPr lang="en-US" altLang="en-US" sz="1050" kern="0" dirty="0">
                <a:solidFill>
                  <a:srgbClr val="000000"/>
                </a:solidFill>
                <a:latin typeface="Arial"/>
                <a:ea typeface="ＭＳ Ｐゴシック"/>
              </a:rPr>
              <a:t>Aon Investments USA Inc., in conjunction with SBA staff, compiles an annual best practices report that includes a full review of the Investment Policy Statement, operational items, and investment structure for Florida PRIME.</a:t>
            </a:r>
          </a:p>
          <a:p>
            <a:pPr marL="214313" lvl="1" indent="-214313" defTabSz="685800">
              <a:lnSpc>
                <a:spcPct val="126000"/>
              </a:lnSpc>
              <a:spcBef>
                <a:spcPts val="300"/>
              </a:spcBef>
              <a:buClr>
                <a:srgbClr val="000000"/>
              </a:buClr>
              <a:buFont typeface="Wingdings" pitchFamily="2" charset="2"/>
              <a:buChar char="§"/>
              <a:defRPr/>
            </a:pPr>
            <a:endParaRPr lang="en-US" altLang="en-US" sz="1050" kern="0" dirty="0">
              <a:solidFill>
                <a:srgbClr val="000000"/>
              </a:solidFill>
              <a:latin typeface="Arial"/>
              <a:ea typeface="ＭＳ Ｐゴシック"/>
            </a:endParaRPr>
          </a:p>
        </p:txBody>
      </p:sp>
    </p:spTree>
    <p:extLst>
      <p:ext uri="{BB962C8B-B14F-4D97-AF65-F5344CB8AC3E}">
        <p14:creationId xmlns:p14="http://schemas.microsoft.com/office/powerpoint/2010/main" val="267624053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p:txBody>
          <a:bodyPr/>
          <a:lstStyle/>
          <a:p>
            <a:pPr eaLnBrk="1" hangingPunct="1"/>
            <a:r>
              <a:rPr lang="en-US" altLang="en-US" dirty="0"/>
              <a:t>Florida PRIME Investment Results</a:t>
            </a:r>
            <a:br>
              <a:rPr lang="en-US" altLang="en-US" dirty="0"/>
            </a:br>
            <a:r>
              <a:rPr lang="en-US" altLang="en-US" dirty="0"/>
              <a:t>Periods Ending 3/31/2021</a:t>
            </a:r>
          </a:p>
        </p:txBody>
      </p:sp>
      <p:sp>
        <p:nvSpPr>
          <p:cNvPr id="26627" name="Rectangle 83"/>
          <p:cNvSpPr>
            <a:spLocks noChangeArrowheads="1"/>
          </p:cNvSpPr>
          <p:nvPr/>
        </p:nvSpPr>
        <p:spPr bwMode="auto">
          <a:xfrm>
            <a:off x="1946672" y="4211242"/>
            <a:ext cx="52768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750" dirty="0">
                <a:solidFill>
                  <a:srgbClr val="000000"/>
                </a:solidFill>
                <a:cs typeface="Arial" charset="0"/>
              </a:rPr>
              <a:t>*Returns less than one year are not annualized.</a:t>
            </a:r>
          </a:p>
          <a:p>
            <a:pPr defTabSz="685800" fontAlgn="base">
              <a:spcBef>
                <a:spcPct val="0"/>
              </a:spcBef>
              <a:spcAft>
                <a:spcPct val="0"/>
              </a:spcAft>
              <a:buClrTx/>
              <a:buNone/>
            </a:pPr>
            <a:r>
              <a:rPr lang="en-US" altLang="en-US" sz="750" dirty="0">
                <a:solidFill>
                  <a:srgbClr val="000000"/>
                </a:solidFill>
                <a:cs typeface="Arial" charset="0"/>
              </a:rPr>
              <a:t>**S&amp;P AAA &amp; AA GIP All 30-Day Net Yield Index for all time periods shown.</a:t>
            </a:r>
          </a:p>
        </p:txBody>
      </p:sp>
      <p:grpSp>
        <p:nvGrpSpPr>
          <p:cNvPr id="26628" name="Group 1"/>
          <p:cNvGrpSpPr>
            <a:grpSpLocks/>
          </p:cNvGrpSpPr>
          <p:nvPr/>
        </p:nvGrpSpPr>
        <p:grpSpPr bwMode="auto">
          <a:xfrm>
            <a:off x="2338387" y="1343020"/>
            <a:ext cx="4772906" cy="146833"/>
            <a:chOff x="1600200" y="1989138"/>
            <a:chExt cx="6363874" cy="195778"/>
          </a:xfrm>
        </p:grpSpPr>
        <p:sp>
          <p:nvSpPr>
            <p:cNvPr id="26630" name="Rectangle 78"/>
            <p:cNvSpPr>
              <a:spLocks noChangeArrowheads="1"/>
            </p:cNvSpPr>
            <p:nvPr/>
          </p:nvSpPr>
          <p:spPr bwMode="auto">
            <a:xfrm>
              <a:off x="1763056" y="1989138"/>
              <a:ext cx="23254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dirty="0">
                  <a:solidFill>
                    <a:srgbClr val="000000"/>
                  </a:solidFill>
                  <a:cs typeface="Arial" charset="0"/>
                </a:rPr>
                <a:t>FL PRIME Yield 30-Day Average</a:t>
              </a:r>
            </a:p>
          </p:txBody>
        </p:sp>
        <p:sp>
          <p:nvSpPr>
            <p:cNvPr id="26631" name="Rectangle 80"/>
            <p:cNvSpPr>
              <a:spLocks noChangeArrowheads="1"/>
            </p:cNvSpPr>
            <p:nvPr/>
          </p:nvSpPr>
          <p:spPr bwMode="auto">
            <a:xfrm>
              <a:off x="4493037" y="2000250"/>
              <a:ext cx="34710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r>
                <a:rPr lang="en-US" altLang="en-US" sz="900" b="1" dirty="0">
                  <a:solidFill>
                    <a:srgbClr val="000000"/>
                  </a:solidFill>
                  <a:cs typeface="Arial" charset="0"/>
                </a:rPr>
                <a:t>S&amp;P AAA &amp; AA GIP All 30-Day Net Yield Index**</a:t>
              </a:r>
            </a:p>
          </p:txBody>
        </p:sp>
        <p:sp>
          <p:nvSpPr>
            <p:cNvPr id="26632" name="Rectangle 81"/>
            <p:cNvSpPr>
              <a:spLocks noChangeArrowheads="1"/>
            </p:cNvSpPr>
            <p:nvPr/>
          </p:nvSpPr>
          <p:spPr bwMode="auto">
            <a:xfrm>
              <a:off x="4270375" y="2020888"/>
              <a:ext cx="136525" cy="136525"/>
            </a:xfrm>
            <a:prstGeom prst="rect">
              <a:avLst/>
            </a:prstGeom>
            <a:solidFill>
              <a:srgbClr val="003E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sp>
          <p:nvSpPr>
            <p:cNvPr id="26633" name="Rectangle 82"/>
            <p:cNvSpPr>
              <a:spLocks noChangeArrowheads="1"/>
            </p:cNvSpPr>
            <p:nvPr/>
          </p:nvSpPr>
          <p:spPr bwMode="auto">
            <a:xfrm>
              <a:off x="1600200" y="2011363"/>
              <a:ext cx="136525" cy="136525"/>
            </a:xfrm>
            <a:prstGeom prst="rect">
              <a:avLst/>
            </a:prstGeom>
            <a:solidFill>
              <a:srgbClr val="D3CD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algn="ctr" defTabSz="685800" fontAlgn="base">
                <a:spcBef>
                  <a:spcPct val="0"/>
                </a:spcBef>
                <a:spcAft>
                  <a:spcPct val="0"/>
                </a:spcAft>
                <a:buClrTx/>
                <a:buNone/>
              </a:pPr>
              <a:endParaRPr lang="en-US" altLang="en-US" sz="675">
                <a:solidFill>
                  <a:srgbClr val="000000"/>
                </a:solidFill>
                <a:cs typeface="Arial" charset="0"/>
              </a:endParaRPr>
            </a:p>
          </p:txBody>
        </p:sp>
      </p:grpSp>
      <p:graphicFrame>
        <p:nvGraphicFramePr>
          <p:cNvPr id="12" name="Chart 11">
            <a:extLst>
              <a:ext uri="{FF2B5EF4-FFF2-40B4-BE49-F238E27FC236}">
                <a16:creationId xmlns:a16="http://schemas.microsoft.com/office/drawing/2014/main" id="{00000000-0008-0000-0000-0000660F0000}"/>
              </a:ext>
            </a:extLst>
          </p:cNvPr>
          <p:cNvGraphicFramePr>
            <a:graphicFrameLocks/>
          </p:cNvGraphicFramePr>
          <p:nvPr/>
        </p:nvGraphicFramePr>
        <p:xfrm>
          <a:off x="1493044" y="1635919"/>
          <a:ext cx="6157913" cy="18716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941189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281"/>
          <p:cNvSpPr txBox="1">
            <a:spLocks noChangeArrowheads="1"/>
          </p:cNvSpPr>
          <p:nvPr/>
        </p:nvSpPr>
        <p:spPr bwMode="auto">
          <a:xfrm>
            <a:off x="2884935" y="1726532"/>
            <a:ext cx="7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Florida PRIME </a:t>
            </a:r>
          </a:p>
        </p:txBody>
      </p:sp>
      <p:sp>
        <p:nvSpPr>
          <p:cNvPr id="28676" name="Rectangle 1026"/>
          <p:cNvSpPr>
            <a:spLocks noGrp="1" noChangeArrowheads="1"/>
          </p:cNvSpPr>
          <p:nvPr>
            <p:ph type="title"/>
          </p:nvPr>
        </p:nvSpPr>
        <p:spPr>
          <a:xfrm>
            <a:off x="1506141" y="228601"/>
            <a:ext cx="6172200" cy="390525"/>
          </a:xfrm>
        </p:spPr>
        <p:txBody>
          <a:bodyPr/>
          <a:lstStyle/>
          <a:p>
            <a:pPr eaLnBrk="1" hangingPunct="1"/>
            <a:r>
              <a:rPr lang="en-US" altLang="en-US" dirty="0"/>
              <a:t>Florida PRIME Risk vs. Return </a:t>
            </a:r>
            <a:br>
              <a:rPr lang="en-US" altLang="en-US" dirty="0"/>
            </a:br>
            <a:r>
              <a:rPr lang="en-US" altLang="en-US" dirty="0"/>
              <a:t>1 Years Ending 3/31/2021</a:t>
            </a:r>
          </a:p>
        </p:txBody>
      </p:sp>
      <p:sp>
        <p:nvSpPr>
          <p:cNvPr id="28677" name="Text Box 283"/>
          <p:cNvSpPr txBox="1">
            <a:spLocks noChangeArrowheads="1"/>
          </p:cNvSpPr>
          <p:nvPr/>
        </p:nvSpPr>
        <p:spPr bwMode="auto">
          <a:xfrm>
            <a:off x="2792443" y="1551508"/>
            <a:ext cx="571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1 M LIBOR</a:t>
            </a:r>
          </a:p>
        </p:txBody>
      </p:sp>
      <p:sp>
        <p:nvSpPr>
          <p:cNvPr id="28678" name="Text Box 282"/>
          <p:cNvSpPr txBox="1">
            <a:spLocks noChangeArrowheads="1"/>
          </p:cNvSpPr>
          <p:nvPr/>
        </p:nvSpPr>
        <p:spPr bwMode="auto">
          <a:xfrm>
            <a:off x="3251648" y="2591530"/>
            <a:ext cx="1752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S&amp;P US AAA &amp; AA Rated GIP All 30-Day Net</a:t>
            </a:r>
          </a:p>
        </p:txBody>
      </p:sp>
      <p:sp>
        <p:nvSpPr>
          <p:cNvPr id="28679" name="Text Box 284"/>
          <p:cNvSpPr txBox="1">
            <a:spLocks noChangeArrowheads="1"/>
          </p:cNvSpPr>
          <p:nvPr/>
        </p:nvSpPr>
        <p:spPr bwMode="auto">
          <a:xfrm>
            <a:off x="2684129" y="2753113"/>
            <a:ext cx="611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90-Day T-Bill</a:t>
            </a:r>
          </a:p>
        </p:txBody>
      </p:sp>
      <p:graphicFrame>
        <p:nvGraphicFramePr>
          <p:cNvPr id="8" name="Chart 7">
            <a:extLst>
              <a:ext uri="{FF2B5EF4-FFF2-40B4-BE49-F238E27FC236}">
                <a16:creationId xmlns:a16="http://schemas.microsoft.com/office/drawing/2014/main" id="{7F686467-5BCB-4560-8600-0A88C00BDFB5}"/>
              </a:ext>
            </a:extLst>
          </p:cNvPr>
          <p:cNvGraphicFramePr>
            <a:graphicFrameLocks/>
          </p:cNvGraphicFramePr>
          <p:nvPr>
            <p:extLst>
              <p:ext uri="{D42A27DB-BD31-4B8C-83A1-F6EECF244321}">
                <p14:modId xmlns:p14="http://schemas.microsoft.com/office/powerpoint/2010/main" val="2061439063"/>
              </p:ext>
            </p:extLst>
          </p:nvPr>
        </p:nvGraphicFramePr>
        <p:xfrm>
          <a:off x="1866266" y="1218568"/>
          <a:ext cx="5303184" cy="29075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618355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281"/>
          <p:cNvSpPr txBox="1">
            <a:spLocks noChangeArrowheads="1"/>
          </p:cNvSpPr>
          <p:nvPr/>
        </p:nvSpPr>
        <p:spPr bwMode="auto">
          <a:xfrm>
            <a:off x="5506367" y="1345827"/>
            <a:ext cx="7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Florida PRIME </a:t>
            </a:r>
          </a:p>
        </p:txBody>
      </p:sp>
      <p:sp>
        <p:nvSpPr>
          <p:cNvPr id="28676" name="Rectangle 1026"/>
          <p:cNvSpPr>
            <a:spLocks noGrp="1" noChangeArrowheads="1"/>
          </p:cNvSpPr>
          <p:nvPr>
            <p:ph type="title"/>
          </p:nvPr>
        </p:nvSpPr>
        <p:spPr>
          <a:xfrm>
            <a:off x="1506141" y="228601"/>
            <a:ext cx="6172200" cy="390525"/>
          </a:xfrm>
        </p:spPr>
        <p:txBody>
          <a:bodyPr/>
          <a:lstStyle/>
          <a:p>
            <a:pPr eaLnBrk="1" hangingPunct="1"/>
            <a:r>
              <a:rPr lang="en-US" altLang="en-US" dirty="0"/>
              <a:t>Florida PRIME Risk vs. Return </a:t>
            </a:r>
            <a:br>
              <a:rPr lang="en-US" altLang="en-US" dirty="0"/>
            </a:br>
            <a:r>
              <a:rPr lang="en-US" altLang="en-US" dirty="0"/>
              <a:t>3 Years Ending 3/31/2021</a:t>
            </a:r>
          </a:p>
        </p:txBody>
      </p:sp>
      <p:sp>
        <p:nvSpPr>
          <p:cNvPr id="28677" name="Text Box 283"/>
          <p:cNvSpPr txBox="1">
            <a:spLocks noChangeArrowheads="1"/>
          </p:cNvSpPr>
          <p:nvPr/>
        </p:nvSpPr>
        <p:spPr bwMode="auto">
          <a:xfrm>
            <a:off x="5668292" y="1507410"/>
            <a:ext cx="571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1 M LIBOR</a:t>
            </a:r>
          </a:p>
        </p:txBody>
      </p:sp>
      <p:sp>
        <p:nvSpPr>
          <p:cNvPr id="28678" name="Text Box 282"/>
          <p:cNvSpPr txBox="1">
            <a:spLocks noChangeArrowheads="1"/>
          </p:cNvSpPr>
          <p:nvPr/>
        </p:nvSpPr>
        <p:spPr bwMode="auto">
          <a:xfrm>
            <a:off x="4366212" y="1713447"/>
            <a:ext cx="1752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S&amp;P US AAA &amp; AA Rated GIP All 30-Day Net</a:t>
            </a:r>
          </a:p>
        </p:txBody>
      </p:sp>
      <p:sp>
        <p:nvSpPr>
          <p:cNvPr id="28679" name="Text Box 284"/>
          <p:cNvSpPr txBox="1">
            <a:spLocks noChangeArrowheads="1"/>
          </p:cNvSpPr>
          <p:nvPr/>
        </p:nvSpPr>
        <p:spPr bwMode="auto">
          <a:xfrm>
            <a:off x="6038790" y="1635797"/>
            <a:ext cx="611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90-Day T-Bill</a:t>
            </a:r>
          </a:p>
        </p:txBody>
      </p:sp>
      <p:graphicFrame>
        <p:nvGraphicFramePr>
          <p:cNvPr id="8" name="Chart 7">
            <a:extLst>
              <a:ext uri="{FF2B5EF4-FFF2-40B4-BE49-F238E27FC236}">
                <a16:creationId xmlns:a16="http://schemas.microsoft.com/office/drawing/2014/main" id="{90698850-2F3C-4F8F-92A0-3E72713A681D}"/>
              </a:ext>
            </a:extLst>
          </p:cNvPr>
          <p:cNvGraphicFramePr>
            <a:graphicFrameLocks/>
          </p:cNvGraphicFramePr>
          <p:nvPr>
            <p:extLst>
              <p:ext uri="{D42A27DB-BD31-4B8C-83A1-F6EECF244321}">
                <p14:modId xmlns:p14="http://schemas.microsoft.com/office/powerpoint/2010/main" val="1613655640"/>
              </p:ext>
            </p:extLst>
          </p:nvPr>
        </p:nvGraphicFramePr>
        <p:xfrm>
          <a:off x="1922299" y="1117997"/>
          <a:ext cx="5299402" cy="29075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6855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 Concentration</a:t>
            </a:r>
            <a:endParaRPr lang="en-US" dirty="0"/>
          </a:p>
        </p:txBody>
      </p:sp>
      <p:sp>
        <p:nvSpPr>
          <p:cNvPr id="3" name="Content Placeholder 2"/>
          <p:cNvSpPr>
            <a:spLocks noGrp="1"/>
          </p:cNvSpPr>
          <p:nvPr>
            <p:ph idx="1"/>
          </p:nvPr>
        </p:nvSpPr>
        <p:spPr>
          <a:xfrm>
            <a:off x="4572000" y="1371600"/>
            <a:ext cx="4419600" cy="3028950"/>
          </a:xfrm>
        </p:spPr>
        <p:txBody>
          <a:bodyPr>
            <a:normAutofit fontScale="92500" lnSpcReduction="10000"/>
          </a:bodyPr>
          <a:lstStyle/>
          <a:p>
            <a:r>
              <a:rPr lang="en-US" sz="2400" dirty="0" smtClean="0"/>
              <a:t>Total portfolio is diversified by GP</a:t>
            </a:r>
          </a:p>
          <a:p>
            <a:r>
              <a:rPr lang="en-US" sz="2400" dirty="0" smtClean="0"/>
              <a:t>The largest 15 exposures represent 64% of portfolio NAV</a:t>
            </a:r>
          </a:p>
          <a:p>
            <a:r>
              <a:rPr lang="en-US" sz="2400" dirty="0" smtClean="0"/>
              <a:t>Lexington Partners is the largest GP relationship in the portfolio (10%)</a:t>
            </a:r>
          </a:p>
          <a:p>
            <a:pPr lvl="1"/>
            <a:r>
              <a:rPr lang="en-US" sz="2400" dirty="0" smtClean="0"/>
              <a:t>74% co-investments</a:t>
            </a:r>
          </a:p>
          <a:p>
            <a:pPr lvl="1"/>
            <a:r>
              <a:rPr lang="en-US" sz="2400" dirty="0" smtClean="0"/>
              <a:t>26% secondary </a:t>
            </a:r>
          </a:p>
        </p:txBody>
      </p:sp>
      <p:pic>
        <p:nvPicPr>
          <p:cNvPr id="8" name="Picture 7"/>
          <p:cNvPicPr>
            <a:picLocks noChangeAspect="1"/>
          </p:cNvPicPr>
          <p:nvPr/>
        </p:nvPicPr>
        <p:blipFill>
          <a:blip r:embed="rId2"/>
          <a:stretch>
            <a:fillRect/>
          </a:stretch>
        </p:blipFill>
        <p:spPr>
          <a:xfrm>
            <a:off x="304799" y="1428750"/>
            <a:ext cx="4267201" cy="2895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318568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281"/>
          <p:cNvSpPr txBox="1">
            <a:spLocks noChangeArrowheads="1"/>
          </p:cNvSpPr>
          <p:nvPr/>
        </p:nvSpPr>
        <p:spPr bwMode="auto">
          <a:xfrm>
            <a:off x="5570045" y="1253465"/>
            <a:ext cx="7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Florida PRIME </a:t>
            </a:r>
          </a:p>
        </p:txBody>
      </p:sp>
      <p:sp>
        <p:nvSpPr>
          <p:cNvPr id="29700" name="Rectangle 1026"/>
          <p:cNvSpPr>
            <a:spLocks noGrp="1" noChangeArrowheads="1"/>
          </p:cNvSpPr>
          <p:nvPr>
            <p:ph type="title"/>
          </p:nvPr>
        </p:nvSpPr>
        <p:spPr>
          <a:xfrm>
            <a:off x="1485900" y="180475"/>
            <a:ext cx="6172200" cy="390525"/>
          </a:xfrm>
        </p:spPr>
        <p:txBody>
          <a:bodyPr/>
          <a:lstStyle/>
          <a:p>
            <a:pPr eaLnBrk="1" hangingPunct="1"/>
            <a:r>
              <a:rPr lang="en-US" altLang="en-US" dirty="0"/>
              <a:t>Florida PRIME Risk vs. Return </a:t>
            </a:r>
            <a:br>
              <a:rPr lang="en-US" altLang="en-US" dirty="0"/>
            </a:br>
            <a:r>
              <a:rPr lang="en-US" altLang="en-US" dirty="0"/>
              <a:t>5 Years Ending 3/31/2021</a:t>
            </a:r>
          </a:p>
        </p:txBody>
      </p:sp>
      <p:sp>
        <p:nvSpPr>
          <p:cNvPr id="29701" name="Text Box 283"/>
          <p:cNvSpPr txBox="1">
            <a:spLocks noChangeArrowheads="1"/>
          </p:cNvSpPr>
          <p:nvPr/>
        </p:nvSpPr>
        <p:spPr bwMode="auto">
          <a:xfrm>
            <a:off x="6125091" y="1539349"/>
            <a:ext cx="571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1 M LIBOR</a:t>
            </a:r>
          </a:p>
        </p:txBody>
      </p:sp>
      <p:sp>
        <p:nvSpPr>
          <p:cNvPr id="29702" name="Text Box 282"/>
          <p:cNvSpPr txBox="1">
            <a:spLocks noChangeArrowheads="1"/>
          </p:cNvSpPr>
          <p:nvPr/>
        </p:nvSpPr>
        <p:spPr bwMode="auto">
          <a:xfrm>
            <a:off x="4292692" y="1712214"/>
            <a:ext cx="1752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S&amp;P US AAA &amp; AA Rated GIP All 30-Day Net</a:t>
            </a:r>
          </a:p>
        </p:txBody>
      </p:sp>
      <p:sp>
        <p:nvSpPr>
          <p:cNvPr id="29703" name="Text Box 284"/>
          <p:cNvSpPr txBox="1">
            <a:spLocks noChangeArrowheads="1"/>
          </p:cNvSpPr>
          <p:nvPr/>
        </p:nvSpPr>
        <p:spPr bwMode="auto">
          <a:xfrm>
            <a:off x="6185249" y="1745390"/>
            <a:ext cx="611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600" dirty="0">
                <a:solidFill>
                  <a:srgbClr val="000000"/>
                </a:solidFill>
                <a:cs typeface="Arial" charset="0"/>
              </a:rPr>
              <a:t>90-Day T-Bill</a:t>
            </a:r>
          </a:p>
        </p:txBody>
      </p:sp>
      <p:graphicFrame>
        <p:nvGraphicFramePr>
          <p:cNvPr id="8" name="Chart 7">
            <a:extLst>
              <a:ext uri="{FF2B5EF4-FFF2-40B4-BE49-F238E27FC236}">
                <a16:creationId xmlns:a16="http://schemas.microsoft.com/office/drawing/2014/main" id="{6D5B4A50-A666-4793-85F6-9A0BBEB22319}"/>
              </a:ext>
            </a:extLst>
          </p:cNvPr>
          <p:cNvGraphicFramePr>
            <a:graphicFrameLocks/>
          </p:cNvGraphicFramePr>
          <p:nvPr>
            <p:extLst>
              <p:ext uri="{D42A27DB-BD31-4B8C-83A1-F6EECF244321}">
                <p14:modId xmlns:p14="http://schemas.microsoft.com/office/powerpoint/2010/main" val="841436118"/>
              </p:ext>
            </p:extLst>
          </p:nvPr>
        </p:nvGraphicFramePr>
        <p:xfrm>
          <a:off x="1922299" y="842332"/>
          <a:ext cx="5299402" cy="34588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885328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1026"/>
          <p:cNvSpPr>
            <a:spLocks noGrp="1" noChangeArrowheads="1"/>
          </p:cNvSpPr>
          <p:nvPr>
            <p:ph type="title"/>
          </p:nvPr>
        </p:nvSpPr>
        <p:spPr/>
        <p:txBody>
          <a:bodyPr/>
          <a:lstStyle/>
          <a:p>
            <a:pPr eaLnBrk="1" hangingPunct="1"/>
            <a:r>
              <a:rPr lang="en-US" altLang="en-US" dirty="0"/>
              <a:t>Return Distribution</a:t>
            </a:r>
            <a:br>
              <a:rPr lang="en-US" altLang="en-US" dirty="0"/>
            </a:br>
            <a:r>
              <a:rPr lang="en-US" altLang="en-US" dirty="0"/>
              <a:t>Periods Ending 3/31/2021</a:t>
            </a:r>
          </a:p>
        </p:txBody>
      </p:sp>
      <p:graphicFrame>
        <p:nvGraphicFramePr>
          <p:cNvPr id="4" name="Chart 3">
            <a:extLst>
              <a:ext uri="{FF2B5EF4-FFF2-40B4-BE49-F238E27FC236}">
                <a16:creationId xmlns:a16="http://schemas.microsoft.com/office/drawing/2014/main" id="{BEE39A37-1AEE-4C86-9761-C2DA16FE3F46}"/>
              </a:ext>
            </a:extLst>
          </p:cNvPr>
          <p:cNvGraphicFramePr>
            <a:graphicFrameLocks/>
          </p:cNvGraphicFramePr>
          <p:nvPr/>
        </p:nvGraphicFramePr>
        <p:xfrm>
          <a:off x="1674019" y="801688"/>
          <a:ext cx="5795963" cy="3540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7211090"/>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p:txBody>
          <a:bodyPr/>
          <a:lstStyle/>
          <a:p>
            <a:pPr eaLnBrk="1" hangingPunct="1"/>
            <a:r>
              <a:rPr lang="en-US" altLang="en-US" dirty="0"/>
              <a:t>Standard Deviation Distribution</a:t>
            </a:r>
            <a:br>
              <a:rPr lang="en-US" altLang="en-US" dirty="0"/>
            </a:br>
            <a:r>
              <a:rPr lang="en-US" altLang="en-US" dirty="0"/>
              <a:t>Periods Ending 3/31/2021</a:t>
            </a:r>
          </a:p>
        </p:txBody>
      </p:sp>
      <p:graphicFrame>
        <p:nvGraphicFramePr>
          <p:cNvPr id="4" name="Chart 3">
            <a:extLst>
              <a:ext uri="{FF2B5EF4-FFF2-40B4-BE49-F238E27FC236}">
                <a16:creationId xmlns:a16="http://schemas.microsoft.com/office/drawing/2014/main" id="{98B1BCB8-132C-46B0-A8D3-6A35C27897F1}"/>
              </a:ext>
            </a:extLst>
          </p:cNvPr>
          <p:cNvGraphicFramePr>
            <a:graphicFrameLocks/>
          </p:cNvGraphicFramePr>
          <p:nvPr/>
        </p:nvGraphicFramePr>
        <p:xfrm>
          <a:off x="1700213" y="794742"/>
          <a:ext cx="5743575" cy="35540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168439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pPr eaLnBrk="1" hangingPunct="1"/>
            <a:r>
              <a:rPr lang="pt-BR" altLang="en-US"/>
              <a:t/>
            </a:r>
            <a:br>
              <a:rPr lang="pt-BR" altLang="en-US"/>
            </a:br>
            <a:r>
              <a:rPr lang="en-US" altLang="en-US"/>
              <a:t>Appendix</a:t>
            </a:r>
          </a:p>
        </p:txBody>
      </p:sp>
    </p:spTree>
    <p:extLst>
      <p:ext uri="{BB962C8B-B14F-4D97-AF65-F5344CB8AC3E}">
        <p14:creationId xmlns:p14="http://schemas.microsoft.com/office/powerpoint/2010/main" val="145028533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lstStyle/>
          <a:p>
            <a:pPr eaLnBrk="1" hangingPunct="1"/>
            <a:r>
              <a:rPr lang="en-US" altLang="en-US" dirty="0"/>
              <a:t>FRS Investment Plan Costs</a:t>
            </a:r>
          </a:p>
        </p:txBody>
      </p:sp>
      <p:sp>
        <p:nvSpPr>
          <p:cNvPr id="34819" name="Rectangle 5"/>
          <p:cNvSpPr>
            <a:spLocks noChangeArrowheads="1"/>
          </p:cNvSpPr>
          <p:nvPr/>
        </p:nvSpPr>
        <p:spPr bwMode="auto">
          <a:xfrm>
            <a:off x="1749029" y="3879057"/>
            <a:ext cx="4686300" cy="17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 hangingPunct="1">
              <a:spcBef>
                <a:spcPct val="0"/>
              </a:spcBef>
              <a:spcAft>
                <a:spcPct val="20000"/>
              </a:spcAft>
              <a:buClrTx/>
              <a:buNone/>
            </a:pPr>
            <a:r>
              <a:rPr lang="en-US" altLang="en-US" sz="750" dirty="0">
                <a:solidFill>
                  <a:srgbClr val="000000"/>
                </a:solidFill>
                <a:cs typeface="Arial" charset="0"/>
              </a:rPr>
              <a:t>*Average fee of multiple products in category as of 3/31/2021.</a:t>
            </a:r>
          </a:p>
        </p:txBody>
      </p:sp>
      <p:sp>
        <p:nvSpPr>
          <p:cNvPr id="34820" name="Rectangle 6"/>
          <p:cNvSpPr>
            <a:spLocks noChangeArrowheads="1"/>
          </p:cNvSpPr>
          <p:nvPr/>
        </p:nvSpPr>
        <p:spPr bwMode="auto">
          <a:xfrm>
            <a:off x="1706166" y="4056461"/>
            <a:ext cx="4686300" cy="17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 hangingPunct="1">
              <a:spcBef>
                <a:spcPct val="0"/>
              </a:spcBef>
              <a:spcAft>
                <a:spcPct val="20000"/>
              </a:spcAft>
              <a:buClrTx/>
              <a:buNone/>
            </a:pPr>
            <a:r>
              <a:rPr lang="en-US" altLang="en-US" sz="750" dirty="0">
                <a:solidFill>
                  <a:srgbClr val="000000"/>
                </a:solidFill>
                <a:cs typeface="Arial" charset="0"/>
              </a:rPr>
              <a:t>**Source: Aon’s annual mutual fund expense analysis as of 12/31/2019.</a:t>
            </a:r>
          </a:p>
        </p:txBody>
      </p:sp>
      <p:sp>
        <p:nvSpPr>
          <p:cNvPr id="34821" name="Line 9"/>
          <p:cNvSpPr>
            <a:spLocks noChangeShapeType="1"/>
          </p:cNvSpPr>
          <p:nvPr/>
        </p:nvSpPr>
        <p:spPr bwMode="auto">
          <a:xfrm>
            <a:off x="1914525" y="4048126"/>
            <a:ext cx="0" cy="34051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sp>
        <p:nvSpPr>
          <p:cNvPr id="34822" name="Line 10"/>
          <p:cNvSpPr>
            <a:spLocks noChangeShapeType="1"/>
          </p:cNvSpPr>
          <p:nvPr/>
        </p:nvSpPr>
        <p:spPr bwMode="auto">
          <a:xfrm>
            <a:off x="6600825" y="4048126"/>
            <a:ext cx="0" cy="34051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sp>
        <p:nvSpPr>
          <p:cNvPr id="34823" name="Line 7"/>
          <p:cNvSpPr>
            <a:spLocks noChangeShapeType="1"/>
          </p:cNvSpPr>
          <p:nvPr/>
        </p:nvSpPr>
        <p:spPr bwMode="auto">
          <a:xfrm>
            <a:off x="1914525" y="4048125"/>
            <a:ext cx="46863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pPr>
            <a:endParaRPr lang="en-US">
              <a:solidFill>
                <a:srgbClr val="000000"/>
              </a:solidFill>
              <a:latin typeface="Arial" charset="0"/>
              <a:ea typeface="MS PGothic" pitchFamily="34" charset="-128"/>
            </a:endParaRPr>
          </a:p>
        </p:txBody>
      </p:sp>
      <p:graphicFrame>
        <p:nvGraphicFramePr>
          <p:cNvPr id="10" name="Table 9"/>
          <p:cNvGraphicFramePr>
            <a:graphicFrameLocks noGrp="1"/>
          </p:cNvGraphicFramePr>
          <p:nvPr>
            <p:extLst>
              <p:ext uri="{D42A27DB-BD31-4B8C-83A1-F6EECF244321}">
                <p14:modId xmlns:p14="http://schemas.microsoft.com/office/powerpoint/2010/main" val="2608036113"/>
              </p:ext>
            </p:extLst>
          </p:nvPr>
        </p:nvGraphicFramePr>
        <p:xfrm>
          <a:off x="2106217" y="848916"/>
          <a:ext cx="4686301" cy="2922975"/>
        </p:xfrm>
        <a:graphic>
          <a:graphicData uri="http://schemas.openxmlformats.org/drawingml/2006/table">
            <a:tbl>
              <a:tblPr/>
              <a:tblGrid>
                <a:gridCol w="1663929">
                  <a:extLst>
                    <a:ext uri="{9D8B030D-6E8A-4147-A177-3AD203B41FA5}">
                      <a16:colId xmlns:a16="http://schemas.microsoft.com/office/drawing/2014/main" val="20000"/>
                    </a:ext>
                  </a:extLst>
                </a:gridCol>
                <a:gridCol w="1511186">
                  <a:extLst>
                    <a:ext uri="{9D8B030D-6E8A-4147-A177-3AD203B41FA5}">
                      <a16:colId xmlns:a16="http://schemas.microsoft.com/office/drawing/2014/main" val="20001"/>
                    </a:ext>
                  </a:extLst>
                </a:gridCol>
                <a:gridCol w="1511186">
                  <a:extLst>
                    <a:ext uri="{9D8B030D-6E8A-4147-A177-3AD203B41FA5}">
                      <a16:colId xmlns:a16="http://schemas.microsoft.com/office/drawing/2014/main" val="20002"/>
                    </a:ext>
                  </a:extLst>
                </a:gridCol>
              </a:tblGrid>
              <a:tr h="671493">
                <a:tc>
                  <a:txBody>
                    <a:bodyPr/>
                    <a:lstStyle/>
                    <a:p>
                      <a:pPr algn="ctr" fontAlgn="ctr"/>
                      <a:r>
                        <a:rPr lang="en-US" sz="900" b="1" i="0" u="none" strike="noStrike" dirty="0">
                          <a:effectLst/>
                          <a:latin typeface="Arial"/>
                        </a:rPr>
                        <a:t>Investment Category</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effectLst/>
                          <a:latin typeface="Arial"/>
                        </a:rPr>
                        <a:t>Investment Plan Fee*</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effectLst/>
                          <a:latin typeface="Arial"/>
                        </a:rPr>
                        <a:t>Average Mutual Fund Fee**</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5247">
                <a:tc>
                  <a:txBody>
                    <a:bodyPr/>
                    <a:lstStyle/>
                    <a:p>
                      <a:pPr algn="l" fontAlgn="ctr"/>
                      <a:r>
                        <a:rPr lang="en-US" sz="900" b="0" i="0" u="none" strike="noStrike" dirty="0">
                          <a:effectLst/>
                          <a:latin typeface="Arial"/>
                        </a:rPr>
                        <a:t>   Domestic Equity</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0.16%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0.79%</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5247">
                <a:tc>
                  <a:txBody>
                    <a:bodyPr/>
                    <a:lstStyle/>
                    <a:p>
                      <a:pPr algn="l" fontAlgn="ctr"/>
                      <a:r>
                        <a:rPr lang="en-US" sz="900" b="0" i="0" u="none" strike="noStrike" dirty="0">
                          <a:effectLst/>
                          <a:latin typeface="Arial"/>
                        </a:rPr>
                        <a:t>   International Equity</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0.32%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0.89%</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5247">
                <a:tc>
                  <a:txBody>
                    <a:bodyPr/>
                    <a:lstStyle/>
                    <a:p>
                      <a:pPr algn="l" fontAlgn="ctr"/>
                      <a:r>
                        <a:rPr lang="en-US" sz="900" b="0" i="0" u="none" strike="noStrike" dirty="0">
                          <a:effectLst/>
                          <a:latin typeface="Arial"/>
                        </a:rPr>
                        <a:t>   Diversified Bonds</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0.13%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0.50%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75247">
                <a:tc>
                  <a:txBody>
                    <a:bodyPr/>
                    <a:lstStyle/>
                    <a:p>
                      <a:pPr algn="l" fontAlgn="ctr"/>
                      <a:r>
                        <a:rPr lang="en-US" sz="900" b="0" i="0" u="none" strike="noStrike" dirty="0">
                          <a:effectLst/>
                          <a:latin typeface="Arial"/>
                        </a:rPr>
                        <a:t>   Target Date</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0.14%</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0.57%</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5247">
                <a:tc>
                  <a:txBody>
                    <a:bodyPr/>
                    <a:lstStyle/>
                    <a:p>
                      <a:pPr algn="l" fontAlgn="ctr"/>
                      <a:r>
                        <a:rPr lang="en-US" sz="900" b="0" i="0" u="none" strike="noStrike" dirty="0">
                          <a:effectLst/>
                          <a:latin typeface="Arial"/>
                        </a:rPr>
                        <a:t>   Money Market</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0.06%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0.20%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5247">
                <a:tc>
                  <a:txBody>
                    <a:bodyPr/>
                    <a:lstStyle/>
                    <a:p>
                      <a:pPr algn="l" fontAlgn="ctr"/>
                      <a:r>
                        <a:rPr lang="en-US" sz="900" b="0" i="0" u="none" strike="noStrike" dirty="0">
                          <a:effectLst/>
                          <a:latin typeface="Arial"/>
                        </a:rPr>
                        <a:t>   Inflation Protected Securities</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0.36%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a:rPr>
                        <a:t>0.36%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6426663"/>
                  </a:ext>
                </a:extLst>
              </a:tr>
            </a:tbl>
          </a:graphicData>
        </a:graphic>
      </p:graphicFrame>
    </p:spTree>
    <p:extLst>
      <p:ext uri="{BB962C8B-B14F-4D97-AF65-F5344CB8AC3E}">
        <p14:creationId xmlns:p14="http://schemas.microsoft.com/office/powerpoint/2010/main" val="408888352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026"/>
          <p:cNvSpPr>
            <a:spLocks noGrp="1" noChangeArrowheads="1"/>
          </p:cNvSpPr>
          <p:nvPr>
            <p:ph type="title"/>
          </p:nvPr>
        </p:nvSpPr>
        <p:spPr/>
        <p:txBody>
          <a:bodyPr/>
          <a:lstStyle/>
          <a:p>
            <a:pPr eaLnBrk="1" hangingPunct="1"/>
            <a:r>
              <a:rPr lang="en-US" altLang="en-US"/>
              <a:t>Investment Plan Fiscal Year End Assets Under Management</a:t>
            </a:r>
          </a:p>
        </p:txBody>
      </p:sp>
      <p:sp>
        <p:nvSpPr>
          <p:cNvPr id="35844" name="Text Box 1267"/>
          <p:cNvSpPr txBox="1">
            <a:spLocks noChangeArrowheads="1"/>
          </p:cNvSpPr>
          <p:nvPr/>
        </p:nvSpPr>
        <p:spPr bwMode="auto">
          <a:xfrm>
            <a:off x="1851424" y="4432698"/>
            <a:ext cx="17549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r>
              <a:rPr lang="en-US" altLang="en-US" sz="750">
                <a:solidFill>
                  <a:srgbClr val="000000"/>
                </a:solidFill>
                <a:cs typeface="Arial" charset="0"/>
              </a:rPr>
              <a:t>Source: Investment Plan Administrator </a:t>
            </a:r>
          </a:p>
        </p:txBody>
      </p:sp>
      <p:sp>
        <p:nvSpPr>
          <p:cNvPr id="35845" name="Text Box 113"/>
          <p:cNvSpPr txBox="1">
            <a:spLocks noChangeArrowheads="1"/>
          </p:cNvSpPr>
          <p:nvPr/>
        </p:nvSpPr>
        <p:spPr bwMode="auto">
          <a:xfrm>
            <a:off x="1782214" y="916128"/>
            <a:ext cx="13489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50000"/>
              </a:spcBef>
              <a:spcAft>
                <a:spcPct val="0"/>
              </a:spcAft>
              <a:buClrTx/>
              <a:buNone/>
            </a:pPr>
            <a:r>
              <a:rPr lang="en-US" altLang="en-US" sz="750" b="1" dirty="0">
                <a:solidFill>
                  <a:srgbClr val="000000"/>
                </a:solidFill>
                <a:cs typeface="Arial" charset="0"/>
              </a:rPr>
              <a:t>By Fiscal Year ($ millions)</a:t>
            </a:r>
          </a:p>
        </p:txBody>
      </p:sp>
      <p:graphicFrame>
        <p:nvGraphicFramePr>
          <p:cNvPr id="8" name="Chart 7">
            <a:extLst>
              <a:ext uri="{FF2B5EF4-FFF2-40B4-BE49-F238E27FC236}">
                <a16:creationId xmlns:a16="http://schemas.microsoft.com/office/drawing/2014/main" id="{6DF28A69-163F-4E74-9AFA-2630DC8FE47B}"/>
              </a:ext>
            </a:extLst>
          </p:cNvPr>
          <p:cNvGraphicFramePr>
            <a:graphicFrameLocks/>
          </p:cNvGraphicFramePr>
          <p:nvPr>
            <p:extLst>
              <p:ext uri="{D42A27DB-BD31-4B8C-83A1-F6EECF244321}">
                <p14:modId xmlns:p14="http://schemas.microsoft.com/office/powerpoint/2010/main" val="4113385326"/>
              </p:ext>
            </p:extLst>
          </p:nvPr>
        </p:nvGraphicFramePr>
        <p:xfrm>
          <a:off x="1431798" y="1188222"/>
          <a:ext cx="6393656" cy="2943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274465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1026"/>
          <p:cNvSpPr>
            <a:spLocks noGrp="1" noChangeArrowheads="1"/>
          </p:cNvSpPr>
          <p:nvPr>
            <p:ph type="title"/>
          </p:nvPr>
        </p:nvSpPr>
        <p:spPr/>
        <p:txBody>
          <a:bodyPr/>
          <a:lstStyle/>
          <a:p>
            <a:pPr eaLnBrk="1" hangingPunct="1"/>
            <a:r>
              <a:rPr lang="en-US" altLang="en-US"/>
              <a:t/>
            </a:r>
            <a:br>
              <a:rPr lang="en-US" altLang="en-US"/>
            </a:br>
            <a:r>
              <a:rPr lang="en-US" altLang="en-US"/>
              <a:t> Investment Plan Membership</a:t>
            </a:r>
          </a:p>
        </p:txBody>
      </p:sp>
      <p:sp>
        <p:nvSpPr>
          <p:cNvPr id="36868" name="Text Box 1267"/>
          <p:cNvSpPr txBox="1">
            <a:spLocks noChangeArrowheads="1"/>
          </p:cNvSpPr>
          <p:nvPr/>
        </p:nvSpPr>
        <p:spPr bwMode="auto">
          <a:xfrm>
            <a:off x="1851424" y="4432698"/>
            <a:ext cx="17549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eaLnBrk="1" fontAlgn="base" hangingPunct="1">
              <a:spcBef>
                <a:spcPct val="0"/>
              </a:spcBef>
              <a:spcAft>
                <a:spcPct val="0"/>
              </a:spcAft>
              <a:buClrTx/>
              <a:buNone/>
            </a:pPr>
            <a:r>
              <a:rPr lang="en-US" altLang="en-US" sz="750">
                <a:solidFill>
                  <a:srgbClr val="000000"/>
                </a:solidFill>
                <a:cs typeface="Arial" charset="0"/>
              </a:rPr>
              <a:t>Source: Investment Plan Administrator </a:t>
            </a:r>
          </a:p>
        </p:txBody>
      </p:sp>
      <p:sp>
        <p:nvSpPr>
          <p:cNvPr id="2" name="TextBox 1">
            <a:extLst>
              <a:ext uri="{FF2B5EF4-FFF2-40B4-BE49-F238E27FC236}">
                <a16:creationId xmlns:a16="http://schemas.microsoft.com/office/drawing/2014/main" id="{5E028DB9-472C-4B2B-8810-C3C9F5B02582}"/>
              </a:ext>
            </a:extLst>
          </p:cNvPr>
          <p:cNvSpPr txBox="1"/>
          <p:nvPr/>
        </p:nvSpPr>
        <p:spPr>
          <a:xfrm>
            <a:off x="3967991" y="3710840"/>
            <a:ext cx="1295825" cy="196208"/>
          </a:xfrm>
          <a:prstGeom prst="rect">
            <a:avLst/>
          </a:prstGeom>
          <a:noFill/>
        </p:spPr>
        <p:txBody>
          <a:bodyPr wrap="square" rtlCol="0">
            <a:spAutoFit/>
          </a:bodyPr>
          <a:lstStyle/>
          <a:p>
            <a:pPr defTabSz="685800" fontAlgn="base">
              <a:spcBef>
                <a:spcPct val="0"/>
              </a:spcBef>
              <a:spcAft>
                <a:spcPct val="0"/>
              </a:spcAft>
            </a:pPr>
            <a:r>
              <a:rPr lang="en-US" sz="675" b="1" dirty="0">
                <a:solidFill>
                  <a:srgbClr val="000000"/>
                </a:solidFill>
                <a:latin typeface="Arial" charset="0"/>
                <a:ea typeface="MS PGothic" pitchFamily="34" charset="-128"/>
              </a:rPr>
              <a:t>* Period Ending 3/31/2021</a:t>
            </a:r>
          </a:p>
        </p:txBody>
      </p:sp>
      <p:graphicFrame>
        <p:nvGraphicFramePr>
          <p:cNvPr id="8" name="Chart 7">
            <a:extLst>
              <a:ext uri="{FF2B5EF4-FFF2-40B4-BE49-F238E27FC236}">
                <a16:creationId xmlns:a16="http://schemas.microsoft.com/office/drawing/2014/main" id="{040D1F95-6205-4FA9-9CB6-D1DE8545FADB}"/>
              </a:ext>
            </a:extLst>
          </p:cNvPr>
          <p:cNvGraphicFramePr>
            <a:graphicFrameLocks/>
          </p:cNvGraphicFramePr>
          <p:nvPr>
            <p:extLst>
              <p:ext uri="{D42A27DB-BD31-4B8C-83A1-F6EECF244321}">
                <p14:modId xmlns:p14="http://schemas.microsoft.com/office/powerpoint/2010/main" val="1132146968"/>
              </p:ext>
            </p:extLst>
          </p:nvPr>
        </p:nvGraphicFramePr>
        <p:xfrm>
          <a:off x="1574017" y="754093"/>
          <a:ext cx="5907881" cy="28217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970570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p:txBody>
          <a:bodyPr/>
          <a:lstStyle/>
          <a:p>
            <a:pPr eaLnBrk="1" hangingPunct="1"/>
            <a:r>
              <a:rPr lang="en-US" altLang="en-US" dirty="0"/>
              <a:t>Florida Hurricane Catastrophe Funds Background and Details</a:t>
            </a:r>
          </a:p>
        </p:txBody>
      </p:sp>
      <p:sp>
        <p:nvSpPr>
          <p:cNvPr id="36867" name="Rectangle 33"/>
          <p:cNvSpPr>
            <a:spLocks noChangeArrowheads="1"/>
          </p:cNvSpPr>
          <p:nvPr/>
        </p:nvSpPr>
        <p:spPr bwMode="auto">
          <a:xfrm>
            <a:off x="1485900" y="816770"/>
            <a:ext cx="6172200" cy="387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400"/>
              </a:spcBef>
              <a:buClr>
                <a:schemeClr val="tx1"/>
              </a:buClr>
              <a:buFont typeface="Wingdings" panose="05000000000000000000" pitchFamily="2" charset="2"/>
              <a:buChar char="§"/>
              <a:defRPr sz="1400">
                <a:solidFill>
                  <a:schemeClr val="tx1"/>
                </a:solidFill>
                <a:latin typeface="Arial" panose="020B0604020202020204" pitchFamily="34" charset="0"/>
                <a:ea typeface="ＭＳ Ｐゴシック" panose="020B0600070205080204" pitchFamily="34" charset="-128"/>
              </a:defRPr>
            </a:lvl1pPr>
            <a:lvl2pPr marL="228600" indent="-227013" eaLnBrk="0" hangingPunct="0">
              <a:spcBef>
                <a:spcPts val="400"/>
              </a:spcBef>
              <a:buClr>
                <a:schemeClr val="tx1"/>
              </a:buClr>
              <a:buChar char="–"/>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ts val="400"/>
              </a:spcBef>
              <a:buClr>
                <a:schemeClr val="tx1"/>
              </a:buClr>
              <a:buChar char="•"/>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ts val="400"/>
              </a:spcBef>
              <a:buClr>
                <a:schemeClr val="tx1"/>
              </a:buClr>
              <a:buFont typeface="Wingdings" panose="05000000000000000000" pitchFamily="2" charset="2"/>
              <a:buChar char=""/>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ts val="400"/>
              </a:spcBef>
              <a:buClr>
                <a:schemeClr val="tx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ts val="4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marL="171450" lvl="1" indent="-170260" defTabSz="685800" fontAlgn="base">
              <a:spcBef>
                <a:spcPts val="300"/>
              </a:spcBef>
              <a:spcAft>
                <a:spcPct val="0"/>
              </a:spcAft>
              <a:buClr>
                <a:srgbClr val="000000"/>
              </a:buClr>
              <a:buFont typeface="Wingdings" panose="05000000000000000000" pitchFamily="2" charset="2"/>
              <a:buChar char="§"/>
              <a:defRPr/>
            </a:pPr>
            <a:r>
              <a:rPr lang="en-US" sz="1050" dirty="0">
                <a:solidFill>
                  <a:srgbClr val="000000"/>
                </a:solidFill>
                <a:cs typeface="Arial" panose="020B0604020202020204" pitchFamily="34" charset="0"/>
              </a:rPr>
              <a:t>The purpose of the Florida Hurricane Catastrophe Fund (FHCF) is to provide a stable, ongoing and timely source of reimbursement to insurers for a portion of their hurricane losses.</a:t>
            </a:r>
          </a:p>
          <a:p>
            <a:pPr marL="171450" lvl="1" indent="-170260" defTabSz="685800" fontAlgn="base">
              <a:spcBef>
                <a:spcPts val="300"/>
              </a:spcBef>
              <a:spcAft>
                <a:spcPct val="0"/>
              </a:spcAft>
              <a:buClr>
                <a:srgbClr val="000000"/>
              </a:buClr>
              <a:buFont typeface="Wingdings" panose="05000000000000000000" pitchFamily="2" charset="2"/>
              <a:buChar char="§"/>
              <a:defRPr/>
            </a:pPr>
            <a:endParaRPr lang="en-US" sz="1050" dirty="0">
              <a:solidFill>
                <a:srgbClr val="000000"/>
              </a:solidFill>
              <a:cs typeface="Arial" panose="020B0604020202020204" pitchFamily="34" charset="0"/>
            </a:endParaRPr>
          </a:p>
          <a:p>
            <a:pPr marL="171450" lvl="1" indent="-170260" defTabSz="685800" fontAlgn="base">
              <a:spcBef>
                <a:spcPts val="300"/>
              </a:spcBef>
              <a:spcAft>
                <a:spcPct val="0"/>
              </a:spcAft>
              <a:buClr>
                <a:srgbClr val="000000"/>
              </a:buClr>
              <a:buFont typeface="Wingdings" panose="05000000000000000000" pitchFamily="2" charset="2"/>
              <a:buChar char="§"/>
              <a:defRPr/>
            </a:pPr>
            <a:r>
              <a:rPr lang="en-US" sz="1050" dirty="0">
                <a:solidFill>
                  <a:srgbClr val="000000"/>
                </a:solidFill>
                <a:cs typeface="Arial" panose="020B0604020202020204" pitchFamily="34" charset="0"/>
              </a:rPr>
              <a:t>The CAT Operating Funds, along with CAT 2016 A Fund and CAT 2020 A Fund are internally managed portfolios.</a:t>
            </a:r>
          </a:p>
          <a:p>
            <a:pPr marL="865823" lvl="2" indent="-214313" defTabSz="685800" fontAlgn="base">
              <a:spcBef>
                <a:spcPts val="0"/>
              </a:spcBef>
              <a:spcAft>
                <a:spcPct val="0"/>
              </a:spcAft>
              <a:buClr>
                <a:srgbClr val="000000"/>
              </a:buClr>
              <a:buFont typeface="Arial" panose="020B0604020202020204" pitchFamily="34" charset="0"/>
              <a:buChar char="−"/>
              <a:defRPr/>
            </a:pPr>
            <a:r>
              <a:rPr lang="en-US" sz="1050" dirty="0">
                <a:solidFill>
                  <a:srgbClr val="000000"/>
                </a:solidFill>
                <a:cs typeface="Arial" panose="020B0604020202020204" pitchFamily="34" charset="0"/>
              </a:rPr>
              <a:t>CAT 2013 A Fund was liquidated during 4Q 2020</a:t>
            </a:r>
          </a:p>
          <a:p>
            <a:pPr marL="171450" lvl="1" indent="-170260" defTabSz="685800" eaLnBrk="1" fontAlgn="base" hangingPunct="1">
              <a:spcBef>
                <a:spcPts val="300"/>
              </a:spcBef>
              <a:spcAft>
                <a:spcPct val="0"/>
              </a:spcAft>
              <a:buClr>
                <a:srgbClr val="000000"/>
              </a:buClr>
              <a:buFont typeface="Wingdings" panose="05000000000000000000" pitchFamily="2" charset="2"/>
              <a:buChar char="§"/>
              <a:defRPr/>
            </a:pPr>
            <a:endParaRPr lang="en-US" sz="1050" dirty="0">
              <a:solidFill>
                <a:srgbClr val="000000"/>
              </a:solidFill>
              <a:latin typeface="Arial"/>
              <a:cs typeface="Arial" panose="020B0604020202020204" pitchFamily="34" charset="0"/>
            </a:endParaRPr>
          </a:p>
          <a:p>
            <a:pPr marL="171450" lvl="1" indent="-170260" defTabSz="685800" eaLnBrk="1" fontAlgn="base" hangingPunct="1">
              <a:spcBef>
                <a:spcPts val="300"/>
              </a:spcBef>
              <a:spcAft>
                <a:spcPct val="0"/>
              </a:spcAft>
              <a:buClr>
                <a:srgbClr val="000000"/>
              </a:buClr>
              <a:buFont typeface="Wingdings" panose="05000000000000000000" pitchFamily="2" charset="2"/>
              <a:buChar char="§"/>
              <a:defRPr/>
            </a:pPr>
            <a:r>
              <a:rPr lang="en-US" sz="1050" dirty="0">
                <a:solidFill>
                  <a:srgbClr val="000000"/>
                </a:solidFill>
                <a:latin typeface="Arial"/>
                <a:cs typeface="Arial" panose="020B0604020202020204" pitchFamily="34" charset="0"/>
              </a:rPr>
              <a:t>As of March 31, 2020, the total value of:</a:t>
            </a:r>
          </a:p>
          <a:p>
            <a:pPr marL="1200150" lvl="3" indent="-171450" defTabSz="685800" eaLnBrk="1" fontAlgn="base" hangingPunct="1">
              <a:spcBef>
                <a:spcPts val="300"/>
              </a:spcBef>
              <a:spcAft>
                <a:spcPct val="0"/>
              </a:spcAft>
              <a:buClr>
                <a:srgbClr val="000000"/>
              </a:buClr>
              <a:buFont typeface="Arial" panose="020B0604020202020204" pitchFamily="34" charset="0"/>
              <a:buChar char="−"/>
              <a:defRPr/>
            </a:pPr>
            <a:r>
              <a:rPr lang="en-US" sz="1050" dirty="0">
                <a:solidFill>
                  <a:srgbClr val="000000"/>
                </a:solidFill>
                <a:cs typeface="Arial" panose="020B0604020202020204" pitchFamily="34" charset="0"/>
              </a:rPr>
              <a:t>The CAT Operating Funds was $12.9 billion</a:t>
            </a:r>
          </a:p>
          <a:p>
            <a:pPr marL="1200150" lvl="3" indent="-171450" defTabSz="685800" eaLnBrk="1" fontAlgn="base" hangingPunct="1">
              <a:spcBef>
                <a:spcPts val="300"/>
              </a:spcBef>
              <a:spcAft>
                <a:spcPct val="0"/>
              </a:spcAft>
              <a:buClr>
                <a:srgbClr val="000000"/>
              </a:buClr>
              <a:buFont typeface="Arial" panose="020B0604020202020204" pitchFamily="34" charset="0"/>
              <a:buChar char="−"/>
              <a:defRPr/>
            </a:pPr>
            <a:r>
              <a:rPr lang="en-US" sz="1050" dirty="0">
                <a:solidFill>
                  <a:srgbClr val="000000"/>
                </a:solidFill>
                <a:cs typeface="Arial" panose="020B0604020202020204" pitchFamily="34" charset="0"/>
              </a:rPr>
              <a:t>The CAT 2016 A Fund was $0.7 billion</a:t>
            </a:r>
          </a:p>
          <a:p>
            <a:pPr marL="1200150" lvl="3" indent="-171450" defTabSz="685800" eaLnBrk="1" fontAlgn="base" hangingPunct="1">
              <a:spcBef>
                <a:spcPts val="300"/>
              </a:spcBef>
              <a:spcAft>
                <a:spcPct val="0"/>
              </a:spcAft>
              <a:buClr>
                <a:srgbClr val="000000"/>
              </a:buClr>
              <a:buFont typeface="Arial" panose="020B0604020202020204" pitchFamily="34" charset="0"/>
              <a:buChar char="−"/>
              <a:defRPr/>
            </a:pPr>
            <a:r>
              <a:rPr lang="en-US" sz="1050" dirty="0">
                <a:solidFill>
                  <a:srgbClr val="000000"/>
                </a:solidFill>
                <a:cs typeface="Arial" panose="020B0604020202020204" pitchFamily="34" charset="0"/>
              </a:rPr>
              <a:t>The CAT 2020 A Fund was $3.5 billion</a:t>
            </a:r>
          </a:p>
          <a:p>
            <a:pPr marL="171450" lvl="1" indent="-170260" defTabSz="685800" fontAlgn="base">
              <a:spcBef>
                <a:spcPts val="300"/>
              </a:spcBef>
              <a:spcAft>
                <a:spcPct val="0"/>
              </a:spcAft>
              <a:buClr>
                <a:srgbClr val="000000"/>
              </a:buClr>
              <a:buFont typeface="Wingdings" panose="05000000000000000000" pitchFamily="2" charset="2"/>
              <a:buChar char="§"/>
              <a:defRPr/>
            </a:pPr>
            <a:endParaRPr lang="en-US" sz="1050" dirty="0">
              <a:solidFill>
                <a:srgbClr val="000000"/>
              </a:solidFill>
              <a:cs typeface="Arial" panose="020B0604020202020204" pitchFamily="34" charset="0"/>
            </a:endParaRPr>
          </a:p>
          <a:p>
            <a:pPr marL="171450" lvl="1" indent="-170260" defTabSz="685800" fontAlgn="base">
              <a:spcBef>
                <a:spcPts val="300"/>
              </a:spcBef>
              <a:spcAft>
                <a:spcPct val="0"/>
              </a:spcAft>
              <a:buClr>
                <a:srgbClr val="000000"/>
              </a:buClr>
              <a:buFont typeface="Wingdings" panose="05000000000000000000" pitchFamily="2" charset="2"/>
              <a:buChar char="§"/>
              <a:defRPr/>
            </a:pPr>
            <a:r>
              <a:rPr lang="en-US" sz="1050" dirty="0">
                <a:solidFill>
                  <a:srgbClr val="000000"/>
                </a:solidFill>
                <a:ea typeface="MS PGothic" panose="020B0600070205080204" pitchFamily="34" charset="-128"/>
                <a:cs typeface="Arial" panose="020B0604020202020204" pitchFamily="34" charset="0"/>
              </a:rPr>
              <a:t>History of the CAT Funds Benchmarks: </a:t>
            </a:r>
            <a:r>
              <a:rPr lang="en-US" sz="900" i="1" dirty="0">
                <a:solidFill>
                  <a:srgbClr val="000000"/>
                </a:solidFill>
                <a:ea typeface="MS PGothic" panose="020B0600070205080204" pitchFamily="34" charset="-128"/>
                <a:cs typeface="Arial" panose="020B0604020202020204" pitchFamily="34" charset="0"/>
              </a:rPr>
              <a:t>The CAT Operating Funds were benchmarked to the IBC First Tier through February 2008. From March 2008 to December 2009, it was the Merrill Lynch 1-Month LIBOR. From January 2010 to June 2010, it was a blend of the average of the 3-Month Treasury Bill rate and the </a:t>
            </a:r>
            <a:r>
              <a:rPr lang="en-US" sz="900" i="1" dirty="0" err="1">
                <a:solidFill>
                  <a:srgbClr val="000000"/>
                </a:solidFill>
                <a:ea typeface="MS PGothic" panose="020B0600070205080204" pitchFamily="34" charset="-128"/>
                <a:cs typeface="Arial" panose="020B0604020202020204" pitchFamily="34" charset="0"/>
              </a:rPr>
              <a:t>iMoneyNet</a:t>
            </a:r>
            <a:r>
              <a:rPr lang="en-US" sz="900" i="1" dirty="0">
                <a:solidFill>
                  <a:srgbClr val="000000"/>
                </a:solidFill>
                <a:ea typeface="MS PGothic" panose="020B0600070205080204" pitchFamily="34" charset="-128"/>
                <a:cs typeface="Arial" panose="020B0604020202020204" pitchFamily="34" charset="0"/>
              </a:rPr>
              <a:t> First Tier Institutional Money Market Funds Gross Index. From July 2010 to September 2014, it was a blend of the average of the 3-Month Treasury Bill rate and the </a:t>
            </a:r>
            <a:r>
              <a:rPr lang="en-US" sz="900" i="1" dirty="0" err="1">
                <a:solidFill>
                  <a:srgbClr val="000000"/>
                </a:solidFill>
                <a:ea typeface="MS PGothic" panose="020B0600070205080204" pitchFamily="34" charset="-128"/>
                <a:cs typeface="Arial" panose="020B0604020202020204" pitchFamily="34" charset="0"/>
              </a:rPr>
              <a:t>iMoneyNet</a:t>
            </a:r>
            <a:r>
              <a:rPr lang="en-US" sz="900" i="1" dirty="0">
                <a:solidFill>
                  <a:srgbClr val="000000"/>
                </a:solidFill>
                <a:ea typeface="MS PGothic" panose="020B0600070205080204" pitchFamily="34" charset="-128"/>
                <a:cs typeface="Arial" panose="020B0604020202020204" pitchFamily="34" charset="0"/>
              </a:rPr>
              <a:t> First Tier Institutional Money Market Funds Net Index. Effective October 2014, it is a blend of the average of the Merrill Lynch 1-Yr U.S. Treasury Bill Index and the </a:t>
            </a:r>
            <a:r>
              <a:rPr lang="en-US" sz="900" i="1" dirty="0" err="1">
                <a:solidFill>
                  <a:srgbClr val="000000"/>
                </a:solidFill>
                <a:ea typeface="MS PGothic" panose="020B0600070205080204" pitchFamily="34" charset="-128"/>
                <a:cs typeface="Arial" panose="020B0604020202020204" pitchFamily="34" charset="0"/>
              </a:rPr>
              <a:t>iMoneyNet</a:t>
            </a:r>
            <a:r>
              <a:rPr lang="en-US" sz="900" i="1" dirty="0">
                <a:solidFill>
                  <a:srgbClr val="000000"/>
                </a:solidFill>
                <a:ea typeface="MS PGothic" panose="020B0600070205080204" pitchFamily="34" charset="-128"/>
                <a:cs typeface="Arial" panose="020B0604020202020204" pitchFamily="34" charset="0"/>
              </a:rPr>
              <a:t> First Tier Institutional Money Market Funds Net Index. Beginning February 2018, the CAT Operating Funds were split into two different sub funds, the CAT Fund Operating Liquidity Fund and the CAT Fund Operating Claims Paying Fund.  Beginning February 2018, the CAT Fund Operating Liquidity Fund was benchmarked to the   B of A Merrill Lynch 3-6 Month U.S. Treasury Bill Index, and the CAT Fund Operating Claims Paying Fund benchmark is a blend of 35% of the Bank of America Merrill Lynch 1-3 Year AA U.S. Corporate Bond Index and 65% of Bank of America Merrill Lynch 1-3 Year U.S. Treasury Index.</a:t>
            </a:r>
          </a:p>
          <a:p>
            <a:pPr marL="171450" lvl="1" indent="-170260" defTabSz="685800" fontAlgn="base">
              <a:spcBef>
                <a:spcPts val="300"/>
              </a:spcBef>
              <a:spcAft>
                <a:spcPct val="0"/>
              </a:spcAft>
              <a:buClr>
                <a:srgbClr val="000000"/>
              </a:buClr>
              <a:buFont typeface="Wingdings" panose="05000000000000000000" pitchFamily="2" charset="2"/>
              <a:buChar char="§"/>
              <a:defRPr/>
            </a:pPr>
            <a:endParaRPr lang="en-US" sz="900" i="1" dirty="0">
              <a:solidFill>
                <a:srgbClr val="000000"/>
              </a:solidFill>
              <a:ea typeface="MS PGothic" panose="020B0600070205080204" pitchFamily="34" charset="-128"/>
              <a:cs typeface="Arial" panose="020B0604020202020204" pitchFamily="34" charset="0"/>
            </a:endParaRPr>
          </a:p>
          <a:p>
            <a:pPr marL="171450" lvl="1" indent="-170260" defTabSz="685800" eaLnBrk="1" fontAlgn="base" hangingPunct="1">
              <a:spcBef>
                <a:spcPts val="300"/>
              </a:spcBef>
              <a:spcAft>
                <a:spcPct val="0"/>
              </a:spcAft>
              <a:buClr>
                <a:srgbClr val="000000"/>
              </a:buClr>
              <a:buFont typeface="Wingdings" panose="05000000000000000000" pitchFamily="2" charset="2"/>
              <a:buChar char="§"/>
              <a:defRPr/>
            </a:pPr>
            <a:endParaRPr lang="en-US" sz="1050" dirty="0">
              <a:solidFill>
                <a:srgbClr val="000000"/>
              </a:solidFill>
              <a:latin typeface="Arial"/>
              <a:cs typeface="Arial" panose="020B0604020202020204" pitchFamily="34" charset="0"/>
            </a:endParaRPr>
          </a:p>
        </p:txBody>
      </p:sp>
    </p:spTree>
    <p:extLst>
      <p:ext uri="{BB962C8B-B14F-4D97-AF65-F5344CB8AC3E}">
        <p14:creationId xmlns:p14="http://schemas.microsoft.com/office/powerpoint/2010/main" val="68288082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1026"/>
          <p:cNvSpPr>
            <a:spLocks noGrp="1" noChangeArrowheads="1"/>
          </p:cNvSpPr>
          <p:nvPr>
            <p:ph type="title"/>
          </p:nvPr>
        </p:nvSpPr>
        <p:spPr/>
        <p:txBody>
          <a:bodyPr/>
          <a:lstStyle/>
          <a:p>
            <a:pPr eaLnBrk="1" hangingPunct="1"/>
            <a:r>
              <a:rPr lang="en-US" altLang="en-US" dirty="0"/>
              <a:t>CAT 2020 A and 2016 A Funds Investment Results  </a:t>
            </a:r>
            <a:br>
              <a:rPr lang="en-US" altLang="en-US" dirty="0"/>
            </a:br>
            <a:r>
              <a:rPr lang="en-US" altLang="en-US" dirty="0"/>
              <a:t>Periods Ending 12/31/2020</a:t>
            </a:r>
          </a:p>
        </p:txBody>
      </p:sp>
      <p:sp>
        <p:nvSpPr>
          <p:cNvPr id="21511" name="Rectangle 62"/>
          <p:cNvSpPr>
            <a:spLocks noChangeArrowheads="1"/>
          </p:cNvSpPr>
          <p:nvPr/>
        </p:nvSpPr>
        <p:spPr bwMode="auto">
          <a:xfrm>
            <a:off x="1470423" y="4423354"/>
            <a:ext cx="65305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525" dirty="0">
                <a:solidFill>
                  <a:srgbClr val="000000"/>
                </a:solidFill>
                <a:cs typeface="Arial" charset="0"/>
              </a:rPr>
              <a:t>*Performance Benchmark: Beginning February 2018, the CAT 2016 A Funds was benchmarked to itself.</a:t>
            </a:r>
          </a:p>
          <a:p>
            <a:pPr defTabSz="685800" fontAlgn="base">
              <a:spcBef>
                <a:spcPct val="0"/>
              </a:spcBef>
              <a:spcAft>
                <a:spcPct val="0"/>
              </a:spcAft>
              <a:buClrTx/>
              <a:buNone/>
            </a:pPr>
            <a:r>
              <a:rPr lang="en-US" altLang="en-US" sz="525" dirty="0">
                <a:solidFill>
                  <a:srgbClr val="000000"/>
                </a:solidFill>
                <a:cs typeface="Arial" charset="0"/>
              </a:rPr>
              <a:t>**Performance Benchmark: Blend of 35% of the ICE 1-3 Year AA U.S. Corporate Bond Index and 65% of ICE 1-3</a:t>
            </a:r>
          </a:p>
          <a:p>
            <a:pPr defTabSz="685800" fontAlgn="base">
              <a:spcBef>
                <a:spcPct val="0"/>
              </a:spcBef>
              <a:spcAft>
                <a:spcPct val="0"/>
              </a:spcAft>
              <a:buClrTx/>
              <a:buNone/>
            </a:pPr>
            <a:r>
              <a:rPr lang="en-US" altLang="en-US" sz="525" dirty="0">
                <a:solidFill>
                  <a:srgbClr val="000000"/>
                </a:solidFill>
                <a:cs typeface="Arial" charset="0"/>
              </a:rPr>
              <a:t>   Year U.S. Treasury Index excluding 144A securities through December 31, 2020</a:t>
            </a:r>
          </a:p>
          <a:p>
            <a:pPr defTabSz="685800" fontAlgn="base">
              <a:spcBef>
                <a:spcPct val="0"/>
              </a:spcBef>
              <a:spcAft>
                <a:spcPct val="0"/>
              </a:spcAft>
              <a:buClrTx/>
              <a:buNone/>
            </a:pPr>
            <a:endParaRPr lang="en-US" altLang="en-US" sz="525" dirty="0">
              <a:solidFill>
                <a:srgbClr val="000000"/>
              </a:solidFill>
              <a:cs typeface="Arial" charset="0"/>
            </a:endParaRPr>
          </a:p>
        </p:txBody>
      </p:sp>
      <p:graphicFrame>
        <p:nvGraphicFramePr>
          <p:cNvPr id="10" name="Chart 9">
            <a:extLst>
              <a:ext uri="{FF2B5EF4-FFF2-40B4-BE49-F238E27FC236}">
                <a16:creationId xmlns:a16="http://schemas.microsoft.com/office/drawing/2014/main" id="{2F2C6AD8-7AC8-49A3-BC9B-99D264831347}"/>
              </a:ext>
            </a:extLst>
          </p:cNvPr>
          <p:cNvGraphicFramePr>
            <a:graphicFrameLocks/>
          </p:cNvGraphicFramePr>
          <p:nvPr>
            <p:extLst>
              <p:ext uri="{D42A27DB-BD31-4B8C-83A1-F6EECF244321}">
                <p14:modId xmlns:p14="http://schemas.microsoft.com/office/powerpoint/2010/main" val="3454432060"/>
              </p:ext>
            </p:extLst>
          </p:nvPr>
        </p:nvGraphicFramePr>
        <p:xfrm>
          <a:off x="1485900" y="1093934"/>
          <a:ext cx="6072188" cy="10787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77C48A2E-7478-484C-A0FD-CC443C23D601}"/>
              </a:ext>
            </a:extLst>
          </p:cNvPr>
          <p:cNvGraphicFramePr>
            <a:graphicFrameLocks/>
          </p:cNvGraphicFramePr>
          <p:nvPr>
            <p:extLst>
              <p:ext uri="{D42A27DB-BD31-4B8C-83A1-F6EECF244321}">
                <p14:modId xmlns:p14="http://schemas.microsoft.com/office/powerpoint/2010/main" val="2608429167"/>
              </p:ext>
            </p:extLst>
          </p:nvPr>
        </p:nvGraphicFramePr>
        <p:xfrm>
          <a:off x="1485901" y="2647448"/>
          <a:ext cx="6050756" cy="10787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381267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r>
              <a:rPr lang="en-US" altLang="en-US" dirty="0"/>
              <a:t>CAT Operating Funds Characteristics </a:t>
            </a:r>
            <a:br>
              <a:rPr lang="en-US" altLang="en-US" dirty="0"/>
            </a:br>
            <a:r>
              <a:rPr lang="en-US" altLang="en-US" dirty="0"/>
              <a:t>Period Ending 3/31/2021</a:t>
            </a:r>
          </a:p>
        </p:txBody>
      </p:sp>
      <p:graphicFrame>
        <p:nvGraphicFramePr>
          <p:cNvPr id="3" name="Object 2">
            <a:extLst>
              <a:ext uri="{FF2B5EF4-FFF2-40B4-BE49-F238E27FC236}">
                <a16:creationId xmlns:a16="http://schemas.microsoft.com/office/drawing/2014/main" id="{0ECD08DD-D45F-4E35-AEDB-ECCB903370A3}"/>
              </a:ext>
            </a:extLst>
          </p:cNvPr>
          <p:cNvGraphicFramePr>
            <a:graphicFrameLocks noChangeAspect="1"/>
          </p:cNvGraphicFramePr>
          <p:nvPr>
            <p:extLst>
              <p:ext uri="{D42A27DB-BD31-4B8C-83A1-F6EECF244321}">
                <p14:modId xmlns:p14="http://schemas.microsoft.com/office/powerpoint/2010/main" val="855235519"/>
              </p:ext>
            </p:extLst>
          </p:nvPr>
        </p:nvGraphicFramePr>
        <p:xfrm>
          <a:off x="3254542" y="918911"/>
          <a:ext cx="2550695" cy="3124601"/>
        </p:xfrm>
        <a:graphic>
          <a:graphicData uri="http://schemas.openxmlformats.org/presentationml/2006/ole">
            <mc:AlternateContent xmlns:mc="http://schemas.openxmlformats.org/markup-compatibility/2006">
              <mc:Choice xmlns:v="urn:schemas-microsoft-com:vml" Requires="v">
                <p:oleObj spid="_x0000_s16396" name="Worksheet" r:id="rId3" imgW="3047910" imgH="3733830" progId="Excel.Sheet.8">
                  <p:embed/>
                </p:oleObj>
              </mc:Choice>
              <mc:Fallback>
                <p:oleObj name="Worksheet" r:id="rId3" imgW="3047910" imgH="3733830" progId="Excel.Sheet.8">
                  <p:embed/>
                  <p:pic>
                    <p:nvPicPr>
                      <p:cNvPr id="3" name="Object 2">
                        <a:extLst>
                          <a:ext uri="{FF2B5EF4-FFF2-40B4-BE49-F238E27FC236}">
                            <a16:creationId xmlns:a16="http://schemas.microsoft.com/office/drawing/2014/main" id="{0ECD08DD-D45F-4E35-AEDB-ECCB903370A3}"/>
                          </a:ext>
                        </a:extLst>
                      </p:cNvPr>
                      <p:cNvPicPr/>
                      <p:nvPr/>
                    </p:nvPicPr>
                    <p:blipFill>
                      <a:blip r:embed="rId4"/>
                      <a:stretch>
                        <a:fillRect/>
                      </a:stretch>
                    </p:blipFill>
                    <p:spPr>
                      <a:xfrm>
                        <a:off x="3254542" y="918911"/>
                        <a:ext cx="2550695" cy="3124601"/>
                      </a:xfrm>
                      <a:prstGeom prst="rect">
                        <a:avLst/>
                      </a:prstGeom>
                    </p:spPr>
                  </p:pic>
                </p:oleObj>
              </mc:Fallback>
            </mc:AlternateContent>
          </a:graphicData>
        </a:graphic>
      </p:graphicFrame>
    </p:spTree>
    <p:extLst>
      <p:ext uri="{BB962C8B-B14F-4D97-AF65-F5344CB8AC3E}">
        <p14:creationId xmlns:p14="http://schemas.microsoft.com/office/powerpoint/2010/main" val="341444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Geographic Exposure</a:t>
            </a:r>
            <a:endParaRPr lang="en-US" dirty="0"/>
          </a:p>
        </p:txBody>
      </p:sp>
      <p:sp>
        <p:nvSpPr>
          <p:cNvPr id="4" name="Rectangle 3"/>
          <p:cNvSpPr/>
          <p:nvPr/>
        </p:nvSpPr>
        <p:spPr>
          <a:xfrm>
            <a:off x="721566" y="4127226"/>
            <a:ext cx="8041434" cy="80021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The portfolio remains overweight North America. We continue to search for opportunities in Europe and Asia and expect exposures in those geographies to grow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Source: Cambridge Associates</a:t>
            </a:r>
          </a:p>
        </p:txBody>
      </p:sp>
      <p:sp>
        <p:nvSpPr>
          <p:cNvPr id="5" name="TextBox 4"/>
          <p:cNvSpPr txBox="1"/>
          <p:nvPr/>
        </p:nvSpPr>
        <p:spPr>
          <a:xfrm>
            <a:off x="6713379" y="854134"/>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Chart 6"/>
          <p:cNvGraphicFramePr>
            <a:graphicFrameLocks/>
          </p:cNvGraphicFramePr>
          <p:nvPr>
            <p:extLst>
              <p:ext uri="{D42A27DB-BD31-4B8C-83A1-F6EECF244321}">
                <p14:modId xmlns:p14="http://schemas.microsoft.com/office/powerpoint/2010/main" val="2391348853"/>
              </p:ext>
            </p:extLst>
          </p:nvPr>
        </p:nvGraphicFramePr>
        <p:xfrm>
          <a:off x="533400" y="1276350"/>
          <a:ext cx="8153400" cy="2824162"/>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19293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p:txBody>
          <a:bodyPr/>
          <a:lstStyle/>
          <a:p>
            <a:pPr eaLnBrk="1" hangingPunct="1"/>
            <a:r>
              <a:rPr lang="en-US" altLang="en-US" dirty="0"/>
              <a:t>CAT 2020 A Fund Characteristics </a:t>
            </a:r>
            <a:br>
              <a:rPr lang="en-US" altLang="en-US" dirty="0"/>
            </a:br>
            <a:r>
              <a:rPr lang="en-US" altLang="en-US" dirty="0"/>
              <a:t>Period Ending 3/31/2021</a:t>
            </a:r>
          </a:p>
        </p:txBody>
      </p:sp>
      <p:graphicFrame>
        <p:nvGraphicFramePr>
          <p:cNvPr id="3" name="Object 2">
            <a:extLst>
              <a:ext uri="{FF2B5EF4-FFF2-40B4-BE49-F238E27FC236}">
                <a16:creationId xmlns:a16="http://schemas.microsoft.com/office/drawing/2014/main" id="{233D73B2-2D24-4F1D-9E94-42479B9D9C92}"/>
              </a:ext>
            </a:extLst>
          </p:cNvPr>
          <p:cNvGraphicFramePr>
            <a:graphicFrameLocks noChangeAspect="1"/>
          </p:cNvGraphicFramePr>
          <p:nvPr>
            <p:extLst>
              <p:ext uri="{D42A27DB-BD31-4B8C-83A1-F6EECF244321}">
                <p14:modId xmlns:p14="http://schemas.microsoft.com/office/powerpoint/2010/main" val="3822151473"/>
              </p:ext>
            </p:extLst>
          </p:nvPr>
        </p:nvGraphicFramePr>
        <p:xfrm>
          <a:off x="3314700" y="872591"/>
          <a:ext cx="2598821" cy="3183556"/>
        </p:xfrm>
        <a:graphic>
          <a:graphicData uri="http://schemas.openxmlformats.org/presentationml/2006/ole">
            <mc:AlternateContent xmlns:mc="http://schemas.openxmlformats.org/markup-compatibility/2006">
              <mc:Choice xmlns:v="urn:schemas-microsoft-com:vml" Requires="v">
                <p:oleObj spid="_x0000_s17420" name="Worksheet" r:id="rId3" imgW="3047910" imgH="3733830" progId="Excel.Sheet.8">
                  <p:embed/>
                </p:oleObj>
              </mc:Choice>
              <mc:Fallback>
                <p:oleObj name="Worksheet" r:id="rId3" imgW="3047910" imgH="3733830" progId="Excel.Sheet.8">
                  <p:embed/>
                  <p:pic>
                    <p:nvPicPr>
                      <p:cNvPr id="3" name="Object 2">
                        <a:extLst>
                          <a:ext uri="{FF2B5EF4-FFF2-40B4-BE49-F238E27FC236}">
                            <a16:creationId xmlns:a16="http://schemas.microsoft.com/office/drawing/2014/main" id="{233D73B2-2D24-4F1D-9E94-42479B9D9C92}"/>
                          </a:ext>
                        </a:extLst>
                      </p:cNvPr>
                      <p:cNvPicPr/>
                      <p:nvPr/>
                    </p:nvPicPr>
                    <p:blipFill>
                      <a:blip r:embed="rId4"/>
                      <a:stretch>
                        <a:fillRect/>
                      </a:stretch>
                    </p:blipFill>
                    <p:spPr>
                      <a:xfrm>
                        <a:off x="3314700" y="872591"/>
                        <a:ext cx="2598821" cy="3183556"/>
                      </a:xfrm>
                      <a:prstGeom prst="rect">
                        <a:avLst/>
                      </a:prstGeom>
                    </p:spPr>
                  </p:pic>
                </p:oleObj>
              </mc:Fallback>
            </mc:AlternateContent>
          </a:graphicData>
        </a:graphic>
      </p:graphicFrame>
    </p:spTree>
    <p:extLst>
      <p:ext uri="{BB962C8B-B14F-4D97-AF65-F5344CB8AC3E}">
        <p14:creationId xmlns:p14="http://schemas.microsoft.com/office/powerpoint/2010/main" val="150454969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p:txBody>
          <a:bodyPr/>
          <a:lstStyle/>
          <a:p>
            <a:pPr eaLnBrk="1" hangingPunct="1"/>
            <a:r>
              <a:rPr lang="en-US" altLang="en-US" dirty="0"/>
              <a:t>CAT 2016 A Fund Characteristics </a:t>
            </a:r>
            <a:br>
              <a:rPr lang="en-US" altLang="en-US" dirty="0"/>
            </a:br>
            <a:r>
              <a:rPr lang="en-US" altLang="en-US" dirty="0"/>
              <a:t>Period Ending 3/31/2021</a:t>
            </a:r>
          </a:p>
        </p:txBody>
      </p:sp>
      <p:graphicFrame>
        <p:nvGraphicFramePr>
          <p:cNvPr id="6" name="Object 5">
            <a:extLst>
              <a:ext uri="{FF2B5EF4-FFF2-40B4-BE49-F238E27FC236}">
                <a16:creationId xmlns:a16="http://schemas.microsoft.com/office/drawing/2014/main" id="{9CFFE2FC-7833-4880-9983-54B81426E96E}"/>
              </a:ext>
            </a:extLst>
          </p:cNvPr>
          <p:cNvGraphicFramePr>
            <a:graphicFrameLocks noChangeAspect="1"/>
          </p:cNvGraphicFramePr>
          <p:nvPr>
            <p:extLst>
              <p:ext uri="{D42A27DB-BD31-4B8C-83A1-F6EECF244321}">
                <p14:modId xmlns:p14="http://schemas.microsoft.com/office/powerpoint/2010/main" val="806124238"/>
              </p:ext>
            </p:extLst>
          </p:nvPr>
        </p:nvGraphicFramePr>
        <p:xfrm>
          <a:off x="3281613" y="816493"/>
          <a:ext cx="2580774" cy="3161448"/>
        </p:xfrm>
        <a:graphic>
          <a:graphicData uri="http://schemas.openxmlformats.org/presentationml/2006/ole">
            <mc:AlternateContent xmlns:mc="http://schemas.openxmlformats.org/markup-compatibility/2006">
              <mc:Choice xmlns:v="urn:schemas-microsoft-com:vml" Requires="v">
                <p:oleObj spid="_x0000_s18444" name="Worksheet" r:id="rId3" imgW="3047910" imgH="3733830" progId="Excel.Sheet.8">
                  <p:embed/>
                </p:oleObj>
              </mc:Choice>
              <mc:Fallback>
                <p:oleObj name="Worksheet" r:id="rId3" imgW="3047910" imgH="3733830" progId="Excel.Sheet.8">
                  <p:embed/>
                  <p:pic>
                    <p:nvPicPr>
                      <p:cNvPr id="6" name="Object 5">
                        <a:extLst>
                          <a:ext uri="{FF2B5EF4-FFF2-40B4-BE49-F238E27FC236}">
                            <a16:creationId xmlns:a16="http://schemas.microsoft.com/office/drawing/2014/main" id="{9CFFE2FC-7833-4880-9983-54B81426E96E}"/>
                          </a:ext>
                        </a:extLst>
                      </p:cNvPr>
                      <p:cNvPicPr/>
                      <p:nvPr/>
                    </p:nvPicPr>
                    <p:blipFill>
                      <a:blip r:embed="rId4"/>
                      <a:stretch>
                        <a:fillRect/>
                      </a:stretch>
                    </p:blipFill>
                    <p:spPr>
                      <a:xfrm>
                        <a:off x="3281613" y="816493"/>
                        <a:ext cx="2580774" cy="3161448"/>
                      </a:xfrm>
                      <a:prstGeom prst="rect">
                        <a:avLst/>
                      </a:prstGeom>
                    </p:spPr>
                  </p:pic>
                </p:oleObj>
              </mc:Fallback>
            </mc:AlternateContent>
          </a:graphicData>
        </a:graphic>
      </p:graphicFrame>
    </p:spTree>
    <p:extLst>
      <p:ext uri="{BB962C8B-B14F-4D97-AF65-F5344CB8AC3E}">
        <p14:creationId xmlns:p14="http://schemas.microsoft.com/office/powerpoint/2010/main" val="223881586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p:txBody>
          <a:bodyPr/>
          <a:lstStyle/>
          <a:p>
            <a:pPr eaLnBrk="1" hangingPunct="1"/>
            <a:r>
              <a:rPr lang="en-US" altLang="en-US" dirty="0"/>
              <a:t>Florida PRIME Characteristics </a:t>
            </a:r>
            <a:br>
              <a:rPr lang="en-US" altLang="en-US" dirty="0"/>
            </a:br>
            <a:r>
              <a:rPr lang="en-US" altLang="en-US" dirty="0"/>
              <a:t>Quarter Ending 3/31/2021</a:t>
            </a:r>
          </a:p>
        </p:txBody>
      </p:sp>
      <p:sp>
        <p:nvSpPr>
          <p:cNvPr id="41987" name="Text Box 44"/>
          <p:cNvSpPr txBox="1">
            <a:spLocks noChangeArrowheads="1"/>
          </p:cNvSpPr>
          <p:nvPr/>
        </p:nvSpPr>
        <p:spPr bwMode="auto">
          <a:xfrm>
            <a:off x="2099903" y="2421709"/>
            <a:ext cx="15183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1pPr>
            <a:lvl2pPr marL="742950" indent="-285750" eaLnBrk="0" hangingPunct="0">
              <a:spcBef>
                <a:spcPts val="400"/>
              </a:spcBef>
              <a:buClr>
                <a:schemeClr val="tx1"/>
              </a:buClr>
              <a:buChar char="–"/>
              <a:defRPr sz="1400">
                <a:solidFill>
                  <a:schemeClr val="tx1"/>
                </a:solidFill>
                <a:latin typeface="Arial" charset="0"/>
                <a:ea typeface="MS PGothic" pitchFamily="34" charset="-128"/>
              </a:defRPr>
            </a:lvl2pPr>
            <a:lvl3pPr marL="1143000" indent="-228600" eaLnBrk="0" hangingPunct="0">
              <a:spcBef>
                <a:spcPts val="400"/>
              </a:spcBef>
              <a:buClr>
                <a:schemeClr val="tx1"/>
              </a:buClr>
              <a:buChar char="•"/>
              <a:defRPr sz="1400">
                <a:solidFill>
                  <a:schemeClr val="tx1"/>
                </a:solidFill>
                <a:latin typeface="Arial" charset="0"/>
                <a:ea typeface="MS PGothic" pitchFamily="34" charset="-128"/>
              </a:defRPr>
            </a:lvl3pPr>
            <a:lvl4pPr marL="1600200" indent="-228600" eaLnBrk="0" hangingPunct="0">
              <a:spcBef>
                <a:spcPts val="400"/>
              </a:spcBef>
              <a:buClr>
                <a:schemeClr val="tx1"/>
              </a:buClr>
              <a:buFont typeface="Wingdings" pitchFamily="2" charset="2"/>
              <a:buChar char=""/>
              <a:defRPr sz="1400">
                <a:solidFill>
                  <a:schemeClr val="tx1"/>
                </a:solidFill>
                <a:latin typeface="Arial" charset="0"/>
                <a:ea typeface="MS PGothic" pitchFamily="34" charset="-128"/>
              </a:defRPr>
            </a:lvl4pPr>
            <a:lvl5pPr marL="2057400" indent="-228600" eaLnBrk="0" hangingPunct="0">
              <a:spcBef>
                <a:spcPts val="400"/>
              </a:spcBef>
              <a:buClr>
                <a:schemeClr val="tx1"/>
              </a:buClr>
              <a:buFont typeface="Arial" charset="0"/>
              <a:buChar char="-"/>
              <a:defRPr sz="1400">
                <a:solidFill>
                  <a:schemeClr val="tx1"/>
                </a:solidFill>
                <a:latin typeface="Arial" charset="0"/>
                <a:ea typeface="MS PGothic" pitchFamily="34" charset="-128"/>
              </a:defRPr>
            </a:lvl5pPr>
            <a:lvl6pPr marL="25146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6pPr>
            <a:lvl7pPr marL="29718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7pPr>
            <a:lvl8pPr marL="34290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8pPr>
            <a:lvl9pPr marL="3886200" indent="-228600" eaLnBrk="0" fontAlgn="base" hangingPunct="0">
              <a:spcBef>
                <a:spcPts val="400"/>
              </a:spcBef>
              <a:spcAft>
                <a:spcPct val="0"/>
              </a:spcAft>
              <a:buClr>
                <a:schemeClr val="tx1"/>
              </a:buClr>
              <a:buFont typeface="Arial" charset="0"/>
              <a:buChar char="-"/>
              <a:defRPr sz="1400">
                <a:solidFill>
                  <a:schemeClr val="tx1"/>
                </a:solidFill>
                <a:latin typeface="Arial" charset="0"/>
                <a:ea typeface="MS PGothic" pitchFamily="34" charset="-128"/>
              </a:defRPr>
            </a:lvl9pPr>
          </a:lstStyle>
          <a:p>
            <a:pPr defTabSz="685800" fontAlgn="base">
              <a:spcBef>
                <a:spcPct val="0"/>
              </a:spcBef>
              <a:spcAft>
                <a:spcPct val="0"/>
              </a:spcAft>
              <a:buClrTx/>
              <a:buNone/>
            </a:pPr>
            <a:r>
              <a:rPr lang="en-US" altLang="en-US" sz="750" dirty="0">
                <a:solidFill>
                  <a:srgbClr val="000000"/>
                </a:solidFill>
                <a:cs typeface="Arial" charset="0"/>
              </a:rPr>
              <a:t>*Period July 2020 –March 2021</a:t>
            </a:r>
          </a:p>
          <a:p>
            <a:pPr defTabSz="685800" fontAlgn="base">
              <a:spcBef>
                <a:spcPct val="0"/>
              </a:spcBef>
              <a:spcAft>
                <a:spcPct val="0"/>
              </a:spcAft>
              <a:buClrTx/>
              <a:buNone/>
            </a:pPr>
            <a:endParaRPr lang="en-US" altLang="en-US" sz="750" dirty="0">
              <a:solidFill>
                <a:srgbClr val="000000"/>
              </a:solidFill>
              <a:cs typeface="Arial" charset="0"/>
            </a:endParaRPr>
          </a:p>
        </p:txBody>
      </p:sp>
      <p:graphicFrame>
        <p:nvGraphicFramePr>
          <p:cNvPr id="2" name="Object 1">
            <a:extLst>
              <a:ext uri="{FF2B5EF4-FFF2-40B4-BE49-F238E27FC236}">
                <a16:creationId xmlns:a16="http://schemas.microsoft.com/office/drawing/2014/main" id="{10D748A8-955E-49C2-B8C2-E4CE01BEB171}"/>
              </a:ext>
            </a:extLst>
          </p:cNvPr>
          <p:cNvGraphicFramePr>
            <a:graphicFrameLocks noChangeAspect="1"/>
          </p:cNvGraphicFramePr>
          <p:nvPr>
            <p:extLst>
              <p:ext uri="{D42A27DB-BD31-4B8C-83A1-F6EECF244321}">
                <p14:modId xmlns:p14="http://schemas.microsoft.com/office/powerpoint/2010/main" val="3994329052"/>
              </p:ext>
            </p:extLst>
          </p:nvPr>
        </p:nvGraphicFramePr>
        <p:xfrm>
          <a:off x="2099903" y="860071"/>
          <a:ext cx="5107781" cy="1450181"/>
        </p:xfrm>
        <a:graphic>
          <a:graphicData uri="http://schemas.openxmlformats.org/presentationml/2006/ole">
            <mc:AlternateContent xmlns:mc="http://schemas.openxmlformats.org/markup-compatibility/2006">
              <mc:Choice xmlns:v="urn:schemas-microsoft-com:vml" Requires="v">
                <p:oleObj spid="_x0000_s19468" name="Worksheet" r:id="rId3" imgW="6810322" imgH="1933470" progId="Excel.Sheet.12">
                  <p:embed/>
                </p:oleObj>
              </mc:Choice>
              <mc:Fallback>
                <p:oleObj name="Worksheet" r:id="rId3" imgW="6810322" imgH="1933470" progId="Excel.Sheet.12">
                  <p:embed/>
                  <p:pic>
                    <p:nvPicPr>
                      <p:cNvPr id="2" name="Object 1">
                        <a:extLst>
                          <a:ext uri="{FF2B5EF4-FFF2-40B4-BE49-F238E27FC236}">
                            <a16:creationId xmlns:a16="http://schemas.microsoft.com/office/drawing/2014/main" id="{10D748A8-955E-49C2-B8C2-E4CE01BEB171}"/>
                          </a:ext>
                        </a:extLst>
                      </p:cNvPr>
                      <p:cNvPicPr/>
                      <p:nvPr/>
                    </p:nvPicPr>
                    <p:blipFill>
                      <a:blip r:embed="rId4"/>
                      <a:stretch>
                        <a:fillRect/>
                      </a:stretch>
                    </p:blipFill>
                    <p:spPr>
                      <a:xfrm>
                        <a:off x="2099903" y="860071"/>
                        <a:ext cx="5107781" cy="1450181"/>
                      </a:xfrm>
                      <a:prstGeom prst="rect">
                        <a:avLst/>
                      </a:prstGeom>
                    </p:spPr>
                  </p:pic>
                </p:oleObj>
              </mc:Fallback>
            </mc:AlternateContent>
          </a:graphicData>
        </a:graphic>
      </p:graphicFrame>
    </p:spTree>
    <p:extLst>
      <p:ext uri="{BB962C8B-B14F-4D97-AF65-F5344CB8AC3E}">
        <p14:creationId xmlns:p14="http://schemas.microsoft.com/office/powerpoint/2010/main" val="376198540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026"/>
          <p:cNvSpPr>
            <a:spLocks noGrp="1" noChangeArrowheads="1"/>
          </p:cNvSpPr>
          <p:nvPr>
            <p:ph type="title"/>
          </p:nvPr>
        </p:nvSpPr>
        <p:spPr/>
        <p:txBody>
          <a:bodyPr/>
          <a:lstStyle/>
          <a:p>
            <a:pPr eaLnBrk="1" hangingPunct="1"/>
            <a:r>
              <a:rPr lang="en-US" altLang="en-US" dirty="0"/>
              <a:t> Florida PRIME Characteristics </a:t>
            </a:r>
            <a:br>
              <a:rPr lang="en-US" altLang="en-US" dirty="0"/>
            </a:br>
            <a:r>
              <a:rPr lang="en-US" altLang="en-US" dirty="0"/>
              <a:t> Quarter Ending 3/31/2021</a:t>
            </a:r>
          </a:p>
        </p:txBody>
      </p:sp>
      <p:sp>
        <p:nvSpPr>
          <p:cNvPr id="50179" name="Rectangle 80"/>
          <p:cNvSpPr>
            <a:spLocks noChangeArrowheads="1"/>
          </p:cNvSpPr>
          <p:nvPr/>
        </p:nvSpPr>
        <p:spPr bwMode="auto">
          <a:xfrm>
            <a:off x="3871649" y="846535"/>
            <a:ext cx="140904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400"/>
              </a:spcBef>
              <a:buClr>
                <a:schemeClr val="tx1"/>
              </a:buClr>
              <a:buFont typeface="Wingdings" pitchFamily="2" charset="2"/>
              <a:buChar char="§"/>
              <a:defRPr sz="1400">
                <a:solidFill>
                  <a:schemeClr val="tx1"/>
                </a:solidFill>
                <a:latin typeface="Arial" charset="0"/>
                <a:ea typeface="ＭＳ Ｐゴシック" pitchFamily="34" charset="-128"/>
              </a:defRPr>
            </a:lvl1pPr>
            <a:lvl2pPr marL="742950" indent="-285750">
              <a:spcBef>
                <a:spcPts val="400"/>
              </a:spcBef>
              <a:buClr>
                <a:schemeClr val="tx1"/>
              </a:buClr>
              <a:buChar char="–"/>
              <a:defRPr sz="1400">
                <a:solidFill>
                  <a:schemeClr val="tx1"/>
                </a:solidFill>
                <a:latin typeface="Arial" charset="0"/>
                <a:ea typeface="ＭＳ Ｐゴシック" pitchFamily="34" charset="-128"/>
              </a:defRPr>
            </a:lvl2pPr>
            <a:lvl3pPr marL="1143000" indent="-228600">
              <a:spcBef>
                <a:spcPts val="400"/>
              </a:spcBef>
              <a:buClr>
                <a:schemeClr val="tx1"/>
              </a:buClr>
              <a:buChar char="•"/>
              <a:defRPr sz="1400">
                <a:solidFill>
                  <a:schemeClr val="tx1"/>
                </a:solidFill>
                <a:latin typeface="Arial" charset="0"/>
                <a:ea typeface="ＭＳ Ｐゴシック" pitchFamily="34" charset="-128"/>
              </a:defRPr>
            </a:lvl3pPr>
            <a:lvl4pPr marL="1600200" indent="-228600">
              <a:spcBef>
                <a:spcPts val="400"/>
              </a:spcBef>
              <a:buClr>
                <a:schemeClr val="tx1"/>
              </a:buClr>
              <a:buFont typeface="Wingdings" pitchFamily="2" charset="2"/>
              <a:buChar char=""/>
              <a:defRPr sz="1400">
                <a:solidFill>
                  <a:schemeClr val="tx1"/>
                </a:solidFill>
                <a:latin typeface="Arial" charset="0"/>
                <a:ea typeface="ＭＳ Ｐゴシック" pitchFamily="34" charset="-128"/>
              </a:defRPr>
            </a:lvl4pPr>
            <a:lvl5pPr marL="2057400" indent="-228600">
              <a:spcBef>
                <a:spcPts val="400"/>
              </a:spcBef>
              <a:buClr>
                <a:schemeClr val="tx1"/>
              </a:buClr>
              <a:buFont typeface="Arial" charset="0"/>
              <a:buChar char="-"/>
              <a:defRPr sz="1400">
                <a:solidFill>
                  <a:schemeClr val="tx1"/>
                </a:solidFill>
                <a:latin typeface="Arial" charset="0"/>
                <a:ea typeface="ＭＳ Ｐゴシック" pitchFamily="34" charset="-128"/>
              </a:defRPr>
            </a:lvl5pPr>
            <a:lvl6pPr marL="2514600" indent="-228600" fontAlgn="base">
              <a:spcBef>
                <a:spcPts val="400"/>
              </a:spcBef>
              <a:spcAft>
                <a:spcPct val="0"/>
              </a:spcAft>
              <a:buClr>
                <a:schemeClr val="tx1"/>
              </a:buClr>
              <a:buFont typeface="Arial" charset="0"/>
              <a:buChar char="-"/>
              <a:defRPr sz="1400">
                <a:solidFill>
                  <a:schemeClr val="tx1"/>
                </a:solidFill>
                <a:latin typeface="Arial" charset="0"/>
                <a:ea typeface="ＭＳ Ｐゴシック" pitchFamily="34" charset="-128"/>
              </a:defRPr>
            </a:lvl6pPr>
            <a:lvl7pPr marL="2971800" indent="-228600" fontAlgn="base">
              <a:spcBef>
                <a:spcPts val="400"/>
              </a:spcBef>
              <a:spcAft>
                <a:spcPct val="0"/>
              </a:spcAft>
              <a:buClr>
                <a:schemeClr val="tx1"/>
              </a:buClr>
              <a:buFont typeface="Arial" charset="0"/>
              <a:buChar char="-"/>
              <a:defRPr sz="1400">
                <a:solidFill>
                  <a:schemeClr val="tx1"/>
                </a:solidFill>
                <a:latin typeface="Arial" charset="0"/>
                <a:ea typeface="ＭＳ Ｐゴシック" pitchFamily="34" charset="-128"/>
              </a:defRPr>
            </a:lvl7pPr>
            <a:lvl8pPr marL="3429000" indent="-228600" fontAlgn="base">
              <a:spcBef>
                <a:spcPts val="400"/>
              </a:spcBef>
              <a:spcAft>
                <a:spcPct val="0"/>
              </a:spcAft>
              <a:buClr>
                <a:schemeClr val="tx1"/>
              </a:buClr>
              <a:buFont typeface="Arial" charset="0"/>
              <a:buChar char="-"/>
              <a:defRPr sz="1400">
                <a:solidFill>
                  <a:schemeClr val="tx1"/>
                </a:solidFill>
                <a:latin typeface="Arial" charset="0"/>
                <a:ea typeface="ＭＳ Ｐゴシック" pitchFamily="34" charset="-128"/>
              </a:defRPr>
            </a:lvl8pPr>
            <a:lvl9pPr marL="3886200" indent="-228600" fontAlgn="base">
              <a:spcBef>
                <a:spcPts val="400"/>
              </a:spcBef>
              <a:spcAft>
                <a:spcPct val="0"/>
              </a:spcAft>
              <a:buClr>
                <a:schemeClr val="tx1"/>
              </a:buClr>
              <a:buFont typeface="Arial" charset="0"/>
              <a:buChar char="-"/>
              <a:defRPr sz="1400">
                <a:solidFill>
                  <a:schemeClr val="tx1"/>
                </a:solidFill>
                <a:latin typeface="Arial" charset="0"/>
                <a:ea typeface="ＭＳ Ｐゴシック" pitchFamily="34" charset="-128"/>
              </a:defRPr>
            </a:lvl9pPr>
          </a:lstStyle>
          <a:p>
            <a:pPr algn="ctr" defTabSz="685800" eaLnBrk="0" fontAlgn="base" hangingPunct="0">
              <a:spcBef>
                <a:spcPct val="0"/>
              </a:spcBef>
              <a:spcAft>
                <a:spcPct val="0"/>
              </a:spcAft>
              <a:buClrTx/>
              <a:buNone/>
              <a:defRPr/>
            </a:pPr>
            <a:r>
              <a:rPr lang="en-US" altLang="en-US" sz="1050" b="1" dirty="0">
                <a:solidFill>
                  <a:srgbClr val="000000"/>
                </a:solidFill>
                <a:latin typeface="Arial"/>
                <a:cs typeface="Arial" charset="0"/>
              </a:rPr>
              <a:t>Portfolio Composition</a:t>
            </a:r>
            <a:endParaRPr lang="en-US" altLang="en-US" sz="675" dirty="0">
              <a:solidFill>
                <a:srgbClr val="000000"/>
              </a:solidFill>
              <a:latin typeface="Arial"/>
              <a:cs typeface="Arial" charset="0"/>
            </a:endParaRPr>
          </a:p>
        </p:txBody>
      </p:sp>
      <p:graphicFrame>
        <p:nvGraphicFramePr>
          <p:cNvPr id="6" name="Chart 5">
            <a:extLst>
              <a:ext uri="{FF2B5EF4-FFF2-40B4-BE49-F238E27FC236}">
                <a16:creationId xmlns:a16="http://schemas.microsoft.com/office/drawing/2014/main" id="{00000000-0008-0000-0200-0000F09C0000}"/>
              </a:ext>
            </a:extLst>
          </p:cNvPr>
          <p:cNvGraphicFramePr>
            <a:graphicFrameLocks/>
          </p:cNvGraphicFramePr>
          <p:nvPr>
            <p:extLst>
              <p:ext uri="{D42A27DB-BD31-4B8C-83A1-F6EECF244321}">
                <p14:modId xmlns:p14="http://schemas.microsoft.com/office/powerpoint/2010/main" val="1047005856"/>
              </p:ext>
            </p:extLst>
          </p:nvPr>
        </p:nvGraphicFramePr>
        <p:xfrm>
          <a:off x="1485900" y="1235527"/>
          <a:ext cx="6244390" cy="30176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185219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p:txBody>
          <a:bodyPr/>
          <a:lstStyle/>
          <a:p>
            <a:pPr eaLnBrk="1" hangingPunct="1"/>
            <a:r>
              <a:rPr lang="en-US" altLang="en-US" dirty="0"/>
              <a:t>Florida PRIME Characteristics </a:t>
            </a:r>
            <a:br>
              <a:rPr lang="en-US" altLang="en-US" dirty="0"/>
            </a:br>
            <a:r>
              <a:rPr lang="en-US" altLang="en-US" dirty="0"/>
              <a:t>Period Ending 3/31/2021</a:t>
            </a:r>
          </a:p>
        </p:txBody>
      </p:sp>
      <p:graphicFrame>
        <p:nvGraphicFramePr>
          <p:cNvPr id="2" name="Object 1">
            <a:extLst>
              <a:ext uri="{FF2B5EF4-FFF2-40B4-BE49-F238E27FC236}">
                <a16:creationId xmlns:a16="http://schemas.microsoft.com/office/drawing/2014/main" id="{058E3A3B-7CA9-452F-AB05-6910C97D9D62}"/>
              </a:ext>
            </a:extLst>
          </p:cNvPr>
          <p:cNvGraphicFramePr>
            <a:graphicFrameLocks noChangeAspect="1"/>
          </p:cNvGraphicFramePr>
          <p:nvPr>
            <p:extLst>
              <p:ext uri="{D42A27DB-BD31-4B8C-83A1-F6EECF244321}">
                <p14:modId xmlns:p14="http://schemas.microsoft.com/office/powerpoint/2010/main" val="918496724"/>
              </p:ext>
            </p:extLst>
          </p:nvPr>
        </p:nvGraphicFramePr>
        <p:xfrm>
          <a:off x="2813885" y="1050696"/>
          <a:ext cx="3371850" cy="1778794"/>
        </p:xfrm>
        <a:graphic>
          <a:graphicData uri="http://schemas.openxmlformats.org/presentationml/2006/ole">
            <mc:AlternateContent xmlns:mc="http://schemas.openxmlformats.org/markup-compatibility/2006">
              <mc:Choice xmlns:v="urn:schemas-microsoft-com:vml" Requires="v">
                <p:oleObj spid="_x0000_s20492" name="Worksheet" r:id="rId3" imgW="4495823" imgH="2371680" progId="Excel.Sheet.12">
                  <p:embed/>
                </p:oleObj>
              </mc:Choice>
              <mc:Fallback>
                <p:oleObj name="Worksheet" r:id="rId3" imgW="4495823" imgH="2371680" progId="Excel.Sheet.12">
                  <p:embed/>
                  <p:pic>
                    <p:nvPicPr>
                      <p:cNvPr id="2" name="Object 1">
                        <a:extLst>
                          <a:ext uri="{FF2B5EF4-FFF2-40B4-BE49-F238E27FC236}">
                            <a16:creationId xmlns:a16="http://schemas.microsoft.com/office/drawing/2014/main" id="{058E3A3B-7CA9-452F-AB05-6910C97D9D62}"/>
                          </a:ext>
                        </a:extLst>
                      </p:cNvPr>
                      <p:cNvPicPr/>
                      <p:nvPr/>
                    </p:nvPicPr>
                    <p:blipFill>
                      <a:blip r:embed="rId4"/>
                      <a:stretch>
                        <a:fillRect/>
                      </a:stretch>
                    </p:blipFill>
                    <p:spPr>
                      <a:xfrm>
                        <a:off x="2813885" y="1050696"/>
                        <a:ext cx="3371850" cy="1778794"/>
                      </a:xfrm>
                      <a:prstGeom prst="rect">
                        <a:avLst/>
                      </a:prstGeom>
                    </p:spPr>
                  </p:pic>
                </p:oleObj>
              </mc:Fallback>
            </mc:AlternateContent>
          </a:graphicData>
        </a:graphic>
      </p:graphicFrame>
    </p:spTree>
    <p:extLst>
      <p:ext uri="{BB962C8B-B14F-4D97-AF65-F5344CB8AC3E}">
        <p14:creationId xmlns:p14="http://schemas.microsoft.com/office/powerpoint/2010/main" val="3343622990"/>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solidFill>
                <a:prstClr val="black"/>
              </a:solidFill>
            </a:endParaRPr>
          </a:p>
        </p:txBody>
      </p:sp>
      <p:sp>
        <p:nvSpPr>
          <p:cNvPr id="4" name="Rectangle 3"/>
          <p:cNvSpPr/>
          <p:nvPr/>
        </p:nvSpPr>
        <p:spPr>
          <a:xfrm>
            <a:off x="685800" y="1733554"/>
            <a:ext cx="8001000" cy="1754318"/>
          </a:xfrm>
          <a:prstGeom prst="rect">
            <a:avLst/>
          </a:prstGeom>
        </p:spPr>
        <p:txBody>
          <a:bodyPr wrap="square" lIns="91432" tIns="45716" rIns="91432" bIns="45716">
            <a:spAutoFit/>
          </a:bodyPr>
          <a:lstStyle/>
          <a:p>
            <a:r>
              <a:rPr lang="en-US" b="1" dirty="0">
                <a:solidFill>
                  <a:prstClr val="black"/>
                </a:solidFill>
              </a:rPr>
              <a:t>Item </a:t>
            </a:r>
            <a:r>
              <a:rPr lang="en-US" b="1" dirty="0" smtClean="0">
                <a:solidFill>
                  <a:prstClr val="black"/>
                </a:solidFill>
              </a:rPr>
              <a:t>9.</a:t>
            </a:r>
            <a:r>
              <a:rPr lang="en-US" b="1" dirty="0">
                <a:solidFill>
                  <a:prstClr val="black"/>
                </a:solidFill>
              </a:rPr>
              <a:t>	</a:t>
            </a:r>
            <a:r>
              <a:rPr lang="en-US" b="1" dirty="0"/>
              <a:t>Audience Comments/2021 Meeting </a:t>
            </a:r>
            <a:r>
              <a:rPr lang="en-US" b="1" dirty="0" smtClean="0"/>
              <a:t>Dates/Closing </a:t>
            </a:r>
            <a:r>
              <a:rPr lang="en-US" b="1" dirty="0"/>
              <a:t>Remarks/Adjourn</a:t>
            </a:r>
            <a:endParaRPr lang="en-US" b="1" dirty="0" smtClean="0">
              <a:solidFill>
                <a:prstClr val="black"/>
              </a:solidFill>
            </a:endParaRPr>
          </a:p>
          <a:p>
            <a:r>
              <a:rPr lang="en-US" b="1" dirty="0" smtClean="0">
                <a:solidFill>
                  <a:prstClr val="black"/>
                </a:solidFill>
              </a:rPr>
              <a:t>	</a:t>
            </a:r>
          </a:p>
          <a:p>
            <a:r>
              <a:rPr lang="en-US" b="1" i="1" dirty="0" smtClean="0">
                <a:solidFill>
                  <a:prstClr val="black"/>
                </a:solidFill>
              </a:rPr>
              <a:t>	</a:t>
            </a:r>
            <a:r>
              <a:rPr lang="en-US" i="1" dirty="0"/>
              <a:t>(See Attachment 9A) 	</a:t>
            </a:r>
          </a:p>
          <a:p>
            <a:endParaRPr lang="en-US" b="1" dirty="0" smtClean="0">
              <a:solidFill>
                <a:prstClr val="black"/>
              </a:solidFill>
            </a:endParaRPr>
          </a:p>
          <a:p>
            <a:r>
              <a:rPr lang="en-US" i="1" dirty="0" smtClean="0"/>
              <a:t>	Peter Jones, </a:t>
            </a:r>
            <a:r>
              <a:rPr lang="en-US" i="1" dirty="0"/>
              <a:t>Chair</a:t>
            </a:r>
          </a:p>
          <a:p>
            <a:r>
              <a:rPr lang="en-US" i="1" dirty="0">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235</a:t>
            </a:fld>
            <a:endParaRPr lang="en-US"/>
          </a:p>
        </p:txBody>
      </p:sp>
    </p:spTree>
    <p:extLst>
      <p:ext uri="{BB962C8B-B14F-4D97-AF65-F5344CB8AC3E}">
        <p14:creationId xmlns:p14="http://schemas.microsoft.com/office/powerpoint/2010/main" val="2671873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Sector Exposure</a:t>
            </a:r>
            <a:endParaRPr lang="en-US" dirty="0"/>
          </a:p>
        </p:txBody>
      </p:sp>
      <p:sp>
        <p:nvSpPr>
          <p:cNvPr id="4" name="Rectangle 3"/>
          <p:cNvSpPr/>
          <p:nvPr/>
        </p:nvSpPr>
        <p:spPr>
          <a:xfrm>
            <a:off x="562939" y="3790950"/>
            <a:ext cx="7742861" cy="116955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smtClean="0">
                <a:ln>
                  <a:noFill/>
                </a:ln>
                <a:solidFill>
                  <a:prstClr val="black"/>
                </a:solidFill>
                <a:effectLst/>
                <a:uLnTx/>
                <a:uFillTx/>
                <a:latin typeface="Calibri"/>
                <a:ea typeface="+mn-ea"/>
                <a:cs typeface="+mn-cs"/>
              </a:rPr>
              <a:t>Portfolio sector exposure is similar to that of the Cambridge PE/VC benchmark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smtClean="0">
                <a:ln>
                  <a:noFill/>
                </a:ln>
                <a:solidFill>
                  <a:prstClr val="black"/>
                </a:solidFill>
                <a:effectLst/>
                <a:uLnTx/>
                <a:uFillTx/>
                <a:latin typeface="Calibri"/>
                <a:ea typeface="+mn-ea"/>
                <a:cs typeface="+mn-cs"/>
              </a:rPr>
              <a:t>Relative to the asset class primary benchmark, the PE portfolio has a large overweight to technology (+17%) and underweights to the financials (-6%) and consumer (-5%)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Source: Cambridge Associates</a:t>
            </a:r>
          </a:p>
        </p:txBody>
      </p:sp>
      <p:sp>
        <p:nvSpPr>
          <p:cNvPr id="3" name="TextBox 2"/>
          <p:cNvSpPr txBox="1"/>
          <p:nvPr/>
        </p:nvSpPr>
        <p:spPr>
          <a:xfrm>
            <a:off x="6713379" y="845256"/>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Chart 5"/>
          <p:cNvGraphicFramePr>
            <a:graphicFrameLocks/>
          </p:cNvGraphicFramePr>
          <p:nvPr>
            <p:extLst>
              <p:ext uri="{D42A27DB-BD31-4B8C-83A1-F6EECF244321}">
                <p14:modId xmlns:p14="http://schemas.microsoft.com/office/powerpoint/2010/main" val="4087989214"/>
              </p:ext>
            </p:extLst>
          </p:nvPr>
        </p:nvGraphicFramePr>
        <p:xfrm>
          <a:off x="762000" y="1183810"/>
          <a:ext cx="7848600" cy="2569546"/>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385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Buyout Portfolio Targets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313098003"/>
              </p:ext>
            </p:extLst>
          </p:nvPr>
        </p:nvGraphicFramePr>
        <p:xfrm>
          <a:off x="152400" y="1200150"/>
          <a:ext cx="41910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nvPr>
        </p:nvGraphicFramePr>
        <p:xfrm>
          <a:off x="4343400" y="1600200"/>
          <a:ext cx="4800600" cy="257175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2269144" y="1528410"/>
            <a:ext cx="4704698" cy="400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5056" y="3832932"/>
            <a:ext cx="4198108"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3260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Buyout Portfolio</a:t>
            </a:r>
            <a:endParaRPr lang="en-US" dirty="0"/>
          </a:p>
        </p:txBody>
      </p:sp>
      <p:sp>
        <p:nvSpPr>
          <p:cNvPr id="3" name="Content Placeholder 2"/>
          <p:cNvSpPr>
            <a:spLocks noGrp="1"/>
          </p:cNvSpPr>
          <p:nvPr>
            <p:ph idx="1"/>
          </p:nvPr>
        </p:nvSpPr>
        <p:spPr>
          <a:xfrm>
            <a:off x="3124200" y="4041850"/>
            <a:ext cx="3048000" cy="965971"/>
          </a:xfrm>
        </p:spPr>
        <p:txBody>
          <a:bodyPr>
            <a:noAutofit/>
          </a:bodyPr>
          <a:lstStyle/>
          <a:p>
            <a:r>
              <a:rPr lang="en-US" sz="1050" dirty="0" smtClean="0"/>
              <a:t>12 </a:t>
            </a:r>
            <a:r>
              <a:rPr lang="en-US" sz="1050" dirty="0"/>
              <a:t>GPs – Target of 12</a:t>
            </a:r>
          </a:p>
          <a:p>
            <a:r>
              <a:rPr lang="en-US" sz="1050" dirty="0"/>
              <a:t>Fund sizes range from $1.0b-$6.5b</a:t>
            </a:r>
          </a:p>
          <a:p>
            <a:r>
              <a:rPr lang="en-US" sz="1050" dirty="0"/>
              <a:t>Avg. EV between $250m-$750m</a:t>
            </a:r>
          </a:p>
          <a:p>
            <a:r>
              <a:rPr lang="en-US" sz="1050" dirty="0"/>
              <a:t>$75m - $200 target commitment</a:t>
            </a:r>
          </a:p>
        </p:txBody>
      </p:sp>
      <p:sp>
        <p:nvSpPr>
          <p:cNvPr id="6" name="Content Placeholder 2"/>
          <p:cNvSpPr txBox="1">
            <a:spLocks/>
          </p:cNvSpPr>
          <p:nvPr/>
        </p:nvSpPr>
        <p:spPr>
          <a:xfrm>
            <a:off x="419878" y="4062843"/>
            <a:ext cx="2704322" cy="914400"/>
          </a:xfrm>
          <a:prstGeom prst="rect">
            <a:avLst/>
          </a:prstGeom>
        </p:spPr>
        <p:txBody>
          <a:bodyPr vert="horz" lIns="89297" tIns="44655" rIns="89297" bIns="44655" rtlCol="0">
            <a:normAutofit fontScale="32500" lnSpcReduction="20000"/>
          </a:bodyPr>
          <a:lstStyle>
            <a:lvl1pPr marL="334815" indent="-334815" algn="l" defTabSz="89287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25429" indent="-279010" algn="l" defTabSz="89287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16071" indent="-223244" algn="l" defTabSz="89287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62483"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08908"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55331"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1756"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48172"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94594"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4815" marR="0" lvl="0" indent="-334815" algn="l" defTabSz="892874"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7 GPs – Target of 6</a:t>
            </a:r>
          </a:p>
          <a:p>
            <a:pPr marL="334815" marR="0" lvl="0" indent="-334815" algn="l" defTabSz="892874"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Fund sizes range from $14b - $20b</a:t>
            </a:r>
          </a:p>
          <a:p>
            <a:pPr marL="334815" marR="0" lvl="0" indent="-334815" algn="l" defTabSz="892874"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Avg. EV greater than $750m</a:t>
            </a:r>
          </a:p>
          <a:p>
            <a:pPr marL="334815" marR="0" lvl="0" indent="-334815" algn="l" defTabSz="892874"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$200m target commitment</a:t>
            </a:r>
          </a:p>
          <a:p>
            <a:pPr marL="334815" marR="0" lvl="0" indent="-334815" algn="l" defTabSz="892874"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34815" marR="0" lvl="0" indent="-334815" algn="l" defTabSz="892874"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lowchart: Merge 6"/>
          <p:cNvSpPr/>
          <p:nvPr/>
        </p:nvSpPr>
        <p:spPr>
          <a:xfrm>
            <a:off x="381000" y="3662793"/>
            <a:ext cx="2667000" cy="3429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Flowchart: Merge 7"/>
          <p:cNvSpPr/>
          <p:nvPr/>
        </p:nvSpPr>
        <p:spPr>
          <a:xfrm>
            <a:off x="3276600" y="3665125"/>
            <a:ext cx="2667000" cy="3429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lowchart: Merge 8"/>
          <p:cNvSpPr/>
          <p:nvPr/>
        </p:nvSpPr>
        <p:spPr>
          <a:xfrm>
            <a:off x="6172200" y="3665125"/>
            <a:ext cx="2667000" cy="3429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Content Placeholder 2"/>
          <p:cNvSpPr txBox="1">
            <a:spLocks/>
          </p:cNvSpPr>
          <p:nvPr/>
        </p:nvSpPr>
        <p:spPr>
          <a:xfrm>
            <a:off x="6248402" y="4062844"/>
            <a:ext cx="2657669" cy="878245"/>
          </a:xfrm>
          <a:prstGeom prst="rect">
            <a:avLst/>
          </a:prstGeom>
        </p:spPr>
        <p:txBody>
          <a:bodyPr vert="horz" lIns="89297" tIns="44655" rIns="89297" bIns="44655" rtlCol="0">
            <a:normAutofit fontScale="32500" lnSpcReduction="20000"/>
          </a:bodyPr>
          <a:lstStyle>
            <a:lvl1pPr marL="334815" indent="-334815" algn="l" defTabSz="89287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25429" indent="-279010" algn="l" defTabSz="89287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16071" indent="-223244" algn="l" defTabSz="89287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62483"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08908"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55331"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1756"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48172"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94594" indent="-223244" algn="l" defTabSz="8928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4815" marR="0" lvl="0" indent="-334815" algn="l" defTabSz="892874"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17 </a:t>
            </a:r>
            <a:r>
              <a:rPr kumimoji="0" lang="en-US" sz="3200" b="0" i="0" u="none" strike="noStrike" kern="1200" cap="none" spc="0" normalizeH="0" baseline="0" noProof="0" dirty="0">
                <a:ln>
                  <a:noFill/>
                </a:ln>
                <a:solidFill>
                  <a:prstClr val="black"/>
                </a:solidFill>
                <a:effectLst/>
                <a:uLnTx/>
                <a:uFillTx/>
                <a:latin typeface="Calibri"/>
                <a:ea typeface="+mn-ea"/>
                <a:cs typeface="+mn-cs"/>
              </a:rPr>
              <a:t>GPs – Target of 18</a:t>
            </a:r>
          </a:p>
          <a:p>
            <a:pPr marL="334815" marR="0" lvl="0" indent="-334815" algn="l" defTabSz="892874"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Fund sizes range from $400m -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4.0b</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34815" marR="0" lvl="0" indent="-334815" algn="l" defTabSz="892874"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Avg. EV less than $250m</a:t>
            </a:r>
          </a:p>
          <a:p>
            <a:pPr marL="334815" marR="0" lvl="0" indent="-334815" algn="l" defTabSz="892874"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$25m - $100m target commitment</a:t>
            </a:r>
          </a:p>
        </p:txBody>
      </p:sp>
      <p:sp>
        <p:nvSpPr>
          <p:cNvPr id="11" name="TextBox 10"/>
          <p:cNvSpPr txBox="1"/>
          <p:nvPr/>
        </p:nvSpPr>
        <p:spPr>
          <a:xfrm>
            <a:off x="1452284" y="3654227"/>
            <a:ext cx="990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Large</a:t>
            </a:r>
          </a:p>
        </p:txBody>
      </p:sp>
      <p:sp>
        <p:nvSpPr>
          <p:cNvPr id="13" name="TextBox 12"/>
          <p:cNvSpPr txBox="1"/>
          <p:nvPr/>
        </p:nvSpPr>
        <p:spPr>
          <a:xfrm>
            <a:off x="4044489" y="3658438"/>
            <a:ext cx="11431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Middle-Market </a:t>
            </a:r>
          </a:p>
        </p:txBody>
      </p:sp>
      <p:sp>
        <p:nvSpPr>
          <p:cNvPr id="14" name="TextBox 13"/>
          <p:cNvSpPr txBox="1"/>
          <p:nvPr/>
        </p:nvSpPr>
        <p:spPr>
          <a:xfrm>
            <a:off x="7252813" y="3664984"/>
            <a:ext cx="7621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Small</a:t>
            </a:r>
          </a:p>
        </p:txBody>
      </p:sp>
      <p:graphicFrame>
        <p:nvGraphicFramePr>
          <p:cNvPr id="12" name="Table 11"/>
          <p:cNvGraphicFramePr>
            <a:graphicFrameLocks noGrp="1"/>
          </p:cNvGraphicFramePr>
          <p:nvPr>
            <p:extLst>
              <p:ext uri="{D42A27DB-BD31-4B8C-83A1-F6EECF244321}">
                <p14:modId xmlns:p14="http://schemas.microsoft.com/office/powerpoint/2010/main" val="3866458159"/>
              </p:ext>
            </p:extLst>
          </p:nvPr>
        </p:nvGraphicFramePr>
        <p:xfrm>
          <a:off x="436984" y="1123955"/>
          <a:ext cx="8554617" cy="2420772"/>
        </p:xfrm>
        <a:graphic>
          <a:graphicData uri="http://schemas.openxmlformats.org/drawingml/2006/table">
            <a:tbl>
              <a:tblPr/>
              <a:tblGrid>
                <a:gridCol w="1302936">
                  <a:extLst>
                    <a:ext uri="{9D8B030D-6E8A-4147-A177-3AD203B41FA5}">
                      <a16:colId xmlns:a16="http://schemas.microsoft.com/office/drawing/2014/main" val="20000"/>
                    </a:ext>
                  </a:extLst>
                </a:gridCol>
                <a:gridCol w="709730">
                  <a:extLst>
                    <a:ext uri="{9D8B030D-6E8A-4147-A177-3AD203B41FA5}">
                      <a16:colId xmlns:a16="http://schemas.microsoft.com/office/drawing/2014/main" val="20001"/>
                    </a:ext>
                  </a:extLst>
                </a:gridCol>
                <a:gridCol w="709730">
                  <a:extLst>
                    <a:ext uri="{9D8B030D-6E8A-4147-A177-3AD203B41FA5}">
                      <a16:colId xmlns:a16="http://schemas.microsoft.com/office/drawing/2014/main" val="20002"/>
                    </a:ext>
                  </a:extLst>
                </a:gridCol>
                <a:gridCol w="150950">
                  <a:extLst>
                    <a:ext uri="{9D8B030D-6E8A-4147-A177-3AD203B41FA5}">
                      <a16:colId xmlns:a16="http://schemas.microsoft.com/office/drawing/2014/main" val="20003"/>
                    </a:ext>
                  </a:extLst>
                </a:gridCol>
                <a:gridCol w="1302936">
                  <a:extLst>
                    <a:ext uri="{9D8B030D-6E8A-4147-A177-3AD203B41FA5}">
                      <a16:colId xmlns:a16="http://schemas.microsoft.com/office/drawing/2014/main" val="20004"/>
                    </a:ext>
                  </a:extLst>
                </a:gridCol>
                <a:gridCol w="709730">
                  <a:extLst>
                    <a:ext uri="{9D8B030D-6E8A-4147-A177-3AD203B41FA5}">
                      <a16:colId xmlns:a16="http://schemas.microsoft.com/office/drawing/2014/main" val="20005"/>
                    </a:ext>
                  </a:extLst>
                </a:gridCol>
                <a:gridCol w="709730">
                  <a:extLst>
                    <a:ext uri="{9D8B030D-6E8A-4147-A177-3AD203B41FA5}">
                      <a16:colId xmlns:a16="http://schemas.microsoft.com/office/drawing/2014/main" val="20006"/>
                    </a:ext>
                  </a:extLst>
                </a:gridCol>
                <a:gridCol w="139474">
                  <a:extLst>
                    <a:ext uri="{9D8B030D-6E8A-4147-A177-3AD203B41FA5}">
                      <a16:colId xmlns:a16="http://schemas.microsoft.com/office/drawing/2014/main" val="20007"/>
                    </a:ext>
                  </a:extLst>
                </a:gridCol>
                <a:gridCol w="1219201">
                  <a:extLst>
                    <a:ext uri="{9D8B030D-6E8A-4147-A177-3AD203B41FA5}">
                      <a16:colId xmlns:a16="http://schemas.microsoft.com/office/drawing/2014/main" val="20008"/>
                    </a:ext>
                  </a:extLst>
                </a:gridCol>
                <a:gridCol w="685800">
                  <a:extLst>
                    <a:ext uri="{9D8B030D-6E8A-4147-A177-3AD203B41FA5}">
                      <a16:colId xmlns:a16="http://schemas.microsoft.com/office/drawing/2014/main" val="20009"/>
                    </a:ext>
                  </a:extLst>
                </a:gridCol>
                <a:gridCol w="914400">
                  <a:extLst>
                    <a:ext uri="{9D8B030D-6E8A-4147-A177-3AD203B41FA5}">
                      <a16:colId xmlns:a16="http://schemas.microsoft.com/office/drawing/2014/main" val="20010"/>
                    </a:ext>
                  </a:extLst>
                </a:gridCol>
              </a:tblGrid>
              <a:tr h="237246">
                <a:tc>
                  <a:txBody>
                    <a:bodyPr/>
                    <a:lstStyle/>
                    <a:p>
                      <a:pPr algn="l" fontAlgn="b"/>
                      <a:r>
                        <a:rPr lang="en-US" sz="800" b="1" i="0" u="none" strike="noStrike" dirty="0">
                          <a:solidFill>
                            <a:srgbClr val="000000"/>
                          </a:solidFill>
                          <a:effectLst/>
                          <a:latin typeface="Calibri"/>
                        </a:rPr>
                        <a:t>Firm</a:t>
                      </a:r>
                    </a:p>
                  </a:txBody>
                  <a:tcPr marL="7725" marR="7725" marT="5794" marB="0" anchor="b">
                    <a:lnL>
                      <a:noFill/>
                    </a:lnL>
                    <a:lnR>
                      <a:noFill/>
                    </a:lnR>
                    <a:lnT>
                      <a:noFill/>
                    </a:lnT>
                    <a:lnB>
                      <a:noFill/>
                    </a:lnB>
                    <a:solidFill>
                      <a:srgbClr val="DCE6F1"/>
                    </a:solidFill>
                  </a:tcPr>
                </a:tc>
                <a:tc>
                  <a:txBody>
                    <a:bodyPr/>
                    <a:lstStyle/>
                    <a:p>
                      <a:pPr algn="l" fontAlgn="b"/>
                      <a:r>
                        <a:rPr lang="en-US" sz="800" b="1" i="0" u="none" strike="noStrike" dirty="0">
                          <a:solidFill>
                            <a:srgbClr val="000000"/>
                          </a:solidFill>
                          <a:effectLst/>
                          <a:latin typeface="Calibri"/>
                        </a:rPr>
                        <a:t>Geographic Focus</a:t>
                      </a:r>
                    </a:p>
                  </a:txBody>
                  <a:tcPr marL="7725" marR="7725" marT="5794" marB="0" anchor="b">
                    <a:lnL>
                      <a:noFill/>
                    </a:lnL>
                    <a:lnR>
                      <a:noFill/>
                    </a:lnR>
                    <a:lnT>
                      <a:noFill/>
                    </a:lnT>
                    <a:lnB>
                      <a:noFill/>
                    </a:lnB>
                    <a:solidFill>
                      <a:srgbClr val="DCE6F1"/>
                    </a:solidFill>
                  </a:tcPr>
                </a:tc>
                <a:tc>
                  <a:txBody>
                    <a:bodyPr/>
                    <a:lstStyle/>
                    <a:p>
                      <a:pPr algn="l" fontAlgn="b"/>
                      <a:r>
                        <a:rPr lang="en-US" sz="800" b="1" i="0" u="none" strike="noStrike" dirty="0">
                          <a:solidFill>
                            <a:srgbClr val="000000"/>
                          </a:solidFill>
                          <a:effectLst/>
                          <a:latin typeface="Calibri"/>
                        </a:rPr>
                        <a:t>Sector Focus</a:t>
                      </a:r>
                    </a:p>
                  </a:txBody>
                  <a:tcPr marL="7725" marR="7725" marT="5794" marB="0" anchor="b">
                    <a:lnL>
                      <a:noFill/>
                    </a:lnL>
                    <a:lnR>
                      <a:noFill/>
                    </a:lnR>
                    <a:lnT>
                      <a:noFill/>
                    </a:lnT>
                    <a:lnB>
                      <a:noFill/>
                    </a:lnB>
                    <a:solidFill>
                      <a:srgbClr val="DCE6F1"/>
                    </a:solidFill>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Firm</a:t>
                      </a:r>
                    </a:p>
                  </a:txBody>
                  <a:tcPr marL="7725" marR="7725" marT="5794" marB="0" anchor="b">
                    <a:lnL>
                      <a:noFill/>
                    </a:lnL>
                    <a:lnR>
                      <a:noFill/>
                    </a:lnR>
                    <a:lnT>
                      <a:noFill/>
                    </a:lnT>
                    <a:lnB>
                      <a:noFill/>
                    </a:lnB>
                    <a:solidFill>
                      <a:srgbClr val="DCE6F1"/>
                    </a:solidFill>
                  </a:tcPr>
                </a:tc>
                <a:tc>
                  <a:txBody>
                    <a:bodyPr/>
                    <a:lstStyle/>
                    <a:p>
                      <a:pPr algn="l" fontAlgn="b"/>
                      <a:r>
                        <a:rPr lang="en-US" sz="800" b="1" i="0" u="none" strike="noStrike" dirty="0">
                          <a:solidFill>
                            <a:srgbClr val="000000"/>
                          </a:solidFill>
                          <a:effectLst/>
                          <a:latin typeface="Calibri"/>
                        </a:rPr>
                        <a:t>Geographic Focus</a:t>
                      </a:r>
                    </a:p>
                  </a:txBody>
                  <a:tcPr marL="7725" marR="7725" marT="5794" marB="0" anchor="b">
                    <a:lnL>
                      <a:noFill/>
                    </a:lnL>
                    <a:lnR>
                      <a:noFill/>
                    </a:lnR>
                    <a:lnT>
                      <a:noFill/>
                    </a:lnT>
                    <a:lnB>
                      <a:noFill/>
                    </a:lnB>
                    <a:solidFill>
                      <a:srgbClr val="DCE6F1"/>
                    </a:solidFill>
                  </a:tcPr>
                </a:tc>
                <a:tc>
                  <a:txBody>
                    <a:bodyPr/>
                    <a:lstStyle/>
                    <a:p>
                      <a:pPr algn="l" fontAlgn="b"/>
                      <a:r>
                        <a:rPr lang="en-US" sz="800" b="1" i="0" u="none" strike="noStrike" dirty="0">
                          <a:solidFill>
                            <a:srgbClr val="000000"/>
                          </a:solidFill>
                          <a:effectLst/>
                          <a:latin typeface="Calibri"/>
                        </a:rPr>
                        <a:t>Sector Focus</a:t>
                      </a:r>
                    </a:p>
                  </a:txBody>
                  <a:tcPr marL="7725" marR="7725" marT="5794" marB="0" anchor="b">
                    <a:lnL>
                      <a:noFill/>
                    </a:lnL>
                    <a:lnR>
                      <a:noFill/>
                    </a:lnR>
                    <a:lnT>
                      <a:noFill/>
                    </a:lnT>
                    <a:lnB>
                      <a:noFill/>
                    </a:lnB>
                    <a:solidFill>
                      <a:srgbClr val="DCE6F1"/>
                    </a:solidFill>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Firm</a:t>
                      </a:r>
                    </a:p>
                  </a:txBody>
                  <a:tcPr marL="7725" marR="7725" marT="5794" marB="0" anchor="b">
                    <a:lnL>
                      <a:noFill/>
                    </a:lnL>
                    <a:lnR>
                      <a:noFill/>
                    </a:lnR>
                    <a:lnT>
                      <a:noFill/>
                    </a:lnT>
                    <a:lnB>
                      <a:noFill/>
                    </a:lnB>
                    <a:solidFill>
                      <a:srgbClr val="DCE6F1"/>
                    </a:solidFill>
                  </a:tcPr>
                </a:tc>
                <a:tc>
                  <a:txBody>
                    <a:bodyPr/>
                    <a:lstStyle/>
                    <a:p>
                      <a:pPr algn="l" fontAlgn="b"/>
                      <a:r>
                        <a:rPr lang="en-US" sz="800" b="1" i="0" u="none" strike="noStrike" dirty="0">
                          <a:solidFill>
                            <a:srgbClr val="000000"/>
                          </a:solidFill>
                          <a:effectLst/>
                          <a:latin typeface="Calibri"/>
                        </a:rPr>
                        <a:t>Geographic Focus</a:t>
                      </a:r>
                    </a:p>
                  </a:txBody>
                  <a:tcPr marL="7725" marR="7725" marT="5794" marB="0" anchor="b">
                    <a:lnL>
                      <a:noFill/>
                    </a:lnL>
                    <a:lnR>
                      <a:noFill/>
                    </a:lnR>
                    <a:lnT>
                      <a:noFill/>
                    </a:lnT>
                    <a:lnB>
                      <a:noFill/>
                    </a:lnB>
                    <a:solidFill>
                      <a:srgbClr val="DCE6F1"/>
                    </a:solidFill>
                  </a:tcPr>
                </a:tc>
                <a:tc>
                  <a:txBody>
                    <a:bodyPr/>
                    <a:lstStyle/>
                    <a:p>
                      <a:pPr algn="l" fontAlgn="b"/>
                      <a:r>
                        <a:rPr lang="en-US" sz="800" b="1" i="0" u="none" strike="noStrike" dirty="0">
                          <a:solidFill>
                            <a:srgbClr val="000000"/>
                          </a:solidFill>
                          <a:effectLst/>
                          <a:latin typeface="Calibri"/>
                        </a:rPr>
                        <a:t>Sector Focus</a:t>
                      </a:r>
                    </a:p>
                  </a:txBody>
                  <a:tcPr marL="7725" marR="7725" marT="5794" marB="0" anchor="b">
                    <a:lnL>
                      <a:noFill/>
                    </a:lnL>
                    <a:lnR>
                      <a:noFill/>
                    </a:lnR>
                    <a:lnT>
                      <a:noFill/>
                    </a:lnT>
                    <a:lnB>
                      <a:noFill/>
                    </a:lnB>
                    <a:solidFill>
                      <a:srgbClr val="DCE6F1"/>
                    </a:solidFill>
                  </a:tcPr>
                </a:tc>
                <a:extLst>
                  <a:ext uri="{0D108BD9-81ED-4DB2-BD59-A6C34878D82A}">
                    <a16:rowId xmlns:a16="http://schemas.microsoft.com/office/drawing/2014/main" val="10000"/>
                  </a:ext>
                </a:extLst>
              </a:tr>
              <a:tr h="124997">
                <a:tc>
                  <a:txBody>
                    <a:bodyPr/>
                    <a:lstStyle/>
                    <a:p>
                      <a:pPr algn="l" fontAlgn="b"/>
                      <a:r>
                        <a:rPr lang="en-US" sz="800" b="0" i="0" u="none" strike="noStrike" dirty="0">
                          <a:solidFill>
                            <a:srgbClr val="000000"/>
                          </a:solidFill>
                          <a:effectLst/>
                          <a:latin typeface="Calibri"/>
                        </a:rPr>
                        <a:t>Advent International</a:t>
                      </a: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Europe</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Charlesbank</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Accel KKR</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Technology</a:t>
                      </a:r>
                    </a:p>
                  </a:txBody>
                  <a:tcPr marL="7725" marR="7725" marT="5794" marB="0" anchor="b">
                    <a:lnL>
                      <a:noFill/>
                    </a:lnL>
                    <a:lnR>
                      <a:noFill/>
                    </a:lnR>
                    <a:lnT>
                      <a:noFill/>
                    </a:lnT>
                    <a:lnB>
                      <a:noFill/>
                    </a:lnB>
                  </a:tcPr>
                </a:tc>
                <a:extLst>
                  <a:ext uri="{0D108BD9-81ED-4DB2-BD59-A6C34878D82A}">
                    <a16:rowId xmlns:a16="http://schemas.microsoft.com/office/drawing/2014/main" val="10001"/>
                  </a:ext>
                </a:extLst>
              </a:tr>
              <a:tr h="124997">
                <a:tc>
                  <a:txBody>
                    <a:bodyPr/>
                    <a:lstStyle/>
                    <a:p>
                      <a:pPr algn="l" fontAlgn="b"/>
                      <a:r>
                        <a:rPr lang="en-US" sz="800" b="0" i="0" u="none" strike="noStrike" dirty="0">
                          <a:solidFill>
                            <a:srgbClr val="000000"/>
                          </a:solidFill>
                          <a:effectLst/>
                          <a:latin typeface="Calibri"/>
                        </a:rPr>
                        <a:t>Blackstone Group</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Global</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Denham</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Energy</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Arbor</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U.S.</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Consumer</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extLst>
                  <a:ext uri="{0D108BD9-81ED-4DB2-BD59-A6C34878D82A}">
                    <a16:rowId xmlns:a16="http://schemas.microsoft.com/office/drawing/2014/main" val="10002"/>
                  </a:ext>
                </a:extLst>
              </a:tr>
              <a:tr h="124997">
                <a:tc>
                  <a:txBody>
                    <a:bodyPr/>
                    <a:lstStyle/>
                    <a:p>
                      <a:pPr algn="l" fontAlgn="b"/>
                      <a:r>
                        <a:rPr lang="en-US" sz="800" b="0" i="0" u="none" strike="noStrike" dirty="0">
                          <a:solidFill>
                            <a:srgbClr val="000000"/>
                          </a:solidFill>
                          <a:effectLst/>
                          <a:latin typeface="Calibri"/>
                        </a:rPr>
                        <a:t>The Carlyle Group</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EnCap</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Energy</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Asia Alternatives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Asia</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extLst>
                  <a:ext uri="{0D108BD9-81ED-4DB2-BD59-A6C34878D82A}">
                    <a16:rowId xmlns:a16="http://schemas.microsoft.com/office/drawing/2014/main" val="10003"/>
                  </a:ext>
                </a:extLst>
              </a:tr>
              <a:tr h="124997">
                <a:tc>
                  <a:txBody>
                    <a:bodyPr/>
                    <a:lstStyle/>
                    <a:p>
                      <a:pPr algn="l" fontAlgn="b"/>
                      <a:r>
                        <a:rPr lang="en-US" sz="800" b="0" i="0" u="none" strike="noStrike" dirty="0">
                          <a:solidFill>
                            <a:srgbClr val="000000"/>
                          </a:solidFill>
                          <a:effectLst/>
                          <a:latin typeface="Calibri"/>
                        </a:rPr>
                        <a:t>CVC</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Europe</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FS Equity</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Consumer</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Carnelian</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Energy</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extLst>
                  <a:ext uri="{0D108BD9-81ED-4DB2-BD59-A6C34878D82A}">
                    <a16:rowId xmlns:a16="http://schemas.microsoft.com/office/drawing/2014/main" val="10004"/>
                  </a:ext>
                </a:extLst>
              </a:tr>
              <a:tr h="124997">
                <a:tc>
                  <a:txBody>
                    <a:bodyPr/>
                    <a:lstStyle/>
                    <a:p>
                      <a:pPr algn="l" fontAlgn="b"/>
                      <a:r>
                        <a:rPr lang="en-US" sz="800" b="0" i="0" u="none" strike="noStrike" dirty="0">
                          <a:solidFill>
                            <a:srgbClr val="000000"/>
                          </a:solidFill>
                          <a:effectLst/>
                          <a:latin typeface="Calibri"/>
                        </a:rPr>
                        <a:t>Hellman &amp; </a:t>
                      </a:r>
                      <a:r>
                        <a:rPr lang="en-US" sz="800" b="0" i="0" u="none" strike="noStrike" dirty="0" smtClean="0">
                          <a:solidFill>
                            <a:srgbClr val="000000"/>
                          </a:solidFill>
                          <a:effectLst/>
                          <a:latin typeface="Calibri"/>
                        </a:rPr>
                        <a:t>Friedman</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Francisco Partners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mn-lt"/>
                        </a:rPr>
                        <a:t>Technology</a:t>
                      </a:r>
                      <a:endParaRPr lang="en-US" sz="800" b="0" i="0" u="none" strike="noStrike" dirty="0">
                        <a:solidFill>
                          <a:srgbClr val="000000"/>
                        </a:solidFill>
                        <a:effectLst/>
                        <a:latin typeface="+mn-lt"/>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Cressey &amp; Co. </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Health Care</a:t>
                      </a:r>
                    </a:p>
                  </a:txBody>
                  <a:tcPr marL="7725" marR="7725" marT="5794" marB="0" anchor="b">
                    <a:lnL>
                      <a:noFill/>
                    </a:lnL>
                    <a:lnR>
                      <a:noFill/>
                    </a:lnR>
                    <a:lnT>
                      <a:noFill/>
                    </a:lnT>
                    <a:lnB>
                      <a:noFill/>
                    </a:lnB>
                  </a:tcPr>
                </a:tc>
                <a:extLst>
                  <a:ext uri="{0D108BD9-81ED-4DB2-BD59-A6C34878D82A}">
                    <a16:rowId xmlns:a16="http://schemas.microsoft.com/office/drawing/2014/main" val="10005"/>
                  </a:ext>
                </a:extLst>
              </a:tr>
              <a:tr h="124997">
                <a:tc>
                  <a:txBody>
                    <a:bodyPr/>
                    <a:lstStyle/>
                    <a:p>
                      <a:pPr algn="l" fontAlgn="b"/>
                      <a:r>
                        <a:rPr lang="en-US" sz="800" b="0" i="0" u="none" strike="noStrike" dirty="0">
                          <a:solidFill>
                            <a:srgbClr val="000000"/>
                          </a:solidFill>
                          <a:effectLst/>
                          <a:latin typeface="Calibri"/>
                        </a:rPr>
                        <a:t>Silver Lake</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Technology</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Hahn &amp; Co.</a:t>
                      </a: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Korea</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Deutsche</a:t>
                      </a:r>
                      <a:r>
                        <a:rPr lang="en-US" sz="800" b="0" i="0" u="none" strike="noStrike" baseline="0" dirty="0" smtClean="0">
                          <a:solidFill>
                            <a:srgbClr val="000000"/>
                          </a:solidFill>
                          <a:effectLst/>
                          <a:latin typeface="Calibri"/>
                        </a:rPr>
                        <a:t> Beteiligungs</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Europe</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Generalist</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extLst>
                  <a:ext uri="{0D108BD9-81ED-4DB2-BD59-A6C34878D82A}">
                    <a16:rowId xmlns:a16="http://schemas.microsoft.com/office/drawing/2014/main" val="10006"/>
                  </a:ext>
                </a:extLst>
              </a:tr>
              <a:tr h="124997">
                <a:tc>
                  <a:txBody>
                    <a:bodyPr/>
                    <a:lstStyle/>
                    <a:p>
                      <a:pPr algn="l" fontAlgn="b"/>
                      <a:r>
                        <a:rPr lang="en-US" sz="800" b="0" i="0" u="none" strike="noStrike" dirty="0">
                          <a:solidFill>
                            <a:srgbClr val="000000"/>
                          </a:solidFill>
                          <a:effectLst/>
                          <a:latin typeface="Calibri"/>
                        </a:rPr>
                        <a:t>Thoma </a:t>
                      </a:r>
                      <a:r>
                        <a:rPr lang="en-US" sz="800" b="0" i="0" u="none" strike="noStrike" dirty="0" smtClean="0">
                          <a:solidFill>
                            <a:srgbClr val="000000"/>
                          </a:solidFill>
                          <a:effectLst/>
                          <a:latin typeface="Calibri"/>
                        </a:rPr>
                        <a:t>Bravo</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Technology</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InvestIndustrial</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Europe</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Equistone</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Europe</a:t>
                      </a:r>
                    </a:p>
                  </a:txBody>
                  <a:tcPr marL="7725" marR="7725" marT="5794" marB="0" anchor="b">
                    <a:lnL>
                      <a:noFill/>
                    </a:lnL>
                    <a:lnR>
                      <a:noFill/>
                    </a:lnR>
                    <a:lnT>
                      <a:noFill/>
                    </a:lnT>
                    <a:lnB>
                      <a:noFill/>
                    </a:lnB>
                  </a:tcPr>
                </a:tc>
                <a:tc>
                  <a:txBody>
                    <a:bodyPr/>
                    <a:lstStyle/>
                    <a:p>
                      <a:pPr marL="0" marR="0" indent="0" algn="l" defTabSz="892874" rtl="0" eaLnBrk="1" fontAlgn="b"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mn-lt"/>
                        </a:rPr>
                        <a:t>Generalist</a:t>
                      </a:r>
                    </a:p>
                  </a:txBody>
                  <a:tcPr marL="7725" marR="7725" marT="5794" marB="0" anchor="b">
                    <a:lnL>
                      <a:noFill/>
                    </a:lnL>
                    <a:lnR>
                      <a:noFill/>
                    </a:lnR>
                    <a:lnT>
                      <a:noFill/>
                    </a:lnT>
                    <a:lnB>
                      <a:noFill/>
                    </a:lnB>
                  </a:tcPr>
                </a:tc>
                <a:extLst>
                  <a:ext uri="{0D108BD9-81ED-4DB2-BD59-A6C34878D82A}">
                    <a16:rowId xmlns:a16="http://schemas.microsoft.com/office/drawing/2014/main" val="10007"/>
                  </a:ext>
                </a:extLst>
              </a:tr>
              <a:tr h="124997">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MBK</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Asia</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Falfurrias</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U.S.</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marL="0" marR="0" indent="0" algn="l" defTabSz="892874" rtl="0" eaLnBrk="1" fontAlgn="b"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mn-lt"/>
                        </a:rPr>
                        <a:t>Generalist</a:t>
                      </a:r>
                    </a:p>
                  </a:txBody>
                  <a:tcPr marL="7725" marR="7725" marT="5794" marB="0" anchor="b">
                    <a:lnL>
                      <a:noFill/>
                    </a:lnL>
                    <a:lnR>
                      <a:noFill/>
                    </a:lnR>
                    <a:lnT>
                      <a:noFill/>
                    </a:lnT>
                    <a:lnB>
                      <a:noFill/>
                    </a:lnB>
                  </a:tcPr>
                </a:tc>
                <a:extLst>
                  <a:ext uri="{0D108BD9-81ED-4DB2-BD59-A6C34878D82A}">
                    <a16:rowId xmlns:a16="http://schemas.microsoft.com/office/drawing/2014/main" val="10008"/>
                  </a:ext>
                </a:extLst>
              </a:tr>
              <a:tr h="124997">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Montagu</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Europe</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Generalist</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Livingbridge</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Europe</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Generalist</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extLst>
                  <a:ext uri="{0D108BD9-81ED-4DB2-BD59-A6C34878D82A}">
                    <a16:rowId xmlns:a16="http://schemas.microsoft.com/office/drawing/2014/main" val="10009"/>
                  </a:ext>
                </a:extLst>
              </a:tr>
              <a:tr h="124997">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Siris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Technology</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NIC</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Japan</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Generalist</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extLst>
                  <a:ext uri="{0D108BD9-81ED-4DB2-BD59-A6C34878D82A}">
                    <a16:rowId xmlns:a16="http://schemas.microsoft.com/office/drawing/2014/main" val="10010"/>
                  </a:ext>
                </a:extLst>
              </a:tr>
              <a:tr h="124997">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Stone Point</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Financials</a:t>
                      </a: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Post Oak</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Energy</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extLst>
                  <a:ext uri="{0D108BD9-81ED-4DB2-BD59-A6C34878D82A}">
                    <a16:rowId xmlns:a16="http://schemas.microsoft.com/office/drawing/2014/main" val="10011"/>
                  </a:ext>
                </a:extLst>
              </a:tr>
              <a:tr h="124997">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Thoma </a:t>
                      </a:r>
                      <a:r>
                        <a:rPr lang="en-US" sz="800" b="0" i="0" u="none" strike="noStrike" dirty="0" smtClean="0">
                          <a:solidFill>
                            <a:srgbClr val="000000"/>
                          </a:solidFill>
                          <a:effectLst/>
                          <a:latin typeface="Calibri"/>
                        </a:rPr>
                        <a:t>Bravo</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mn-lt"/>
                        </a:rPr>
                        <a:t>Technology</a:t>
                      </a:r>
                      <a:endParaRPr lang="en-US" sz="800" b="0" i="0" u="none" strike="noStrike" dirty="0">
                        <a:solidFill>
                          <a:srgbClr val="000000"/>
                        </a:solidFill>
                        <a:effectLst/>
                        <a:latin typeface="+mn-lt"/>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Rubicon</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U.S.</a:t>
                      </a: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mn-lt"/>
                        </a:rPr>
                        <a:t>Technology</a:t>
                      </a:r>
                      <a:endParaRPr lang="en-US" sz="800" b="0" i="0" u="none" strike="noStrike" dirty="0">
                        <a:solidFill>
                          <a:srgbClr val="000000"/>
                        </a:solidFill>
                        <a:effectLst/>
                        <a:latin typeface="+mn-lt"/>
                      </a:endParaRPr>
                    </a:p>
                  </a:txBody>
                  <a:tcPr marL="7725" marR="7725" marT="5794" marB="0" anchor="b">
                    <a:lnL>
                      <a:noFill/>
                    </a:lnL>
                    <a:lnR>
                      <a:noFill/>
                    </a:lnR>
                    <a:lnT>
                      <a:noFill/>
                    </a:lnT>
                    <a:lnB>
                      <a:noFill/>
                    </a:lnB>
                  </a:tcPr>
                </a:tc>
                <a:extLst>
                  <a:ext uri="{0D108BD9-81ED-4DB2-BD59-A6C34878D82A}">
                    <a16:rowId xmlns:a16="http://schemas.microsoft.com/office/drawing/2014/main" val="10012"/>
                  </a:ext>
                </a:extLst>
              </a:tr>
              <a:tr h="124997">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Summa </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Europe</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mn-lt"/>
                        </a:rPr>
                        <a:t>Generalist</a:t>
                      </a:r>
                      <a:endParaRPr lang="en-US" sz="800" b="0" i="0" u="none" strike="noStrike" dirty="0">
                        <a:solidFill>
                          <a:srgbClr val="000000"/>
                        </a:solidFill>
                        <a:effectLst/>
                        <a:latin typeface="+mn-lt"/>
                      </a:endParaRPr>
                    </a:p>
                  </a:txBody>
                  <a:tcPr marL="7725" marR="7725" marT="5794" marB="0" anchor="b">
                    <a:lnL>
                      <a:noFill/>
                    </a:lnL>
                    <a:lnR>
                      <a:noFill/>
                    </a:lnR>
                    <a:lnT>
                      <a:noFill/>
                    </a:lnT>
                    <a:lnB>
                      <a:noFill/>
                    </a:lnB>
                  </a:tcPr>
                </a:tc>
                <a:extLst>
                  <a:ext uri="{0D108BD9-81ED-4DB2-BD59-A6C34878D82A}">
                    <a16:rowId xmlns:a16="http://schemas.microsoft.com/office/drawing/2014/main" val="10013"/>
                  </a:ext>
                </a:extLst>
              </a:tr>
              <a:tr h="124997">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TPG</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Global</a:t>
                      </a: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mn-lt"/>
                        </a:rPr>
                        <a:t>Generalist</a:t>
                      </a:r>
                      <a:endParaRPr lang="en-US" sz="800" b="0" i="0" u="none" strike="noStrike" dirty="0">
                        <a:solidFill>
                          <a:srgbClr val="000000"/>
                        </a:solidFill>
                        <a:effectLst/>
                        <a:latin typeface="+mn-lt"/>
                      </a:endParaRPr>
                    </a:p>
                  </a:txBody>
                  <a:tcPr marL="7725" marR="7725" marT="5794" marB="0" anchor="b">
                    <a:lnL>
                      <a:noFill/>
                    </a:lnL>
                    <a:lnR>
                      <a:noFill/>
                    </a:lnR>
                    <a:lnT>
                      <a:noFill/>
                    </a:lnT>
                    <a:lnB>
                      <a:noFill/>
                    </a:lnB>
                  </a:tcPr>
                </a:tc>
                <a:extLst>
                  <a:ext uri="{0D108BD9-81ED-4DB2-BD59-A6C34878D82A}">
                    <a16:rowId xmlns:a16="http://schemas.microsoft.com/office/drawing/2014/main" val="10014"/>
                  </a:ext>
                </a:extLst>
              </a:tr>
              <a:tr h="124997">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Warburg Pincus</a:t>
                      </a: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Asia</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mn-lt"/>
                        </a:rPr>
                        <a:t>Generalist</a:t>
                      </a:r>
                      <a:endParaRPr lang="en-US" sz="800" b="0" i="0" u="none" strike="noStrike" dirty="0">
                        <a:solidFill>
                          <a:srgbClr val="000000"/>
                        </a:solidFill>
                        <a:effectLst/>
                        <a:latin typeface="+mn-lt"/>
                      </a:endParaRPr>
                    </a:p>
                  </a:txBody>
                  <a:tcPr marL="7725" marR="7725" marT="5794" marB="0" anchor="b">
                    <a:lnL>
                      <a:noFill/>
                    </a:lnL>
                    <a:lnR>
                      <a:noFill/>
                    </a:lnR>
                    <a:lnT>
                      <a:noFill/>
                    </a:lnT>
                    <a:lnB>
                      <a:noFill/>
                    </a:lnB>
                  </a:tcPr>
                </a:tc>
                <a:extLst>
                  <a:ext uri="{0D108BD9-81ED-4DB2-BD59-A6C34878D82A}">
                    <a16:rowId xmlns:a16="http://schemas.microsoft.com/office/drawing/2014/main" val="10015"/>
                  </a:ext>
                </a:extLst>
              </a:tr>
              <a:tr h="124997">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Waterland</a:t>
                      </a:r>
                    </a:p>
                  </a:txBody>
                  <a:tcPr marL="7725" marR="7725" marT="579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Europe</a:t>
                      </a: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mn-lt"/>
                        </a:rPr>
                        <a:t>Generalist</a:t>
                      </a:r>
                      <a:endParaRPr lang="en-US" sz="800" b="0" i="0" u="none" strike="noStrike" dirty="0">
                        <a:solidFill>
                          <a:srgbClr val="000000"/>
                        </a:solidFill>
                        <a:effectLst/>
                        <a:latin typeface="+mn-lt"/>
                      </a:endParaRPr>
                    </a:p>
                  </a:txBody>
                  <a:tcPr marL="7725" marR="7725" marT="5794" marB="0" anchor="b">
                    <a:lnL>
                      <a:noFill/>
                    </a:lnL>
                    <a:lnR>
                      <a:noFill/>
                    </a:lnR>
                    <a:lnT>
                      <a:noFill/>
                    </a:lnT>
                    <a:lnB>
                      <a:noFill/>
                    </a:lnB>
                  </a:tcPr>
                </a:tc>
                <a:extLst>
                  <a:ext uri="{0D108BD9-81ED-4DB2-BD59-A6C34878D82A}">
                    <a16:rowId xmlns:a16="http://schemas.microsoft.com/office/drawing/2014/main" val="4184181766"/>
                  </a:ext>
                </a:extLst>
              </a:tr>
              <a:tr h="124997">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WindRose</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U.S.</a:t>
                      </a:r>
                      <a:endParaRPr lang="en-US" sz="800" b="0" i="0" u="none" strike="noStrike" dirty="0">
                        <a:solidFill>
                          <a:srgbClr val="000000"/>
                        </a:solidFill>
                        <a:effectLst/>
                        <a:latin typeface="Calibri"/>
                      </a:endParaRPr>
                    </a:p>
                  </a:txBody>
                  <a:tcPr marL="7725" marR="7725" marT="5794" marB="0" anchor="b">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Health Care</a:t>
                      </a:r>
                    </a:p>
                  </a:txBody>
                  <a:tcPr marL="7725" marR="7725" marT="5794" marB="0" anchor="b">
                    <a:lnL>
                      <a:noFill/>
                    </a:lnL>
                    <a:lnR>
                      <a:noFill/>
                    </a:lnR>
                    <a:lnT>
                      <a:noFill/>
                    </a:lnT>
                    <a:lnB>
                      <a:noFill/>
                    </a:lnB>
                  </a:tcPr>
                </a:tc>
                <a:extLst>
                  <a:ext uri="{0D108BD9-81ED-4DB2-BD59-A6C34878D82A}">
                    <a16:rowId xmlns:a16="http://schemas.microsoft.com/office/drawing/2014/main" val="10016"/>
                  </a:ext>
                </a:extLst>
              </a:tr>
            </a:tbl>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06231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Buyout Portfolio </a:t>
            </a:r>
            <a:endParaRPr lang="en-US" dirty="0"/>
          </a:p>
        </p:txBody>
      </p:sp>
      <p:sp>
        <p:nvSpPr>
          <p:cNvPr id="2" name="Text Placeholder 1"/>
          <p:cNvSpPr>
            <a:spLocks noGrp="1"/>
          </p:cNvSpPr>
          <p:nvPr>
            <p:ph type="body" idx="1"/>
          </p:nvPr>
        </p:nvSpPr>
        <p:spPr>
          <a:xfrm>
            <a:off x="189727" y="1081354"/>
            <a:ext cx="3886199" cy="220265"/>
          </a:xfrm>
        </p:spPr>
        <p:txBody>
          <a:bodyPr>
            <a:noAutofit/>
          </a:bodyPr>
          <a:lstStyle/>
          <a:p>
            <a:r>
              <a:rPr lang="en-US" sz="1200" dirty="0"/>
              <a:t>Exposure by Sector</a:t>
            </a:r>
          </a:p>
        </p:txBody>
      </p:sp>
      <p:sp>
        <p:nvSpPr>
          <p:cNvPr id="3" name="Text Placeholder 2"/>
          <p:cNvSpPr>
            <a:spLocks noGrp="1"/>
          </p:cNvSpPr>
          <p:nvPr>
            <p:ph type="body" sz="quarter" idx="3"/>
          </p:nvPr>
        </p:nvSpPr>
        <p:spPr>
          <a:xfrm>
            <a:off x="4645073" y="3187827"/>
            <a:ext cx="4346575" cy="277415"/>
          </a:xfrm>
        </p:spPr>
        <p:txBody>
          <a:bodyPr>
            <a:normAutofit fontScale="62500" lnSpcReduction="20000"/>
          </a:bodyPr>
          <a:lstStyle/>
          <a:p>
            <a:r>
              <a:rPr lang="en-US" dirty="0"/>
              <a:t>Portfolio Commentary</a:t>
            </a:r>
          </a:p>
        </p:txBody>
      </p:sp>
      <p:sp>
        <p:nvSpPr>
          <p:cNvPr id="8" name="Content Placeholder 7"/>
          <p:cNvSpPr>
            <a:spLocks noGrp="1"/>
          </p:cNvSpPr>
          <p:nvPr>
            <p:ph sz="quarter" idx="4"/>
          </p:nvPr>
        </p:nvSpPr>
        <p:spPr>
          <a:xfrm>
            <a:off x="4645073" y="3497464"/>
            <a:ext cx="4346575" cy="1412081"/>
          </a:xfrm>
        </p:spPr>
        <p:txBody>
          <a:bodyPr>
            <a:normAutofit fontScale="55000" lnSpcReduction="20000"/>
          </a:bodyPr>
          <a:lstStyle/>
          <a:p>
            <a:r>
              <a:rPr lang="en-US" dirty="0" smtClean="0"/>
              <a:t>Buyout portfolio remains tech heavy at almost 40%</a:t>
            </a:r>
          </a:p>
          <a:p>
            <a:r>
              <a:rPr lang="en-US" dirty="0"/>
              <a:t>M</a:t>
            </a:r>
            <a:r>
              <a:rPr lang="en-US" dirty="0" smtClean="0"/>
              <a:t>anufacturing/industrial, health care, and consumer/retail represent another 39% of the portfolio</a:t>
            </a:r>
          </a:p>
          <a:p>
            <a:r>
              <a:rPr lang="en-US" dirty="0" smtClean="0"/>
              <a:t>Buyout exposure continues to shift smaller and away from large buyout</a:t>
            </a:r>
          </a:p>
          <a:p>
            <a:r>
              <a:rPr lang="en-US" dirty="0" smtClean="0"/>
              <a:t>Portfolio weighted heavily towards North America, but exposure to Europe and Asia continue to grow</a:t>
            </a:r>
            <a:endParaRPr lang="en-US" dirty="0"/>
          </a:p>
        </p:txBody>
      </p:sp>
      <p:sp>
        <p:nvSpPr>
          <p:cNvPr id="13" name="Text Placeholder 1"/>
          <p:cNvSpPr txBox="1">
            <a:spLocks/>
          </p:cNvSpPr>
          <p:nvPr/>
        </p:nvSpPr>
        <p:spPr>
          <a:xfrm>
            <a:off x="234831" y="2962037"/>
            <a:ext cx="3886199" cy="220265"/>
          </a:xfrm>
          <a:prstGeom prst="rect">
            <a:avLst/>
          </a:prstGeom>
        </p:spPr>
        <p:txBody>
          <a:bodyPr vert="horz" lIns="89297" tIns="44655" rIns="89297" bIns="44655" rtlCol="0" anchor="b">
            <a:noAutofit/>
          </a:bodyPr>
          <a:lstStyle>
            <a:lvl1pPr marL="0" indent="0" algn="l" defTabSz="892874" rtl="0" eaLnBrk="1" latinLnBrk="0" hangingPunct="1">
              <a:spcBef>
                <a:spcPct val="20000"/>
              </a:spcBef>
              <a:buFont typeface="Arial" pitchFamily="34" charset="0"/>
              <a:buNone/>
              <a:defRPr sz="2400" b="1" kern="1200">
                <a:solidFill>
                  <a:schemeClr val="tx1"/>
                </a:solidFill>
                <a:latin typeface="+mn-lt"/>
                <a:ea typeface="+mn-ea"/>
                <a:cs typeface="+mn-cs"/>
              </a:defRPr>
            </a:lvl1pPr>
            <a:lvl2pPr marL="446439" indent="0" algn="l" defTabSz="892874" rtl="0" eaLnBrk="1" latinLnBrk="0" hangingPunct="1">
              <a:spcBef>
                <a:spcPct val="20000"/>
              </a:spcBef>
              <a:buFont typeface="Arial" pitchFamily="34" charset="0"/>
              <a:buNone/>
              <a:defRPr sz="2000" b="1" kern="1200">
                <a:solidFill>
                  <a:schemeClr val="tx1"/>
                </a:solidFill>
                <a:latin typeface="+mn-lt"/>
                <a:ea typeface="+mn-ea"/>
                <a:cs typeface="+mn-cs"/>
              </a:defRPr>
            </a:lvl2pPr>
            <a:lvl3pPr marL="892874" indent="0" algn="l" defTabSz="892874"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39277"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4pPr>
            <a:lvl5pPr marL="1785702"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32115"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6pPr>
            <a:lvl7pPr marL="2678545"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7pPr>
            <a:lvl8pPr marL="3124964"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8pPr>
            <a:lvl9pPr marL="3571387"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0" marR="0" lvl="0" indent="0" algn="l" defTabSz="892874"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Exposure by Geography</a:t>
            </a:r>
          </a:p>
        </p:txBody>
      </p:sp>
      <p:sp>
        <p:nvSpPr>
          <p:cNvPr id="11" name="Text Placeholder 1"/>
          <p:cNvSpPr txBox="1">
            <a:spLocks/>
          </p:cNvSpPr>
          <p:nvPr/>
        </p:nvSpPr>
        <p:spPr>
          <a:xfrm>
            <a:off x="4682854" y="1128072"/>
            <a:ext cx="3886199" cy="220265"/>
          </a:xfrm>
          <a:prstGeom prst="rect">
            <a:avLst/>
          </a:prstGeom>
        </p:spPr>
        <p:txBody>
          <a:bodyPr vert="horz" lIns="89297" tIns="44655" rIns="89297" bIns="44655" rtlCol="0" anchor="b">
            <a:noAutofit/>
          </a:bodyPr>
          <a:lstStyle>
            <a:lvl1pPr marL="0" indent="0" algn="l" defTabSz="892874" rtl="0" eaLnBrk="1" latinLnBrk="0" hangingPunct="1">
              <a:spcBef>
                <a:spcPct val="20000"/>
              </a:spcBef>
              <a:buFont typeface="Arial" pitchFamily="34" charset="0"/>
              <a:buNone/>
              <a:defRPr sz="2400" b="1" kern="1200">
                <a:solidFill>
                  <a:schemeClr val="tx1"/>
                </a:solidFill>
                <a:latin typeface="+mn-lt"/>
                <a:ea typeface="+mn-ea"/>
                <a:cs typeface="+mn-cs"/>
              </a:defRPr>
            </a:lvl1pPr>
            <a:lvl2pPr marL="446439" indent="0" algn="l" defTabSz="892874" rtl="0" eaLnBrk="1" latinLnBrk="0" hangingPunct="1">
              <a:spcBef>
                <a:spcPct val="20000"/>
              </a:spcBef>
              <a:buFont typeface="Arial" pitchFamily="34" charset="0"/>
              <a:buNone/>
              <a:defRPr sz="2000" b="1" kern="1200">
                <a:solidFill>
                  <a:schemeClr val="tx1"/>
                </a:solidFill>
                <a:latin typeface="+mn-lt"/>
                <a:ea typeface="+mn-ea"/>
                <a:cs typeface="+mn-cs"/>
              </a:defRPr>
            </a:lvl2pPr>
            <a:lvl3pPr marL="892874" indent="0" algn="l" defTabSz="892874"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39277"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4pPr>
            <a:lvl5pPr marL="1785702"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32115"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6pPr>
            <a:lvl7pPr marL="2678545"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7pPr>
            <a:lvl8pPr marL="3124964"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8pPr>
            <a:lvl9pPr marL="3571387"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0" marR="0" lvl="0" indent="0" algn="l" defTabSz="892874"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Exposure by Size</a:t>
            </a:r>
          </a:p>
        </p:txBody>
      </p:sp>
      <p:sp>
        <p:nvSpPr>
          <p:cNvPr id="6" name="TextBox 5"/>
          <p:cNvSpPr txBox="1"/>
          <p:nvPr/>
        </p:nvSpPr>
        <p:spPr>
          <a:xfrm>
            <a:off x="76203" y="4878746"/>
            <a:ext cx="25845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*Exposure weightings by NAV as of </a:t>
            </a: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12/31/20</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5" name="Chart 14"/>
          <p:cNvGraphicFramePr>
            <a:graphicFrameLocks/>
          </p:cNvGraphicFramePr>
          <p:nvPr>
            <p:extLst>
              <p:ext uri="{D42A27DB-BD31-4B8C-83A1-F6EECF244321}">
                <p14:modId xmlns:p14="http://schemas.microsoft.com/office/powerpoint/2010/main" val="3480830274"/>
              </p:ext>
            </p:extLst>
          </p:nvPr>
        </p:nvGraphicFramePr>
        <p:xfrm>
          <a:off x="849254" y="1063229"/>
          <a:ext cx="4027545" cy="21245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a:graphicFrameLocks/>
          </p:cNvGraphicFramePr>
          <p:nvPr>
            <p:extLst>
              <p:ext uri="{D42A27DB-BD31-4B8C-83A1-F6EECF244321}">
                <p14:modId xmlns:p14="http://schemas.microsoft.com/office/powerpoint/2010/main" val="4218476714"/>
              </p:ext>
            </p:extLst>
          </p:nvPr>
        </p:nvGraphicFramePr>
        <p:xfrm>
          <a:off x="919926" y="3008755"/>
          <a:ext cx="3886200" cy="20323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extLst>
              <p:ext uri="{D42A27DB-BD31-4B8C-83A1-F6EECF244321}">
                <p14:modId xmlns:p14="http://schemas.microsoft.com/office/powerpoint/2010/main" val="636668637"/>
              </p:ext>
            </p:extLst>
          </p:nvPr>
        </p:nvGraphicFramePr>
        <p:xfrm>
          <a:off x="4817884" y="1024622"/>
          <a:ext cx="3943905" cy="2151882"/>
        </p:xfrm>
        <a:graphic>
          <a:graphicData uri="http://schemas.openxmlformats.org/drawingml/2006/chart">
            <c:chart xmlns:c="http://schemas.openxmlformats.org/drawingml/2006/chart" xmlns:r="http://schemas.openxmlformats.org/officeDocument/2006/relationships" r:id="rId4"/>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76708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Buyout Portfolio Performance </a:t>
            </a:r>
            <a:endParaRPr lang="en-US" dirty="0"/>
          </a:p>
        </p:txBody>
      </p:sp>
      <p:cxnSp>
        <p:nvCxnSpPr>
          <p:cNvPr id="8" name="Straight Connector 7"/>
          <p:cNvCxnSpPr/>
          <p:nvPr/>
        </p:nvCxnSpPr>
        <p:spPr>
          <a:xfrm>
            <a:off x="3995528" y="3202109"/>
            <a:ext cx="0" cy="177165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13379" y="845257"/>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As of December 31,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5109821" y="1311832"/>
            <a:ext cx="3657600" cy="1169551"/>
          </a:xfrm>
          <a:prstGeom prst="rect">
            <a:avLst/>
          </a:prstGeom>
          <a:noFill/>
        </p:spPr>
        <p:txBody>
          <a:bodyPr wrap="square" rtlCol="0">
            <a:spAutoFit/>
          </a:bodyPr>
          <a:lstStyle/>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Strong absolute performance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Greater convergence between U.S. Buyouts, Non-U.S. Buyouts, and U.S. Growth Equity</a:t>
            </a:r>
          </a:p>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Alpha over public markets (PME) of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5.3%</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DPI of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1.1x </a:t>
            </a:r>
            <a:r>
              <a:rPr kumimoji="0" lang="en-US" sz="1400" b="0" i="0" u="none" strike="noStrike" kern="1200" cap="none" spc="0" normalizeH="0" baseline="0" noProof="0" dirty="0">
                <a:ln>
                  <a:noFill/>
                </a:ln>
                <a:solidFill>
                  <a:prstClr val="black"/>
                </a:solidFill>
                <a:effectLst/>
                <a:uLnTx/>
                <a:uFillTx/>
                <a:latin typeface="Calibri"/>
                <a:ea typeface="+mn-ea"/>
                <a:cs typeface="+mn-cs"/>
              </a:rPr>
              <a:t>and TVPI of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1.7x</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4273942034"/>
              </p:ext>
            </p:extLst>
          </p:nvPr>
        </p:nvGraphicFramePr>
        <p:xfrm>
          <a:off x="381526" y="1356428"/>
          <a:ext cx="4572000" cy="1714500"/>
        </p:xfrm>
        <a:graphic>
          <a:graphicData uri="http://schemas.openxmlformats.org/drawingml/2006/table">
            <a:tbl>
              <a:tblPr/>
              <a:tblGrid>
                <a:gridCol w="1485900">
                  <a:extLst>
                    <a:ext uri="{9D8B030D-6E8A-4147-A177-3AD203B41FA5}">
                      <a16:colId xmlns:a16="http://schemas.microsoft.com/office/drawing/2014/main" val="570976073"/>
                    </a:ext>
                  </a:extLst>
                </a:gridCol>
                <a:gridCol w="647700">
                  <a:extLst>
                    <a:ext uri="{9D8B030D-6E8A-4147-A177-3AD203B41FA5}">
                      <a16:colId xmlns:a16="http://schemas.microsoft.com/office/drawing/2014/main" val="884841819"/>
                    </a:ext>
                  </a:extLst>
                </a:gridCol>
                <a:gridCol w="609600">
                  <a:extLst>
                    <a:ext uri="{9D8B030D-6E8A-4147-A177-3AD203B41FA5}">
                      <a16:colId xmlns:a16="http://schemas.microsoft.com/office/drawing/2014/main" val="4056624542"/>
                    </a:ext>
                  </a:extLst>
                </a:gridCol>
                <a:gridCol w="609600">
                  <a:extLst>
                    <a:ext uri="{9D8B030D-6E8A-4147-A177-3AD203B41FA5}">
                      <a16:colId xmlns:a16="http://schemas.microsoft.com/office/drawing/2014/main" val="987600208"/>
                    </a:ext>
                  </a:extLst>
                </a:gridCol>
                <a:gridCol w="609600">
                  <a:extLst>
                    <a:ext uri="{9D8B030D-6E8A-4147-A177-3AD203B41FA5}">
                      <a16:colId xmlns:a16="http://schemas.microsoft.com/office/drawing/2014/main" val="1335743684"/>
                    </a:ext>
                  </a:extLst>
                </a:gridCol>
                <a:gridCol w="609600">
                  <a:extLst>
                    <a:ext uri="{9D8B030D-6E8A-4147-A177-3AD203B41FA5}">
                      <a16:colId xmlns:a16="http://schemas.microsoft.com/office/drawing/2014/main" val="4009447387"/>
                    </a:ext>
                  </a:extLst>
                </a:gridCol>
              </a:tblGrid>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effectLst/>
                          <a:latin typeface="Calibri" panose="020F0502020204030204" pitchFamily="34" charset="0"/>
                        </a:rPr>
                        <a:t>1yr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3yr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5yr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10yr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S.I.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50771993"/>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U.S Buyouts</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22.0%</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17.2%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18.4%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15.4%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12.9%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73767"/>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Non-U.S. Buyouts</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28.5%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18.6%</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19.1%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16.2%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13.2%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3941115544"/>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U.S. Growth</a:t>
                      </a:r>
                      <a:r>
                        <a:rPr lang="en-US" sz="1100" b="1" i="0" u="none" strike="noStrike" baseline="0" dirty="0" smtClean="0">
                          <a:solidFill>
                            <a:srgbClr val="000000"/>
                          </a:solidFill>
                          <a:effectLst/>
                          <a:latin typeface="Calibri" panose="020F0502020204030204" pitchFamily="34" charset="0"/>
                        </a:rPr>
                        <a:t> Equity</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37.7%</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24.3%</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19.4%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17.8%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15.5%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442694776"/>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Non-U.S. Growth</a:t>
                      </a:r>
                      <a:r>
                        <a:rPr lang="en-US" sz="1100" b="1" i="0" u="none" strike="noStrike" baseline="0" dirty="0" smtClean="0">
                          <a:solidFill>
                            <a:srgbClr val="000000"/>
                          </a:solidFill>
                          <a:effectLst/>
                          <a:latin typeface="Calibri" panose="020F0502020204030204" pitchFamily="34" charset="0"/>
                        </a:rPr>
                        <a:t> Equity</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22.0%</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14.2%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13.4%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9.8%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10.5%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002729935"/>
                  </a:ext>
                </a:extLst>
              </a:tr>
              <a:tr h="190500">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4174032833"/>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Total Buyouts</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24.9%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18.1%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18.4%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15.6%</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13.1%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3008332259"/>
                  </a:ext>
                </a:extLst>
              </a:tr>
              <a:tr h="190500">
                <a:tc>
                  <a:txBody>
                    <a:bodyPr/>
                    <a:lstStyle/>
                    <a:p>
                      <a:pPr algn="l" fontAlgn="b"/>
                      <a:r>
                        <a:rPr lang="en-US" sz="1100" b="1" i="0" u="none" strike="noStrike" baseline="0" dirty="0" smtClean="0">
                          <a:solidFill>
                            <a:srgbClr val="000000"/>
                          </a:solidFill>
                          <a:effectLst/>
                          <a:latin typeface="Calibri" panose="020F0502020204030204" pitchFamily="34" charset="0"/>
                        </a:rPr>
                        <a:t>CA Benchmark (mean)</a:t>
                      </a: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27.2%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17.5%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17.1%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14.0%</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13.1%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795675810"/>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CA Benchmark</a:t>
                      </a:r>
                      <a:r>
                        <a:rPr lang="en-US" sz="1100" b="1" i="0" u="none" strike="noStrike" baseline="0" dirty="0" smtClean="0">
                          <a:solidFill>
                            <a:srgbClr val="000000"/>
                          </a:solidFill>
                          <a:effectLst/>
                          <a:latin typeface="Calibri" panose="020F0502020204030204" pitchFamily="34" charset="0"/>
                        </a:rPr>
                        <a:t> (median)</a:t>
                      </a: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8.5%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7.2%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10.4%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11.8%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12.6%</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3760143816"/>
                  </a:ext>
                </a:extLst>
              </a:tr>
            </a:tbl>
          </a:graphicData>
        </a:graphic>
      </p:graphicFrame>
      <p:graphicFrame>
        <p:nvGraphicFramePr>
          <p:cNvPr id="14" name="Chart 13"/>
          <p:cNvGraphicFramePr>
            <a:graphicFrameLocks/>
          </p:cNvGraphicFramePr>
          <p:nvPr>
            <p:extLst>
              <p:ext uri="{D42A27DB-BD31-4B8C-83A1-F6EECF244321}">
                <p14:modId xmlns:p14="http://schemas.microsoft.com/office/powerpoint/2010/main" val="864350434"/>
              </p:ext>
            </p:extLst>
          </p:nvPr>
        </p:nvGraphicFramePr>
        <p:xfrm>
          <a:off x="381526" y="3028950"/>
          <a:ext cx="4572000" cy="18752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4036318"/>
              </p:ext>
            </p:extLst>
          </p:nvPr>
        </p:nvGraphicFramePr>
        <p:xfrm>
          <a:off x="5570910" y="3202109"/>
          <a:ext cx="2514600" cy="1334166"/>
        </p:xfrm>
        <a:graphic>
          <a:graphicData uri="http://schemas.openxmlformats.org/drawingml/2006/table">
            <a:tbl>
              <a:tblPr/>
              <a:tblGrid>
                <a:gridCol w="583358">
                  <a:extLst>
                    <a:ext uri="{9D8B030D-6E8A-4147-A177-3AD203B41FA5}">
                      <a16:colId xmlns:a16="http://schemas.microsoft.com/office/drawing/2014/main" val="570976073"/>
                    </a:ext>
                  </a:extLst>
                </a:gridCol>
                <a:gridCol w="883232">
                  <a:extLst>
                    <a:ext uri="{9D8B030D-6E8A-4147-A177-3AD203B41FA5}">
                      <a16:colId xmlns:a16="http://schemas.microsoft.com/office/drawing/2014/main" val="884841819"/>
                    </a:ext>
                  </a:extLst>
                </a:gridCol>
                <a:gridCol w="1048010">
                  <a:extLst>
                    <a:ext uri="{9D8B030D-6E8A-4147-A177-3AD203B41FA5}">
                      <a16:colId xmlns:a16="http://schemas.microsoft.com/office/drawing/2014/main" val="4056624542"/>
                    </a:ext>
                  </a:extLst>
                </a:gridCol>
              </a:tblGrid>
              <a:tr h="22236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ctr" fontAlgn="b"/>
                      <a:r>
                        <a:rPr lang="en-US" sz="1100" b="1" i="0" u="none" strike="noStrike" dirty="0" smtClean="0">
                          <a:solidFill>
                            <a:srgbClr val="000000"/>
                          </a:solidFill>
                          <a:effectLst/>
                          <a:latin typeface="Calibri" panose="020F0502020204030204" pitchFamily="34" charset="0"/>
                        </a:rPr>
                        <a:t>Quartile Dispersion</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1DE"/>
                    </a:solidFill>
                  </a:tcPr>
                </a:tc>
                <a:tc hMerge="1">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045334112"/>
                  </a:ext>
                </a:extLst>
              </a:tr>
              <a:tr h="22236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1" i="0" u="none" strike="noStrike" dirty="0" smtClean="0">
                          <a:solidFill>
                            <a:srgbClr val="000000"/>
                          </a:solidFill>
                          <a:effectLst/>
                          <a:latin typeface="Calibri" panose="020F0502020204030204" pitchFamily="34" charset="0"/>
                        </a:rPr>
                        <a:t># of Funds</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smtClean="0">
                          <a:solidFill>
                            <a:srgbClr val="000000"/>
                          </a:solidFill>
                          <a:effectLst/>
                          <a:latin typeface="Calibri" panose="020F0502020204030204" pitchFamily="34" charset="0"/>
                        </a:rPr>
                        <a:t>$$ Committed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50771993"/>
                  </a:ext>
                </a:extLst>
              </a:tr>
              <a:tr h="222361">
                <a:tc>
                  <a:txBody>
                    <a:bodyPr/>
                    <a:lstStyle/>
                    <a:p>
                      <a:pPr algn="ctr" fontAlgn="b"/>
                      <a:r>
                        <a:rPr lang="en-US" sz="1100" b="1" i="0" u="none" strike="noStrike" dirty="0" smtClean="0">
                          <a:solidFill>
                            <a:srgbClr val="000000"/>
                          </a:solidFill>
                          <a:effectLst/>
                          <a:latin typeface="Calibri" panose="020F0502020204030204" pitchFamily="34" charset="0"/>
                        </a:rPr>
                        <a:t>1</a:t>
                      </a:r>
                      <a:r>
                        <a:rPr lang="en-US" sz="1100" b="1" i="0" u="none" strike="noStrike" baseline="30000" dirty="0" smtClean="0">
                          <a:solidFill>
                            <a:srgbClr val="000000"/>
                          </a:solidFill>
                          <a:effectLst/>
                          <a:latin typeface="Calibri" panose="020F0502020204030204" pitchFamily="34" charset="0"/>
                        </a:rPr>
                        <a:t>st</a:t>
                      </a:r>
                      <a:endParaRPr lang="en-US" sz="1100" b="1" i="0" u="none" strike="noStrike" dirty="0" smtClean="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73767"/>
                  </a:ext>
                </a:extLst>
              </a:tr>
              <a:tr h="222361">
                <a:tc>
                  <a:txBody>
                    <a:bodyPr/>
                    <a:lstStyle/>
                    <a:p>
                      <a:pPr algn="ctr" fontAlgn="b"/>
                      <a:r>
                        <a:rPr lang="en-US" sz="1100" b="1" i="0" u="none" strike="noStrike" dirty="0" smtClean="0">
                          <a:solidFill>
                            <a:srgbClr val="000000"/>
                          </a:solidFill>
                          <a:effectLst/>
                          <a:latin typeface="Calibri" panose="020F0502020204030204" pitchFamily="34" charset="0"/>
                        </a:rPr>
                        <a:t>2</a:t>
                      </a:r>
                      <a:r>
                        <a:rPr lang="en-US" sz="1100" b="1" i="0" u="none" strike="noStrike" baseline="30000" dirty="0" smtClean="0">
                          <a:solidFill>
                            <a:srgbClr val="000000"/>
                          </a:solidFill>
                          <a:effectLst/>
                          <a:latin typeface="Calibri" panose="020F0502020204030204" pitchFamily="34" charset="0"/>
                        </a:rPr>
                        <a:t>nd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37%</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37%</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3941115544"/>
                  </a:ext>
                </a:extLst>
              </a:tr>
              <a:tr h="222361">
                <a:tc>
                  <a:txBody>
                    <a:bodyPr/>
                    <a:lstStyle/>
                    <a:p>
                      <a:pPr algn="ctr" fontAlgn="b"/>
                      <a:r>
                        <a:rPr lang="en-US" sz="1100" b="1" i="0" u="none" strike="noStrike" dirty="0" smtClean="0">
                          <a:solidFill>
                            <a:srgbClr val="000000"/>
                          </a:solidFill>
                          <a:effectLst/>
                          <a:latin typeface="Calibri" panose="020F0502020204030204" pitchFamily="34" charset="0"/>
                        </a:rPr>
                        <a:t>3</a:t>
                      </a:r>
                      <a:r>
                        <a:rPr lang="en-US" sz="1100" b="1" i="0" u="none" strike="noStrike" baseline="30000" dirty="0" smtClean="0">
                          <a:solidFill>
                            <a:srgbClr val="000000"/>
                          </a:solidFill>
                          <a:effectLst/>
                          <a:latin typeface="Calibri" panose="020F0502020204030204" pitchFamily="34" charset="0"/>
                        </a:rPr>
                        <a:t>rd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26%</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442694776"/>
                  </a:ext>
                </a:extLst>
              </a:tr>
              <a:tr h="222361">
                <a:tc>
                  <a:txBody>
                    <a:bodyPr/>
                    <a:lstStyle/>
                    <a:p>
                      <a:pPr algn="ctr" fontAlgn="b"/>
                      <a:r>
                        <a:rPr lang="en-US" sz="1100" b="1" i="0" u="none" strike="noStrike" dirty="0" smtClean="0">
                          <a:solidFill>
                            <a:srgbClr val="000000"/>
                          </a:solidFill>
                          <a:effectLst/>
                          <a:latin typeface="Calibri" panose="020F0502020204030204" pitchFamily="34" charset="0"/>
                        </a:rPr>
                        <a:t>4</a:t>
                      </a:r>
                      <a:r>
                        <a:rPr lang="en-US" sz="1100" b="1" i="0" u="none" strike="noStrike" baseline="30000" dirty="0" smtClean="0">
                          <a:solidFill>
                            <a:srgbClr val="000000"/>
                          </a:solidFill>
                          <a:effectLst/>
                          <a:latin typeface="Calibri" panose="020F0502020204030204" pitchFamily="34" charset="0"/>
                        </a:rPr>
                        <a:t>th</a:t>
                      </a:r>
                      <a:endParaRPr lang="en-US" sz="1100" b="1" i="0" u="none" strike="noStrike" dirty="0" smtClean="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16%</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13%</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002729935"/>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0104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Venture Capital Portfolio</a:t>
            </a:r>
            <a:endParaRPr lang="en-US" dirty="0"/>
          </a:p>
        </p:txBody>
      </p:sp>
      <p:sp>
        <p:nvSpPr>
          <p:cNvPr id="7" name="Text Placeholder 6"/>
          <p:cNvSpPr>
            <a:spLocks noGrp="1"/>
          </p:cNvSpPr>
          <p:nvPr>
            <p:ph type="body" sz="quarter" idx="3"/>
          </p:nvPr>
        </p:nvSpPr>
        <p:spPr>
          <a:xfrm>
            <a:off x="4419602" y="1151336"/>
            <a:ext cx="4572047" cy="334565"/>
          </a:xfrm>
        </p:spPr>
        <p:txBody>
          <a:bodyPr>
            <a:normAutofit fontScale="77500" lnSpcReduction="20000"/>
          </a:bodyPr>
          <a:lstStyle/>
          <a:p>
            <a:r>
              <a:rPr lang="en-US" dirty="0" smtClean="0"/>
              <a:t>Portfolio Commentary</a:t>
            </a:r>
          </a:p>
        </p:txBody>
      </p:sp>
      <p:sp>
        <p:nvSpPr>
          <p:cNvPr id="8" name="Content Placeholder 7"/>
          <p:cNvSpPr>
            <a:spLocks noGrp="1"/>
          </p:cNvSpPr>
          <p:nvPr>
            <p:ph sz="quarter" idx="4"/>
          </p:nvPr>
        </p:nvSpPr>
        <p:spPr>
          <a:xfrm>
            <a:off x="4419602" y="1485901"/>
            <a:ext cx="4572047" cy="1355275"/>
          </a:xfrm>
        </p:spPr>
        <p:txBody>
          <a:bodyPr>
            <a:normAutofit fontScale="55000" lnSpcReduction="20000"/>
          </a:bodyPr>
          <a:lstStyle/>
          <a:p>
            <a:r>
              <a:rPr lang="en-US" dirty="0" smtClean="0"/>
              <a:t>Three active separate account/fund-of-fund relationships: TrueBridge, Silicon Valley Bank and Tiger Iron</a:t>
            </a:r>
          </a:p>
          <a:p>
            <a:r>
              <a:rPr lang="en-US" dirty="0" smtClean="0"/>
              <a:t>Majority of the venture portfolio is focused on IT with software as the largest segment within IT</a:t>
            </a:r>
          </a:p>
          <a:p>
            <a:r>
              <a:rPr lang="en-US" dirty="0" smtClean="0"/>
              <a:t>Over half the portfolio is located in centers of innovation (Silicon Valley, Boston and NYC)</a:t>
            </a:r>
          </a:p>
          <a:p>
            <a:r>
              <a:rPr lang="en-US" dirty="0" smtClean="0"/>
              <a:t>68% of the VC portfolio is invested in early stage companies</a:t>
            </a:r>
            <a:endParaRPr lang="en-US" dirty="0"/>
          </a:p>
        </p:txBody>
      </p:sp>
      <p:sp>
        <p:nvSpPr>
          <p:cNvPr id="17" name="TextBox 16"/>
          <p:cNvSpPr txBox="1"/>
          <p:nvPr/>
        </p:nvSpPr>
        <p:spPr>
          <a:xfrm>
            <a:off x="143050" y="1059411"/>
            <a:ext cx="2362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Exposure by Sector</a:t>
            </a:r>
          </a:p>
        </p:txBody>
      </p:sp>
      <p:sp>
        <p:nvSpPr>
          <p:cNvPr id="18" name="TextBox 17"/>
          <p:cNvSpPr txBox="1"/>
          <p:nvPr/>
        </p:nvSpPr>
        <p:spPr>
          <a:xfrm>
            <a:off x="143050" y="2827601"/>
            <a:ext cx="2362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Exposure by Geography</a:t>
            </a:r>
          </a:p>
        </p:txBody>
      </p:sp>
      <p:sp>
        <p:nvSpPr>
          <p:cNvPr id="19" name="TextBox 18"/>
          <p:cNvSpPr txBox="1"/>
          <p:nvPr/>
        </p:nvSpPr>
        <p:spPr>
          <a:xfrm>
            <a:off x="4191000" y="2838691"/>
            <a:ext cx="2362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Exposure by Stage</a:t>
            </a:r>
          </a:p>
        </p:txBody>
      </p:sp>
      <p:sp>
        <p:nvSpPr>
          <p:cNvPr id="15" name="TextBox 14"/>
          <p:cNvSpPr txBox="1"/>
          <p:nvPr/>
        </p:nvSpPr>
        <p:spPr>
          <a:xfrm>
            <a:off x="76203" y="4878746"/>
            <a:ext cx="25845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*Exposure weightings by NAV as of </a:t>
            </a: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12/31/20</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4" name="Chart 13">
            <a:extLst>
              <a:ext uri="{FF2B5EF4-FFF2-40B4-BE49-F238E27FC236}">
                <a16:creationId xmlns:a16="http://schemas.microsoft.com/office/drawing/2014/main" id="{FA7A7880-BC77-441B-B38D-545FBB564A86}"/>
              </a:ext>
            </a:extLst>
          </p:cNvPr>
          <p:cNvGraphicFramePr>
            <a:graphicFrameLocks/>
          </p:cNvGraphicFramePr>
          <p:nvPr>
            <p:extLst>
              <p:ext uri="{D42A27DB-BD31-4B8C-83A1-F6EECF244321}">
                <p14:modId xmlns:p14="http://schemas.microsoft.com/office/powerpoint/2010/main" val="3767680194"/>
              </p:ext>
            </p:extLst>
          </p:nvPr>
        </p:nvGraphicFramePr>
        <p:xfrm>
          <a:off x="152400" y="1386486"/>
          <a:ext cx="3873917" cy="14861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3ED8B84D-0BD0-48B1-BCAB-EF39EC0FE85F}"/>
              </a:ext>
            </a:extLst>
          </p:cNvPr>
          <p:cNvGraphicFramePr>
            <a:graphicFrameLocks/>
          </p:cNvGraphicFramePr>
          <p:nvPr>
            <p:extLst>
              <p:ext uri="{D42A27DB-BD31-4B8C-83A1-F6EECF244321}">
                <p14:modId xmlns:p14="http://schemas.microsoft.com/office/powerpoint/2010/main" val="2710537127"/>
              </p:ext>
            </p:extLst>
          </p:nvPr>
        </p:nvGraphicFramePr>
        <p:xfrm>
          <a:off x="152400" y="3072858"/>
          <a:ext cx="3873917" cy="18344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8618E8D1-4E45-48F1-8C68-355FE75B590E}"/>
              </a:ext>
            </a:extLst>
          </p:cNvPr>
          <p:cNvGraphicFramePr>
            <a:graphicFrameLocks/>
          </p:cNvGraphicFramePr>
          <p:nvPr>
            <p:extLst>
              <p:ext uri="{D42A27DB-BD31-4B8C-83A1-F6EECF244321}">
                <p14:modId xmlns:p14="http://schemas.microsoft.com/office/powerpoint/2010/main" val="3026573462"/>
              </p:ext>
            </p:extLst>
          </p:nvPr>
        </p:nvGraphicFramePr>
        <p:xfrm>
          <a:off x="4105662" y="3063727"/>
          <a:ext cx="4478975" cy="1737044"/>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1648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p>
        </p:txBody>
      </p:sp>
      <p:sp>
        <p:nvSpPr>
          <p:cNvPr id="4" name="Rectangle 3"/>
          <p:cNvSpPr/>
          <p:nvPr/>
        </p:nvSpPr>
        <p:spPr>
          <a:xfrm>
            <a:off x="685800" y="1733550"/>
            <a:ext cx="8001000" cy="2308316"/>
          </a:xfrm>
          <a:prstGeom prst="rect">
            <a:avLst/>
          </a:prstGeom>
        </p:spPr>
        <p:txBody>
          <a:bodyPr wrap="square" lIns="91432" tIns="45716" rIns="91432" bIns="45716">
            <a:spAutoFit/>
          </a:bodyPr>
          <a:lstStyle/>
          <a:p>
            <a:r>
              <a:rPr lang="en-US" b="1" dirty="0"/>
              <a:t>Item </a:t>
            </a:r>
            <a:r>
              <a:rPr lang="en-US" b="1" dirty="0" smtClean="0"/>
              <a:t>2.</a:t>
            </a:r>
            <a:r>
              <a:rPr lang="en-US" b="1" dirty="0"/>
              <a:t>	</a:t>
            </a:r>
            <a:r>
              <a:rPr lang="en-US" b="1" dirty="0" smtClean="0"/>
              <a:t>Opening Remarks/Reports</a:t>
            </a:r>
            <a:endParaRPr lang="en-US" b="1" dirty="0"/>
          </a:p>
          <a:p>
            <a:r>
              <a:rPr lang="en-US" i="1" dirty="0"/>
              <a:t>	</a:t>
            </a:r>
            <a:endParaRPr lang="en-US" i="1" dirty="0" smtClean="0"/>
          </a:p>
          <a:p>
            <a:r>
              <a:rPr lang="en-US" i="1" dirty="0"/>
              <a:t>	</a:t>
            </a:r>
            <a:r>
              <a:rPr lang="en-US" i="1" dirty="0" smtClean="0"/>
              <a:t>Ash Williams, Executive Director &amp; CIO</a:t>
            </a:r>
          </a:p>
          <a:p>
            <a:r>
              <a:rPr lang="en-US" i="1" dirty="0"/>
              <a:t>	</a:t>
            </a:r>
            <a:r>
              <a:rPr lang="en-US" i="1" dirty="0" smtClean="0"/>
              <a:t>Executive Staff</a:t>
            </a:r>
            <a:endParaRPr lang="en-US" dirty="0"/>
          </a:p>
          <a:p>
            <a:endParaRPr lang="en-US" i="1" dirty="0"/>
          </a:p>
          <a:p>
            <a:r>
              <a:rPr lang="en-US" i="1" dirty="0"/>
              <a:t>	</a:t>
            </a:r>
            <a:r>
              <a:rPr lang="en-US" i="1" dirty="0" smtClean="0"/>
              <a:t>(</a:t>
            </a:r>
            <a:r>
              <a:rPr lang="en-US" i="1" dirty="0"/>
              <a:t>See Attachments </a:t>
            </a:r>
            <a:r>
              <a:rPr lang="en-US" i="1" dirty="0" smtClean="0"/>
              <a:t>2A </a:t>
            </a:r>
            <a:r>
              <a:rPr lang="en-US" i="1" dirty="0"/>
              <a:t>– </a:t>
            </a:r>
            <a:r>
              <a:rPr lang="en-US" i="1" dirty="0" smtClean="0"/>
              <a:t>2E) </a:t>
            </a:r>
            <a:endParaRPr lang="en-US" dirty="0"/>
          </a:p>
          <a:p>
            <a:endParaRPr lang="en-US" b="1" i="1" dirty="0"/>
          </a:p>
          <a:p>
            <a:r>
              <a:rPr lang="en-US" b="1" i="1" dirty="0"/>
              <a:t>	</a:t>
            </a:r>
            <a:endParaRPr lang="en-US" dirty="0"/>
          </a:p>
        </p:txBody>
      </p:sp>
      <p:sp>
        <p:nvSpPr>
          <p:cNvPr id="6" name="Slide Number Placeholder 5"/>
          <p:cNvSpPr>
            <a:spLocks noGrp="1"/>
          </p:cNvSpPr>
          <p:nvPr>
            <p:ph type="sldNum" sz="quarter" idx="12"/>
          </p:nvPr>
        </p:nvSpPr>
        <p:spPr/>
        <p:txBody>
          <a:bodyPr/>
          <a:lstStyle/>
          <a:p>
            <a:fld id="{6825C322-D144-471B-8A6A-18CA93F87583}" type="slidenum">
              <a:rPr lang="en-US" smtClean="0"/>
              <a:t>3</a:t>
            </a:fld>
            <a:endParaRPr lang="en-US"/>
          </a:p>
        </p:txBody>
      </p:sp>
    </p:spTree>
    <p:extLst>
      <p:ext uri="{BB962C8B-B14F-4D97-AF65-F5344CB8AC3E}">
        <p14:creationId xmlns:p14="http://schemas.microsoft.com/office/powerpoint/2010/main" val="4267886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Venture Capital Portfolio Performance </a:t>
            </a:r>
            <a:endParaRPr lang="en-US" dirty="0"/>
          </a:p>
        </p:txBody>
      </p:sp>
      <p:sp>
        <p:nvSpPr>
          <p:cNvPr id="3" name="TextBox 2"/>
          <p:cNvSpPr txBox="1"/>
          <p:nvPr/>
        </p:nvSpPr>
        <p:spPr>
          <a:xfrm>
            <a:off x="5105400" y="1366294"/>
            <a:ext cx="3657600" cy="1169551"/>
          </a:xfrm>
          <a:prstGeom prst="rect">
            <a:avLst/>
          </a:prstGeom>
          <a:noFill/>
        </p:spPr>
        <p:txBody>
          <a:bodyPr wrap="square" rtlCol="0">
            <a:spAutoFit/>
          </a:bodyPr>
          <a:lstStyle/>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Overall outperformance vs. the benchmarks</a:t>
            </a:r>
          </a:p>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Outperformance </a:t>
            </a:r>
            <a:r>
              <a:rPr kumimoji="0" lang="en-US" sz="1400" b="0" i="0" u="none" strike="noStrike" kern="1200" cap="none" spc="0" normalizeH="0" baseline="0" noProof="0" dirty="0">
                <a:ln>
                  <a:noFill/>
                </a:ln>
                <a:solidFill>
                  <a:prstClr val="black"/>
                </a:solidFill>
                <a:effectLst/>
                <a:uLnTx/>
                <a:uFillTx/>
                <a:latin typeface="Calibri"/>
                <a:ea typeface="+mn-ea"/>
                <a:cs typeface="+mn-cs"/>
              </a:rPr>
              <a:t>vs. the PME by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549 </a:t>
            </a:r>
            <a:r>
              <a:rPr kumimoji="0" lang="en-US" sz="1400" b="0" i="0" u="none" strike="noStrike" kern="1200" cap="none" spc="0" normalizeH="0" baseline="0" noProof="0" dirty="0">
                <a:ln>
                  <a:noFill/>
                </a:ln>
                <a:solidFill>
                  <a:prstClr val="black"/>
                </a:solidFill>
                <a:effectLst/>
                <a:uLnTx/>
                <a:uFillTx/>
                <a:latin typeface="Calibri"/>
                <a:ea typeface="+mn-ea"/>
                <a:cs typeface="+mn-cs"/>
              </a:rPr>
              <a:t>bps</a:t>
            </a:r>
          </a:p>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Distributions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0.9x </a:t>
            </a:r>
            <a:r>
              <a:rPr kumimoji="0" lang="en-US" sz="1400" b="0" i="0" u="none" strike="noStrike" kern="1200" cap="none" spc="0" normalizeH="0" baseline="0" noProof="0" dirty="0">
                <a:ln>
                  <a:noFill/>
                </a:ln>
                <a:solidFill>
                  <a:prstClr val="black"/>
                </a:solidFill>
                <a:effectLst/>
                <a:uLnTx/>
                <a:uFillTx/>
                <a:latin typeface="Calibri"/>
                <a:ea typeface="+mn-ea"/>
                <a:cs typeface="+mn-cs"/>
              </a:rPr>
              <a:t>DPI) starting to catch-up with other strategies</a:t>
            </a:r>
          </a:p>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2.4x </a:t>
            </a:r>
            <a:r>
              <a:rPr kumimoji="0" lang="en-US" sz="1400" b="0" i="0" u="none" strike="noStrike" kern="1200" cap="none" spc="0" normalizeH="0" baseline="0" noProof="0" dirty="0">
                <a:ln>
                  <a:noFill/>
                </a:ln>
                <a:solidFill>
                  <a:prstClr val="black"/>
                </a:solidFill>
                <a:effectLst/>
                <a:uLnTx/>
                <a:uFillTx/>
                <a:latin typeface="Calibri"/>
                <a:ea typeface="+mn-ea"/>
                <a:cs typeface="+mn-cs"/>
              </a:rPr>
              <a:t>TVPI leads other strategies</a:t>
            </a:r>
          </a:p>
        </p:txBody>
      </p:sp>
      <p:sp>
        <p:nvSpPr>
          <p:cNvPr id="10" name="TextBox 9"/>
          <p:cNvSpPr txBox="1"/>
          <p:nvPr/>
        </p:nvSpPr>
        <p:spPr>
          <a:xfrm>
            <a:off x="6713379" y="845257"/>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As of December 31,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3724771524"/>
              </p:ext>
            </p:extLst>
          </p:nvPr>
        </p:nvGraphicFramePr>
        <p:xfrm>
          <a:off x="366595" y="1459370"/>
          <a:ext cx="4572000" cy="762000"/>
        </p:xfrm>
        <a:graphic>
          <a:graphicData uri="http://schemas.openxmlformats.org/drawingml/2006/table">
            <a:tbl>
              <a:tblPr/>
              <a:tblGrid>
                <a:gridCol w="1485900">
                  <a:extLst>
                    <a:ext uri="{9D8B030D-6E8A-4147-A177-3AD203B41FA5}">
                      <a16:colId xmlns:a16="http://schemas.microsoft.com/office/drawing/2014/main" val="570976073"/>
                    </a:ext>
                  </a:extLst>
                </a:gridCol>
                <a:gridCol w="647700">
                  <a:extLst>
                    <a:ext uri="{9D8B030D-6E8A-4147-A177-3AD203B41FA5}">
                      <a16:colId xmlns:a16="http://schemas.microsoft.com/office/drawing/2014/main" val="884841819"/>
                    </a:ext>
                  </a:extLst>
                </a:gridCol>
                <a:gridCol w="609600">
                  <a:extLst>
                    <a:ext uri="{9D8B030D-6E8A-4147-A177-3AD203B41FA5}">
                      <a16:colId xmlns:a16="http://schemas.microsoft.com/office/drawing/2014/main" val="4056624542"/>
                    </a:ext>
                  </a:extLst>
                </a:gridCol>
                <a:gridCol w="609600">
                  <a:extLst>
                    <a:ext uri="{9D8B030D-6E8A-4147-A177-3AD203B41FA5}">
                      <a16:colId xmlns:a16="http://schemas.microsoft.com/office/drawing/2014/main" val="987600208"/>
                    </a:ext>
                  </a:extLst>
                </a:gridCol>
                <a:gridCol w="609600">
                  <a:extLst>
                    <a:ext uri="{9D8B030D-6E8A-4147-A177-3AD203B41FA5}">
                      <a16:colId xmlns:a16="http://schemas.microsoft.com/office/drawing/2014/main" val="1335743684"/>
                    </a:ext>
                  </a:extLst>
                </a:gridCol>
                <a:gridCol w="609600">
                  <a:extLst>
                    <a:ext uri="{9D8B030D-6E8A-4147-A177-3AD203B41FA5}">
                      <a16:colId xmlns:a16="http://schemas.microsoft.com/office/drawing/2014/main" val="4009447387"/>
                    </a:ext>
                  </a:extLst>
                </a:gridCol>
              </a:tblGrid>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effectLst/>
                          <a:latin typeface="Calibri" panose="020F0502020204030204" pitchFamily="34" charset="0"/>
                        </a:rPr>
                        <a:t>1yr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3yr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5yr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10yr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S.I.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50771993"/>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Venture Capital</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62.3%</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33.1%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21.8%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19.6%</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16.0%</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73767"/>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CA Benchmark (mean)</a:t>
                      </a: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49.8%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28.0%</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19.0%</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17.8%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13.0%</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989348986"/>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CA Benchmark (median)</a:t>
                      </a:r>
                      <a:endParaRPr lang="en-US" sz="1100" b="1" i="0" u="none" strike="noStrike" baseline="0" dirty="0" smtClean="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12.5%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12.8%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10.5%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11.7%</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9.9%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1984905047"/>
                  </a:ext>
                </a:extLst>
              </a:tr>
            </a:tbl>
          </a:graphicData>
        </a:graphic>
      </p:graphicFrame>
      <p:graphicFrame>
        <p:nvGraphicFramePr>
          <p:cNvPr id="13" name="Chart 12"/>
          <p:cNvGraphicFramePr>
            <a:graphicFrameLocks/>
          </p:cNvGraphicFramePr>
          <p:nvPr>
            <p:extLst>
              <p:ext uri="{D42A27DB-BD31-4B8C-83A1-F6EECF244321}">
                <p14:modId xmlns:p14="http://schemas.microsoft.com/office/powerpoint/2010/main" val="743280862"/>
              </p:ext>
            </p:extLst>
          </p:nvPr>
        </p:nvGraphicFramePr>
        <p:xfrm>
          <a:off x="1524000" y="2578170"/>
          <a:ext cx="2756417" cy="2209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884588155"/>
              </p:ext>
            </p:extLst>
          </p:nvPr>
        </p:nvGraphicFramePr>
        <p:xfrm>
          <a:off x="5413824" y="2881389"/>
          <a:ext cx="2599109" cy="1507326"/>
        </p:xfrm>
        <a:graphic>
          <a:graphicData uri="http://schemas.openxmlformats.org/drawingml/2006/table">
            <a:tbl>
              <a:tblPr/>
              <a:tblGrid>
                <a:gridCol w="602963">
                  <a:extLst>
                    <a:ext uri="{9D8B030D-6E8A-4147-A177-3AD203B41FA5}">
                      <a16:colId xmlns:a16="http://schemas.microsoft.com/office/drawing/2014/main" val="570976073"/>
                    </a:ext>
                  </a:extLst>
                </a:gridCol>
                <a:gridCol w="912915">
                  <a:extLst>
                    <a:ext uri="{9D8B030D-6E8A-4147-A177-3AD203B41FA5}">
                      <a16:colId xmlns:a16="http://schemas.microsoft.com/office/drawing/2014/main" val="884841819"/>
                    </a:ext>
                  </a:extLst>
                </a:gridCol>
                <a:gridCol w="1083231">
                  <a:extLst>
                    <a:ext uri="{9D8B030D-6E8A-4147-A177-3AD203B41FA5}">
                      <a16:colId xmlns:a16="http://schemas.microsoft.com/office/drawing/2014/main" val="4056624542"/>
                    </a:ext>
                  </a:extLst>
                </a:gridCol>
              </a:tblGrid>
              <a:tr h="25122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ctr" fontAlgn="b"/>
                      <a:r>
                        <a:rPr lang="en-US" sz="1100" b="1" i="0" u="none" strike="noStrike" dirty="0" smtClean="0">
                          <a:solidFill>
                            <a:srgbClr val="000000"/>
                          </a:solidFill>
                          <a:effectLst/>
                          <a:latin typeface="Calibri" panose="020F0502020204030204" pitchFamily="34" charset="0"/>
                        </a:rPr>
                        <a:t>Quartile Dispersion</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1DE"/>
                    </a:solidFill>
                  </a:tcPr>
                </a:tc>
                <a:tc hMerge="1">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045334112"/>
                  </a:ext>
                </a:extLst>
              </a:tr>
              <a:tr h="25122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1" i="0" u="none" strike="noStrike" dirty="0" smtClean="0">
                          <a:solidFill>
                            <a:srgbClr val="000000"/>
                          </a:solidFill>
                          <a:effectLst/>
                          <a:latin typeface="Calibri" panose="020F0502020204030204" pitchFamily="34" charset="0"/>
                        </a:rPr>
                        <a:t># of Funds</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smtClean="0">
                          <a:solidFill>
                            <a:srgbClr val="000000"/>
                          </a:solidFill>
                          <a:effectLst/>
                          <a:latin typeface="Calibri" panose="020F0502020204030204" pitchFamily="34" charset="0"/>
                        </a:rPr>
                        <a:t>$$ Committed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50771993"/>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1</a:t>
                      </a:r>
                      <a:r>
                        <a:rPr lang="en-US" sz="1100" b="1" i="0" u="none" strike="noStrike" baseline="30000" dirty="0" smtClean="0">
                          <a:solidFill>
                            <a:srgbClr val="000000"/>
                          </a:solidFill>
                          <a:effectLst/>
                          <a:latin typeface="Calibri" panose="020F0502020204030204" pitchFamily="34" charset="0"/>
                        </a:rPr>
                        <a:t>st</a:t>
                      </a:r>
                      <a:endParaRPr lang="en-US" sz="1100" b="1" i="0" u="none" strike="noStrike" dirty="0" smtClean="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32%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73767"/>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2</a:t>
                      </a:r>
                      <a:r>
                        <a:rPr lang="en-US" sz="1100" b="1" i="0" u="none" strike="noStrike" baseline="30000" dirty="0" smtClean="0">
                          <a:solidFill>
                            <a:srgbClr val="000000"/>
                          </a:solidFill>
                          <a:effectLst/>
                          <a:latin typeface="Calibri" panose="020F0502020204030204" pitchFamily="34" charset="0"/>
                        </a:rPr>
                        <a:t>nd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59%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58%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3941115544"/>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3</a:t>
                      </a:r>
                      <a:r>
                        <a:rPr lang="en-US" sz="1100" b="1" i="0" u="none" strike="noStrike" baseline="30000" dirty="0" smtClean="0">
                          <a:solidFill>
                            <a:srgbClr val="000000"/>
                          </a:solidFill>
                          <a:effectLst/>
                          <a:latin typeface="Calibri" panose="020F0502020204030204" pitchFamily="34" charset="0"/>
                        </a:rPr>
                        <a:t>rd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3%</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6%</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442694776"/>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4</a:t>
                      </a:r>
                      <a:r>
                        <a:rPr lang="en-US" sz="1100" b="1" i="0" u="none" strike="noStrike" baseline="30000" dirty="0" smtClean="0">
                          <a:solidFill>
                            <a:srgbClr val="000000"/>
                          </a:solidFill>
                          <a:effectLst/>
                          <a:latin typeface="Calibri" panose="020F0502020204030204" pitchFamily="34" charset="0"/>
                        </a:rPr>
                        <a:t>th</a:t>
                      </a:r>
                      <a:endParaRPr lang="en-US" sz="1100" b="1" i="0" u="none" strike="noStrike" dirty="0" smtClean="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002729935"/>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7033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Distressed/Turnaround Portfolio</a:t>
            </a:r>
            <a:endParaRPr lang="en-US" dirty="0"/>
          </a:p>
        </p:txBody>
      </p:sp>
      <p:sp>
        <p:nvSpPr>
          <p:cNvPr id="3" name="Content Placeholder 2"/>
          <p:cNvSpPr>
            <a:spLocks noGrp="1"/>
          </p:cNvSpPr>
          <p:nvPr>
            <p:ph sz="half" idx="4294967295"/>
          </p:nvPr>
        </p:nvSpPr>
        <p:spPr>
          <a:xfrm>
            <a:off x="173182" y="3122256"/>
            <a:ext cx="5204962" cy="1502895"/>
          </a:xfrm>
        </p:spPr>
        <p:txBody>
          <a:bodyPr>
            <a:noAutofit/>
          </a:bodyPr>
          <a:lstStyle/>
          <a:p>
            <a:r>
              <a:rPr lang="en-US" sz="1200" dirty="0" smtClean="0"/>
              <a:t>Manufacturing/industrials</a:t>
            </a:r>
            <a:r>
              <a:rPr lang="en-US" sz="1200" dirty="0"/>
              <a:t>, consumer/retail, and health care account for roughly </a:t>
            </a:r>
            <a:r>
              <a:rPr lang="en-US" sz="1200" dirty="0" smtClean="0"/>
              <a:t>68% </a:t>
            </a:r>
            <a:r>
              <a:rPr lang="en-US" sz="1200" dirty="0"/>
              <a:t>of the portfolio</a:t>
            </a:r>
          </a:p>
          <a:p>
            <a:r>
              <a:rPr lang="en-US" sz="1200" dirty="0"/>
              <a:t>Focus on control and driving value through operations - not a trading strategy</a:t>
            </a:r>
          </a:p>
          <a:p>
            <a:r>
              <a:rPr lang="en-US" sz="1200" dirty="0"/>
              <a:t>Variety of strategies represented: debt-for-control, purchasing assets out of a bankruptcy process (363 sale), out-of-court restructurings, negative EBITDA companies, carve-outs of underperforming businesses, and complex situations</a:t>
            </a:r>
          </a:p>
        </p:txBody>
      </p:sp>
      <p:graphicFrame>
        <p:nvGraphicFramePr>
          <p:cNvPr id="4" name="Table 3"/>
          <p:cNvGraphicFramePr>
            <a:graphicFrameLocks noGrp="1"/>
          </p:cNvGraphicFramePr>
          <p:nvPr>
            <p:extLst>
              <p:ext uri="{D42A27DB-BD31-4B8C-83A1-F6EECF244321}">
                <p14:modId xmlns:p14="http://schemas.microsoft.com/office/powerpoint/2010/main" val="972435600"/>
              </p:ext>
            </p:extLst>
          </p:nvPr>
        </p:nvGraphicFramePr>
        <p:xfrm>
          <a:off x="381000" y="1129301"/>
          <a:ext cx="3886200" cy="1998150"/>
        </p:xfrm>
        <a:graphic>
          <a:graphicData uri="http://schemas.openxmlformats.org/drawingml/2006/table">
            <a:tbl>
              <a:tblPr/>
              <a:tblGrid>
                <a:gridCol w="2453641">
                  <a:extLst>
                    <a:ext uri="{9D8B030D-6E8A-4147-A177-3AD203B41FA5}">
                      <a16:colId xmlns:a16="http://schemas.microsoft.com/office/drawing/2014/main" val="20000"/>
                    </a:ext>
                  </a:extLst>
                </a:gridCol>
                <a:gridCol w="1432559">
                  <a:extLst>
                    <a:ext uri="{9D8B030D-6E8A-4147-A177-3AD203B41FA5}">
                      <a16:colId xmlns:a16="http://schemas.microsoft.com/office/drawing/2014/main" val="20001"/>
                    </a:ext>
                  </a:extLst>
                </a:gridCol>
              </a:tblGrid>
              <a:tr h="181650">
                <a:tc>
                  <a:txBody>
                    <a:bodyPr/>
                    <a:lstStyle/>
                    <a:p>
                      <a:pPr algn="l" fontAlgn="b"/>
                      <a:r>
                        <a:rPr lang="en-US" sz="1100" b="1" i="0" u="none" strike="noStrike" dirty="0">
                          <a:solidFill>
                            <a:srgbClr val="000000"/>
                          </a:solidFill>
                          <a:effectLst/>
                          <a:latin typeface="Calibri"/>
                        </a:rPr>
                        <a:t>Firm</a:t>
                      </a:r>
                    </a:p>
                  </a:txBody>
                  <a:tcPr marL="9525" marR="9525" marT="7144" marB="0" anchor="b">
                    <a:lnL>
                      <a:noFill/>
                    </a:lnL>
                    <a:lnR>
                      <a:noFill/>
                    </a:lnR>
                    <a:lnT>
                      <a:noFill/>
                    </a:lnT>
                    <a:lnB>
                      <a:noFill/>
                    </a:lnB>
                    <a:solidFill>
                      <a:srgbClr val="DCE6F1"/>
                    </a:solidFill>
                  </a:tcPr>
                </a:tc>
                <a:tc>
                  <a:txBody>
                    <a:bodyPr/>
                    <a:lstStyle/>
                    <a:p>
                      <a:pPr algn="l" fontAlgn="b"/>
                      <a:r>
                        <a:rPr lang="en-US" sz="1100" b="1" i="0" u="none" strike="noStrike" dirty="0">
                          <a:solidFill>
                            <a:srgbClr val="000000"/>
                          </a:solidFill>
                          <a:effectLst/>
                          <a:latin typeface="Calibri"/>
                        </a:rPr>
                        <a:t>Geographic Focus</a:t>
                      </a:r>
                    </a:p>
                  </a:txBody>
                  <a:tcPr marL="9525" marR="9525" marT="7144" marB="0" anchor="b">
                    <a:lnL>
                      <a:noFill/>
                    </a:lnL>
                    <a:lnR>
                      <a:noFill/>
                    </a:lnR>
                    <a:lnT>
                      <a:noFill/>
                    </a:lnT>
                    <a:lnB>
                      <a:noFill/>
                    </a:lnB>
                    <a:solidFill>
                      <a:srgbClr val="DCE6F1"/>
                    </a:solidFill>
                  </a:tcPr>
                </a:tc>
                <a:extLst>
                  <a:ext uri="{0D108BD9-81ED-4DB2-BD59-A6C34878D82A}">
                    <a16:rowId xmlns:a16="http://schemas.microsoft.com/office/drawing/2014/main" val="10000"/>
                  </a:ext>
                </a:extLst>
              </a:tr>
              <a:tr h="181650">
                <a:tc>
                  <a:txBody>
                    <a:bodyPr/>
                    <a:lstStyle/>
                    <a:p>
                      <a:pPr algn="l" fontAlgn="b"/>
                      <a:r>
                        <a:rPr lang="en-US" sz="1100" b="0" i="0" u="none" strike="noStrike" dirty="0">
                          <a:solidFill>
                            <a:srgbClr val="000000"/>
                          </a:solidFill>
                          <a:effectLst/>
                          <a:latin typeface="Calibri"/>
                        </a:rPr>
                        <a:t>American Industrial Partners</a:t>
                      </a:r>
                    </a:p>
                  </a:txBody>
                  <a:tcPr marL="9525" marR="9525" marT="7144"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U.S.</a:t>
                      </a:r>
                    </a:p>
                  </a:txBody>
                  <a:tcPr marL="9525" marR="9525" marT="7144" marB="0" anchor="b">
                    <a:lnL>
                      <a:noFill/>
                    </a:lnL>
                    <a:lnR>
                      <a:noFill/>
                    </a:lnR>
                    <a:lnT>
                      <a:noFill/>
                    </a:lnT>
                    <a:lnB>
                      <a:noFill/>
                    </a:lnB>
                  </a:tcPr>
                </a:tc>
                <a:extLst>
                  <a:ext uri="{0D108BD9-81ED-4DB2-BD59-A6C34878D82A}">
                    <a16:rowId xmlns:a16="http://schemas.microsoft.com/office/drawing/2014/main" val="10001"/>
                  </a:ext>
                </a:extLst>
              </a:tr>
              <a:tr h="181650">
                <a:tc>
                  <a:txBody>
                    <a:bodyPr/>
                    <a:lstStyle/>
                    <a:p>
                      <a:pPr algn="l" fontAlgn="b"/>
                      <a:r>
                        <a:rPr lang="en-US" sz="1100" b="0" i="0" u="none" strike="noStrike" dirty="0">
                          <a:solidFill>
                            <a:srgbClr val="000000"/>
                          </a:solidFill>
                          <a:effectLst/>
                          <a:latin typeface="Calibri"/>
                        </a:rPr>
                        <a:t>Apollo Global Management</a:t>
                      </a:r>
                    </a:p>
                  </a:txBody>
                  <a:tcPr marL="9525" marR="9525" marT="7144"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Global</a:t>
                      </a:r>
                    </a:p>
                  </a:txBody>
                  <a:tcPr marL="9525" marR="9525" marT="7144" marB="0" anchor="b">
                    <a:lnL>
                      <a:noFill/>
                    </a:lnL>
                    <a:lnR>
                      <a:noFill/>
                    </a:lnR>
                    <a:lnT>
                      <a:noFill/>
                    </a:lnT>
                    <a:lnB>
                      <a:noFill/>
                    </a:lnB>
                  </a:tcPr>
                </a:tc>
                <a:extLst>
                  <a:ext uri="{0D108BD9-81ED-4DB2-BD59-A6C34878D82A}">
                    <a16:rowId xmlns:a16="http://schemas.microsoft.com/office/drawing/2014/main" val="10002"/>
                  </a:ext>
                </a:extLst>
              </a:tr>
              <a:tr h="181650">
                <a:tc>
                  <a:txBody>
                    <a:bodyPr/>
                    <a:lstStyle/>
                    <a:p>
                      <a:pPr algn="l" fontAlgn="b"/>
                      <a:r>
                        <a:rPr lang="en-US" sz="1100" b="0" i="0" u="none" strike="noStrike" dirty="0">
                          <a:solidFill>
                            <a:srgbClr val="000000"/>
                          </a:solidFill>
                          <a:effectLst/>
                          <a:latin typeface="Calibri"/>
                        </a:rPr>
                        <a:t>Atlas Holdings</a:t>
                      </a:r>
                    </a:p>
                  </a:txBody>
                  <a:tcPr marL="9525" marR="9525" marT="7144"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U.S.</a:t>
                      </a:r>
                    </a:p>
                  </a:txBody>
                  <a:tcPr marL="9525" marR="9525" marT="7144" marB="0" anchor="b">
                    <a:lnL>
                      <a:noFill/>
                    </a:lnL>
                    <a:lnR>
                      <a:noFill/>
                    </a:lnR>
                    <a:lnT>
                      <a:noFill/>
                    </a:lnT>
                    <a:lnB>
                      <a:noFill/>
                    </a:lnB>
                  </a:tcPr>
                </a:tc>
                <a:extLst>
                  <a:ext uri="{0D108BD9-81ED-4DB2-BD59-A6C34878D82A}">
                    <a16:rowId xmlns:a16="http://schemas.microsoft.com/office/drawing/2014/main" val="10003"/>
                  </a:ext>
                </a:extLst>
              </a:tr>
              <a:tr h="181650">
                <a:tc>
                  <a:txBody>
                    <a:bodyPr/>
                    <a:lstStyle/>
                    <a:p>
                      <a:pPr algn="l" fontAlgn="b"/>
                      <a:r>
                        <a:rPr lang="en-US" sz="1100" b="0" i="0" u="none" strike="noStrike" dirty="0">
                          <a:solidFill>
                            <a:srgbClr val="000000"/>
                          </a:solidFill>
                          <a:effectLst/>
                          <a:latin typeface="Calibri"/>
                        </a:rPr>
                        <a:t>KPS Capital Partners</a:t>
                      </a:r>
                    </a:p>
                  </a:txBody>
                  <a:tcPr marL="9525" marR="9525" marT="7144"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U.S.</a:t>
                      </a:r>
                    </a:p>
                  </a:txBody>
                  <a:tcPr marL="9525" marR="9525" marT="7144" marB="0" anchor="b">
                    <a:lnL>
                      <a:noFill/>
                    </a:lnL>
                    <a:lnR>
                      <a:noFill/>
                    </a:lnR>
                    <a:lnT>
                      <a:noFill/>
                    </a:lnT>
                    <a:lnB>
                      <a:noFill/>
                    </a:lnB>
                  </a:tcPr>
                </a:tc>
                <a:extLst>
                  <a:ext uri="{0D108BD9-81ED-4DB2-BD59-A6C34878D82A}">
                    <a16:rowId xmlns:a16="http://schemas.microsoft.com/office/drawing/2014/main" val="10004"/>
                  </a:ext>
                </a:extLst>
              </a:tr>
              <a:tr h="181650">
                <a:tc>
                  <a:txBody>
                    <a:bodyPr/>
                    <a:lstStyle/>
                    <a:p>
                      <a:pPr algn="l" fontAlgn="b"/>
                      <a:r>
                        <a:rPr lang="en-US" sz="1100" b="0" i="0" u="none" strike="noStrike" dirty="0" smtClean="0">
                          <a:solidFill>
                            <a:srgbClr val="000000"/>
                          </a:solidFill>
                          <a:effectLst/>
                          <a:latin typeface="Calibri"/>
                        </a:rPr>
                        <a:t>LightBay</a:t>
                      </a:r>
                    </a:p>
                  </a:txBody>
                  <a:tcPr marL="9525" marR="9525" marT="7144" marB="0" anchor="b">
                    <a:lnL>
                      <a:noFill/>
                    </a:lnL>
                    <a:lnR>
                      <a:noFill/>
                    </a:lnR>
                    <a:lnT>
                      <a:noFill/>
                    </a:lnT>
                    <a:lnB>
                      <a:noFill/>
                    </a:lnB>
                  </a:tcPr>
                </a:tc>
                <a:tc>
                  <a:txBody>
                    <a:bodyPr/>
                    <a:lstStyle/>
                    <a:p>
                      <a:pPr algn="l" fontAlgn="b"/>
                      <a:r>
                        <a:rPr lang="en-US" sz="1100" b="0" i="0" u="none" strike="noStrike" dirty="0" smtClean="0">
                          <a:solidFill>
                            <a:srgbClr val="000000"/>
                          </a:solidFill>
                          <a:effectLst/>
                          <a:latin typeface="Calibri"/>
                        </a:rPr>
                        <a:t>U.S.</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5"/>
                  </a:ext>
                </a:extLst>
              </a:tr>
              <a:tr h="181650">
                <a:tc>
                  <a:txBody>
                    <a:bodyPr/>
                    <a:lstStyle/>
                    <a:p>
                      <a:pPr algn="l" fontAlgn="b"/>
                      <a:r>
                        <a:rPr lang="en-US" sz="1100" b="0" i="0" u="none" strike="noStrike" dirty="0" smtClean="0">
                          <a:solidFill>
                            <a:srgbClr val="000000"/>
                          </a:solidFill>
                          <a:effectLst/>
                          <a:latin typeface="Calibri"/>
                        </a:rPr>
                        <a:t>OpCapita</a:t>
                      </a:r>
                    </a:p>
                  </a:txBody>
                  <a:tcPr marL="9525" marR="9525" marT="7144" marB="0" anchor="b">
                    <a:lnL>
                      <a:noFill/>
                    </a:lnL>
                    <a:lnR>
                      <a:noFill/>
                    </a:lnR>
                    <a:lnT>
                      <a:noFill/>
                    </a:lnT>
                    <a:lnB>
                      <a:noFill/>
                    </a:lnB>
                  </a:tcPr>
                </a:tc>
                <a:tc>
                  <a:txBody>
                    <a:bodyPr/>
                    <a:lstStyle/>
                    <a:p>
                      <a:pPr algn="l" fontAlgn="b"/>
                      <a:r>
                        <a:rPr lang="en-US" sz="1100" b="0" i="0" u="none" strike="noStrike" dirty="0" smtClean="0">
                          <a:solidFill>
                            <a:srgbClr val="000000"/>
                          </a:solidFill>
                          <a:effectLst/>
                          <a:latin typeface="Calibri"/>
                        </a:rPr>
                        <a:t>Europe</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6"/>
                  </a:ext>
                </a:extLst>
              </a:tr>
              <a:tr h="181650">
                <a:tc>
                  <a:txBody>
                    <a:bodyPr/>
                    <a:lstStyle/>
                    <a:p>
                      <a:pPr algn="l" fontAlgn="b"/>
                      <a:r>
                        <a:rPr lang="en-US" sz="1100" b="0" i="0" u="none" strike="noStrike" dirty="0" smtClean="0">
                          <a:solidFill>
                            <a:srgbClr val="000000"/>
                          </a:solidFill>
                          <a:effectLst/>
                          <a:latin typeface="Calibri"/>
                        </a:rPr>
                        <a:t>Peak Rock</a:t>
                      </a:r>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r>
                        <a:rPr lang="en-US" sz="1100" b="0" i="0" u="none" strike="noStrike" dirty="0" smtClean="0">
                          <a:solidFill>
                            <a:srgbClr val="000000"/>
                          </a:solidFill>
                          <a:effectLst/>
                          <a:latin typeface="Calibri"/>
                        </a:rPr>
                        <a:t>U.S.</a:t>
                      </a:r>
                    </a:p>
                  </a:txBody>
                  <a:tcPr marL="9525" marR="9525" marT="7144" marB="0" anchor="b">
                    <a:lnL>
                      <a:noFill/>
                    </a:lnL>
                    <a:lnR>
                      <a:noFill/>
                    </a:lnR>
                    <a:lnT>
                      <a:noFill/>
                    </a:lnT>
                    <a:lnB>
                      <a:noFill/>
                    </a:lnB>
                  </a:tcPr>
                </a:tc>
                <a:extLst>
                  <a:ext uri="{0D108BD9-81ED-4DB2-BD59-A6C34878D82A}">
                    <a16:rowId xmlns:a16="http://schemas.microsoft.com/office/drawing/2014/main" val="10007"/>
                  </a:ext>
                </a:extLst>
              </a:tr>
              <a:tr h="181650">
                <a:tc>
                  <a:txBody>
                    <a:bodyPr/>
                    <a:lstStyle/>
                    <a:p>
                      <a:pPr algn="l" fontAlgn="b"/>
                      <a:r>
                        <a:rPr lang="en-US" sz="1100" b="0" i="0" u="none" strike="noStrike" dirty="0">
                          <a:solidFill>
                            <a:srgbClr val="000000"/>
                          </a:solidFill>
                          <a:effectLst/>
                          <a:latin typeface="Calibri"/>
                        </a:rPr>
                        <a:t>Searchlight Capital Partners</a:t>
                      </a:r>
                    </a:p>
                  </a:txBody>
                  <a:tcPr marL="9525" marR="9525" marT="7144"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U.S./Europe</a:t>
                      </a:r>
                    </a:p>
                  </a:txBody>
                  <a:tcPr marL="9525" marR="9525" marT="7144" marB="0" anchor="b">
                    <a:lnL>
                      <a:noFill/>
                    </a:lnL>
                    <a:lnR>
                      <a:noFill/>
                    </a:lnR>
                    <a:lnT>
                      <a:noFill/>
                    </a:lnT>
                    <a:lnB>
                      <a:noFill/>
                    </a:lnB>
                  </a:tcPr>
                </a:tc>
                <a:extLst>
                  <a:ext uri="{0D108BD9-81ED-4DB2-BD59-A6C34878D82A}">
                    <a16:rowId xmlns:a16="http://schemas.microsoft.com/office/drawing/2014/main" val="10008"/>
                  </a:ext>
                </a:extLst>
              </a:tr>
              <a:tr h="181650">
                <a:tc>
                  <a:txBody>
                    <a:bodyPr/>
                    <a:lstStyle/>
                    <a:p>
                      <a:pPr algn="l" fontAlgn="b"/>
                      <a:r>
                        <a:rPr lang="en-US" sz="1100" b="0" i="0" u="none" strike="noStrike" dirty="0">
                          <a:solidFill>
                            <a:srgbClr val="000000"/>
                          </a:solidFill>
                          <a:effectLst/>
                          <a:latin typeface="Calibri"/>
                        </a:rPr>
                        <a:t>Towerbrook Capital Partners</a:t>
                      </a:r>
                    </a:p>
                  </a:txBody>
                  <a:tcPr marL="9525" marR="9525" marT="7144"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U.S./</a:t>
                      </a:r>
                      <a:r>
                        <a:rPr lang="en-US" sz="1100" b="0" i="0" u="none" strike="noStrike" dirty="0" smtClean="0">
                          <a:solidFill>
                            <a:srgbClr val="000000"/>
                          </a:solidFill>
                          <a:effectLst/>
                          <a:latin typeface="Calibri"/>
                        </a:rPr>
                        <a:t>Europe</a:t>
                      </a:r>
                    </a:p>
                  </a:txBody>
                  <a:tcPr marL="9525" marR="9525" marT="7144" marB="0" anchor="b">
                    <a:lnL>
                      <a:noFill/>
                    </a:lnL>
                    <a:lnR>
                      <a:noFill/>
                    </a:lnR>
                    <a:lnT>
                      <a:noFill/>
                    </a:lnT>
                    <a:lnB>
                      <a:noFill/>
                    </a:lnB>
                  </a:tcPr>
                </a:tc>
                <a:extLst>
                  <a:ext uri="{0D108BD9-81ED-4DB2-BD59-A6C34878D82A}">
                    <a16:rowId xmlns:a16="http://schemas.microsoft.com/office/drawing/2014/main" val="3420684441"/>
                  </a:ext>
                </a:extLst>
              </a:tr>
              <a:tr h="181650">
                <a:tc>
                  <a:txBody>
                    <a:bodyPr/>
                    <a:lstStyle/>
                    <a:p>
                      <a:pPr algn="l" fontAlgn="b"/>
                      <a:endParaRPr lang="en-US" sz="11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1100" b="0" i="0" u="none" strike="noStrike" dirty="0" smtClean="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3831175314"/>
                  </a:ext>
                </a:extLst>
              </a:tr>
            </a:tbl>
          </a:graphicData>
        </a:graphic>
      </p:graphicFrame>
      <p:sp>
        <p:nvSpPr>
          <p:cNvPr id="8" name="TextBox 7"/>
          <p:cNvSpPr txBox="1"/>
          <p:nvPr/>
        </p:nvSpPr>
        <p:spPr>
          <a:xfrm>
            <a:off x="234831" y="4857751"/>
            <a:ext cx="34227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*Sector and Geographic weightings by NAV as of </a:t>
            </a: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12/31/20</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p:cNvSpPr txBox="1"/>
          <p:nvPr/>
        </p:nvSpPr>
        <p:spPr>
          <a:xfrm>
            <a:off x="5553722" y="1023900"/>
            <a:ext cx="2362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Exposure by Sector</a:t>
            </a:r>
          </a:p>
        </p:txBody>
      </p:sp>
      <p:sp>
        <p:nvSpPr>
          <p:cNvPr id="16" name="TextBox 15"/>
          <p:cNvSpPr txBox="1"/>
          <p:nvPr/>
        </p:nvSpPr>
        <p:spPr>
          <a:xfrm>
            <a:off x="5638800" y="3006312"/>
            <a:ext cx="2362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Exposure by Geography</a:t>
            </a:r>
          </a:p>
        </p:txBody>
      </p:sp>
      <p:graphicFrame>
        <p:nvGraphicFramePr>
          <p:cNvPr id="11" name="Chart 10"/>
          <p:cNvGraphicFramePr>
            <a:graphicFrameLocks/>
          </p:cNvGraphicFramePr>
          <p:nvPr>
            <p:extLst>
              <p:ext uri="{D42A27DB-BD31-4B8C-83A1-F6EECF244321}">
                <p14:modId xmlns:p14="http://schemas.microsoft.com/office/powerpoint/2010/main" val="3947908864"/>
              </p:ext>
            </p:extLst>
          </p:nvPr>
        </p:nvGraphicFramePr>
        <p:xfrm>
          <a:off x="5378144" y="1023900"/>
          <a:ext cx="3765856" cy="20983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extLst>
              <p:ext uri="{D42A27DB-BD31-4B8C-83A1-F6EECF244321}">
                <p14:modId xmlns:p14="http://schemas.microsoft.com/office/powerpoint/2010/main" val="1078497321"/>
              </p:ext>
            </p:extLst>
          </p:nvPr>
        </p:nvGraphicFramePr>
        <p:xfrm>
          <a:off x="5421220" y="3069199"/>
          <a:ext cx="3679703" cy="2034773"/>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39721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Distressed/Turnaround Portfolio Performance </a:t>
            </a:r>
          </a:p>
        </p:txBody>
      </p:sp>
      <p:sp>
        <p:nvSpPr>
          <p:cNvPr id="3" name="TextBox 2"/>
          <p:cNvSpPr txBox="1"/>
          <p:nvPr/>
        </p:nvSpPr>
        <p:spPr>
          <a:xfrm>
            <a:off x="4953000" y="1541751"/>
            <a:ext cx="3810000" cy="738664"/>
          </a:xfrm>
          <a:prstGeom prst="rect">
            <a:avLst/>
          </a:prstGeom>
          <a:noFill/>
        </p:spPr>
        <p:txBody>
          <a:bodyPr wrap="square" rtlCol="0">
            <a:spAutoFit/>
          </a:bodyPr>
          <a:lstStyle/>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Performance rebound in 2020</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Alpha over the public markets (PME) of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10.9%</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1.2x DPI leads overall PE portfolio</a:t>
            </a:r>
          </a:p>
        </p:txBody>
      </p:sp>
      <p:sp>
        <p:nvSpPr>
          <p:cNvPr id="12" name="TextBox 11"/>
          <p:cNvSpPr txBox="1"/>
          <p:nvPr/>
        </p:nvSpPr>
        <p:spPr>
          <a:xfrm>
            <a:off x="6713379" y="845257"/>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As of December 31,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4" name="Table 13"/>
          <p:cNvGraphicFramePr>
            <a:graphicFrameLocks noGrp="1"/>
          </p:cNvGraphicFramePr>
          <p:nvPr>
            <p:extLst>
              <p:ext uri="{D42A27DB-BD31-4B8C-83A1-F6EECF244321}">
                <p14:modId xmlns:p14="http://schemas.microsoft.com/office/powerpoint/2010/main" val="429959593"/>
              </p:ext>
            </p:extLst>
          </p:nvPr>
        </p:nvGraphicFramePr>
        <p:xfrm>
          <a:off x="236379" y="1625333"/>
          <a:ext cx="4572000" cy="762000"/>
        </p:xfrm>
        <a:graphic>
          <a:graphicData uri="http://schemas.openxmlformats.org/drawingml/2006/table">
            <a:tbl>
              <a:tblPr/>
              <a:tblGrid>
                <a:gridCol w="1485900">
                  <a:extLst>
                    <a:ext uri="{9D8B030D-6E8A-4147-A177-3AD203B41FA5}">
                      <a16:colId xmlns:a16="http://schemas.microsoft.com/office/drawing/2014/main" val="570976073"/>
                    </a:ext>
                  </a:extLst>
                </a:gridCol>
                <a:gridCol w="647700">
                  <a:extLst>
                    <a:ext uri="{9D8B030D-6E8A-4147-A177-3AD203B41FA5}">
                      <a16:colId xmlns:a16="http://schemas.microsoft.com/office/drawing/2014/main" val="884841819"/>
                    </a:ext>
                  </a:extLst>
                </a:gridCol>
                <a:gridCol w="609600">
                  <a:extLst>
                    <a:ext uri="{9D8B030D-6E8A-4147-A177-3AD203B41FA5}">
                      <a16:colId xmlns:a16="http://schemas.microsoft.com/office/drawing/2014/main" val="4056624542"/>
                    </a:ext>
                  </a:extLst>
                </a:gridCol>
                <a:gridCol w="609600">
                  <a:extLst>
                    <a:ext uri="{9D8B030D-6E8A-4147-A177-3AD203B41FA5}">
                      <a16:colId xmlns:a16="http://schemas.microsoft.com/office/drawing/2014/main" val="987600208"/>
                    </a:ext>
                  </a:extLst>
                </a:gridCol>
                <a:gridCol w="609600">
                  <a:extLst>
                    <a:ext uri="{9D8B030D-6E8A-4147-A177-3AD203B41FA5}">
                      <a16:colId xmlns:a16="http://schemas.microsoft.com/office/drawing/2014/main" val="1335743684"/>
                    </a:ext>
                  </a:extLst>
                </a:gridCol>
                <a:gridCol w="609600">
                  <a:extLst>
                    <a:ext uri="{9D8B030D-6E8A-4147-A177-3AD203B41FA5}">
                      <a16:colId xmlns:a16="http://schemas.microsoft.com/office/drawing/2014/main" val="4009447387"/>
                    </a:ext>
                  </a:extLst>
                </a:gridCol>
              </a:tblGrid>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effectLst/>
                          <a:latin typeface="Calibri" panose="020F0502020204030204" pitchFamily="34" charset="0"/>
                        </a:rPr>
                        <a:t>1yr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3yr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5yr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10yr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S.I.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50771993"/>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Distressed/Turnaround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20.3%</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11.2%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14.8%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13.4%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19.4%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73767"/>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CA</a:t>
                      </a:r>
                      <a:r>
                        <a:rPr lang="en-US" sz="1100" b="1" i="0" u="none" strike="noStrike" baseline="0" dirty="0" smtClean="0">
                          <a:solidFill>
                            <a:srgbClr val="000000"/>
                          </a:solidFill>
                          <a:effectLst/>
                          <a:latin typeface="Calibri" panose="020F0502020204030204" pitchFamily="34" charset="0"/>
                        </a:rPr>
                        <a:t> Benchmark (mean)</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8.8%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5.9%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8.9%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9.2%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10.2%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549886120"/>
                  </a:ext>
                </a:extLst>
              </a:tr>
              <a:tr h="190500">
                <a:tc>
                  <a:txBody>
                    <a:bodyPr/>
                    <a:lstStyle/>
                    <a:p>
                      <a:pPr algn="l" fontAlgn="b"/>
                      <a:r>
                        <a:rPr lang="en-US" sz="1100" b="1" i="0" u="none" strike="noStrike" dirty="0">
                          <a:solidFill>
                            <a:srgbClr val="000000"/>
                          </a:solidFill>
                          <a:effectLst/>
                          <a:latin typeface="Calibri" panose="020F0502020204030204" pitchFamily="34" charset="0"/>
                        </a:rPr>
                        <a:t>CA </a:t>
                      </a:r>
                      <a:r>
                        <a:rPr lang="en-US" sz="1100" b="1" i="0" u="none" strike="noStrike" dirty="0" smtClean="0">
                          <a:solidFill>
                            <a:srgbClr val="000000"/>
                          </a:solidFill>
                          <a:effectLst/>
                          <a:latin typeface="Calibri" panose="020F0502020204030204" pitchFamily="34" charset="0"/>
                        </a:rPr>
                        <a:t>Benchmark (median)</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1.7%</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6.3%</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8.6%</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9.1%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992638665"/>
                  </a:ext>
                </a:extLst>
              </a:tr>
            </a:tbl>
          </a:graphicData>
        </a:graphic>
      </p:graphicFrame>
      <p:graphicFrame>
        <p:nvGraphicFramePr>
          <p:cNvPr id="10" name="Chart 9"/>
          <p:cNvGraphicFramePr>
            <a:graphicFrameLocks/>
          </p:cNvGraphicFramePr>
          <p:nvPr>
            <p:extLst>
              <p:ext uri="{D42A27DB-BD31-4B8C-83A1-F6EECF244321}">
                <p14:modId xmlns:p14="http://schemas.microsoft.com/office/powerpoint/2010/main" val="143275688"/>
              </p:ext>
            </p:extLst>
          </p:nvPr>
        </p:nvGraphicFramePr>
        <p:xfrm>
          <a:off x="1219200" y="2516050"/>
          <a:ext cx="2895600" cy="23881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381318045"/>
              </p:ext>
            </p:extLst>
          </p:nvPr>
        </p:nvGraphicFramePr>
        <p:xfrm>
          <a:off x="5413824" y="2881389"/>
          <a:ext cx="2599109" cy="1507326"/>
        </p:xfrm>
        <a:graphic>
          <a:graphicData uri="http://schemas.openxmlformats.org/drawingml/2006/table">
            <a:tbl>
              <a:tblPr/>
              <a:tblGrid>
                <a:gridCol w="602963">
                  <a:extLst>
                    <a:ext uri="{9D8B030D-6E8A-4147-A177-3AD203B41FA5}">
                      <a16:colId xmlns:a16="http://schemas.microsoft.com/office/drawing/2014/main" val="570976073"/>
                    </a:ext>
                  </a:extLst>
                </a:gridCol>
                <a:gridCol w="912915">
                  <a:extLst>
                    <a:ext uri="{9D8B030D-6E8A-4147-A177-3AD203B41FA5}">
                      <a16:colId xmlns:a16="http://schemas.microsoft.com/office/drawing/2014/main" val="884841819"/>
                    </a:ext>
                  </a:extLst>
                </a:gridCol>
                <a:gridCol w="1083231">
                  <a:extLst>
                    <a:ext uri="{9D8B030D-6E8A-4147-A177-3AD203B41FA5}">
                      <a16:colId xmlns:a16="http://schemas.microsoft.com/office/drawing/2014/main" val="4056624542"/>
                    </a:ext>
                  </a:extLst>
                </a:gridCol>
              </a:tblGrid>
              <a:tr h="25122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ctr" fontAlgn="b"/>
                      <a:r>
                        <a:rPr lang="en-US" sz="1100" b="1" i="0" u="none" strike="noStrike" dirty="0" smtClean="0">
                          <a:solidFill>
                            <a:srgbClr val="000000"/>
                          </a:solidFill>
                          <a:effectLst/>
                          <a:latin typeface="Calibri" panose="020F0502020204030204" pitchFamily="34" charset="0"/>
                        </a:rPr>
                        <a:t>Quartile Dispersion</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1DE"/>
                    </a:solidFill>
                  </a:tcPr>
                </a:tc>
                <a:tc hMerge="1">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045334112"/>
                  </a:ext>
                </a:extLst>
              </a:tr>
              <a:tr h="25122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1" i="0" u="none" strike="noStrike" dirty="0" smtClean="0">
                          <a:solidFill>
                            <a:srgbClr val="000000"/>
                          </a:solidFill>
                          <a:effectLst/>
                          <a:latin typeface="Calibri" panose="020F0502020204030204" pitchFamily="34" charset="0"/>
                        </a:rPr>
                        <a:t># of Funds</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smtClean="0">
                          <a:solidFill>
                            <a:srgbClr val="000000"/>
                          </a:solidFill>
                          <a:effectLst/>
                          <a:latin typeface="Calibri" panose="020F0502020204030204" pitchFamily="34" charset="0"/>
                        </a:rPr>
                        <a:t>$$ Committed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50771993"/>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1</a:t>
                      </a:r>
                      <a:r>
                        <a:rPr lang="en-US" sz="1100" b="1" i="0" u="none" strike="noStrike" baseline="30000" dirty="0" smtClean="0">
                          <a:solidFill>
                            <a:srgbClr val="000000"/>
                          </a:solidFill>
                          <a:effectLst/>
                          <a:latin typeface="Calibri" panose="020F0502020204030204" pitchFamily="34" charset="0"/>
                        </a:rPr>
                        <a:t>st</a:t>
                      </a:r>
                      <a:endParaRPr lang="en-US" sz="1100" b="1" i="0" u="none" strike="noStrike" dirty="0" smtClean="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52%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63%</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73767"/>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2</a:t>
                      </a:r>
                      <a:r>
                        <a:rPr lang="en-US" sz="1100" b="1" i="0" u="none" strike="noStrike" baseline="30000" dirty="0" smtClean="0">
                          <a:solidFill>
                            <a:srgbClr val="000000"/>
                          </a:solidFill>
                          <a:effectLst/>
                          <a:latin typeface="Calibri" panose="020F0502020204030204" pitchFamily="34" charset="0"/>
                        </a:rPr>
                        <a:t>nd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3941115544"/>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3</a:t>
                      </a:r>
                      <a:r>
                        <a:rPr lang="en-US" sz="1100" b="1" i="0" u="none" strike="noStrike" baseline="30000" dirty="0" smtClean="0">
                          <a:solidFill>
                            <a:srgbClr val="000000"/>
                          </a:solidFill>
                          <a:effectLst/>
                          <a:latin typeface="Calibri" panose="020F0502020204030204" pitchFamily="34" charset="0"/>
                        </a:rPr>
                        <a:t>rd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12%</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442694776"/>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4</a:t>
                      </a:r>
                      <a:r>
                        <a:rPr lang="en-US" sz="1100" b="1" i="0" u="none" strike="noStrike" baseline="30000" dirty="0" smtClean="0">
                          <a:solidFill>
                            <a:srgbClr val="000000"/>
                          </a:solidFill>
                          <a:effectLst/>
                          <a:latin typeface="Calibri" panose="020F0502020204030204" pitchFamily="34" charset="0"/>
                        </a:rPr>
                        <a:t>th</a:t>
                      </a:r>
                      <a:endParaRPr lang="en-US" sz="1100" b="1" i="0" u="none" strike="noStrike" dirty="0" smtClean="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002729935"/>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29133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Portfolio</a:t>
            </a:r>
            <a:endParaRPr lang="en-US" dirty="0"/>
          </a:p>
        </p:txBody>
      </p:sp>
      <p:sp>
        <p:nvSpPr>
          <p:cNvPr id="5" name="Content Placeholder 4"/>
          <p:cNvSpPr>
            <a:spLocks noGrp="1"/>
          </p:cNvSpPr>
          <p:nvPr>
            <p:ph sz="half" idx="4294967295"/>
          </p:nvPr>
        </p:nvSpPr>
        <p:spPr>
          <a:xfrm>
            <a:off x="4754986" y="1311365"/>
            <a:ext cx="4277980" cy="3288394"/>
          </a:xfrm>
        </p:spPr>
        <p:txBody>
          <a:bodyPr>
            <a:normAutofit/>
          </a:bodyPr>
          <a:lstStyle/>
          <a:p>
            <a:r>
              <a:rPr lang="en-US" sz="1500" dirty="0"/>
              <a:t>Highly diversified portfolio with positions in more than 1,000 underlying private equity funds</a:t>
            </a:r>
          </a:p>
          <a:p>
            <a:r>
              <a:rPr lang="en-US" sz="1500" dirty="0" smtClean="0"/>
              <a:t>A lot of capital has been raised by secondary GPs and it remains a sellers market</a:t>
            </a:r>
            <a:endParaRPr lang="en-US" sz="1200" dirty="0"/>
          </a:p>
          <a:p>
            <a:r>
              <a:rPr lang="en-US" sz="1500" dirty="0"/>
              <a:t>Leveraging secondary relationships to operate more tactically</a:t>
            </a:r>
          </a:p>
        </p:txBody>
      </p:sp>
      <p:graphicFrame>
        <p:nvGraphicFramePr>
          <p:cNvPr id="3" name="Table 2"/>
          <p:cNvGraphicFramePr>
            <a:graphicFrameLocks noGrp="1"/>
          </p:cNvGraphicFramePr>
          <p:nvPr>
            <p:extLst/>
          </p:nvPr>
        </p:nvGraphicFramePr>
        <p:xfrm>
          <a:off x="180393" y="1321448"/>
          <a:ext cx="4470400" cy="793100"/>
        </p:xfrm>
        <a:graphic>
          <a:graphicData uri="http://schemas.openxmlformats.org/drawingml/2006/table">
            <a:tbl>
              <a:tblPr/>
              <a:tblGrid>
                <a:gridCol w="2077421">
                  <a:extLst>
                    <a:ext uri="{9D8B030D-6E8A-4147-A177-3AD203B41FA5}">
                      <a16:colId xmlns:a16="http://schemas.microsoft.com/office/drawing/2014/main" val="20000"/>
                    </a:ext>
                  </a:extLst>
                </a:gridCol>
                <a:gridCol w="1209638">
                  <a:extLst>
                    <a:ext uri="{9D8B030D-6E8A-4147-A177-3AD203B41FA5}">
                      <a16:colId xmlns:a16="http://schemas.microsoft.com/office/drawing/2014/main" val="20001"/>
                    </a:ext>
                  </a:extLst>
                </a:gridCol>
                <a:gridCol w="1183341">
                  <a:extLst>
                    <a:ext uri="{9D8B030D-6E8A-4147-A177-3AD203B41FA5}">
                      <a16:colId xmlns:a16="http://schemas.microsoft.com/office/drawing/2014/main" val="20002"/>
                    </a:ext>
                  </a:extLst>
                </a:gridCol>
              </a:tblGrid>
              <a:tr h="198275">
                <a:tc>
                  <a:txBody>
                    <a:bodyPr/>
                    <a:lstStyle/>
                    <a:p>
                      <a:pPr algn="l" fontAlgn="b"/>
                      <a:r>
                        <a:rPr lang="en-US" sz="1200" b="1" i="0" u="none" strike="noStrike" dirty="0">
                          <a:solidFill>
                            <a:srgbClr val="000000"/>
                          </a:solidFill>
                          <a:effectLst/>
                          <a:latin typeface="Calibri"/>
                        </a:rPr>
                        <a:t>Firm</a:t>
                      </a:r>
                    </a:p>
                  </a:txBody>
                  <a:tcPr marL="9525" marR="9525" marT="7144" marB="0" anchor="b">
                    <a:lnL>
                      <a:noFill/>
                    </a:lnL>
                    <a:lnR>
                      <a:noFill/>
                    </a:lnR>
                    <a:lnT>
                      <a:noFill/>
                    </a:lnT>
                    <a:lnB>
                      <a:noFill/>
                    </a:lnB>
                    <a:solidFill>
                      <a:srgbClr val="DCE6F1"/>
                    </a:solidFill>
                  </a:tcPr>
                </a:tc>
                <a:tc>
                  <a:txBody>
                    <a:bodyPr/>
                    <a:lstStyle/>
                    <a:p>
                      <a:pPr algn="l" fontAlgn="b"/>
                      <a:r>
                        <a:rPr lang="en-US" sz="1200" b="1" i="0" u="none" strike="noStrike" dirty="0">
                          <a:solidFill>
                            <a:srgbClr val="000000"/>
                          </a:solidFill>
                          <a:effectLst/>
                          <a:latin typeface="Calibri"/>
                        </a:rPr>
                        <a:t>Strategy/Market</a:t>
                      </a:r>
                    </a:p>
                  </a:txBody>
                  <a:tcPr marL="9525" marR="9525" marT="7144" marB="0" anchor="b">
                    <a:lnL>
                      <a:noFill/>
                    </a:lnL>
                    <a:lnR>
                      <a:noFill/>
                    </a:lnR>
                    <a:lnT>
                      <a:noFill/>
                    </a:lnT>
                    <a:lnB>
                      <a:noFill/>
                    </a:lnB>
                    <a:solidFill>
                      <a:srgbClr val="DCE6F1"/>
                    </a:solidFill>
                  </a:tcPr>
                </a:tc>
                <a:tc>
                  <a:txBody>
                    <a:bodyPr/>
                    <a:lstStyle/>
                    <a:p>
                      <a:pPr algn="l" fontAlgn="b"/>
                      <a:r>
                        <a:rPr lang="en-US" sz="1200" b="1" i="0" u="none" strike="noStrike" dirty="0">
                          <a:solidFill>
                            <a:srgbClr val="000000"/>
                          </a:solidFill>
                          <a:effectLst/>
                          <a:latin typeface="Calibri"/>
                        </a:rPr>
                        <a:t>Geographic Focus</a:t>
                      </a:r>
                    </a:p>
                  </a:txBody>
                  <a:tcPr marL="9525" marR="9525" marT="7144" marB="0" anchor="b">
                    <a:lnL>
                      <a:noFill/>
                    </a:lnL>
                    <a:lnR>
                      <a:noFill/>
                    </a:lnR>
                    <a:lnT>
                      <a:noFill/>
                    </a:lnT>
                    <a:lnB>
                      <a:noFill/>
                    </a:lnB>
                    <a:solidFill>
                      <a:srgbClr val="DCE6F1"/>
                    </a:solidFill>
                  </a:tcPr>
                </a:tc>
                <a:extLst>
                  <a:ext uri="{0D108BD9-81ED-4DB2-BD59-A6C34878D82A}">
                    <a16:rowId xmlns:a16="http://schemas.microsoft.com/office/drawing/2014/main" val="10000"/>
                  </a:ext>
                </a:extLst>
              </a:tr>
              <a:tr h="198275">
                <a:tc>
                  <a:txBody>
                    <a:bodyPr/>
                    <a:lstStyle/>
                    <a:p>
                      <a:pPr algn="l" fontAlgn="b"/>
                      <a:r>
                        <a:rPr lang="en-US" sz="1200" b="0" i="0" u="none" strike="noStrike" dirty="0">
                          <a:solidFill>
                            <a:srgbClr val="000000"/>
                          </a:solidFill>
                          <a:effectLst/>
                          <a:latin typeface="Calibri"/>
                        </a:rPr>
                        <a:t>Ardian</a:t>
                      </a:r>
                    </a:p>
                  </a:txBody>
                  <a:tcPr marL="9525" marR="9525" marT="7144"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a:rPr>
                        <a:t>Large</a:t>
                      </a:r>
                    </a:p>
                  </a:txBody>
                  <a:tcPr marL="9525" marR="9525" marT="7144"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a:rPr>
                        <a:t>Global</a:t>
                      </a:r>
                    </a:p>
                  </a:txBody>
                  <a:tcPr marL="9525" marR="9525" marT="7144" marB="0" anchor="b">
                    <a:lnL>
                      <a:noFill/>
                    </a:lnL>
                    <a:lnR>
                      <a:noFill/>
                    </a:lnR>
                    <a:lnT>
                      <a:noFill/>
                    </a:lnT>
                    <a:lnB>
                      <a:noFill/>
                    </a:lnB>
                  </a:tcPr>
                </a:tc>
                <a:extLst>
                  <a:ext uri="{0D108BD9-81ED-4DB2-BD59-A6C34878D82A}">
                    <a16:rowId xmlns:a16="http://schemas.microsoft.com/office/drawing/2014/main" val="10001"/>
                  </a:ext>
                </a:extLst>
              </a:tr>
              <a:tr h="198275">
                <a:tc>
                  <a:txBody>
                    <a:bodyPr/>
                    <a:lstStyle/>
                    <a:p>
                      <a:pPr algn="l" fontAlgn="b"/>
                      <a:r>
                        <a:rPr lang="en-US" sz="1200" b="0" i="0" u="none" strike="noStrike" dirty="0">
                          <a:solidFill>
                            <a:srgbClr val="000000"/>
                          </a:solidFill>
                          <a:effectLst/>
                          <a:latin typeface="Calibri"/>
                        </a:rPr>
                        <a:t>Lexington Partners</a:t>
                      </a:r>
                    </a:p>
                  </a:txBody>
                  <a:tcPr marL="9525" marR="9525" marT="7144"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a:rPr>
                        <a:t>Large</a:t>
                      </a:r>
                    </a:p>
                  </a:txBody>
                  <a:tcPr marL="9525" marR="9525" marT="7144"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a:rPr>
                        <a:t>Global</a:t>
                      </a:r>
                    </a:p>
                  </a:txBody>
                  <a:tcPr marL="9525" marR="9525" marT="7144" marB="0" anchor="b">
                    <a:lnL>
                      <a:noFill/>
                    </a:lnL>
                    <a:lnR>
                      <a:noFill/>
                    </a:lnR>
                    <a:lnT>
                      <a:noFill/>
                    </a:lnT>
                    <a:lnB>
                      <a:noFill/>
                    </a:lnB>
                  </a:tcPr>
                </a:tc>
                <a:extLst>
                  <a:ext uri="{0D108BD9-81ED-4DB2-BD59-A6C34878D82A}">
                    <a16:rowId xmlns:a16="http://schemas.microsoft.com/office/drawing/2014/main" val="10002"/>
                  </a:ext>
                </a:extLst>
              </a:tr>
              <a:tr h="198275">
                <a:tc>
                  <a:txBody>
                    <a:bodyPr/>
                    <a:lstStyle/>
                    <a:p>
                      <a:pPr algn="l" fontAlgn="b"/>
                      <a:endParaRPr lang="en-US" sz="12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9525" marR="9525" marT="7144"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9525" marR="9525" marT="7144" marB="0" anchor="b">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8" name="Text Placeholder 1"/>
          <p:cNvSpPr txBox="1">
            <a:spLocks/>
          </p:cNvSpPr>
          <p:nvPr/>
        </p:nvSpPr>
        <p:spPr>
          <a:xfrm>
            <a:off x="152400" y="2251018"/>
            <a:ext cx="3886199" cy="220265"/>
          </a:xfrm>
          <a:prstGeom prst="rect">
            <a:avLst/>
          </a:prstGeom>
        </p:spPr>
        <p:txBody>
          <a:bodyPr vert="horz" lIns="89297" tIns="44655" rIns="89297" bIns="44655" rtlCol="0" anchor="b">
            <a:noAutofit/>
          </a:bodyPr>
          <a:lstStyle>
            <a:lvl1pPr marL="0" indent="0" algn="l" defTabSz="892874" rtl="0" eaLnBrk="1" latinLnBrk="0" hangingPunct="1">
              <a:spcBef>
                <a:spcPct val="20000"/>
              </a:spcBef>
              <a:buFont typeface="Arial" pitchFamily="34" charset="0"/>
              <a:buNone/>
              <a:defRPr sz="2400" b="1" kern="1200">
                <a:solidFill>
                  <a:schemeClr val="tx1"/>
                </a:solidFill>
                <a:latin typeface="+mn-lt"/>
                <a:ea typeface="+mn-ea"/>
                <a:cs typeface="+mn-cs"/>
              </a:defRPr>
            </a:lvl1pPr>
            <a:lvl2pPr marL="446439" indent="0" algn="l" defTabSz="892874" rtl="0" eaLnBrk="1" latinLnBrk="0" hangingPunct="1">
              <a:spcBef>
                <a:spcPct val="20000"/>
              </a:spcBef>
              <a:buFont typeface="Arial" pitchFamily="34" charset="0"/>
              <a:buNone/>
              <a:defRPr sz="2000" b="1" kern="1200">
                <a:solidFill>
                  <a:schemeClr val="tx1"/>
                </a:solidFill>
                <a:latin typeface="+mn-lt"/>
                <a:ea typeface="+mn-ea"/>
                <a:cs typeface="+mn-cs"/>
              </a:defRPr>
            </a:lvl2pPr>
            <a:lvl3pPr marL="892874" indent="0" algn="l" defTabSz="892874"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39277"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4pPr>
            <a:lvl5pPr marL="1785702"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32115"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6pPr>
            <a:lvl7pPr marL="2678545"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7pPr>
            <a:lvl8pPr marL="3124964"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8pPr>
            <a:lvl9pPr marL="3571387" indent="0" algn="l" defTabSz="892874"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0" marR="0" lvl="0" indent="0" algn="l" defTabSz="892874"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 of Secondary Portfolio (by NAV)</a:t>
            </a:r>
          </a:p>
        </p:txBody>
      </p:sp>
      <p:graphicFrame>
        <p:nvGraphicFramePr>
          <p:cNvPr id="10" name="Chart 9"/>
          <p:cNvGraphicFramePr>
            <a:graphicFrameLocks/>
          </p:cNvGraphicFramePr>
          <p:nvPr>
            <p:extLst>
              <p:ext uri="{D42A27DB-BD31-4B8C-83A1-F6EECF244321}">
                <p14:modId xmlns:p14="http://schemas.microsoft.com/office/powerpoint/2010/main" val="2970392043"/>
              </p:ext>
            </p:extLst>
          </p:nvPr>
        </p:nvGraphicFramePr>
        <p:xfrm>
          <a:off x="26504" y="2278448"/>
          <a:ext cx="5078896" cy="2569447"/>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527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Secondary Portfolio Performance </a:t>
            </a:r>
            <a:endParaRPr lang="en-US" dirty="0"/>
          </a:p>
        </p:txBody>
      </p:sp>
      <p:sp>
        <p:nvSpPr>
          <p:cNvPr id="3" name="TextBox 2"/>
          <p:cNvSpPr txBox="1"/>
          <p:nvPr/>
        </p:nvSpPr>
        <p:spPr>
          <a:xfrm>
            <a:off x="5181600" y="1183810"/>
            <a:ext cx="3581400" cy="1323439"/>
          </a:xfrm>
          <a:prstGeom prst="rect">
            <a:avLst/>
          </a:prstGeom>
          <a:noFill/>
        </p:spPr>
        <p:txBody>
          <a:bodyPr wrap="square" rtlCol="0">
            <a:spAutoFit/>
          </a:bodyPr>
          <a:lstStyle/>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Performance rebound in 2020, still trail the benchmark since inception</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Alpha over public markets (PME) of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6.8%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43" marR="0" lvl="0" indent="-2857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DPI of 1.1x and TVPI of 1.5x</a:t>
            </a:r>
          </a:p>
        </p:txBody>
      </p:sp>
      <p:sp>
        <p:nvSpPr>
          <p:cNvPr id="12" name="TextBox 11"/>
          <p:cNvSpPr txBox="1"/>
          <p:nvPr/>
        </p:nvSpPr>
        <p:spPr>
          <a:xfrm>
            <a:off x="6713379" y="845257"/>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As of December 31,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516399521"/>
              </p:ext>
            </p:extLst>
          </p:nvPr>
        </p:nvGraphicFramePr>
        <p:xfrm>
          <a:off x="366595" y="1459370"/>
          <a:ext cx="4572000" cy="762000"/>
        </p:xfrm>
        <a:graphic>
          <a:graphicData uri="http://schemas.openxmlformats.org/drawingml/2006/table">
            <a:tbl>
              <a:tblPr/>
              <a:tblGrid>
                <a:gridCol w="1485900">
                  <a:extLst>
                    <a:ext uri="{9D8B030D-6E8A-4147-A177-3AD203B41FA5}">
                      <a16:colId xmlns:a16="http://schemas.microsoft.com/office/drawing/2014/main" val="570976073"/>
                    </a:ext>
                  </a:extLst>
                </a:gridCol>
                <a:gridCol w="647700">
                  <a:extLst>
                    <a:ext uri="{9D8B030D-6E8A-4147-A177-3AD203B41FA5}">
                      <a16:colId xmlns:a16="http://schemas.microsoft.com/office/drawing/2014/main" val="884841819"/>
                    </a:ext>
                  </a:extLst>
                </a:gridCol>
                <a:gridCol w="609600">
                  <a:extLst>
                    <a:ext uri="{9D8B030D-6E8A-4147-A177-3AD203B41FA5}">
                      <a16:colId xmlns:a16="http://schemas.microsoft.com/office/drawing/2014/main" val="4056624542"/>
                    </a:ext>
                  </a:extLst>
                </a:gridCol>
                <a:gridCol w="609600">
                  <a:extLst>
                    <a:ext uri="{9D8B030D-6E8A-4147-A177-3AD203B41FA5}">
                      <a16:colId xmlns:a16="http://schemas.microsoft.com/office/drawing/2014/main" val="987600208"/>
                    </a:ext>
                  </a:extLst>
                </a:gridCol>
                <a:gridCol w="609600">
                  <a:extLst>
                    <a:ext uri="{9D8B030D-6E8A-4147-A177-3AD203B41FA5}">
                      <a16:colId xmlns:a16="http://schemas.microsoft.com/office/drawing/2014/main" val="1335743684"/>
                    </a:ext>
                  </a:extLst>
                </a:gridCol>
                <a:gridCol w="609600">
                  <a:extLst>
                    <a:ext uri="{9D8B030D-6E8A-4147-A177-3AD203B41FA5}">
                      <a16:colId xmlns:a16="http://schemas.microsoft.com/office/drawing/2014/main" val="4009447387"/>
                    </a:ext>
                  </a:extLst>
                </a:gridCol>
              </a:tblGrid>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effectLst/>
                          <a:latin typeface="Calibri" panose="020F0502020204030204" pitchFamily="34" charset="0"/>
                        </a:rPr>
                        <a:t>1yr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3yr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5yr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10yr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a:solidFill>
                            <a:srgbClr val="000000"/>
                          </a:solidFill>
                          <a:effectLst/>
                          <a:latin typeface="Calibri" panose="020F0502020204030204" pitchFamily="34" charset="0"/>
                        </a:rPr>
                        <a:t>S.I.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50771993"/>
                  </a:ext>
                </a:extLst>
              </a:tr>
              <a:tr h="190500">
                <a:tc>
                  <a:txBody>
                    <a:bodyPr/>
                    <a:lstStyle/>
                    <a:p>
                      <a:pPr algn="l" fontAlgn="b"/>
                      <a:r>
                        <a:rPr lang="en-US" sz="1100" b="1" i="0" u="none" strike="noStrike" dirty="0">
                          <a:solidFill>
                            <a:srgbClr val="000000"/>
                          </a:solidFill>
                          <a:effectLst/>
                          <a:latin typeface="Calibri" panose="020F0502020204030204" pitchFamily="34" charset="0"/>
                        </a:rPr>
                        <a:t>Secondary</a:t>
                      </a: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21.4%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11.7%</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13.1%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12.5%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15.7%</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73767"/>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CA Benchmark (mean)</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14.1%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12.0%</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12.0%</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11.9%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12.1%</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554944806"/>
                  </a:ext>
                </a:extLst>
              </a:tr>
              <a:tr h="190500">
                <a:tc>
                  <a:txBody>
                    <a:bodyPr/>
                    <a:lstStyle/>
                    <a:p>
                      <a:pPr algn="l" fontAlgn="b"/>
                      <a:r>
                        <a:rPr lang="en-US" sz="1100" b="1" i="0" u="none" strike="noStrike" dirty="0" smtClean="0">
                          <a:solidFill>
                            <a:srgbClr val="000000"/>
                          </a:solidFill>
                          <a:effectLst/>
                          <a:latin typeface="Calibri" panose="020F0502020204030204" pitchFamily="34" charset="0"/>
                        </a:rPr>
                        <a:t>CA Benchmark (median)</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5.3%</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4.7%</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7.9%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10.4%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13.5%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474288333"/>
                  </a:ext>
                </a:extLst>
              </a:tr>
            </a:tbl>
          </a:graphicData>
        </a:graphic>
      </p:graphicFrame>
      <p:graphicFrame>
        <p:nvGraphicFramePr>
          <p:cNvPr id="15" name="Chart 14"/>
          <p:cNvGraphicFramePr>
            <a:graphicFrameLocks/>
          </p:cNvGraphicFramePr>
          <p:nvPr>
            <p:extLst>
              <p:ext uri="{D42A27DB-BD31-4B8C-83A1-F6EECF244321}">
                <p14:modId xmlns:p14="http://schemas.microsoft.com/office/powerpoint/2010/main" val="1485903473"/>
              </p:ext>
            </p:extLst>
          </p:nvPr>
        </p:nvGraphicFramePr>
        <p:xfrm>
          <a:off x="996496" y="2507249"/>
          <a:ext cx="2819400" cy="2438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800029421"/>
              </p:ext>
            </p:extLst>
          </p:nvPr>
        </p:nvGraphicFramePr>
        <p:xfrm>
          <a:off x="5413824" y="2881389"/>
          <a:ext cx="2599109" cy="1507326"/>
        </p:xfrm>
        <a:graphic>
          <a:graphicData uri="http://schemas.openxmlformats.org/drawingml/2006/table">
            <a:tbl>
              <a:tblPr/>
              <a:tblGrid>
                <a:gridCol w="602963">
                  <a:extLst>
                    <a:ext uri="{9D8B030D-6E8A-4147-A177-3AD203B41FA5}">
                      <a16:colId xmlns:a16="http://schemas.microsoft.com/office/drawing/2014/main" val="570976073"/>
                    </a:ext>
                  </a:extLst>
                </a:gridCol>
                <a:gridCol w="912915">
                  <a:extLst>
                    <a:ext uri="{9D8B030D-6E8A-4147-A177-3AD203B41FA5}">
                      <a16:colId xmlns:a16="http://schemas.microsoft.com/office/drawing/2014/main" val="884841819"/>
                    </a:ext>
                  </a:extLst>
                </a:gridCol>
                <a:gridCol w="1083231">
                  <a:extLst>
                    <a:ext uri="{9D8B030D-6E8A-4147-A177-3AD203B41FA5}">
                      <a16:colId xmlns:a16="http://schemas.microsoft.com/office/drawing/2014/main" val="4056624542"/>
                    </a:ext>
                  </a:extLst>
                </a:gridCol>
              </a:tblGrid>
              <a:tr h="25122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ctr" fontAlgn="b"/>
                      <a:r>
                        <a:rPr lang="en-US" sz="1100" b="1" i="0" u="none" strike="noStrike" dirty="0" smtClean="0">
                          <a:solidFill>
                            <a:srgbClr val="000000"/>
                          </a:solidFill>
                          <a:effectLst/>
                          <a:latin typeface="Calibri" panose="020F0502020204030204" pitchFamily="34" charset="0"/>
                        </a:rPr>
                        <a:t>Quartile Dispersion</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1DE"/>
                    </a:solidFill>
                  </a:tcPr>
                </a:tc>
                <a:tc hMerge="1">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045334112"/>
                  </a:ext>
                </a:extLst>
              </a:tr>
              <a:tr h="25122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1" i="0" u="none" strike="noStrike" dirty="0" smtClean="0">
                          <a:solidFill>
                            <a:srgbClr val="000000"/>
                          </a:solidFill>
                          <a:effectLst/>
                          <a:latin typeface="Calibri" panose="020F0502020204030204" pitchFamily="34" charset="0"/>
                        </a:rPr>
                        <a:t># of Funds</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1" i="0" u="none" strike="noStrike" dirty="0" smtClean="0">
                          <a:solidFill>
                            <a:srgbClr val="000000"/>
                          </a:solidFill>
                          <a:effectLst/>
                          <a:latin typeface="Calibri" panose="020F0502020204030204" pitchFamily="34" charset="0"/>
                        </a:rPr>
                        <a:t>$$ Committed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50771993"/>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1</a:t>
                      </a:r>
                      <a:r>
                        <a:rPr lang="en-US" sz="1100" b="1" i="0" u="none" strike="noStrike" baseline="30000" dirty="0" smtClean="0">
                          <a:solidFill>
                            <a:srgbClr val="000000"/>
                          </a:solidFill>
                          <a:effectLst/>
                          <a:latin typeface="Calibri" panose="020F0502020204030204" pitchFamily="34" charset="0"/>
                        </a:rPr>
                        <a:t>st</a:t>
                      </a:r>
                      <a:endParaRPr lang="en-US" sz="1100" b="1" i="0" u="none" strike="noStrike" dirty="0" smtClean="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27%</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34%</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73767"/>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2</a:t>
                      </a:r>
                      <a:r>
                        <a:rPr lang="en-US" sz="1100" b="1" i="0" u="none" strike="noStrike" baseline="30000" dirty="0" smtClean="0">
                          <a:solidFill>
                            <a:srgbClr val="000000"/>
                          </a:solidFill>
                          <a:effectLst/>
                          <a:latin typeface="Calibri" panose="020F0502020204030204" pitchFamily="34" charset="0"/>
                        </a:rPr>
                        <a:t>nd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9%</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3941115544"/>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3</a:t>
                      </a:r>
                      <a:r>
                        <a:rPr lang="en-US" sz="1100" b="1" i="0" u="none" strike="noStrike" baseline="30000" dirty="0" smtClean="0">
                          <a:solidFill>
                            <a:srgbClr val="000000"/>
                          </a:solidFill>
                          <a:effectLst/>
                          <a:latin typeface="Calibri" panose="020F0502020204030204" pitchFamily="34" charset="0"/>
                        </a:rPr>
                        <a:t>rd</a:t>
                      </a:r>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45%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43%</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442694776"/>
                  </a:ext>
                </a:extLst>
              </a:tr>
              <a:tr h="251221">
                <a:tc>
                  <a:txBody>
                    <a:bodyPr/>
                    <a:lstStyle/>
                    <a:p>
                      <a:pPr algn="ctr" fontAlgn="b"/>
                      <a:r>
                        <a:rPr lang="en-US" sz="1100" b="1" i="0" u="none" strike="noStrike" dirty="0" smtClean="0">
                          <a:solidFill>
                            <a:srgbClr val="000000"/>
                          </a:solidFill>
                          <a:effectLst/>
                          <a:latin typeface="Calibri" panose="020F0502020204030204" pitchFamily="34" charset="0"/>
                        </a:rPr>
                        <a:t>4</a:t>
                      </a:r>
                      <a:r>
                        <a:rPr lang="en-US" sz="1100" b="1" i="0" u="none" strike="noStrike" baseline="30000" dirty="0" smtClean="0">
                          <a:solidFill>
                            <a:srgbClr val="000000"/>
                          </a:solidFill>
                          <a:effectLst/>
                          <a:latin typeface="Calibri" panose="020F0502020204030204" pitchFamily="34" charset="0"/>
                        </a:rPr>
                        <a:t>th</a:t>
                      </a:r>
                      <a:endParaRPr lang="en-US" sz="1100" b="1" i="0" u="none" strike="noStrike" dirty="0" smtClean="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18%</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en-US" sz="1100" b="0" i="0" u="none" strike="noStrike" dirty="0" smtClean="0">
                          <a:solidFill>
                            <a:srgbClr val="000000"/>
                          </a:solidFill>
                          <a:effectLst/>
                          <a:latin typeface="Calibri" panose="020F0502020204030204" pitchFamily="34" charset="0"/>
                        </a:rPr>
                        <a:t>15%</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002729935"/>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8591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2228850"/>
            <a:ext cx="2743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mn-cs"/>
              </a:rPr>
              <a:t>Appendix</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7676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Equity Aggregates</a:t>
            </a:r>
            <a:endParaRPr lang="en-US" dirty="0"/>
          </a:p>
        </p:txBody>
      </p:sp>
      <p:sp>
        <p:nvSpPr>
          <p:cNvPr id="4" name="TextBox 3"/>
          <p:cNvSpPr txBox="1"/>
          <p:nvPr/>
        </p:nvSpPr>
        <p:spPr>
          <a:xfrm>
            <a:off x="990600" y="1061651"/>
            <a:ext cx="762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Dollar-Weighted Performance (IRRs) as of December 31, 2020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914400" y="3771900"/>
            <a:ext cx="7467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Note: Asset class IRR performance data is provided by </a:t>
            </a:r>
            <a:r>
              <a:rPr kumimoji="0" lang="en-US" sz="800" b="0" i="0" u="none" strike="noStrike" kern="1200" cap="none" spc="0" normalizeH="0" baseline="0" noProof="0" dirty="0" smtClean="0">
                <a:ln>
                  <a:noFill/>
                </a:ln>
                <a:solidFill>
                  <a:prstClr val="black"/>
                </a:solidFill>
                <a:effectLst/>
                <a:uLnTx/>
                <a:uFillTx/>
                <a:latin typeface="Calibri"/>
                <a:ea typeface="+mn-ea"/>
                <a:cs typeface="+mn-cs"/>
              </a:rPr>
              <a:t>Cambridge Associates. The PE benchmark is currently the Custom Iran- and Sudan-free ACWI IMI + 300bps. From July 2010 through June 2014 the benchmark was the Russell 3000 + 300 bps.  Prior to July 2010 , the benchmark was the Russell 3000 + 450 bps.  Prior to November 1999, Private Equity was part of the Domestic Equity asset class and its benchmark was the Domestic Equity target index + 750 bps. </a:t>
            </a:r>
          </a:p>
        </p:txBody>
      </p:sp>
      <p:graphicFrame>
        <p:nvGraphicFramePr>
          <p:cNvPr id="7" name="Table 6"/>
          <p:cNvGraphicFramePr>
            <a:graphicFrameLocks noGrp="1"/>
          </p:cNvGraphicFramePr>
          <p:nvPr>
            <p:extLst>
              <p:ext uri="{D42A27DB-BD31-4B8C-83A1-F6EECF244321}">
                <p14:modId xmlns:p14="http://schemas.microsoft.com/office/powerpoint/2010/main" val="4267626322"/>
              </p:ext>
            </p:extLst>
          </p:nvPr>
        </p:nvGraphicFramePr>
        <p:xfrm>
          <a:off x="381000" y="1353811"/>
          <a:ext cx="8458199" cy="2172459"/>
        </p:xfrm>
        <a:graphic>
          <a:graphicData uri="http://schemas.openxmlformats.org/drawingml/2006/table">
            <a:tbl>
              <a:tblPr/>
              <a:tblGrid>
                <a:gridCol w="281407">
                  <a:extLst>
                    <a:ext uri="{9D8B030D-6E8A-4147-A177-3AD203B41FA5}">
                      <a16:colId xmlns:a16="http://schemas.microsoft.com/office/drawing/2014/main" val="20000"/>
                    </a:ext>
                  </a:extLst>
                </a:gridCol>
                <a:gridCol w="2929191">
                  <a:extLst>
                    <a:ext uri="{9D8B030D-6E8A-4147-A177-3AD203B41FA5}">
                      <a16:colId xmlns:a16="http://schemas.microsoft.com/office/drawing/2014/main" val="20001"/>
                    </a:ext>
                  </a:extLst>
                </a:gridCol>
                <a:gridCol w="115121">
                  <a:extLst>
                    <a:ext uri="{9D8B030D-6E8A-4147-A177-3AD203B41FA5}">
                      <a16:colId xmlns:a16="http://schemas.microsoft.com/office/drawing/2014/main" val="20002"/>
                    </a:ext>
                  </a:extLst>
                </a:gridCol>
                <a:gridCol w="949748">
                  <a:extLst>
                    <a:ext uri="{9D8B030D-6E8A-4147-A177-3AD203B41FA5}">
                      <a16:colId xmlns:a16="http://schemas.microsoft.com/office/drawing/2014/main" val="20003"/>
                    </a:ext>
                  </a:extLst>
                </a:gridCol>
                <a:gridCol w="115121">
                  <a:extLst>
                    <a:ext uri="{9D8B030D-6E8A-4147-A177-3AD203B41FA5}">
                      <a16:colId xmlns:a16="http://schemas.microsoft.com/office/drawing/2014/main" val="20004"/>
                    </a:ext>
                  </a:extLst>
                </a:gridCol>
                <a:gridCol w="857012">
                  <a:extLst>
                    <a:ext uri="{9D8B030D-6E8A-4147-A177-3AD203B41FA5}">
                      <a16:colId xmlns:a16="http://schemas.microsoft.com/office/drawing/2014/main" val="20005"/>
                    </a:ext>
                  </a:extLst>
                </a:gridCol>
                <a:gridCol w="115121">
                  <a:extLst>
                    <a:ext uri="{9D8B030D-6E8A-4147-A177-3AD203B41FA5}">
                      <a16:colId xmlns:a16="http://schemas.microsoft.com/office/drawing/2014/main" val="20006"/>
                    </a:ext>
                  </a:extLst>
                </a:gridCol>
                <a:gridCol w="613979">
                  <a:extLst>
                    <a:ext uri="{9D8B030D-6E8A-4147-A177-3AD203B41FA5}">
                      <a16:colId xmlns:a16="http://schemas.microsoft.com/office/drawing/2014/main" val="20007"/>
                    </a:ext>
                  </a:extLst>
                </a:gridCol>
                <a:gridCol w="613979">
                  <a:extLst>
                    <a:ext uri="{9D8B030D-6E8A-4147-A177-3AD203B41FA5}">
                      <a16:colId xmlns:a16="http://schemas.microsoft.com/office/drawing/2014/main" val="20008"/>
                    </a:ext>
                  </a:extLst>
                </a:gridCol>
                <a:gridCol w="613979">
                  <a:extLst>
                    <a:ext uri="{9D8B030D-6E8A-4147-A177-3AD203B41FA5}">
                      <a16:colId xmlns:a16="http://schemas.microsoft.com/office/drawing/2014/main" val="20009"/>
                    </a:ext>
                  </a:extLst>
                </a:gridCol>
                <a:gridCol w="613979">
                  <a:extLst>
                    <a:ext uri="{9D8B030D-6E8A-4147-A177-3AD203B41FA5}">
                      <a16:colId xmlns:a16="http://schemas.microsoft.com/office/drawing/2014/main" val="20010"/>
                    </a:ext>
                  </a:extLst>
                </a:gridCol>
                <a:gridCol w="639562">
                  <a:extLst>
                    <a:ext uri="{9D8B030D-6E8A-4147-A177-3AD203B41FA5}">
                      <a16:colId xmlns:a16="http://schemas.microsoft.com/office/drawing/2014/main" val="20011"/>
                    </a:ext>
                  </a:extLst>
                </a:gridCol>
              </a:tblGrid>
              <a:tr h="443139">
                <a:tc>
                  <a:txBody>
                    <a:bodyPr/>
                    <a:lstStyle/>
                    <a:p>
                      <a:pPr algn="l"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sng" strike="noStrike">
                          <a:solidFill>
                            <a:srgbClr val="000000"/>
                          </a:solidFill>
                          <a:effectLst/>
                          <a:latin typeface="Calibri"/>
                        </a:rPr>
                        <a:t>Inception Date</a:t>
                      </a: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Market Value</a:t>
                      </a:r>
                      <a:r>
                        <a:rPr lang="en-US" sz="800" b="0" i="0" u="sng" strike="noStrike" dirty="0">
                          <a:solidFill>
                            <a:srgbClr val="000000"/>
                          </a:solidFill>
                          <a:effectLst/>
                          <a:latin typeface="Calibri"/>
                        </a:rPr>
                        <a:t> (in Millions)</a:t>
                      </a: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sng" strike="noStrike" dirty="0">
                          <a:solidFill>
                            <a:srgbClr val="000000"/>
                          </a:solidFill>
                          <a:effectLst/>
                          <a:latin typeface="Calibri"/>
                        </a:rPr>
                        <a:t>1yr</a:t>
                      </a:r>
                    </a:p>
                  </a:txBody>
                  <a:tcPr marL="9338" marR="9338" marT="7004" marB="0" anchor="b">
                    <a:lnL>
                      <a:noFill/>
                    </a:lnL>
                    <a:lnR>
                      <a:noFill/>
                    </a:lnR>
                    <a:lnT>
                      <a:noFill/>
                    </a:lnT>
                    <a:lnB>
                      <a:noFill/>
                    </a:lnB>
                  </a:tcPr>
                </a:tc>
                <a:tc>
                  <a:txBody>
                    <a:bodyPr/>
                    <a:lstStyle/>
                    <a:p>
                      <a:pPr algn="ctr" fontAlgn="b"/>
                      <a:r>
                        <a:rPr lang="en-US" sz="800" b="0" i="0" u="sng" strike="noStrike" dirty="0">
                          <a:solidFill>
                            <a:srgbClr val="000000"/>
                          </a:solidFill>
                          <a:effectLst/>
                          <a:latin typeface="Calibri"/>
                        </a:rPr>
                        <a:t>3yr</a:t>
                      </a:r>
                    </a:p>
                  </a:txBody>
                  <a:tcPr marL="9338" marR="9338" marT="7004" marB="0" anchor="b">
                    <a:lnL>
                      <a:noFill/>
                    </a:lnL>
                    <a:lnR>
                      <a:noFill/>
                    </a:lnR>
                    <a:lnT>
                      <a:noFill/>
                    </a:lnT>
                    <a:lnB>
                      <a:noFill/>
                    </a:lnB>
                  </a:tcPr>
                </a:tc>
                <a:tc>
                  <a:txBody>
                    <a:bodyPr/>
                    <a:lstStyle/>
                    <a:p>
                      <a:pPr algn="ctr" fontAlgn="b"/>
                      <a:r>
                        <a:rPr lang="en-US" sz="800" b="0" i="0" u="sng" strike="noStrike">
                          <a:solidFill>
                            <a:srgbClr val="000000"/>
                          </a:solidFill>
                          <a:effectLst/>
                          <a:latin typeface="Calibri"/>
                        </a:rPr>
                        <a:t>5yr</a:t>
                      </a:r>
                    </a:p>
                  </a:txBody>
                  <a:tcPr marL="9338" marR="9338" marT="7004" marB="0" anchor="b">
                    <a:lnL>
                      <a:noFill/>
                    </a:lnL>
                    <a:lnR>
                      <a:noFill/>
                    </a:lnR>
                    <a:lnT>
                      <a:noFill/>
                    </a:lnT>
                    <a:lnB>
                      <a:noFill/>
                    </a:lnB>
                  </a:tcPr>
                </a:tc>
                <a:tc>
                  <a:txBody>
                    <a:bodyPr/>
                    <a:lstStyle/>
                    <a:p>
                      <a:pPr algn="ctr" fontAlgn="b"/>
                      <a:r>
                        <a:rPr lang="en-US" sz="800" b="0" i="0" u="sng" strike="noStrike">
                          <a:solidFill>
                            <a:srgbClr val="000000"/>
                          </a:solidFill>
                          <a:effectLst/>
                          <a:latin typeface="Calibri"/>
                        </a:rPr>
                        <a:t>10yr</a:t>
                      </a:r>
                    </a:p>
                  </a:txBody>
                  <a:tcPr marL="9338" marR="9338" marT="7004" marB="0" anchor="b">
                    <a:lnL>
                      <a:noFill/>
                    </a:lnL>
                    <a:lnR>
                      <a:noFill/>
                    </a:lnR>
                    <a:lnT>
                      <a:noFill/>
                    </a:lnT>
                    <a:lnB>
                      <a:noFill/>
                    </a:lnB>
                  </a:tcPr>
                </a:tc>
                <a:tc>
                  <a:txBody>
                    <a:bodyPr/>
                    <a:lstStyle/>
                    <a:p>
                      <a:pPr algn="ctr" fontAlgn="b"/>
                      <a:r>
                        <a:rPr lang="en-US" sz="800" b="0" i="0" u="none" strike="noStrike">
                          <a:solidFill>
                            <a:srgbClr val="000000"/>
                          </a:solidFill>
                          <a:effectLst/>
                          <a:latin typeface="Calibri"/>
                        </a:rPr>
                        <a:t>Since </a:t>
                      </a:r>
                      <a:r>
                        <a:rPr lang="en-US" sz="800" b="0" i="0" u="sng" strike="noStrike">
                          <a:solidFill>
                            <a:srgbClr val="000000"/>
                          </a:solidFill>
                          <a:effectLst/>
                          <a:latin typeface="Calibri"/>
                        </a:rPr>
                        <a:t>Inception</a:t>
                      </a:r>
                    </a:p>
                  </a:txBody>
                  <a:tcPr marL="9338" marR="9338" marT="7004" marB="0" anchor="b">
                    <a:lnL>
                      <a:noFill/>
                    </a:lnL>
                    <a:lnR>
                      <a:noFill/>
                    </a:lnR>
                    <a:lnT>
                      <a:noFill/>
                    </a:lnT>
                    <a:lnB>
                      <a:noFill/>
                    </a:lnB>
                  </a:tcPr>
                </a:tc>
                <a:extLst>
                  <a:ext uri="{0D108BD9-81ED-4DB2-BD59-A6C34878D82A}">
                    <a16:rowId xmlns:a16="http://schemas.microsoft.com/office/drawing/2014/main" val="10000"/>
                  </a:ext>
                </a:extLst>
              </a:tr>
              <a:tr h="216165">
                <a:tc gridSpan="2">
                  <a:txBody>
                    <a:bodyPr/>
                    <a:lstStyle/>
                    <a:p>
                      <a:pPr algn="l" fontAlgn="b"/>
                      <a:r>
                        <a:rPr lang="en-US" sz="800" b="0" i="0" u="none" strike="noStrike">
                          <a:solidFill>
                            <a:srgbClr val="000000"/>
                          </a:solidFill>
                          <a:effectLst/>
                          <a:latin typeface="Calibri"/>
                        </a:rPr>
                        <a:t>Total Private Equity</a:t>
                      </a:r>
                    </a:p>
                  </a:txBody>
                  <a:tcPr marL="9338" marR="9338" marT="7004"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1/27/1989</a:t>
                      </a: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$16,013 </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32.5%</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20.5%</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18.6%</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15.2%</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10.6%</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extLst>
                  <a:ext uri="{0D108BD9-81ED-4DB2-BD59-A6C34878D82A}">
                    <a16:rowId xmlns:a16="http://schemas.microsoft.com/office/drawing/2014/main" val="10001"/>
                  </a:ext>
                </a:extLst>
              </a:tr>
              <a:tr h="216165">
                <a:tc>
                  <a:txBody>
                    <a:bodyPr/>
                    <a:lstStyle/>
                    <a:p>
                      <a:pPr algn="l"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Custom Iran- and Sudan-free ACWI IMI +300bps</a:t>
                      </a:r>
                    </a:p>
                  </a:txBody>
                  <a:tcPr marL="9338" marR="9338" marT="7004"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19.2%</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11.6%</a:t>
                      </a: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14.7%</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14.0%</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11.1%</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extLst>
                  <a:ext uri="{0D108BD9-81ED-4DB2-BD59-A6C34878D82A}">
                    <a16:rowId xmlns:a16="http://schemas.microsoft.com/office/drawing/2014/main" val="10002"/>
                  </a:ext>
                </a:extLst>
              </a:tr>
              <a:tr h="216165">
                <a:tc>
                  <a:txBody>
                    <a:bodyPr/>
                    <a:lstStyle/>
                    <a:p>
                      <a:pPr algn="l"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extLst>
                  <a:ext uri="{0D108BD9-81ED-4DB2-BD59-A6C34878D82A}">
                    <a16:rowId xmlns:a16="http://schemas.microsoft.com/office/drawing/2014/main" val="10003"/>
                  </a:ext>
                </a:extLst>
              </a:tr>
              <a:tr h="216165">
                <a:tc gridSpan="2">
                  <a:txBody>
                    <a:bodyPr/>
                    <a:lstStyle/>
                    <a:p>
                      <a:pPr algn="l" fontAlgn="b"/>
                      <a:r>
                        <a:rPr lang="en-US" sz="800" b="0" i="0" u="none" strike="noStrike" dirty="0">
                          <a:solidFill>
                            <a:srgbClr val="000000"/>
                          </a:solidFill>
                          <a:effectLst/>
                          <a:latin typeface="Calibri"/>
                        </a:rPr>
                        <a:t>Private Equity Legacy Portfolio</a:t>
                      </a:r>
                    </a:p>
                  </a:txBody>
                  <a:tcPr marL="9338" marR="9338" marT="7004"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a:solidFill>
                            <a:srgbClr val="000000"/>
                          </a:solidFill>
                          <a:effectLst/>
                          <a:latin typeface="Calibri"/>
                        </a:rPr>
                        <a:t>1/27/1989</a:t>
                      </a: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$3 </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0.0%</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-4.2%</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-8.4%</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-16.4%</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3.7%</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extLst>
                  <a:ext uri="{0D108BD9-81ED-4DB2-BD59-A6C34878D82A}">
                    <a16:rowId xmlns:a16="http://schemas.microsoft.com/office/drawing/2014/main" val="10004"/>
                  </a:ext>
                </a:extLst>
              </a:tr>
              <a:tr h="216165">
                <a:tc>
                  <a:txBody>
                    <a:bodyPr/>
                    <a:lstStyle/>
                    <a:p>
                      <a:pPr algn="l"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Custom Iran- and Sudan-free ACWI IMI +300bps</a:t>
                      </a:r>
                    </a:p>
                  </a:txBody>
                  <a:tcPr marL="9338" marR="9338" marT="7004"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19.6%</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9.9%</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14.7%</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14.2%</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10.1%</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extLst>
                  <a:ext uri="{0D108BD9-81ED-4DB2-BD59-A6C34878D82A}">
                    <a16:rowId xmlns:a16="http://schemas.microsoft.com/office/drawing/2014/main" val="10005"/>
                  </a:ext>
                </a:extLst>
              </a:tr>
              <a:tr h="216165">
                <a:tc>
                  <a:txBody>
                    <a:bodyPr/>
                    <a:lstStyle/>
                    <a:p>
                      <a:pPr algn="l"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extLst>
                  <a:ext uri="{0D108BD9-81ED-4DB2-BD59-A6C34878D82A}">
                    <a16:rowId xmlns:a16="http://schemas.microsoft.com/office/drawing/2014/main" val="10006"/>
                  </a:ext>
                </a:extLst>
              </a:tr>
              <a:tr h="216165">
                <a:tc gridSpan="2">
                  <a:txBody>
                    <a:bodyPr/>
                    <a:lstStyle/>
                    <a:p>
                      <a:pPr algn="l" fontAlgn="b"/>
                      <a:r>
                        <a:rPr lang="en-US" sz="800" b="0" i="0" u="none" strike="noStrike" dirty="0">
                          <a:solidFill>
                            <a:srgbClr val="000000"/>
                          </a:solidFill>
                          <a:effectLst/>
                          <a:latin typeface="Calibri"/>
                        </a:rPr>
                        <a:t>Private Equity Asset Class Portfolio</a:t>
                      </a:r>
                    </a:p>
                  </a:txBody>
                  <a:tcPr marL="9338" marR="9338" marT="7004"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a:solidFill>
                            <a:srgbClr val="000000"/>
                          </a:solidFill>
                          <a:effectLst/>
                          <a:latin typeface="Calibri"/>
                        </a:rPr>
                        <a:t>8/31/2000</a:t>
                      </a: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$16,010 </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32.5%</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20.5%</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18.6%</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16.0%</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14.1%</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extLst>
                  <a:ext uri="{0D108BD9-81ED-4DB2-BD59-A6C34878D82A}">
                    <a16:rowId xmlns:a16="http://schemas.microsoft.com/office/drawing/2014/main" val="10007"/>
                  </a:ext>
                </a:extLst>
              </a:tr>
              <a:tr h="216165">
                <a:tc>
                  <a:txBody>
                    <a:bodyPr/>
                    <a:lstStyle/>
                    <a:p>
                      <a:pPr algn="l"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Custom Iran- and Sudan-free ACWI IMI +300bps</a:t>
                      </a:r>
                    </a:p>
                  </a:txBody>
                  <a:tcPr marL="9338" marR="9338" marT="7004"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19.2%</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11.6%</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14.7%</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14.0%</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tc>
                  <a:txBody>
                    <a:bodyPr/>
                    <a:lstStyle/>
                    <a:p>
                      <a:pPr algn="ctr" fontAlgn="b"/>
                      <a:r>
                        <a:rPr lang="en-US" sz="800" b="0" i="0" u="none" strike="noStrike" dirty="0" smtClean="0">
                          <a:solidFill>
                            <a:srgbClr val="000000"/>
                          </a:solidFill>
                          <a:effectLst/>
                          <a:latin typeface="Calibri"/>
                        </a:rPr>
                        <a:t>12.2%</a:t>
                      </a:r>
                      <a:endParaRPr lang="en-US" sz="800" b="0" i="0" u="none" strike="noStrike" dirty="0">
                        <a:solidFill>
                          <a:srgbClr val="000000"/>
                        </a:solidFill>
                        <a:effectLst/>
                        <a:latin typeface="Calibri"/>
                      </a:endParaRPr>
                    </a:p>
                  </a:txBody>
                  <a:tcPr marL="9338" marR="9338" marT="7004" marB="0" anchor="b">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90984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7" name="TextBox 6"/>
          <p:cNvSpPr txBox="1"/>
          <p:nvPr/>
        </p:nvSpPr>
        <p:spPr>
          <a:xfrm>
            <a:off x="6713379" y="827500"/>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533400" y="4552950"/>
            <a:ext cx="5029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583376428"/>
              </p:ext>
            </p:extLst>
          </p:nvPr>
        </p:nvGraphicFramePr>
        <p:xfrm>
          <a:off x="457202" y="1276360"/>
          <a:ext cx="8153399" cy="3241219"/>
        </p:xfrm>
        <a:graphic>
          <a:graphicData uri="http://schemas.openxmlformats.org/drawingml/2006/table">
            <a:tbl>
              <a:tblPr/>
              <a:tblGrid>
                <a:gridCol w="4171246">
                  <a:extLst>
                    <a:ext uri="{9D8B030D-6E8A-4147-A177-3AD203B41FA5}">
                      <a16:colId xmlns:a16="http://schemas.microsoft.com/office/drawing/2014/main" val="3755173392"/>
                    </a:ext>
                  </a:extLst>
                </a:gridCol>
                <a:gridCol w="1412663">
                  <a:extLst>
                    <a:ext uri="{9D8B030D-6E8A-4147-A177-3AD203B41FA5}">
                      <a16:colId xmlns:a16="http://schemas.microsoft.com/office/drawing/2014/main" val="3617271496"/>
                    </a:ext>
                  </a:extLst>
                </a:gridCol>
                <a:gridCol w="1323676">
                  <a:extLst>
                    <a:ext uri="{9D8B030D-6E8A-4147-A177-3AD203B41FA5}">
                      <a16:colId xmlns:a16="http://schemas.microsoft.com/office/drawing/2014/main" val="535551518"/>
                    </a:ext>
                  </a:extLst>
                </a:gridCol>
                <a:gridCol w="504258">
                  <a:extLst>
                    <a:ext uri="{9D8B030D-6E8A-4147-A177-3AD203B41FA5}">
                      <a16:colId xmlns:a16="http://schemas.microsoft.com/office/drawing/2014/main" val="358432524"/>
                    </a:ext>
                  </a:extLst>
                </a:gridCol>
                <a:gridCol w="741556">
                  <a:extLst>
                    <a:ext uri="{9D8B030D-6E8A-4147-A177-3AD203B41FA5}">
                      <a16:colId xmlns:a16="http://schemas.microsoft.com/office/drawing/2014/main" val="3757962268"/>
                    </a:ext>
                  </a:extLst>
                </a:gridCol>
              </a:tblGrid>
              <a:tr h="149277">
                <a:tc>
                  <a:txBody>
                    <a:bodyPr/>
                    <a:lstStyle/>
                    <a:p>
                      <a:pPr algn="l" fontAlgn="b"/>
                      <a:r>
                        <a:rPr lang="en-US" sz="900" b="1" i="0" u="sng" strike="noStrike">
                          <a:effectLst/>
                          <a:latin typeface="Arial" panose="020B0604020202020204" pitchFamily="34" charset="0"/>
                        </a:rPr>
                        <a:t>Private Investment Partnerships</a:t>
                      </a:r>
                    </a:p>
                  </a:txBody>
                  <a:tcPr marL="8608" marR="8608" marT="8608"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08" marR="8608" marT="8608"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08" marR="8608" marT="8608"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08" marR="8608" marT="8608"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08" marR="8608" marT="8608" marB="0" anchor="b">
                    <a:lnL>
                      <a:noFill/>
                    </a:lnL>
                    <a:lnR>
                      <a:noFill/>
                    </a:lnR>
                    <a:lnT>
                      <a:noFill/>
                    </a:lnT>
                    <a:lnB>
                      <a:noFill/>
                    </a:lnB>
                    <a:solidFill>
                      <a:srgbClr val="B8CCE4"/>
                    </a:solidFill>
                  </a:tcPr>
                </a:tc>
                <a:extLst>
                  <a:ext uri="{0D108BD9-81ED-4DB2-BD59-A6C34878D82A}">
                    <a16:rowId xmlns:a16="http://schemas.microsoft.com/office/drawing/2014/main" val="753832398"/>
                  </a:ext>
                </a:extLst>
              </a:tr>
              <a:tr h="139514">
                <a:tc>
                  <a:txBody>
                    <a:bodyPr/>
                    <a:lstStyle/>
                    <a:p>
                      <a:pPr algn="l" fontAlgn="b"/>
                      <a:r>
                        <a:rPr lang="en-US" sz="800" b="0" i="0" u="none" strike="noStrike">
                          <a:effectLst/>
                          <a:latin typeface="Arial" panose="020B0604020202020204" pitchFamily="34" charset="0"/>
                        </a:rPr>
                        <a:t>3i Europartners Vb, L.P. </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77,440,017</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0.97</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-0.6%</a:t>
                      </a:r>
                    </a:p>
                  </a:txBody>
                  <a:tcPr marL="8608" marR="77472" marT="8608" marB="0" anchor="b">
                    <a:lnL>
                      <a:noFill/>
                    </a:lnL>
                    <a:lnR>
                      <a:noFill/>
                    </a:lnR>
                    <a:lnT>
                      <a:noFill/>
                    </a:lnT>
                    <a:lnB>
                      <a:noFill/>
                    </a:lnB>
                  </a:tcPr>
                </a:tc>
                <a:extLst>
                  <a:ext uri="{0D108BD9-81ED-4DB2-BD59-A6C34878D82A}">
                    <a16:rowId xmlns:a16="http://schemas.microsoft.com/office/drawing/2014/main" val="3684035658"/>
                  </a:ext>
                </a:extLst>
              </a:tr>
              <a:tr h="139514">
                <a:tc>
                  <a:txBody>
                    <a:bodyPr/>
                    <a:lstStyle/>
                    <a:p>
                      <a:pPr algn="l" fontAlgn="b"/>
                      <a:r>
                        <a:rPr lang="en-US" sz="800" b="0" i="0" u="none" strike="noStrike">
                          <a:effectLst/>
                          <a:latin typeface="Arial" panose="020B0604020202020204" pitchFamily="34" charset="0"/>
                        </a:rPr>
                        <a:t>3i Growth Capital Fund, L.P. </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54,440,286</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0.93</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a:t>
                      </a:r>
                    </a:p>
                  </a:txBody>
                  <a:tcPr marL="8608" marR="77472" marT="8608" marB="0" anchor="b">
                    <a:lnL>
                      <a:noFill/>
                    </a:lnL>
                    <a:lnR>
                      <a:noFill/>
                    </a:lnR>
                    <a:lnT>
                      <a:noFill/>
                    </a:lnT>
                    <a:lnB>
                      <a:noFill/>
                    </a:lnB>
                  </a:tcPr>
                </a:tc>
                <a:extLst>
                  <a:ext uri="{0D108BD9-81ED-4DB2-BD59-A6C34878D82A}">
                    <a16:rowId xmlns:a16="http://schemas.microsoft.com/office/drawing/2014/main" val="886425864"/>
                  </a:ext>
                </a:extLst>
              </a:tr>
              <a:tr h="139514">
                <a:tc>
                  <a:txBody>
                    <a:bodyPr/>
                    <a:lstStyle/>
                    <a:p>
                      <a:pPr algn="l" fontAlgn="b"/>
                      <a:r>
                        <a:rPr lang="en-US" sz="800" b="0" i="0" u="none" strike="noStrike">
                          <a:effectLst/>
                          <a:latin typeface="Arial" panose="020B0604020202020204" pitchFamily="34" charset="0"/>
                        </a:rPr>
                        <a:t>ABRY Partners VII, L.P. </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1.78</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14.8%</a:t>
                      </a:r>
                    </a:p>
                  </a:txBody>
                  <a:tcPr marL="8608" marR="77472" marT="8608" marB="0" anchor="b">
                    <a:lnL>
                      <a:noFill/>
                    </a:lnL>
                    <a:lnR>
                      <a:noFill/>
                    </a:lnR>
                    <a:lnT>
                      <a:noFill/>
                    </a:lnT>
                    <a:lnB>
                      <a:noFill/>
                    </a:lnB>
                  </a:tcPr>
                </a:tc>
                <a:extLst>
                  <a:ext uri="{0D108BD9-81ED-4DB2-BD59-A6C34878D82A}">
                    <a16:rowId xmlns:a16="http://schemas.microsoft.com/office/drawing/2014/main" val="2916131656"/>
                  </a:ext>
                </a:extLst>
              </a:tr>
              <a:tr h="133670">
                <a:tc>
                  <a:txBody>
                    <a:bodyPr/>
                    <a:lstStyle/>
                    <a:p>
                      <a:pPr algn="l" fontAlgn="b"/>
                      <a:r>
                        <a:rPr lang="en-US" sz="800" b="0" i="0" u="none" strike="noStrike">
                          <a:effectLst/>
                          <a:latin typeface="Arial" panose="020B0604020202020204" pitchFamily="34" charset="0"/>
                        </a:rPr>
                        <a:t>ABRY Partners VIII, L.P. </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1.26</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10.8%</a:t>
                      </a:r>
                    </a:p>
                  </a:txBody>
                  <a:tcPr marL="8608" marR="77472" marT="8608" marB="0" anchor="b">
                    <a:lnL>
                      <a:noFill/>
                    </a:lnL>
                    <a:lnR>
                      <a:noFill/>
                    </a:lnR>
                    <a:lnT>
                      <a:noFill/>
                    </a:lnT>
                    <a:lnB>
                      <a:noFill/>
                    </a:lnB>
                  </a:tcPr>
                </a:tc>
                <a:extLst>
                  <a:ext uri="{0D108BD9-81ED-4DB2-BD59-A6C34878D82A}">
                    <a16:rowId xmlns:a16="http://schemas.microsoft.com/office/drawing/2014/main" val="3852040158"/>
                  </a:ext>
                </a:extLst>
              </a:tr>
              <a:tr h="133670">
                <a:tc>
                  <a:txBody>
                    <a:bodyPr/>
                    <a:lstStyle/>
                    <a:p>
                      <a:pPr algn="l" fontAlgn="b"/>
                      <a:r>
                        <a:rPr lang="en-US" sz="800" b="0" i="0" u="none" strike="noStrike">
                          <a:effectLst/>
                          <a:latin typeface="Arial" panose="020B0604020202020204" pitchFamily="34" charset="0"/>
                        </a:rPr>
                        <a:t>Accel-KKR Capital Partners V</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37,784,577</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1.32</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19.7%</a:t>
                      </a:r>
                    </a:p>
                  </a:txBody>
                  <a:tcPr marL="8608" marR="77472" marT="8608" marB="0" anchor="b">
                    <a:lnL>
                      <a:noFill/>
                    </a:lnL>
                    <a:lnR>
                      <a:noFill/>
                    </a:lnR>
                    <a:lnT>
                      <a:noFill/>
                    </a:lnT>
                    <a:lnB>
                      <a:noFill/>
                    </a:lnB>
                  </a:tcPr>
                </a:tc>
                <a:extLst>
                  <a:ext uri="{0D108BD9-81ED-4DB2-BD59-A6C34878D82A}">
                    <a16:rowId xmlns:a16="http://schemas.microsoft.com/office/drawing/2014/main" val="2801309460"/>
                  </a:ext>
                </a:extLst>
              </a:tr>
              <a:tr h="133670">
                <a:tc>
                  <a:txBody>
                    <a:bodyPr/>
                    <a:lstStyle/>
                    <a:p>
                      <a:pPr algn="l" fontAlgn="b"/>
                      <a:r>
                        <a:rPr lang="en-US" sz="800" b="0" i="0" u="none" strike="noStrike">
                          <a:effectLst/>
                          <a:latin typeface="Arial" panose="020B0604020202020204" pitchFamily="34" charset="0"/>
                        </a:rPr>
                        <a:t>Accel-KKR Capital Partners VI, LP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45,000,000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08" marR="77472" marT="8608" marB="0" anchor="b">
                    <a:lnL>
                      <a:noFill/>
                    </a:lnL>
                    <a:lnR>
                      <a:noFill/>
                    </a:lnR>
                    <a:lnT>
                      <a:noFill/>
                    </a:lnT>
                    <a:lnB>
                      <a:noFill/>
                    </a:lnB>
                  </a:tcPr>
                </a:tc>
                <a:extLst>
                  <a:ext uri="{0D108BD9-81ED-4DB2-BD59-A6C34878D82A}">
                    <a16:rowId xmlns:a16="http://schemas.microsoft.com/office/drawing/2014/main" val="4021397349"/>
                  </a:ext>
                </a:extLst>
              </a:tr>
              <a:tr h="133670">
                <a:tc>
                  <a:txBody>
                    <a:bodyPr/>
                    <a:lstStyle/>
                    <a:p>
                      <a:pPr algn="l" fontAlgn="b"/>
                      <a:r>
                        <a:rPr lang="en-US" sz="800" b="0" i="0" u="none" strike="noStrike">
                          <a:effectLst/>
                          <a:latin typeface="Arial" panose="020B0604020202020204" pitchFamily="34" charset="0"/>
                        </a:rPr>
                        <a:t>Accel-KKR Structured Capital Partners II, LP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17,537,391</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1.42</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17.0%</a:t>
                      </a:r>
                    </a:p>
                  </a:txBody>
                  <a:tcPr marL="8608" marR="77472" marT="8608" marB="0" anchor="b">
                    <a:lnL>
                      <a:noFill/>
                    </a:lnL>
                    <a:lnR>
                      <a:noFill/>
                    </a:lnR>
                    <a:lnT>
                      <a:noFill/>
                    </a:lnT>
                    <a:lnB>
                      <a:noFill/>
                    </a:lnB>
                  </a:tcPr>
                </a:tc>
                <a:extLst>
                  <a:ext uri="{0D108BD9-81ED-4DB2-BD59-A6C34878D82A}">
                    <a16:rowId xmlns:a16="http://schemas.microsoft.com/office/drawing/2014/main" val="1578134492"/>
                  </a:ext>
                </a:extLst>
              </a:tr>
              <a:tr h="133670">
                <a:tc>
                  <a:txBody>
                    <a:bodyPr/>
                    <a:lstStyle/>
                    <a:p>
                      <a:pPr algn="l" fontAlgn="b"/>
                      <a:r>
                        <a:rPr lang="en-US" sz="800" b="0" i="0" u="none" strike="noStrike">
                          <a:effectLst/>
                          <a:latin typeface="Arial" panose="020B0604020202020204" pitchFamily="34" charset="0"/>
                        </a:rPr>
                        <a:t>Advent International Global Private Equity VIII-D</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277,256,822</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1.95</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27.1%</a:t>
                      </a:r>
                    </a:p>
                  </a:txBody>
                  <a:tcPr marL="8608" marR="77472" marT="8608" marB="0" anchor="b">
                    <a:lnL>
                      <a:noFill/>
                    </a:lnL>
                    <a:lnR>
                      <a:noFill/>
                    </a:lnR>
                    <a:lnT>
                      <a:noFill/>
                    </a:lnT>
                    <a:lnB>
                      <a:noFill/>
                    </a:lnB>
                  </a:tcPr>
                </a:tc>
                <a:extLst>
                  <a:ext uri="{0D108BD9-81ED-4DB2-BD59-A6C34878D82A}">
                    <a16:rowId xmlns:a16="http://schemas.microsoft.com/office/drawing/2014/main" val="3578016385"/>
                  </a:ext>
                </a:extLst>
              </a:tr>
              <a:tr h="133670">
                <a:tc>
                  <a:txBody>
                    <a:bodyPr/>
                    <a:lstStyle/>
                    <a:p>
                      <a:pPr algn="l" fontAlgn="b"/>
                      <a:r>
                        <a:rPr lang="en-US" sz="800" b="0" i="0" u="none" strike="noStrike">
                          <a:effectLst/>
                          <a:latin typeface="Arial" panose="020B0604020202020204" pitchFamily="34" charset="0"/>
                        </a:rPr>
                        <a:t>Advent International GPE IX Limited Partnership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79,154,551</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1.44</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57.0%</a:t>
                      </a:r>
                    </a:p>
                  </a:txBody>
                  <a:tcPr marL="8608" marR="77472" marT="8608" marB="0" anchor="b">
                    <a:lnL>
                      <a:noFill/>
                    </a:lnL>
                    <a:lnR>
                      <a:noFill/>
                    </a:lnR>
                    <a:lnT>
                      <a:noFill/>
                    </a:lnT>
                    <a:lnB>
                      <a:noFill/>
                    </a:lnB>
                  </a:tcPr>
                </a:tc>
                <a:extLst>
                  <a:ext uri="{0D108BD9-81ED-4DB2-BD59-A6C34878D82A}">
                    <a16:rowId xmlns:a16="http://schemas.microsoft.com/office/drawing/2014/main" val="1864570059"/>
                  </a:ext>
                </a:extLst>
              </a:tr>
              <a:tr h="133670">
                <a:tc>
                  <a:txBody>
                    <a:bodyPr/>
                    <a:lstStyle/>
                    <a:p>
                      <a:pPr algn="l" fontAlgn="b"/>
                      <a:r>
                        <a:rPr lang="en-US" sz="800" b="0" i="0" u="none" strike="noStrike">
                          <a:effectLst/>
                          <a:latin typeface="Arial" panose="020B0604020202020204" pitchFamily="34" charset="0"/>
                        </a:rPr>
                        <a:t>Advent International GPE VI-D, L.P.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58,000,000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7,411,444</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2.12</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16.8%</a:t>
                      </a:r>
                    </a:p>
                  </a:txBody>
                  <a:tcPr marL="8608" marR="77472" marT="8608" marB="0" anchor="b">
                    <a:lnL>
                      <a:noFill/>
                    </a:lnL>
                    <a:lnR>
                      <a:noFill/>
                    </a:lnR>
                    <a:lnT>
                      <a:noFill/>
                    </a:lnT>
                    <a:lnB>
                      <a:noFill/>
                    </a:lnB>
                  </a:tcPr>
                </a:tc>
                <a:extLst>
                  <a:ext uri="{0D108BD9-81ED-4DB2-BD59-A6C34878D82A}">
                    <a16:rowId xmlns:a16="http://schemas.microsoft.com/office/drawing/2014/main" val="2288104166"/>
                  </a:ext>
                </a:extLst>
              </a:tr>
              <a:tr h="133670">
                <a:tc>
                  <a:txBody>
                    <a:bodyPr/>
                    <a:lstStyle/>
                    <a:p>
                      <a:pPr algn="l" fontAlgn="b"/>
                      <a:r>
                        <a:rPr lang="en-US" sz="800" b="0" i="0" u="none" strike="noStrike">
                          <a:effectLst/>
                          <a:latin typeface="Arial" panose="020B0604020202020204" pitchFamily="34" charset="0"/>
                        </a:rPr>
                        <a:t>Advent International GPE VII-D, L.P. </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102,335,815</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69,241,745</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1.77</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13.5%</a:t>
                      </a:r>
                    </a:p>
                  </a:txBody>
                  <a:tcPr marL="8608" marR="77472" marT="8608" marB="0" anchor="b">
                    <a:lnL>
                      <a:noFill/>
                    </a:lnL>
                    <a:lnR>
                      <a:noFill/>
                    </a:lnR>
                    <a:lnT>
                      <a:noFill/>
                    </a:lnT>
                    <a:lnB>
                      <a:noFill/>
                    </a:lnB>
                  </a:tcPr>
                </a:tc>
                <a:extLst>
                  <a:ext uri="{0D108BD9-81ED-4DB2-BD59-A6C34878D82A}">
                    <a16:rowId xmlns:a16="http://schemas.microsoft.com/office/drawing/2014/main" val="1277043048"/>
                  </a:ext>
                </a:extLst>
              </a:tr>
              <a:tr h="133670">
                <a:tc>
                  <a:txBody>
                    <a:bodyPr/>
                    <a:lstStyle/>
                    <a:p>
                      <a:pPr algn="l" fontAlgn="b"/>
                      <a:r>
                        <a:rPr lang="en-US" sz="800" b="0" i="0" u="none" strike="noStrike">
                          <a:effectLst/>
                          <a:latin typeface="Arial" panose="020B0604020202020204" pitchFamily="34" charset="0"/>
                        </a:rPr>
                        <a:t>American Industrial Partners Capital Fund VI, L.P.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65,295,049</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13.5%</a:t>
                      </a:r>
                    </a:p>
                  </a:txBody>
                  <a:tcPr marL="8608" marR="77472" marT="8608" marB="0" anchor="b">
                    <a:lnL>
                      <a:noFill/>
                    </a:lnL>
                    <a:lnR>
                      <a:noFill/>
                    </a:lnR>
                    <a:lnT>
                      <a:noFill/>
                    </a:lnT>
                    <a:lnB>
                      <a:noFill/>
                    </a:lnB>
                  </a:tcPr>
                </a:tc>
                <a:extLst>
                  <a:ext uri="{0D108BD9-81ED-4DB2-BD59-A6C34878D82A}">
                    <a16:rowId xmlns:a16="http://schemas.microsoft.com/office/drawing/2014/main" val="808362190"/>
                  </a:ext>
                </a:extLst>
              </a:tr>
              <a:tr h="133670">
                <a:tc>
                  <a:txBody>
                    <a:bodyPr/>
                    <a:lstStyle/>
                    <a:p>
                      <a:pPr algn="l" fontAlgn="b"/>
                      <a:r>
                        <a:rPr lang="en-US" sz="800" b="0" i="0" u="none" strike="noStrike">
                          <a:effectLst/>
                          <a:latin typeface="Arial" panose="020B0604020202020204" pitchFamily="34" charset="0"/>
                        </a:rPr>
                        <a:t>American Industrial Partners Capital Fund VII, L.P.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4,195,524</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1.04</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6.6%</a:t>
                      </a:r>
                    </a:p>
                  </a:txBody>
                  <a:tcPr marL="8608" marR="77472" marT="8608" marB="0" anchor="b">
                    <a:lnL>
                      <a:noFill/>
                    </a:lnL>
                    <a:lnR>
                      <a:noFill/>
                    </a:lnR>
                    <a:lnT>
                      <a:noFill/>
                    </a:lnT>
                    <a:lnB>
                      <a:noFill/>
                    </a:lnB>
                  </a:tcPr>
                </a:tc>
                <a:extLst>
                  <a:ext uri="{0D108BD9-81ED-4DB2-BD59-A6C34878D82A}">
                    <a16:rowId xmlns:a16="http://schemas.microsoft.com/office/drawing/2014/main" val="1165666727"/>
                  </a:ext>
                </a:extLst>
              </a:tr>
              <a:tr h="133670">
                <a:tc>
                  <a:txBody>
                    <a:bodyPr/>
                    <a:lstStyle/>
                    <a:p>
                      <a:pPr algn="l" fontAlgn="b"/>
                      <a:r>
                        <a:rPr lang="en-US" sz="800" b="0" i="0" u="none" strike="noStrike">
                          <a:effectLst/>
                          <a:latin typeface="Arial" panose="020B0604020202020204" pitchFamily="34" charset="0"/>
                        </a:rPr>
                        <a:t>Apax VIII-B, L.P. </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157,584,000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13.7%</a:t>
                      </a:r>
                    </a:p>
                  </a:txBody>
                  <a:tcPr marL="8608" marR="77472" marT="8608" marB="0" anchor="b">
                    <a:lnL>
                      <a:noFill/>
                    </a:lnL>
                    <a:lnR>
                      <a:noFill/>
                    </a:lnR>
                    <a:lnT>
                      <a:noFill/>
                    </a:lnT>
                    <a:lnB>
                      <a:noFill/>
                    </a:lnB>
                  </a:tcPr>
                </a:tc>
                <a:extLst>
                  <a:ext uri="{0D108BD9-81ED-4DB2-BD59-A6C34878D82A}">
                    <a16:rowId xmlns:a16="http://schemas.microsoft.com/office/drawing/2014/main" val="277368359"/>
                  </a:ext>
                </a:extLst>
              </a:tr>
              <a:tr h="133670">
                <a:tc>
                  <a:txBody>
                    <a:bodyPr/>
                    <a:lstStyle/>
                    <a:p>
                      <a:pPr algn="l" fontAlgn="b"/>
                      <a:r>
                        <a:rPr lang="en-US" sz="800" b="0" i="0" u="none" strike="noStrike">
                          <a:effectLst/>
                          <a:latin typeface="Arial" panose="020B0604020202020204" pitchFamily="34" charset="0"/>
                        </a:rPr>
                        <a:t>Apollo Investment Fund IX, L.P.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55,758,717</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1.09</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8.5%</a:t>
                      </a:r>
                    </a:p>
                  </a:txBody>
                  <a:tcPr marL="8608" marR="77472" marT="8608" marB="0" anchor="b">
                    <a:lnL>
                      <a:noFill/>
                    </a:lnL>
                    <a:lnR>
                      <a:noFill/>
                    </a:lnR>
                    <a:lnT>
                      <a:noFill/>
                    </a:lnT>
                    <a:lnB>
                      <a:noFill/>
                    </a:lnB>
                  </a:tcPr>
                </a:tc>
                <a:extLst>
                  <a:ext uri="{0D108BD9-81ED-4DB2-BD59-A6C34878D82A}">
                    <a16:rowId xmlns:a16="http://schemas.microsoft.com/office/drawing/2014/main" val="665585135"/>
                  </a:ext>
                </a:extLst>
              </a:tr>
              <a:tr h="133670">
                <a:tc>
                  <a:txBody>
                    <a:bodyPr/>
                    <a:lstStyle/>
                    <a:p>
                      <a:pPr algn="l" fontAlgn="b"/>
                      <a:r>
                        <a:rPr lang="en-US" sz="800" b="0" i="0" u="none" strike="noStrike">
                          <a:effectLst/>
                          <a:latin typeface="Arial" panose="020B0604020202020204" pitchFamily="34" charset="0"/>
                        </a:rPr>
                        <a:t>Apollo Investment Fund V, L.P. </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2.66</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38.8%</a:t>
                      </a:r>
                    </a:p>
                  </a:txBody>
                  <a:tcPr marL="8608" marR="77472" marT="8608" marB="0" anchor="b">
                    <a:lnL>
                      <a:noFill/>
                    </a:lnL>
                    <a:lnR>
                      <a:noFill/>
                    </a:lnR>
                    <a:lnT>
                      <a:noFill/>
                    </a:lnT>
                    <a:lnB>
                      <a:noFill/>
                    </a:lnB>
                  </a:tcPr>
                </a:tc>
                <a:extLst>
                  <a:ext uri="{0D108BD9-81ED-4DB2-BD59-A6C34878D82A}">
                    <a16:rowId xmlns:a16="http://schemas.microsoft.com/office/drawing/2014/main" val="2248288064"/>
                  </a:ext>
                </a:extLst>
              </a:tr>
              <a:tr h="133670">
                <a:tc>
                  <a:txBody>
                    <a:bodyPr/>
                    <a:lstStyle/>
                    <a:p>
                      <a:pPr algn="l" fontAlgn="b"/>
                      <a:r>
                        <a:rPr lang="en-US" sz="800" b="0" i="0" u="none" strike="noStrike">
                          <a:effectLst/>
                          <a:latin typeface="Arial" panose="020B0604020202020204" pitchFamily="34" charset="0"/>
                        </a:rPr>
                        <a:t>Apollo Investment Fund VI L.P. </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9.5%</a:t>
                      </a:r>
                    </a:p>
                  </a:txBody>
                  <a:tcPr marL="8608" marR="77472" marT="8608" marB="0" anchor="b">
                    <a:lnL>
                      <a:noFill/>
                    </a:lnL>
                    <a:lnR>
                      <a:noFill/>
                    </a:lnR>
                    <a:lnT>
                      <a:noFill/>
                    </a:lnT>
                    <a:lnB>
                      <a:noFill/>
                    </a:lnB>
                  </a:tcPr>
                </a:tc>
                <a:extLst>
                  <a:ext uri="{0D108BD9-81ED-4DB2-BD59-A6C34878D82A}">
                    <a16:rowId xmlns:a16="http://schemas.microsoft.com/office/drawing/2014/main" val="4202628665"/>
                  </a:ext>
                </a:extLst>
              </a:tr>
              <a:tr h="133670">
                <a:tc>
                  <a:txBody>
                    <a:bodyPr/>
                    <a:lstStyle/>
                    <a:p>
                      <a:pPr algn="l" fontAlgn="b"/>
                      <a:r>
                        <a:rPr lang="en-US" sz="800" b="0" i="0" u="none" strike="noStrike">
                          <a:effectLst/>
                          <a:latin typeface="Arial" panose="020B0604020202020204" pitchFamily="34" charset="0"/>
                        </a:rPr>
                        <a:t>Apollo Investment Fund VII, L.P. </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1.94</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23.0%</a:t>
                      </a:r>
                    </a:p>
                  </a:txBody>
                  <a:tcPr marL="8608" marR="77472" marT="8608" marB="0" anchor="b">
                    <a:lnL>
                      <a:noFill/>
                    </a:lnL>
                    <a:lnR>
                      <a:noFill/>
                    </a:lnR>
                    <a:lnT>
                      <a:noFill/>
                    </a:lnT>
                    <a:lnB>
                      <a:noFill/>
                    </a:lnB>
                  </a:tcPr>
                </a:tc>
                <a:extLst>
                  <a:ext uri="{0D108BD9-81ED-4DB2-BD59-A6C34878D82A}">
                    <a16:rowId xmlns:a16="http://schemas.microsoft.com/office/drawing/2014/main" val="4003167099"/>
                  </a:ext>
                </a:extLst>
              </a:tr>
              <a:tr h="133670">
                <a:tc>
                  <a:txBody>
                    <a:bodyPr/>
                    <a:lstStyle/>
                    <a:p>
                      <a:pPr algn="l" fontAlgn="b"/>
                      <a:r>
                        <a:rPr lang="en-US" sz="800" b="0" i="0" u="none" strike="noStrike">
                          <a:effectLst/>
                          <a:latin typeface="Arial" panose="020B0604020202020204" pitchFamily="34" charset="0"/>
                        </a:rPr>
                        <a:t>Apollo Investment Fund VIII, L.P.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156,575,179</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1.38</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10.2%</a:t>
                      </a:r>
                    </a:p>
                  </a:txBody>
                  <a:tcPr marL="8608" marR="77472" marT="8608" marB="0" anchor="b">
                    <a:lnL>
                      <a:noFill/>
                    </a:lnL>
                    <a:lnR>
                      <a:noFill/>
                    </a:lnR>
                    <a:lnT>
                      <a:noFill/>
                    </a:lnT>
                    <a:lnB>
                      <a:noFill/>
                    </a:lnB>
                  </a:tcPr>
                </a:tc>
                <a:extLst>
                  <a:ext uri="{0D108BD9-81ED-4DB2-BD59-A6C34878D82A}">
                    <a16:rowId xmlns:a16="http://schemas.microsoft.com/office/drawing/2014/main" val="2160884007"/>
                  </a:ext>
                </a:extLst>
              </a:tr>
              <a:tr h="133670">
                <a:tc>
                  <a:txBody>
                    <a:bodyPr/>
                    <a:lstStyle/>
                    <a:p>
                      <a:pPr algn="l" fontAlgn="b"/>
                      <a:r>
                        <a:rPr lang="en-US" sz="800" b="0" i="0" u="none" strike="noStrike">
                          <a:effectLst/>
                          <a:latin typeface="Arial" panose="020B0604020202020204" pitchFamily="34" charset="0"/>
                        </a:rPr>
                        <a:t>Arbor Debt Opportunities Fund II, L.P.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08" marR="77472" marT="8608" marB="0" anchor="b">
                    <a:lnL>
                      <a:noFill/>
                    </a:lnL>
                    <a:lnR>
                      <a:noFill/>
                    </a:lnR>
                    <a:lnT>
                      <a:noFill/>
                    </a:lnT>
                    <a:lnB>
                      <a:noFill/>
                    </a:lnB>
                  </a:tcPr>
                </a:tc>
                <a:extLst>
                  <a:ext uri="{0D108BD9-81ED-4DB2-BD59-A6C34878D82A}">
                    <a16:rowId xmlns:a16="http://schemas.microsoft.com/office/drawing/2014/main" val="231684000"/>
                  </a:ext>
                </a:extLst>
              </a:tr>
              <a:tr h="133670">
                <a:tc>
                  <a:txBody>
                    <a:bodyPr/>
                    <a:lstStyle/>
                    <a:p>
                      <a:pPr algn="l" fontAlgn="b"/>
                      <a:r>
                        <a:rPr lang="en-US" sz="800" b="0" i="0" u="none" strike="noStrike">
                          <a:effectLst/>
                          <a:latin typeface="Arial" panose="020B0604020202020204" pitchFamily="34" charset="0"/>
                        </a:rPr>
                        <a:t>Arbor Investments V, L.P.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08" marR="77472" marT="8608" marB="0" anchor="b">
                    <a:lnL>
                      <a:noFill/>
                    </a:lnL>
                    <a:lnR>
                      <a:noFill/>
                    </a:lnR>
                    <a:lnT>
                      <a:noFill/>
                    </a:lnT>
                    <a:lnB>
                      <a:noFill/>
                    </a:lnB>
                  </a:tcPr>
                </a:tc>
                <a:extLst>
                  <a:ext uri="{0D108BD9-81ED-4DB2-BD59-A6C34878D82A}">
                    <a16:rowId xmlns:a16="http://schemas.microsoft.com/office/drawing/2014/main" val="2009336326"/>
                  </a:ext>
                </a:extLst>
              </a:tr>
              <a:tr h="133670">
                <a:tc>
                  <a:txBody>
                    <a:bodyPr/>
                    <a:lstStyle/>
                    <a:p>
                      <a:pPr algn="l" fontAlgn="b"/>
                      <a:r>
                        <a:rPr lang="en-US" sz="800" b="0" i="0" u="none" strike="noStrike">
                          <a:effectLst/>
                          <a:latin typeface="Arial" panose="020B0604020202020204" pitchFamily="34" charset="0"/>
                        </a:rPr>
                        <a:t>Ardian LBO Fund VI, L.P </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98,905,446</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99,467,039</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1.34</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12.6%</a:t>
                      </a:r>
                    </a:p>
                  </a:txBody>
                  <a:tcPr marL="8608" marR="77472" marT="8608" marB="0" anchor="b">
                    <a:lnL>
                      <a:noFill/>
                    </a:lnL>
                    <a:lnR>
                      <a:noFill/>
                    </a:lnR>
                    <a:lnT>
                      <a:noFill/>
                    </a:lnT>
                    <a:lnB>
                      <a:noFill/>
                    </a:lnB>
                  </a:tcPr>
                </a:tc>
                <a:extLst>
                  <a:ext uri="{0D108BD9-81ED-4DB2-BD59-A6C34878D82A}">
                    <a16:rowId xmlns:a16="http://schemas.microsoft.com/office/drawing/2014/main" val="1858372138"/>
                  </a:ext>
                </a:extLst>
              </a:tr>
              <a:tr h="133670">
                <a:tc>
                  <a:txBody>
                    <a:bodyPr/>
                    <a:lstStyle/>
                    <a:p>
                      <a:pPr algn="l" fontAlgn="b"/>
                      <a:r>
                        <a:rPr lang="en-US" sz="800" b="0" i="0" u="none" strike="noStrike">
                          <a:effectLst/>
                          <a:latin typeface="Arial" panose="020B0604020202020204" pitchFamily="34" charset="0"/>
                        </a:rPr>
                        <a:t>Ardian Secondary Fund VI, L.P.</a:t>
                      </a:r>
                    </a:p>
                  </a:txBody>
                  <a:tcPr marL="8608" marR="8608"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24,023,163</a:t>
                      </a:r>
                    </a:p>
                  </a:txBody>
                  <a:tcPr marL="8608" marR="77472" marT="8608"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1.41</a:t>
                      </a:r>
                    </a:p>
                  </a:txBody>
                  <a:tcPr marL="8608" marR="77472" marT="8608"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11.8%</a:t>
                      </a:r>
                    </a:p>
                  </a:txBody>
                  <a:tcPr marL="8608" marR="77472" marT="8608" marB="0" anchor="b">
                    <a:lnL>
                      <a:noFill/>
                    </a:lnL>
                    <a:lnR>
                      <a:noFill/>
                    </a:lnR>
                    <a:lnT>
                      <a:noFill/>
                    </a:lnT>
                    <a:lnB>
                      <a:noFill/>
                    </a:lnB>
                  </a:tcPr>
                </a:tc>
                <a:extLst>
                  <a:ext uri="{0D108BD9-81ED-4DB2-BD59-A6C34878D82A}">
                    <a16:rowId xmlns:a16="http://schemas.microsoft.com/office/drawing/2014/main" val="3917000539"/>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979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36378"/>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54802"/>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591743954"/>
              </p:ext>
            </p:extLst>
          </p:nvPr>
        </p:nvGraphicFramePr>
        <p:xfrm>
          <a:off x="609600" y="1268741"/>
          <a:ext cx="8077200" cy="3325487"/>
        </p:xfrm>
        <a:graphic>
          <a:graphicData uri="http://schemas.openxmlformats.org/drawingml/2006/table">
            <a:tbl>
              <a:tblPr/>
              <a:tblGrid>
                <a:gridCol w="4132264">
                  <a:extLst>
                    <a:ext uri="{9D8B030D-6E8A-4147-A177-3AD203B41FA5}">
                      <a16:colId xmlns:a16="http://schemas.microsoft.com/office/drawing/2014/main" val="2217299823"/>
                    </a:ext>
                  </a:extLst>
                </a:gridCol>
                <a:gridCol w="1399460">
                  <a:extLst>
                    <a:ext uri="{9D8B030D-6E8A-4147-A177-3AD203B41FA5}">
                      <a16:colId xmlns:a16="http://schemas.microsoft.com/office/drawing/2014/main" val="168854297"/>
                    </a:ext>
                  </a:extLst>
                </a:gridCol>
                <a:gridCol w="1311306">
                  <a:extLst>
                    <a:ext uri="{9D8B030D-6E8A-4147-A177-3AD203B41FA5}">
                      <a16:colId xmlns:a16="http://schemas.microsoft.com/office/drawing/2014/main" val="2402520893"/>
                    </a:ext>
                  </a:extLst>
                </a:gridCol>
                <a:gridCol w="499544">
                  <a:extLst>
                    <a:ext uri="{9D8B030D-6E8A-4147-A177-3AD203B41FA5}">
                      <a16:colId xmlns:a16="http://schemas.microsoft.com/office/drawing/2014/main" val="3387498678"/>
                    </a:ext>
                  </a:extLst>
                </a:gridCol>
                <a:gridCol w="734626">
                  <a:extLst>
                    <a:ext uri="{9D8B030D-6E8A-4147-A177-3AD203B41FA5}">
                      <a16:colId xmlns:a16="http://schemas.microsoft.com/office/drawing/2014/main" val="3859036842"/>
                    </a:ext>
                  </a:extLst>
                </a:gridCol>
              </a:tblGrid>
              <a:tr h="138245">
                <a:tc>
                  <a:txBody>
                    <a:bodyPr/>
                    <a:lstStyle/>
                    <a:p>
                      <a:pPr algn="l" fontAlgn="b"/>
                      <a:r>
                        <a:rPr lang="en-US" sz="900" b="1" i="0" u="sng" strike="noStrike">
                          <a:effectLst/>
                          <a:latin typeface="Arial" panose="020B0604020202020204" pitchFamily="34" charset="0"/>
                        </a:rPr>
                        <a:t>Private Investment Partnerships</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92" marR="8692" marT="8692" marB="0" anchor="b">
                    <a:lnL>
                      <a:noFill/>
                    </a:lnL>
                    <a:lnR>
                      <a:noFill/>
                    </a:lnR>
                    <a:lnT>
                      <a:noFill/>
                    </a:lnT>
                    <a:lnB>
                      <a:noFill/>
                    </a:lnB>
                    <a:solidFill>
                      <a:srgbClr val="B8CCE4"/>
                    </a:solidFill>
                  </a:tcPr>
                </a:tc>
                <a:extLst>
                  <a:ext uri="{0D108BD9-81ED-4DB2-BD59-A6C34878D82A}">
                    <a16:rowId xmlns:a16="http://schemas.microsoft.com/office/drawing/2014/main" val="114027260"/>
                  </a:ext>
                </a:extLst>
              </a:tr>
              <a:tr h="138245">
                <a:tc>
                  <a:txBody>
                    <a:bodyPr/>
                    <a:lstStyle/>
                    <a:p>
                      <a:pPr algn="l" fontAlgn="b"/>
                      <a:r>
                        <a:rPr lang="en-US" sz="800" b="0" i="0" u="none" strike="noStrike">
                          <a:effectLst/>
                          <a:latin typeface="Arial" panose="020B0604020202020204" pitchFamily="34" charset="0"/>
                        </a:rPr>
                        <a:t>Ares Corporate Opportunities Fund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5,863,895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21.7%</a:t>
                      </a:r>
                    </a:p>
                  </a:txBody>
                  <a:tcPr marL="8692" marR="78231" marT="8692" marB="0" anchor="b">
                    <a:lnL>
                      <a:noFill/>
                    </a:lnL>
                    <a:lnR>
                      <a:noFill/>
                    </a:lnR>
                    <a:lnT>
                      <a:noFill/>
                    </a:lnT>
                    <a:lnB>
                      <a:noFill/>
                    </a:lnB>
                  </a:tcPr>
                </a:tc>
                <a:extLst>
                  <a:ext uri="{0D108BD9-81ED-4DB2-BD59-A6C34878D82A}">
                    <a16:rowId xmlns:a16="http://schemas.microsoft.com/office/drawing/2014/main" val="1562409364"/>
                  </a:ext>
                </a:extLst>
              </a:tr>
              <a:tr h="138245">
                <a:tc>
                  <a:txBody>
                    <a:bodyPr/>
                    <a:lstStyle/>
                    <a:p>
                      <a:pPr algn="l" fontAlgn="b"/>
                      <a:r>
                        <a:rPr lang="en-US" sz="800" b="0" i="0" u="none" strike="noStrike">
                          <a:effectLst/>
                          <a:latin typeface="Arial" panose="020B0604020202020204" pitchFamily="34" charset="0"/>
                        </a:rPr>
                        <a:t>Ares Corporate Opportunities Fund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126,529,914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15.1%</a:t>
                      </a:r>
                    </a:p>
                  </a:txBody>
                  <a:tcPr marL="8692" marR="78231" marT="8692" marB="0" anchor="b">
                    <a:lnL>
                      <a:noFill/>
                    </a:lnL>
                    <a:lnR>
                      <a:noFill/>
                    </a:lnR>
                    <a:lnT>
                      <a:noFill/>
                    </a:lnT>
                    <a:lnB>
                      <a:noFill/>
                    </a:lnB>
                  </a:tcPr>
                </a:tc>
                <a:extLst>
                  <a:ext uri="{0D108BD9-81ED-4DB2-BD59-A6C34878D82A}">
                    <a16:rowId xmlns:a16="http://schemas.microsoft.com/office/drawing/2014/main" val="3142401857"/>
                  </a:ext>
                </a:extLst>
              </a:tr>
              <a:tr h="138245">
                <a:tc>
                  <a:txBody>
                    <a:bodyPr/>
                    <a:lstStyle/>
                    <a:p>
                      <a:pPr algn="l" fontAlgn="b"/>
                      <a:r>
                        <a:rPr lang="en-US" sz="800" b="0" i="0" u="none" strike="noStrike">
                          <a:effectLst/>
                          <a:latin typeface="Arial" panose="020B0604020202020204" pitchFamily="34" charset="0"/>
                        </a:rPr>
                        <a:t>Ares Corporate Opportunities Fund V</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161,602,643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-0.8%</a:t>
                      </a:r>
                    </a:p>
                  </a:txBody>
                  <a:tcPr marL="8692" marR="78231" marT="8692" marB="0" anchor="b">
                    <a:lnL>
                      <a:noFill/>
                    </a:lnL>
                    <a:lnR>
                      <a:noFill/>
                    </a:lnR>
                    <a:lnT>
                      <a:noFill/>
                    </a:lnT>
                    <a:lnB>
                      <a:noFill/>
                    </a:lnB>
                  </a:tcPr>
                </a:tc>
                <a:extLst>
                  <a:ext uri="{0D108BD9-81ED-4DB2-BD59-A6C34878D82A}">
                    <a16:rowId xmlns:a16="http://schemas.microsoft.com/office/drawing/2014/main" val="2520987974"/>
                  </a:ext>
                </a:extLst>
              </a:tr>
              <a:tr h="138245">
                <a:tc>
                  <a:txBody>
                    <a:bodyPr/>
                    <a:lstStyle/>
                    <a:p>
                      <a:pPr algn="l" fontAlgn="b"/>
                      <a:r>
                        <a:rPr lang="en-US" sz="800" b="0" i="0" u="none" strike="noStrike">
                          <a:effectLst/>
                          <a:latin typeface="Arial" panose="020B0604020202020204" pitchFamily="34" charset="0"/>
                        </a:rPr>
                        <a:t>ASF VII,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96,302,559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13.9%</a:t>
                      </a:r>
                    </a:p>
                  </a:txBody>
                  <a:tcPr marL="8692" marR="78231" marT="8692" marB="0" anchor="b">
                    <a:lnL>
                      <a:noFill/>
                    </a:lnL>
                    <a:lnR>
                      <a:noFill/>
                    </a:lnR>
                    <a:lnT>
                      <a:noFill/>
                    </a:lnT>
                    <a:lnB>
                      <a:noFill/>
                    </a:lnB>
                  </a:tcPr>
                </a:tc>
                <a:extLst>
                  <a:ext uri="{0D108BD9-81ED-4DB2-BD59-A6C34878D82A}">
                    <a16:rowId xmlns:a16="http://schemas.microsoft.com/office/drawing/2014/main" val="2606933652"/>
                  </a:ext>
                </a:extLst>
              </a:tr>
              <a:tr h="138245">
                <a:tc>
                  <a:txBody>
                    <a:bodyPr/>
                    <a:lstStyle/>
                    <a:p>
                      <a:pPr algn="l" fontAlgn="b"/>
                      <a:r>
                        <a:rPr lang="en-US" sz="800" b="0" i="0" u="none" strike="noStrike">
                          <a:effectLst/>
                          <a:latin typeface="Arial" panose="020B0604020202020204" pitchFamily="34" charset="0"/>
                        </a:rPr>
                        <a:t>ASF VIII B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58,938,568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53.7%</a:t>
                      </a:r>
                    </a:p>
                  </a:txBody>
                  <a:tcPr marL="8692" marR="78231" marT="8692" marB="0" anchor="b">
                    <a:lnL>
                      <a:noFill/>
                    </a:lnL>
                    <a:lnR>
                      <a:noFill/>
                    </a:lnR>
                    <a:lnT>
                      <a:noFill/>
                    </a:lnT>
                    <a:lnB>
                      <a:noFill/>
                    </a:lnB>
                  </a:tcPr>
                </a:tc>
                <a:extLst>
                  <a:ext uri="{0D108BD9-81ED-4DB2-BD59-A6C34878D82A}">
                    <a16:rowId xmlns:a16="http://schemas.microsoft.com/office/drawing/2014/main" val="952168358"/>
                  </a:ext>
                </a:extLst>
              </a:tr>
              <a:tr h="138245">
                <a:tc>
                  <a:txBody>
                    <a:bodyPr/>
                    <a:lstStyle/>
                    <a:p>
                      <a:pPr algn="l" fontAlgn="b"/>
                      <a:r>
                        <a:rPr lang="en-US" sz="800" b="0" i="0" u="none" strike="noStrike">
                          <a:effectLst/>
                          <a:latin typeface="Arial" panose="020B0604020202020204" pitchFamily="34" charset="0"/>
                        </a:rPr>
                        <a:t>Asia Alternatives FL Investor II, LP</a:t>
                      </a:r>
                      <a:r>
                        <a:rPr lang="en-US" sz="800" b="0" i="0" u="none" strike="noStrike" baseline="30000">
                          <a:effectLst/>
                          <a:latin typeface="Arial" panose="020B0604020202020204" pitchFamily="34" charset="0"/>
                        </a:rPr>
                        <a:t> </a:t>
                      </a:r>
                      <a:endParaRPr lang="en-US" sz="800" b="0" i="0" u="none" strike="noStrike">
                        <a:effectLst/>
                        <a:latin typeface="Arial" panose="020B0604020202020204" pitchFamily="34" charset="0"/>
                      </a:endParaRP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187,889,895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19.1%</a:t>
                      </a:r>
                    </a:p>
                  </a:txBody>
                  <a:tcPr marL="8692" marR="78231" marT="8692" marB="0" anchor="b">
                    <a:lnL>
                      <a:noFill/>
                    </a:lnL>
                    <a:lnR>
                      <a:noFill/>
                    </a:lnR>
                    <a:lnT>
                      <a:noFill/>
                    </a:lnT>
                    <a:lnB>
                      <a:noFill/>
                    </a:lnB>
                  </a:tcPr>
                </a:tc>
                <a:extLst>
                  <a:ext uri="{0D108BD9-81ED-4DB2-BD59-A6C34878D82A}">
                    <a16:rowId xmlns:a16="http://schemas.microsoft.com/office/drawing/2014/main" val="4079813412"/>
                  </a:ext>
                </a:extLst>
              </a:tr>
              <a:tr h="138245">
                <a:tc>
                  <a:txBody>
                    <a:bodyPr/>
                    <a:lstStyle/>
                    <a:p>
                      <a:pPr algn="l" fontAlgn="b"/>
                      <a:r>
                        <a:rPr lang="en-US" sz="800" b="0" i="0" u="none" strike="noStrike">
                          <a:effectLst/>
                          <a:latin typeface="Arial" panose="020B0604020202020204" pitchFamily="34" charset="0"/>
                        </a:rPr>
                        <a:t>Asia Alternatives FL Investor III,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18,051,845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591816703"/>
                  </a:ext>
                </a:extLst>
              </a:tr>
              <a:tr h="138245">
                <a:tc>
                  <a:txBody>
                    <a:bodyPr/>
                    <a:lstStyle/>
                    <a:p>
                      <a:pPr algn="l" fontAlgn="b"/>
                      <a:r>
                        <a:rPr lang="en-US" sz="800" b="0" i="0" u="none" strike="noStrike">
                          <a:effectLst/>
                          <a:latin typeface="Arial" panose="020B0604020202020204" pitchFamily="34" charset="0"/>
                        </a:rPr>
                        <a:t>Asia Alternatives FL Investor,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239,388,967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a:t>
                      </a:r>
                    </a:p>
                  </a:txBody>
                  <a:tcPr marL="8692" marR="78231" marT="8692" marB="0" anchor="b">
                    <a:lnL>
                      <a:noFill/>
                    </a:lnL>
                    <a:lnR>
                      <a:noFill/>
                    </a:lnR>
                    <a:lnT>
                      <a:noFill/>
                    </a:lnT>
                    <a:lnB>
                      <a:noFill/>
                    </a:lnB>
                  </a:tcPr>
                </a:tc>
                <a:extLst>
                  <a:ext uri="{0D108BD9-81ED-4DB2-BD59-A6C34878D82A}">
                    <a16:rowId xmlns:a16="http://schemas.microsoft.com/office/drawing/2014/main" val="3823873348"/>
                  </a:ext>
                </a:extLst>
              </a:tr>
              <a:tr h="138245">
                <a:tc>
                  <a:txBody>
                    <a:bodyPr/>
                    <a:lstStyle/>
                    <a:p>
                      <a:pPr algn="l" fontAlgn="b"/>
                      <a:r>
                        <a:rPr lang="en-US" sz="800" b="0" i="0" u="none" strike="noStrike">
                          <a:effectLst/>
                          <a:latin typeface="Arial" panose="020B0604020202020204" pitchFamily="34" charset="0"/>
                        </a:rPr>
                        <a:t>Atlas Capital Resources II</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17,342,558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18.2%</a:t>
                      </a:r>
                    </a:p>
                  </a:txBody>
                  <a:tcPr marL="8692" marR="78231" marT="8692" marB="0" anchor="b">
                    <a:lnL>
                      <a:noFill/>
                    </a:lnL>
                    <a:lnR>
                      <a:noFill/>
                    </a:lnR>
                    <a:lnT>
                      <a:noFill/>
                    </a:lnT>
                    <a:lnB>
                      <a:noFill/>
                    </a:lnB>
                  </a:tcPr>
                </a:tc>
                <a:extLst>
                  <a:ext uri="{0D108BD9-81ED-4DB2-BD59-A6C34878D82A}">
                    <a16:rowId xmlns:a16="http://schemas.microsoft.com/office/drawing/2014/main" val="410779521"/>
                  </a:ext>
                </a:extLst>
              </a:tr>
              <a:tr h="138245">
                <a:tc>
                  <a:txBody>
                    <a:bodyPr/>
                    <a:lstStyle/>
                    <a:p>
                      <a:pPr algn="l" fontAlgn="b"/>
                      <a:r>
                        <a:rPr lang="en-US" sz="800" b="0" i="0" u="none" strike="noStrike">
                          <a:effectLst/>
                          <a:latin typeface="Arial" panose="020B0604020202020204" pitchFamily="34" charset="0"/>
                        </a:rPr>
                        <a:t>Atlas Capital Resources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26,698,707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28.7%</a:t>
                      </a:r>
                    </a:p>
                  </a:txBody>
                  <a:tcPr marL="8692" marR="78231" marT="8692" marB="0" anchor="b">
                    <a:lnL>
                      <a:noFill/>
                    </a:lnL>
                    <a:lnR>
                      <a:noFill/>
                    </a:lnR>
                    <a:lnT>
                      <a:noFill/>
                    </a:lnT>
                    <a:lnB>
                      <a:noFill/>
                    </a:lnB>
                  </a:tcPr>
                </a:tc>
                <a:extLst>
                  <a:ext uri="{0D108BD9-81ED-4DB2-BD59-A6C34878D82A}">
                    <a16:rowId xmlns:a16="http://schemas.microsoft.com/office/drawing/2014/main" val="2472740024"/>
                  </a:ext>
                </a:extLst>
              </a:tr>
              <a:tr h="138245">
                <a:tc>
                  <a:txBody>
                    <a:bodyPr/>
                    <a:lstStyle/>
                    <a:p>
                      <a:pPr algn="l" fontAlgn="b"/>
                      <a:r>
                        <a:rPr lang="en-US" sz="800" b="0" i="0" u="none" strike="noStrike">
                          <a:effectLst/>
                          <a:latin typeface="Arial" panose="020B0604020202020204" pitchFamily="34" charset="0"/>
                        </a:rPr>
                        <a:t>AXA LBO Fund 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76,858,858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21,923,809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11.3%</a:t>
                      </a:r>
                    </a:p>
                  </a:txBody>
                  <a:tcPr marL="8692" marR="78231" marT="8692" marB="0" anchor="b">
                    <a:lnL>
                      <a:noFill/>
                    </a:lnL>
                    <a:lnR>
                      <a:noFill/>
                    </a:lnR>
                    <a:lnT>
                      <a:noFill/>
                    </a:lnT>
                    <a:lnB>
                      <a:noFill/>
                    </a:lnB>
                  </a:tcPr>
                </a:tc>
                <a:extLst>
                  <a:ext uri="{0D108BD9-81ED-4DB2-BD59-A6C34878D82A}">
                    <a16:rowId xmlns:a16="http://schemas.microsoft.com/office/drawing/2014/main" val="1463964450"/>
                  </a:ext>
                </a:extLst>
              </a:tr>
              <a:tr h="138245">
                <a:tc>
                  <a:txBody>
                    <a:bodyPr/>
                    <a:lstStyle/>
                    <a:p>
                      <a:pPr algn="l" fontAlgn="b"/>
                      <a:r>
                        <a:rPr lang="en-US" sz="800" b="0" i="0" u="none" strike="noStrike">
                          <a:effectLst/>
                          <a:latin typeface="Arial" panose="020B0604020202020204" pitchFamily="34" charset="0"/>
                        </a:rPr>
                        <a:t>AXA Secondary Fund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647,068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16.3%</a:t>
                      </a:r>
                    </a:p>
                  </a:txBody>
                  <a:tcPr marL="8692" marR="78231" marT="8692" marB="0" anchor="b">
                    <a:lnL>
                      <a:noFill/>
                    </a:lnL>
                    <a:lnR>
                      <a:noFill/>
                    </a:lnR>
                    <a:lnT>
                      <a:noFill/>
                    </a:lnT>
                    <a:lnB>
                      <a:noFill/>
                    </a:lnB>
                  </a:tcPr>
                </a:tc>
                <a:extLst>
                  <a:ext uri="{0D108BD9-81ED-4DB2-BD59-A6C34878D82A}">
                    <a16:rowId xmlns:a16="http://schemas.microsoft.com/office/drawing/2014/main" val="3290463749"/>
                  </a:ext>
                </a:extLst>
              </a:tr>
              <a:tr h="138245">
                <a:tc>
                  <a:txBody>
                    <a:bodyPr/>
                    <a:lstStyle/>
                    <a:p>
                      <a:pPr algn="l" fontAlgn="b"/>
                      <a:r>
                        <a:rPr lang="en-US" sz="800" b="0" i="0" u="none" strike="noStrike" dirty="0">
                          <a:effectLst/>
                          <a:latin typeface="Arial" panose="020B0604020202020204" pitchFamily="34" charset="0"/>
                        </a:rPr>
                        <a:t>BC European Capital IX,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101,118,077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5.8%</a:t>
                      </a:r>
                    </a:p>
                  </a:txBody>
                  <a:tcPr marL="8692" marR="78231" marT="8692" marB="0" anchor="b">
                    <a:lnL>
                      <a:noFill/>
                    </a:lnL>
                    <a:lnR>
                      <a:noFill/>
                    </a:lnR>
                    <a:lnT>
                      <a:noFill/>
                    </a:lnT>
                    <a:lnB>
                      <a:noFill/>
                    </a:lnB>
                  </a:tcPr>
                </a:tc>
                <a:extLst>
                  <a:ext uri="{0D108BD9-81ED-4DB2-BD59-A6C34878D82A}">
                    <a16:rowId xmlns:a16="http://schemas.microsoft.com/office/drawing/2014/main" val="4194921650"/>
                  </a:ext>
                </a:extLst>
              </a:tr>
              <a:tr h="138245">
                <a:tc>
                  <a:txBody>
                    <a:bodyPr/>
                    <a:lstStyle/>
                    <a:p>
                      <a:pPr algn="l" fontAlgn="b"/>
                      <a:r>
                        <a:rPr lang="en-US" sz="800" b="0" i="0" u="none" strike="noStrike">
                          <a:effectLst/>
                          <a:latin typeface="Arial" panose="020B0604020202020204" pitchFamily="34" charset="0"/>
                        </a:rPr>
                        <a:t>Berkshire Fund IX,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22.3%</a:t>
                      </a:r>
                    </a:p>
                  </a:txBody>
                  <a:tcPr marL="8692" marR="78231" marT="8692" marB="0" anchor="b">
                    <a:lnL>
                      <a:noFill/>
                    </a:lnL>
                    <a:lnR>
                      <a:noFill/>
                    </a:lnR>
                    <a:lnT>
                      <a:noFill/>
                    </a:lnT>
                    <a:lnB>
                      <a:noFill/>
                    </a:lnB>
                  </a:tcPr>
                </a:tc>
                <a:extLst>
                  <a:ext uri="{0D108BD9-81ED-4DB2-BD59-A6C34878D82A}">
                    <a16:rowId xmlns:a16="http://schemas.microsoft.com/office/drawing/2014/main" val="4128604570"/>
                  </a:ext>
                </a:extLst>
              </a:tr>
              <a:tr h="138245">
                <a:tc>
                  <a:txBody>
                    <a:bodyPr/>
                    <a:lstStyle/>
                    <a:p>
                      <a:pPr algn="l" fontAlgn="b"/>
                      <a:r>
                        <a:rPr lang="en-US" sz="800" b="0" i="0" u="none" strike="noStrike">
                          <a:effectLst/>
                          <a:latin typeface="Arial" panose="020B0604020202020204" pitchFamily="34" charset="0"/>
                        </a:rPr>
                        <a:t>Berkshire Fund VIII,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16.1%</a:t>
                      </a:r>
                    </a:p>
                  </a:txBody>
                  <a:tcPr marL="8692" marR="78231" marT="8692" marB="0" anchor="b">
                    <a:lnL>
                      <a:noFill/>
                    </a:lnL>
                    <a:lnR>
                      <a:noFill/>
                    </a:lnR>
                    <a:lnT>
                      <a:noFill/>
                    </a:lnT>
                    <a:lnB>
                      <a:noFill/>
                    </a:lnB>
                  </a:tcPr>
                </a:tc>
                <a:extLst>
                  <a:ext uri="{0D108BD9-81ED-4DB2-BD59-A6C34878D82A}">
                    <a16:rowId xmlns:a16="http://schemas.microsoft.com/office/drawing/2014/main" val="3710776514"/>
                  </a:ext>
                </a:extLst>
              </a:tr>
              <a:tr h="138245">
                <a:tc>
                  <a:txBody>
                    <a:bodyPr/>
                    <a:lstStyle/>
                    <a:p>
                      <a:pPr algn="l" fontAlgn="b"/>
                      <a:r>
                        <a:rPr lang="en-US" sz="800" b="0" i="0" u="none" strike="noStrike">
                          <a:effectLst/>
                          <a:latin typeface="Arial" panose="020B0604020202020204" pitchFamily="34" charset="0"/>
                        </a:rPr>
                        <a:t>Blackstone Capital Partners 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7.1%</a:t>
                      </a:r>
                    </a:p>
                  </a:txBody>
                  <a:tcPr marL="8692" marR="78231" marT="8692" marB="0" anchor="b">
                    <a:lnL>
                      <a:noFill/>
                    </a:lnL>
                    <a:lnR>
                      <a:noFill/>
                    </a:lnR>
                    <a:lnT>
                      <a:noFill/>
                    </a:lnT>
                    <a:lnB>
                      <a:noFill/>
                    </a:lnB>
                  </a:tcPr>
                </a:tc>
                <a:extLst>
                  <a:ext uri="{0D108BD9-81ED-4DB2-BD59-A6C34878D82A}">
                    <a16:rowId xmlns:a16="http://schemas.microsoft.com/office/drawing/2014/main" val="733721969"/>
                  </a:ext>
                </a:extLst>
              </a:tr>
              <a:tr h="138245">
                <a:tc>
                  <a:txBody>
                    <a:bodyPr/>
                    <a:lstStyle/>
                    <a:p>
                      <a:pPr algn="l" fontAlgn="b"/>
                      <a:r>
                        <a:rPr lang="en-US" sz="800" b="0" i="0" u="none" strike="noStrike">
                          <a:effectLst/>
                          <a:latin typeface="Arial" panose="020B0604020202020204" pitchFamily="34" charset="0"/>
                        </a:rPr>
                        <a:t>Blackstone Capital Partners VI,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127,551,929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12.3%</a:t>
                      </a:r>
                    </a:p>
                  </a:txBody>
                  <a:tcPr marL="8692" marR="78231" marT="8692" marB="0" anchor="b">
                    <a:lnL>
                      <a:noFill/>
                    </a:lnL>
                    <a:lnR>
                      <a:noFill/>
                    </a:lnR>
                    <a:lnT>
                      <a:noFill/>
                    </a:lnT>
                    <a:lnB>
                      <a:noFill/>
                    </a:lnB>
                  </a:tcPr>
                </a:tc>
                <a:extLst>
                  <a:ext uri="{0D108BD9-81ED-4DB2-BD59-A6C34878D82A}">
                    <a16:rowId xmlns:a16="http://schemas.microsoft.com/office/drawing/2014/main" val="61725609"/>
                  </a:ext>
                </a:extLst>
              </a:tr>
              <a:tr h="138245">
                <a:tc>
                  <a:txBody>
                    <a:bodyPr/>
                    <a:lstStyle/>
                    <a:p>
                      <a:pPr algn="l" fontAlgn="b"/>
                      <a:r>
                        <a:rPr lang="en-US" sz="800" b="0" i="0" u="none" strike="noStrike">
                          <a:effectLst/>
                          <a:latin typeface="Arial" panose="020B0604020202020204" pitchFamily="34" charset="0"/>
                        </a:rPr>
                        <a:t>Blackstone Capital Partners VII,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217,330,847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14.6%</a:t>
                      </a:r>
                    </a:p>
                  </a:txBody>
                  <a:tcPr marL="8692" marR="78231" marT="8692" marB="0" anchor="b">
                    <a:lnL>
                      <a:noFill/>
                    </a:lnL>
                    <a:lnR>
                      <a:noFill/>
                    </a:lnR>
                    <a:lnT>
                      <a:noFill/>
                    </a:lnT>
                    <a:lnB>
                      <a:noFill/>
                    </a:lnB>
                  </a:tcPr>
                </a:tc>
                <a:extLst>
                  <a:ext uri="{0D108BD9-81ED-4DB2-BD59-A6C34878D82A}">
                    <a16:rowId xmlns:a16="http://schemas.microsoft.com/office/drawing/2014/main" val="4121320406"/>
                  </a:ext>
                </a:extLst>
              </a:tr>
              <a:tr h="138245">
                <a:tc>
                  <a:txBody>
                    <a:bodyPr/>
                    <a:lstStyle/>
                    <a:p>
                      <a:pPr algn="l" fontAlgn="b"/>
                      <a:r>
                        <a:rPr lang="en-US" sz="800" b="0" i="0" u="none" strike="noStrike">
                          <a:effectLst/>
                          <a:latin typeface="Arial" panose="020B0604020202020204" pitchFamily="34" charset="0"/>
                        </a:rPr>
                        <a:t>Blackstone Capital Partners VIII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4109215474"/>
                  </a:ext>
                </a:extLst>
              </a:tr>
              <a:tr h="138245">
                <a:tc>
                  <a:txBody>
                    <a:bodyPr/>
                    <a:lstStyle/>
                    <a:p>
                      <a:pPr algn="l" fontAlgn="b"/>
                      <a:r>
                        <a:rPr lang="en-US" sz="800" b="0" i="0" u="none" strike="noStrike">
                          <a:effectLst/>
                          <a:latin typeface="Arial" panose="020B0604020202020204" pitchFamily="34" charset="0"/>
                        </a:rPr>
                        <a:t>Capital Partners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2673356457"/>
                  </a:ext>
                </a:extLst>
              </a:tr>
              <a:tr h="138245">
                <a:tc>
                  <a:txBody>
                    <a:bodyPr/>
                    <a:lstStyle/>
                    <a:p>
                      <a:pPr algn="l" fontAlgn="b"/>
                      <a:r>
                        <a:rPr lang="en-US" sz="800" b="0" i="0" u="none" strike="noStrike">
                          <a:effectLst/>
                          <a:latin typeface="Arial" panose="020B0604020202020204" pitchFamily="34" charset="0"/>
                        </a:rPr>
                        <a:t>Carlyle Asia Growth Partners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9,937,013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a:t>
                      </a:r>
                    </a:p>
                  </a:txBody>
                  <a:tcPr marL="8692" marR="78231" marT="8692" marB="0" anchor="b">
                    <a:lnL>
                      <a:noFill/>
                    </a:lnL>
                    <a:lnR>
                      <a:noFill/>
                    </a:lnR>
                    <a:lnT>
                      <a:noFill/>
                    </a:lnT>
                    <a:lnB>
                      <a:noFill/>
                    </a:lnB>
                  </a:tcPr>
                </a:tc>
                <a:extLst>
                  <a:ext uri="{0D108BD9-81ED-4DB2-BD59-A6C34878D82A}">
                    <a16:rowId xmlns:a16="http://schemas.microsoft.com/office/drawing/2014/main" val="2957507440"/>
                  </a:ext>
                </a:extLst>
              </a:tr>
              <a:tr h="138245">
                <a:tc>
                  <a:txBody>
                    <a:bodyPr/>
                    <a:lstStyle/>
                    <a:p>
                      <a:pPr algn="l" fontAlgn="b"/>
                      <a:r>
                        <a:rPr lang="en-US" sz="800" b="0" i="0" u="none" strike="noStrike">
                          <a:effectLst/>
                          <a:latin typeface="Arial" panose="020B0604020202020204" pitchFamily="34" charset="0"/>
                        </a:rPr>
                        <a:t>Carlyle Europe Partners III,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66,000,377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12.9%</a:t>
                      </a:r>
                    </a:p>
                  </a:txBody>
                  <a:tcPr marL="8692" marR="78231" marT="8692" marB="0" anchor="b">
                    <a:lnL>
                      <a:noFill/>
                    </a:lnL>
                    <a:lnR>
                      <a:noFill/>
                    </a:lnR>
                    <a:lnT>
                      <a:noFill/>
                    </a:lnT>
                    <a:lnB>
                      <a:noFill/>
                    </a:lnB>
                  </a:tcPr>
                </a:tc>
                <a:extLst>
                  <a:ext uri="{0D108BD9-81ED-4DB2-BD59-A6C34878D82A}">
                    <a16:rowId xmlns:a16="http://schemas.microsoft.com/office/drawing/2014/main" val="269105819"/>
                  </a:ext>
                </a:extLst>
              </a:tr>
              <a:tr h="138245">
                <a:tc>
                  <a:txBody>
                    <a:bodyPr/>
                    <a:lstStyle/>
                    <a:p>
                      <a:pPr algn="l" fontAlgn="b"/>
                      <a:r>
                        <a:rPr lang="en-US" sz="800" b="0" i="0" u="none" strike="noStrike">
                          <a:effectLst/>
                          <a:latin typeface="Arial" panose="020B0604020202020204" pitchFamily="34" charset="0"/>
                        </a:rPr>
                        <a:t>Carlyle Partners III,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2.30</a:t>
                      </a:r>
                    </a:p>
                  </a:txBody>
                  <a:tcPr marL="8692" marR="78231" marT="8692"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22.8%</a:t>
                      </a:r>
                    </a:p>
                  </a:txBody>
                  <a:tcPr marL="8692" marR="78231" marT="8692" marB="0" anchor="b">
                    <a:lnL>
                      <a:noFill/>
                    </a:lnL>
                    <a:lnR>
                      <a:noFill/>
                    </a:lnR>
                    <a:lnT>
                      <a:noFill/>
                    </a:lnT>
                    <a:lnB>
                      <a:noFill/>
                    </a:lnB>
                  </a:tcPr>
                </a:tc>
                <a:extLst>
                  <a:ext uri="{0D108BD9-81ED-4DB2-BD59-A6C34878D82A}">
                    <a16:rowId xmlns:a16="http://schemas.microsoft.com/office/drawing/2014/main" val="3394643105"/>
                  </a:ext>
                </a:extLst>
              </a:tr>
            </a:tbl>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98971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27500"/>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63680"/>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615196158"/>
              </p:ext>
            </p:extLst>
          </p:nvPr>
        </p:nvGraphicFramePr>
        <p:xfrm>
          <a:off x="533400" y="1352551"/>
          <a:ext cx="8153400" cy="3241678"/>
        </p:xfrm>
        <a:graphic>
          <a:graphicData uri="http://schemas.openxmlformats.org/drawingml/2006/table">
            <a:tbl>
              <a:tblPr/>
              <a:tblGrid>
                <a:gridCol w="4171248">
                  <a:extLst>
                    <a:ext uri="{9D8B030D-6E8A-4147-A177-3AD203B41FA5}">
                      <a16:colId xmlns:a16="http://schemas.microsoft.com/office/drawing/2014/main" val="3854328036"/>
                    </a:ext>
                  </a:extLst>
                </a:gridCol>
                <a:gridCol w="1412662">
                  <a:extLst>
                    <a:ext uri="{9D8B030D-6E8A-4147-A177-3AD203B41FA5}">
                      <a16:colId xmlns:a16="http://schemas.microsoft.com/office/drawing/2014/main" val="2875439902"/>
                    </a:ext>
                  </a:extLst>
                </a:gridCol>
                <a:gridCol w="1323677">
                  <a:extLst>
                    <a:ext uri="{9D8B030D-6E8A-4147-A177-3AD203B41FA5}">
                      <a16:colId xmlns:a16="http://schemas.microsoft.com/office/drawing/2014/main" val="582271338"/>
                    </a:ext>
                  </a:extLst>
                </a:gridCol>
                <a:gridCol w="504257">
                  <a:extLst>
                    <a:ext uri="{9D8B030D-6E8A-4147-A177-3AD203B41FA5}">
                      <a16:colId xmlns:a16="http://schemas.microsoft.com/office/drawing/2014/main" val="2902197136"/>
                    </a:ext>
                  </a:extLst>
                </a:gridCol>
                <a:gridCol w="741556">
                  <a:extLst>
                    <a:ext uri="{9D8B030D-6E8A-4147-A177-3AD203B41FA5}">
                      <a16:colId xmlns:a16="http://schemas.microsoft.com/office/drawing/2014/main" val="1286302711"/>
                    </a:ext>
                  </a:extLst>
                </a:gridCol>
              </a:tblGrid>
              <a:tr h="148707">
                <a:tc>
                  <a:txBody>
                    <a:bodyPr/>
                    <a:lstStyle/>
                    <a:p>
                      <a:pPr algn="l" fontAlgn="b"/>
                      <a:r>
                        <a:rPr lang="en-US" sz="900" b="1" i="0" u="sng" strike="noStrike">
                          <a:effectLst/>
                          <a:latin typeface="Arial" panose="020B0604020202020204" pitchFamily="34" charset="0"/>
                        </a:rPr>
                        <a:t>Private Investment Partnerships</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92" marR="8692" marT="8692" marB="0" anchor="b">
                    <a:lnL>
                      <a:noFill/>
                    </a:lnL>
                    <a:lnR>
                      <a:noFill/>
                    </a:lnR>
                    <a:lnT>
                      <a:noFill/>
                    </a:lnT>
                    <a:lnB>
                      <a:noFill/>
                    </a:lnB>
                    <a:solidFill>
                      <a:srgbClr val="B8CCE4"/>
                    </a:solidFill>
                  </a:tcPr>
                </a:tc>
                <a:extLst>
                  <a:ext uri="{0D108BD9-81ED-4DB2-BD59-A6C34878D82A}">
                    <a16:rowId xmlns:a16="http://schemas.microsoft.com/office/drawing/2014/main" val="1030760622"/>
                  </a:ext>
                </a:extLst>
              </a:tr>
              <a:tr h="134477">
                <a:tc>
                  <a:txBody>
                    <a:bodyPr/>
                    <a:lstStyle/>
                    <a:p>
                      <a:pPr algn="l" fontAlgn="b"/>
                      <a:r>
                        <a:rPr lang="en-US" sz="800" b="0" i="0" u="none" strike="noStrike">
                          <a:effectLst/>
                          <a:latin typeface="Arial" panose="020B0604020202020204" pitchFamily="34" charset="0"/>
                        </a:rPr>
                        <a:t>Carlyle Partners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13.1%</a:t>
                      </a:r>
                    </a:p>
                  </a:txBody>
                  <a:tcPr marL="8692" marR="78231" marT="8692" marB="0" anchor="b">
                    <a:lnL>
                      <a:noFill/>
                    </a:lnL>
                    <a:lnR>
                      <a:noFill/>
                    </a:lnR>
                    <a:lnT>
                      <a:noFill/>
                    </a:lnT>
                    <a:lnB>
                      <a:noFill/>
                    </a:lnB>
                  </a:tcPr>
                </a:tc>
                <a:extLst>
                  <a:ext uri="{0D108BD9-81ED-4DB2-BD59-A6C34878D82A}">
                    <a16:rowId xmlns:a16="http://schemas.microsoft.com/office/drawing/2014/main" val="3364994234"/>
                  </a:ext>
                </a:extLst>
              </a:tr>
              <a:tr h="134477">
                <a:tc>
                  <a:txBody>
                    <a:bodyPr/>
                    <a:lstStyle/>
                    <a:p>
                      <a:pPr algn="l" fontAlgn="b"/>
                      <a:r>
                        <a:rPr lang="en-US" sz="800" b="0" i="0" u="none" strike="noStrike">
                          <a:effectLst/>
                          <a:latin typeface="Arial" panose="020B0604020202020204" pitchFamily="34" charset="0"/>
                        </a:rPr>
                        <a:t>Carlyle Partners 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13.5%</a:t>
                      </a:r>
                    </a:p>
                  </a:txBody>
                  <a:tcPr marL="8692" marR="78231" marT="8692" marB="0" anchor="b">
                    <a:lnL>
                      <a:noFill/>
                    </a:lnL>
                    <a:lnR>
                      <a:noFill/>
                    </a:lnR>
                    <a:lnT>
                      <a:noFill/>
                    </a:lnT>
                    <a:lnB>
                      <a:noFill/>
                    </a:lnB>
                  </a:tcPr>
                </a:tc>
                <a:extLst>
                  <a:ext uri="{0D108BD9-81ED-4DB2-BD59-A6C34878D82A}">
                    <a16:rowId xmlns:a16="http://schemas.microsoft.com/office/drawing/2014/main" val="3345581274"/>
                  </a:ext>
                </a:extLst>
              </a:tr>
              <a:tr h="134477">
                <a:tc>
                  <a:txBody>
                    <a:bodyPr/>
                    <a:lstStyle/>
                    <a:p>
                      <a:pPr algn="l" fontAlgn="b"/>
                      <a:r>
                        <a:rPr lang="en-US" sz="800" b="0" i="0" u="none" strike="noStrike">
                          <a:effectLst/>
                          <a:latin typeface="Arial" panose="020B0604020202020204" pitchFamily="34" charset="0"/>
                        </a:rPr>
                        <a:t>Carlyle Partners VI,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133,400,000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157,357,583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15.4%</a:t>
                      </a:r>
                    </a:p>
                  </a:txBody>
                  <a:tcPr marL="8692" marR="78231" marT="8692" marB="0" anchor="b">
                    <a:lnL>
                      <a:noFill/>
                    </a:lnL>
                    <a:lnR>
                      <a:noFill/>
                    </a:lnR>
                    <a:lnT>
                      <a:noFill/>
                    </a:lnT>
                    <a:lnB>
                      <a:noFill/>
                    </a:lnB>
                  </a:tcPr>
                </a:tc>
                <a:extLst>
                  <a:ext uri="{0D108BD9-81ED-4DB2-BD59-A6C34878D82A}">
                    <a16:rowId xmlns:a16="http://schemas.microsoft.com/office/drawing/2014/main" val="2130138060"/>
                  </a:ext>
                </a:extLst>
              </a:tr>
              <a:tr h="134477">
                <a:tc>
                  <a:txBody>
                    <a:bodyPr/>
                    <a:lstStyle/>
                    <a:p>
                      <a:pPr algn="l" fontAlgn="b"/>
                      <a:r>
                        <a:rPr lang="en-US" sz="800" b="0" i="0" u="none" strike="noStrike">
                          <a:effectLst/>
                          <a:latin typeface="Arial" panose="020B0604020202020204" pitchFamily="34" charset="0"/>
                        </a:rPr>
                        <a:t>Carlyle Partners VII</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46,973,871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0.5%</a:t>
                      </a:r>
                    </a:p>
                  </a:txBody>
                  <a:tcPr marL="8692" marR="78231" marT="8692" marB="0" anchor="b">
                    <a:lnL>
                      <a:noFill/>
                    </a:lnL>
                    <a:lnR>
                      <a:noFill/>
                    </a:lnR>
                    <a:lnT>
                      <a:noFill/>
                    </a:lnT>
                    <a:lnB>
                      <a:noFill/>
                    </a:lnB>
                  </a:tcPr>
                </a:tc>
                <a:extLst>
                  <a:ext uri="{0D108BD9-81ED-4DB2-BD59-A6C34878D82A}">
                    <a16:rowId xmlns:a16="http://schemas.microsoft.com/office/drawing/2014/main" val="1193395459"/>
                  </a:ext>
                </a:extLst>
              </a:tr>
              <a:tr h="134477">
                <a:tc>
                  <a:txBody>
                    <a:bodyPr/>
                    <a:lstStyle/>
                    <a:p>
                      <a:pPr algn="l" fontAlgn="b"/>
                      <a:r>
                        <a:rPr lang="en-US" sz="800" b="0" i="0" u="none" strike="noStrike">
                          <a:effectLst/>
                          <a:latin typeface="Arial" panose="020B0604020202020204" pitchFamily="34" charset="0"/>
                        </a:rPr>
                        <a:t>Carnelian Energy Capital II</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17,963,849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-5.9%</a:t>
                      </a:r>
                    </a:p>
                  </a:txBody>
                  <a:tcPr marL="8692" marR="78231" marT="8692" marB="0" anchor="b">
                    <a:lnL>
                      <a:noFill/>
                    </a:lnL>
                    <a:lnR>
                      <a:noFill/>
                    </a:lnR>
                    <a:lnT>
                      <a:noFill/>
                    </a:lnT>
                    <a:lnB>
                      <a:noFill/>
                    </a:lnB>
                  </a:tcPr>
                </a:tc>
                <a:extLst>
                  <a:ext uri="{0D108BD9-81ED-4DB2-BD59-A6C34878D82A}">
                    <a16:rowId xmlns:a16="http://schemas.microsoft.com/office/drawing/2014/main" val="2143856690"/>
                  </a:ext>
                </a:extLst>
              </a:tr>
              <a:tr h="134477">
                <a:tc>
                  <a:txBody>
                    <a:bodyPr/>
                    <a:lstStyle/>
                    <a:p>
                      <a:pPr algn="l" fontAlgn="b"/>
                      <a:r>
                        <a:rPr lang="en-US" sz="800" b="0" i="0" u="none" strike="noStrike">
                          <a:effectLst/>
                          <a:latin typeface="Arial" panose="020B0604020202020204" pitchFamily="34" charset="0"/>
                        </a:rPr>
                        <a:t>Carnelian Energy Capital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7,486,700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0.77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-77.5%</a:t>
                      </a:r>
                    </a:p>
                  </a:txBody>
                  <a:tcPr marL="8692" marR="78231" marT="8692" marB="0" anchor="b">
                    <a:lnL>
                      <a:noFill/>
                    </a:lnL>
                    <a:lnR>
                      <a:noFill/>
                    </a:lnR>
                    <a:lnT>
                      <a:noFill/>
                    </a:lnT>
                    <a:lnB>
                      <a:noFill/>
                    </a:lnB>
                  </a:tcPr>
                </a:tc>
                <a:extLst>
                  <a:ext uri="{0D108BD9-81ED-4DB2-BD59-A6C34878D82A}">
                    <a16:rowId xmlns:a16="http://schemas.microsoft.com/office/drawing/2014/main" val="1912799969"/>
                  </a:ext>
                </a:extLst>
              </a:tr>
              <a:tr h="134477">
                <a:tc>
                  <a:txBody>
                    <a:bodyPr/>
                    <a:lstStyle/>
                    <a:p>
                      <a:pPr algn="l" fontAlgn="b"/>
                      <a:r>
                        <a:rPr lang="en-US" sz="800" b="0" i="0" u="none" strike="noStrike">
                          <a:effectLst/>
                          <a:latin typeface="Arial" panose="020B0604020202020204" pitchFamily="34" charset="0"/>
                        </a:rPr>
                        <a:t>Charlesbank Equity Fund IX,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57,072,182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13.6%</a:t>
                      </a:r>
                    </a:p>
                  </a:txBody>
                  <a:tcPr marL="8692" marR="78231" marT="8692" marB="0" anchor="b">
                    <a:lnL>
                      <a:noFill/>
                    </a:lnL>
                    <a:lnR>
                      <a:noFill/>
                    </a:lnR>
                    <a:lnT>
                      <a:noFill/>
                    </a:lnT>
                    <a:lnB>
                      <a:noFill/>
                    </a:lnB>
                  </a:tcPr>
                </a:tc>
                <a:extLst>
                  <a:ext uri="{0D108BD9-81ED-4DB2-BD59-A6C34878D82A}">
                    <a16:rowId xmlns:a16="http://schemas.microsoft.com/office/drawing/2014/main" val="4224593652"/>
                  </a:ext>
                </a:extLst>
              </a:tr>
              <a:tr h="134477">
                <a:tc>
                  <a:txBody>
                    <a:bodyPr/>
                    <a:lstStyle/>
                    <a:p>
                      <a:pPr algn="l" fontAlgn="b"/>
                      <a:r>
                        <a:rPr lang="en-US" sz="800" b="0" i="0" u="none" strike="noStrike">
                          <a:effectLst/>
                          <a:latin typeface="Arial" panose="020B0604020202020204" pitchFamily="34" charset="0"/>
                        </a:rPr>
                        <a:t>Charlesbank Equity Fund VII,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19,653,839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24.2%</a:t>
                      </a:r>
                    </a:p>
                  </a:txBody>
                  <a:tcPr marL="8692" marR="78231" marT="8692" marB="0" anchor="b">
                    <a:lnL>
                      <a:noFill/>
                    </a:lnL>
                    <a:lnR>
                      <a:noFill/>
                    </a:lnR>
                    <a:lnT>
                      <a:noFill/>
                    </a:lnT>
                    <a:lnB>
                      <a:noFill/>
                    </a:lnB>
                  </a:tcPr>
                </a:tc>
                <a:extLst>
                  <a:ext uri="{0D108BD9-81ED-4DB2-BD59-A6C34878D82A}">
                    <a16:rowId xmlns:a16="http://schemas.microsoft.com/office/drawing/2014/main" val="306051161"/>
                  </a:ext>
                </a:extLst>
              </a:tr>
              <a:tr h="134477">
                <a:tc>
                  <a:txBody>
                    <a:bodyPr/>
                    <a:lstStyle/>
                    <a:p>
                      <a:pPr algn="l" fontAlgn="b"/>
                      <a:r>
                        <a:rPr lang="en-US" sz="800" b="0" i="0" u="none" strike="noStrike">
                          <a:effectLst/>
                          <a:latin typeface="Arial" panose="020B0604020202020204" pitchFamily="34" charset="0"/>
                        </a:rPr>
                        <a:t>Charlesbank Equity Fund VIII,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70,086,811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14.1%</a:t>
                      </a:r>
                    </a:p>
                  </a:txBody>
                  <a:tcPr marL="8692" marR="78231" marT="8692" marB="0" anchor="b">
                    <a:lnL>
                      <a:noFill/>
                    </a:lnL>
                    <a:lnR>
                      <a:noFill/>
                    </a:lnR>
                    <a:lnT>
                      <a:noFill/>
                    </a:lnT>
                    <a:lnB>
                      <a:noFill/>
                    </a:lnB>
                  </a:tcPr>
                </a:tc>
                <a:extLst>
                  <a:ext uri="{0D108BD9-81ED-4DB2-BD59-A6C34878D82A}">
                    <a16:rowId xmlns:a16="http://schemas.microsoft.com/office/drawing/2014/main" val="782796370"/>
                  </a:ext>
                </a:extLst>
              </a:tr>
              <a:tr h="134477">
                <a:tc>
                  <a:txBody>
                    <a:bodyPr/>
                    <a:lstStyle/>
                    <a:p>
                      <a:pPr algn="l" fontAlgn="b"/>
                      <a:r>
                        <a:rPr lang="en-US" sz="800" b="0" i="0" u="none" strike="noStrike">
                          <a:effectLst/>
                          <a:latin typeface="Arial" panose="020B0604020202020204" pitchFamily="34" charset="0"/>
                        </a:rPr>
                        <a:t>Charlesbank Equity Fund X, Limited Partnership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4157181052"/>
                  </a:ext>
                </a:extLst>
              </a:tr>
              <a:tr h="134477">
                <a:tc>
                  <a:txBody>
                    <a:bodyPr/>
                    <a:lstStyle/>
                    <a:p>
                      <a:pPr algn="l" fontAlgn="b"/>
                      <a:r>
                        <a:rPr lang="en-US" sz="800" b="0" i="0" u="none" strike="noStrike">
                          <a:effectLst/>
                          <a:latin typeface="Arial" panose="020B0604020202020204" pitchFamily="34" charset="0"/>
                        </a:rPr>
                        <a:t>Charlesbank Equity Overage Fund X, Limited Partnership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1181206156"/>
                  </a:ext>
                </a:extLst>
              </a:tr>
              <a:tr h="134477">
                <a:tc>
                  <a:txBody>
                    <a:bodyPr/>
                    <a:lstStyle/>
                    <a:p>
                      <a:pPr algn="l" fontAlgn="b"/>
                      <a:r>
                        <a:rPr lang="en-US" sz="800" b="0" i="0" u="none" strike="noStrike">
                          <a:effectLst/>
                          <a:latin typeface="Arial" panose="020B0604020202020204" pitchFamily="34" charset="0"/>
                        </a:rPr>
                        <a:t>Charlesbank Fund IX Overage Allocation Program</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15,844,330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25.6%</a:t>
                      </a:r>
                    </a:p>
                  </a:txBody>
                  <a:tcPr marL="8692" marR="78231" marT="8692" marB="0" anchor="b">
                    <a:lnL>
                      <a:noFill/>
                    </a:lnL>
                    <a:lnR>
                      <a:noFill/>
                    </a:lnR>
                    <a:lnT>
                      <a:noFill/>
                    </a:lnT>
                    <a:lnB>
                      <a:noFill/>
                    </a:lnB>
                  </a:tcPr>
                </a:tc>
                <a:extLst>
                  <a:ext uri="{0D108BD9-81ED-4DB2-BD59-A6C34878D82A}">
                    <a16:rowId xmlns:a16="http://schemas.microsoft.com/office/drawing/2014/main" val="76818789"/>
                  </a:ext>
                </a:extLst>
              </a:tr>
              <a:tr h="134477">
                <a:tc>
                  <a:txBody>
                    <a:bodyPr/>
                    <a:lstStyle/>
                    <a:p>
                      <a:pPr algn="l" fontAlgn="b"/>
                      <a:r>
                        <a:rPr lang="en-US" sz="800" b="0" i="0" u="none" strike="noStrike">
                          <a:effectLst/>
                          <a:latin typeface="Arial" panose="020B0604020202020204" pitchFamily="34" charset="0"/>
                        </a:rPr>
                        <a:t>Charterhouse Capital Partners IX,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90,366,890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13.7%</a:t>
                      </a:r>
                    </a:p>
                  </a:txBody>
                  <a:tcPr marL="8692" marR="78231" marT="8692" marB="0" anchor="b">
                    <a:lnL>
                      <a:noFill/>
                    </a:lnL>
                    <a:lnR>
                      <a:noFill/>
                    </a:lnR>
                    <a:lnT>
                      <a:noFill/>
                    </a:lnT>
                    <a:lnB>
                      <a:noFill/>
                    </a:lnB>
                  </a:tcPr>
                </a:tc>
                <a:extLst>
                  <a:ext uri="{0D108BD9-81ED-4DB2-BD59-A6C34878D82A}">
                    <a16:rowId xmlns:a16="http://schemas.microsoft.com/office/drawing/2014/main" val="3391738747"/>
                  </a:ext>
                </a:extLst>
              </a:tr>
              <a:tr h="134477">
                <a:tc>
                  <a:txBody>
                    <a:bodyPr/>
                    <a:lstStyle/>
                    <a:p>
                      <a:pPr algn="l" fontAlgn="b"/>
                      <a:r>
                        <a:rPr lang="en-US" sz="800" b="0" i="0" u="none" strike="noStrike">
                          <a:effectLst/>
                          <a:latin typeface="Arial" panose="020B0604020202020204" pitchFamily="34" charset="0"/>
                        </a:rPr>
                        <a:t>Cortec Group Fund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24,652,348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4.24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31.1%</a:t>
                      </a:r>
                    </a:p>
                  </a:txBody>
                  <a:tcPr marL="8692" marR="78231" marT="8692" marB="0" anchor="b">
                    <a:lnL>
                      <a:noFill/>
                    </a:lnL>
                    <a:lnR>
                      <a:noFill/>
                    </a:lnR>
                    <a:lnT>
                      <a:noFill/>
                    </a:lnT>
                    <a:lnB>
                      <a:noFill/>
                    </a:lnB>
                  </a:tcPr>
                </a:tc>
                <a:extLst>
                  <a:ext uri="{0D108BD9-81ED-4DB2-BD59-A6C34878D82A}">
                    <a16:rowId xmlns:a16="http://schemas.microsoft.com/office/drawing/2014/main" val="62824349"/>
                  </a:ext>
                </a:extLst>
              </a:tr>
              <a:tr h="134477">
                <a:tc>
                  <a:txBody>
                    <a:bodyPr/>
                    <a:lstStyle/>
                    <a:p>
                      <a:pPr algn="l" fontAlgn="b"/>
                      <a:r>
                        <a:rPr lang="en-US" sz="800" b="0" i="0" u="none" strike="noStrike">
                          <a:effectLst/>
                          <a:latin typeface="Arial" panose="020B0604020202020204" pitchFamily="34" charset="0"/>
                        </a:rPr>
                        <a:t>Cortec Group Fund VI,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77,031,411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5.4%</a:t>
                      </a:r>
                    </a:p>
                  </a:txBody>
                  <a:tcPr marL="8692" marR="78231" marT="8692" marB="0" anchor="b">
                    <a:lnL>
                      <a:noFill/>
                    </a:lnL>
                    <a:lnR>
                      <a:noFill/>
                    </a:lnR>
                    <a:lnT>
                      <a:noFill/>
                    </a:lnT>
                    <a:lnB>
                      <a:noFill/>
                    </a:lnB>
                  </a:tcPr>
                </a:tc>
                <a:extLst>
                  <a:ext uri="{0D108BD9-81ED-4DB2-BD59-A6C34878D82A}">
                    <a16:rowId xmlns:a16="http://schemas.microsoft.com/office/drawing/2014/main" val="486386793"/>
                  </a:ext>
                </a:extLst>
              </a:tr>
              <a:tr h="134477">
                <a:tc>
                  <a:txBody>
                    <a:bodyPr/>
                    <a:lstStyle/>
                    <a:p>
                      <a:pPr algn="l" fontAlgn="b"/>
                      <a:r>
                        <a:rPr lang="en-US" sz="800" b="0" i="0" u="none" strike="noStrike">
                          <a:effectLst/>
                          <a:latin typeface="Arial" panose="020B0604020202020204" pitchFamily="34" charset="0"/>
                        </a:rPr>
                        <a:t>Cressey &amp; Company Fund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1,657,090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22.2%</a:t>
                      </a:r>
                    </a:p>
                  </a:txBody>
                  <a:tcPr marL="8692" marR="78231" marT="8692" marB="0" anchor="b">
                    <a:lnL>
                      <a:noFill/>
                    </a:lnL>
                    <a:lnR>
                      <a:noFill/>
                    </a:lnR>
                    <a:lnT>
                      <a:noFill/>
                    </a:lnT>
                    <a:lnB>
                      <a:noFill/>
                    </a:lnB>
                  </a:tcPr>
                </a:tc>
                <a:extLst>
                  <a:ext uri="{0D108BD9-81ED-4DB2-BD59-A6C34878D82A}">
                    <a16:rowId xmlns:a16="http://schemas.microsoft.com/office/drawing/2014/main" val="131978799"/>
                  </a:ext>
                </a:extLst>
              </a:tr>
              <a:tr h="134477">
                <a:tc>
                  <a:txBody>
                    <a:bodyPr/>
                    <a:lstStyle/>
                    <a:p>
                      <a:pPr algn="l" fontAlgn="b"/>
                      <a:r>
                        <a:rPr lang="en-US" sz="800" b="0" i="0" u="none" strike="noStrike">
                          <a:effectLst/>
                          <a:latin typeface="Arial" panose="020B0604020202020204" pitchFamily="34" charset="0"/>
                        </a:rPr>
                        <a:t>Cressey &amp; Company Fund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119,228,603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26.1%</a:t>
                      </a:r>
                    </a:p>
                  </a:txBody>
                  <a:tcPr marL="8692" marR="78231" marT="8692" marB="0" anchor="b">
                    <a:lnL>
                      <a:noFill/>
                    </a:lnL>
                    <a:lnR>
                      <a:noFill/>
                    </a:lnR>
                    <a:lnT>
                      <a:noFill/>
                    </a:lnT>
                    <a:lnB>
                      <a:noFill/>
                    </a:lnB>
                  </a:tcPr>
                </a:tc>
                <a:extLst>
                  <a:ext uri="{0D108BD9-81ED-4DB2-BD59-A6C34878D82A}">
                    <a16:rowId xmlns:a16="http://schemas.microsoft.com/office/drawing/2014/main" val="3198501075"/>
                  </a:ext>
                </a:extLst>
              </a:tr>
              <a:tr h="134477">
                <a:tc>
                  <a:txBody>
                    <a:bodyPr/>
                    <a:lstStyle/>
                    <a:p>
                      <a:pPr algn="l" fontAlgn="b"/>
                      <a:r>
                        <a:rPr lang="en-US" sz="800" b="0" i="0" u="none" strike="noStrike">
                          <a:effectLst/>
                          <a:latin typeface="Arial" panose="020B0604020202020204" pitchFamily="34" charset="0"/>
                        </a:rPr>
                        <a:t>Cressey &amp; Company Fund VI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42,523,997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24.7%</a:t>
                      </a:r>
                    </a:p>
                  </a:txBody>
                  <a:tcPr marL="8692" marR="78231" marT="8692" marB="0" anchor="b">
                    <a:lnL>
                      <a:noFill/>
                    </a:lnL>
                    <a:lnR>
                      <a:noFill/>
                    </a:lnR>
                    <a:lnT>
                      <a:noFill/>
                    </a:lnT>
                    <a:lnB>
                      <a:noFill/>
                    </a:lnB>
                  </a:tcPr>
                </a:tc>
                <a:extLst>
                  <a:ext uri="{0D108BD9-81ED-4DB2-BD59-A6C34878D82A}">
                    <a16:rowId xmlns:a16="http://schemas.microsoft.com/office/drawing/2014/main" val="1386593139"/>
                  </a:ext>
                </a:extLst>
              </a:tr>
              <a:tr h="134477">
                <a:tc>
                  <a:txBody>
                    <a:bodyPr/>
                    <a:lstStyle/>
                    <a:p>
                      <a:pPr algn="l" fontAlgn="b"/>
                      <a:r>
                        <a:rPr lang="en-US" sz="800" b="0" i="0" u="none" strike="noStrike">
                          <a:effectLst/>
                          <a:latin typeface="Arial" panose="020B0604020202020204" pitchFamily="34" charset="0"/>
                        </a:rPr>
                        <a:t>Cressey &amp; Company Overage Fund VI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8,146,696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30.1%</a:t>
                      </a:r>
                    </a:p>
                  </a:txBody>
                  <a:tcPr marL="8692" marR="78231" marT="8692" marB="0" anchor="b">
                    <a:lnL>
                      <a:noFill/>
                    </a:lnL>
                    <a:lnR>
                      <a:noFill/>
                    </a:lnR>
                    <a:lnT>
                      <a:noFill/>
                    </a:lnT>
                    <a:lnB>
                      <a:noFill/>
                    </a:lnB>
                  </a:tcPr>
                </a:tc>
                <a:extLst>
                  <a:ext uri="{0D108BD9-81ED-4DB2-BD59-A6C34878D82A}">
                    <a16:rowId xmlns:a16="http://schemas.microsoft.com/office/drawing/2014/main" val="2221228224"/>
                  </a:ext>
                </a:extLst>
              </a:tr>
              <a:tr h="134477">
                <a:tc>
                  <a:txBody>
                    <a:bodyPr/>
                    <a:lstStyle/>
                    <a:p>
                      <a:pPr algn="l" fontAlgn="b"/>
                      <a:r>
                        <a:rPr lang="en-US" sz="800" b="0" i="0" u="none" strike="noStrike">
                          <a:effectLst/>
                          <a:latin typeface="Arial" panose="020B0604020202020204" pitchFamily="34" charset="0"/>
                        </a:rPr>
                        <a:t>CVC Capital Partners VI,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102,645,517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106,939,577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17.2%</a:t>
                      </a:r>
                    </a:p>
                  </a:txBody>
                  <a:tcPr marL="8692" marR="78231" marT="8692" marB="0" anchor="b">
                    <a:lnL>
                      <a:noFill/>
                    </a:lnL>
                    <a:lnR>
                      <a:noFill/>
                    </a:lnR>
                    <a:lnT>
                      <a:noFill/>
                    </a:lnT>
                    <a:lnB>
                      <a:noFill/>
                    </a:lnB>
                  </a:tcPr>
                </a:tc>
                <a:extLst>
                  <a:ext uri="{0D108BD9-81ED-4DB2-BD59-A6C34878D82A}">
                    <a16:rowId xmlns:a16="http://schemas.microsoft.com/office/drawing/2014/main" val="2128360340"/>
                  </a:ext>
                </a:extLst>
              </a:tr>
              <a:tr h="134477">
                <a:tc>
                  <a:txBody>
                    <a:bodyPr/>
                    <a:lstStyle/>
                    <a:p>
                      <a:pPr algn="l" fontAlgn="b"/>
                      <a:r>
                        <a:rPr lang="en-US" sz="800" b="0" i="0" u="none" strike="noStrike">
                          <a:effectLst/>
                          <a:latin typeface="Arial" panose="020B0604020202020204" pitchFamily="34" charset="0"/>
                        </a:rPr>
                        <a:t>CVC Capital Partners VII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102,163,598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93,055,320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25.6%</a:t>
                      </a:r>
                    </a:p>
                  </a:txBody>
                  <a:tcPr marL="8692" marR="78231" marT="8692" marB="0" anchor="b">
                    <a:lnL>
                      <a:noFill/>
                    </a:lnL>
                    <a:lnR>
                      <a:noFill/>
                    </a:lnR>
                    <a:lnT>
                      <a:noFill/>
                    </a:lnT>
                    <a:lnB>
                      <a:noFill/>
                    </a:lnB>
                  </a:tcPr>
                </a:tc>
                <a:extLst>
                  <a:ext uri="{0D108BD9-81ED-4DB2-BD59-A6C34878D82A}">
                    <a16:rowId xmlns:a16="http://schemas.microsoft.com/office/drawing/2014/main" val="2774122625"/>
                  </a:ext>
                </a:extLst>
              </a:tr>
              <a:tr h="134477">
                <a:tc>
                  <a:txBody>
                    <a:bodyPr/>
                    <a:lstStyle/>
                    <a:p>
                      <a:pPr algn="l" fontAlgn="b"/>
                      <a:r>
                        <a:rPr lang="en-US" sz="800" b="0" i="0" u="none" strike="noStrike">
                          <a:effectLst/>
                          <a:latin typeface="Arial" panose="020B0604020202020204" pitchFamily="34" charset="0"/>
                        </a:rPr>
                        <a:t>CVC Capital Partners VIII (A)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222,518,914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440219084"/>
                  </a:ext>
                </a:extLst>
              </a:tr>
              <a:tr h="134477">
                <a:tc>
                  <a:txBody>
                    <a:bodyPr/>
                    <a:lstStyle/>
                    <a:p>
                      <a:pPr algn="l" fontAlgn="b"/>
                      <a:r>
                        <a:rPr lang="en-US" sz="800" b="0" i="0" u="none" strike="noStrike">
                          <a:effectLst/>
                          <a:latin typeface="Arial" panose="020B0604020202020204" pitchFamily="34" charset="0"/>
                        </a:rPr>
                        <a:t>CVC European Equity Partners 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102,826,253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4,318,603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2.08</a:t>
                      </a:r>
                    </a:p>
                  </a:txBody>
                  <a:tcPr marL="8692" marR="78231" marT="8692"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16.7%</a:t>
                      </a:r>
                    </a:p>
                  </a:txBody>
                  <a:tcPr marL="8692" marR="78231" marT="8692" marB="0" anchor="b">
                    <a:lnL>
                      <a:noFill/>
                    </a:lnL>
                    <a:lnR>
                      <a:noFill/>
                    </a:lnR>
                    <a:lnT>
                      <a:noFill/>
                    </a:lnT>
                    <a:lnB>
                      <a:noFill/>
                    </a:lnB>
                  </a:tcPr>
                </a:tc>
                <a:extLst>
                  <a:ext uri="{0D108BD9-81ED-4DB2-BD59-A6C34878D82A}">
                    <a16:rowId xmlns:a16="http://schemas.microsoft.com/office/drawing/2014/main" val="3990941529"/>
                  </a:ext>
                </a:extLst>
              </a:tr>
            </a:tbl>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5421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85800" y="1733554"/>
            <a:ext cx="8001000" cy="2031317"/>
          </a:xfrm>
          <a:prstGeom prst="rect">
            <a:avLst/>
          </a:prstGeom>
        </p:spPr>
        <p:txBody>
          <a:bodyPr wrap="square" lIns="91432" tIns="45716" rIns="91432" bIns="45716">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Item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3.</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Private</a:t>
            </a:r>
            <a:r>
              <a:rPr kumimoji="0" lang="en-US" sz="1800" b="1" i="0" u="none" strike="noStrike" kern="1200" cap="none" spc="0" normalizeH="0" noProof="0" dirty="0" smtClean="0">
                <a:ln>
                  <a:noFill/>
                </a:ln>
                <a:solidFill>
                  <a:prstClr val="black"/>
                </a:solidFill>
                <a:effectLst/>
                <a:uLnTx/>
                <a:uFillTx/>
                <a:latin typeface="Calibri"/>
                <a:ea typeface="+mn-ea"/>
                <a:cs typeface="+mn-cs"/>
              </a:rPr>
              <a:t> Equity Asset Class Review</a:t>
            </a:r>
          </a:p>
          <a:p>
            <a:pPr marL="0" marR="0" lvl="0" indent="0" algn="l" defTabSz="914310" rtl="0" eaLnBrk="1" fontAlgn="auto" latinLnBrk="0" hangingPunct="1">
              <a:lnSpc>
                <a:spcPct val="100000"/>
              </a:lnSpc>
              <a:spcBef>
                <a:spcPts val="0"/>
              </a:spcBef>
              <a:spcAft>
                <a:spcPts val="0"/>
              </a:spcAft>
              <a:buClrTx/>
              <a:buSzTx/>
              <a:buFontTx/>
              <a:buNone/>
              <a:tabLst/>
              <a:defRPr/>
            </a:pPr>
            <a:endParaRPr lang="en-US" b="1" baseline="0" dirty="0">
              <a:solidFill>
                <a:prstClr val="black"/>
              </a:solidFill>
              <a:latin typeface="Calibri"/>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i="1" u="none" strike="noStrike" kern="1200" cap="none" spc="0" normalizeH="0" noProof="0" dirty="0" smtClean="0">
                <a:ln>
                  <a:noFill/>
                </a:ln>
                <a:solidFill>
                  <a:prstClr val="black"/>
                </a:solidFill>
                <a:effectLst/>
                <a:uLnTx/>
                <a:uFillTx/>
                <a:latin typeface="Calibri"/>
                <a:ea typeface="+mn-ea"/>
                <a:cs typeface="+mn-cs"/>
              </a:rPr>
              <a:t>John Bradley, SIO, Private Equity Asset Class</a:t>
            </a:r>
            <a:endParaRPr kumimoji="0" lang="en-US"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endParaRPr kumimoji="0" lang="en-US" sz="1800" b="0" i="1" u="none" strike="noStrike" kern="1200" cap="none" spc="0" normalizeH="0" baseline="0" noProof="0" dirty="0" smtClean="0">
              <a:ln>
                <a:noFill/>
              </a:ln>
              <a:solidFill>
                <a:prstClr val="black"/>
              </a:solidFill>
              <a:effectLst/>
              <a:uLnTx/>
              <a:uFillTx/>
              <a:latin typeface="Calibri"/>
              <a:ea typeface="+mn-ea"/>
              <a:cs typeface="+mn-cs"/>
            </a:endParaRPr>
          </a:p>
          <a:p>
            <a:r>
              <a:rPr lang="en-US" i="1" dirty="0" smtClean="0"/>
              <a:t>	(</a:t>
            </a:r>
            <a:r>
              <a:rPr lang="en-US" i="1" dirty="0"/>
              <a:t>See Attachments </a:t>
            </a:r>
            <a:r>
              <a:rPr lang="en-US" i="1" dirty="0" smtClean="0"/>
              <a:t>3A)</a:t>
            </a:r>
            <a:endParaRPr lang="en-US" dirty="0"/>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4</a:t>
            </a:fld>
            <a:endParaRPr lang="en-US"/>
          </a:p>
        </p:txBody>
      </p:sp>
    </p:spTree>
    <p:extLst>
      <p:ext uri="{BB962C8B-B14F-4D97-AF65-F5344CB8AC3E}">
        <p14:creationId xmlns:p14="http://schemas.microsoft.com/office/powerpoint/2010/main" val="443262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27500"/>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54802"/>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558764952"/>
              </p:ext>
            </p:extLst>
          </p:nvPr>
        </p:nvGraphicFramePr>
        <p:xfrm>
          <a:off x="533398" y="1352549"/>
          <a:ext cx="8153401" cy="3252755"/>
        </p:xfrm>
        <a:graphic>
          <a:graphicData uri="http://schemas.openxmlformats.org/drawingml/2006/table">
            <a:tbl>
              <a:tblPr/>
              <a:tblGrid>
                <a:gridCol w="4171248">
                  <a:extLst>
                    <a:ext uri="{9D8B030D-6E8A-4147-A177-3AD203B41FA5}">
                      <a16:colId xmlns:a16="http://schemas.microsoft.com/office/drawing/2014/main" val="4133155580"/>
                    </a:ext>
                  </a:extLst>
                </a:gridCol>
                <a:gridCol w="1412663">
                  <a:extLst>
                    <a:ext uri="{9D8B030D-6E8A-4147-A177-3AD203B41FA5}">
                      <a16:colId xmlns:a16="http://schemas.microsoft.com/office/drawing/2014/main" val="776694174"/>
                    </a:ext>
                  </a:extLst>
                </a:gridCol>
                <a:gridCol w="1323677">
                  <a:extLst>
                    <a:ext uri="{9D8B030D-6E8A-4147-A177-3AD203B41FA5}">
                      <a16:colId xmlns:a16="http://schemas.microsoft.com/office/drawing/2014/main" val="3791322247"/>
                    </a:ext>
                  </a:extLst>
                </a:gridCol>
                <a:gridCol w="504258">
                  <a:extLst>
                    <a:ext uri="{9D8B030D-6E8A-4147-A177-3AD203B41FA5}">
                      <a16:colId xmlns:a16="http://schemas.microsoft.com/office/drawing/2014/main" val="1013336261"/>
                    </a:ext>
                  </a:extLst>
                </a:gridCol>
                <a:gridCol w="741555">
                  <a:extLst>
                    <a:ext uri="{9D8B030D-6E8A-4147-A177-3AD203B41FA5}">
                      <a16:colId xmlns:a16="http://schemas.microsoft.com/office/drawing/2014/main" val="1269266488"/>
                    </a:ext>
                  </a:extLst>
                </a:gridCol>
              </a:tblGrid>
              <a:tr h="134739">
                <a:tc>
                  <a:txBody>
                    <a:bodyPr/>
                    <a:lstStyle/>
                    <a:p>
                      <a:pPr algn="l" fontAlgn="b"/>
                      <a:r>
                        <a:rPr lang="en-US" sz="900" b="1" i="0" u="sng" strike="noStrike">
                          <a:effectLst/>
                          <a:latin typeface="Arial" panose="020B0604020202020204" pitchFamily="34" charset="0"/>
                        </a:rPr>
                        <a:t>Private Investment Partnerships</a:t>
                      </a:r>
                    </a:p>
                  </a:txBody>
                  <a:tcPr marL="8671" marR="8671" marT="8671"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71" marR="8671" marT="8671"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71" marR="8671" marT="8671"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71" marR="8671" marT="8671"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71" marR="8671" marT="8671" marB="0" anchor="b">
                    <a:lnL>
                      <a:noFill/>
                    </a:lnL>
                    <a:lnR>
                      <a:noFill/>
                    </a:lnR>
                    <a:lnT>
                      <a:noFill/>
                    </a:lnT>
                    <a:lnB>
                      <a:noFill/>
                    </a:lnB>
                    <a:solidFill>
                      <a:srgbClr val="B8CCE4"/>
                    </a:solidFill>
                  </a:tcPr>
                </a:tc>
                <a:extLst>
                  <a:ext uri="{0D108BD9-81ED-4DB2-BD59-A6C34878D82A}">
                    <a16:rowId xmlns:a16="http://schemas.microsoft.com/office/drawing/2014/main" val="2373590182"/>
                  </a:ext>
                </a:extLst>
              </a:tr>
              <a:tr h="134739">
                <a:tc>
                  <a:txBody>
                    <a:bodyPr/>
                    <a:lstStyle/>
                    <a:p>
                      <a:pPr algn="l" fontAlgn="b"/>
                      <a:r>
                        <a:rPr lang="en-US" sz="800" b="0" i="0" u="none" strike="noStrike">
                          <a:effectLst/>
                          <a:latin typeface="Arial" panose="020B0604020202020204" pitchFamily="34" charset="0"/>
                        </a:rPr>
                        <a:t>CVE-Kauffman Fellows Endowment Fund 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289,361,629</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4.41</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22.1%</a:t>
                      </a:r>
                    </a:p>
                  </a:txBody>
                  <a:tcPr marL="8671" marR="78040" marT="8671" marB="0" anchor="b">
                    <a:lnL>
                      <a:noFill/>
                    </a:lnL>
                    <a:lnR>
                      <a:noFill/>
                    </a:lnR>
                    <a:lnT>
                      <a:noFill/>
                    </a:lnT>
                    <a:lnB>
                      <a:noFill/>
                    </a:lnB>
                  </a:tcPr>
                </a:tc>
                <a:extLst>
                  <a:ext uri="{0D108BD9-81ED-4DB2-BD59-A6C34878D82A}">
                    <a16:rowId xmlns:a16="http://schemas.microsoft.com/office/drawing/2014/main" val="2549201335"/>
                  </a:ext>
                </a:extLst>
              </a:tr>
              <a:tr h="134739">
                <a:tc>
                  <a:txBody>
                    <a:bodyPr/>
                    <a:lstStyle/>
                    <a:p>
                      <a:pPr algn="l" fontAlgn="b"/>
                      <a:r>
                        <a:rPr lang="en-US" sz="800" b="0" i="0" u="none" strike="noStrike">
                          <a:effectLst/>
                          <a:latin typeface="Arial" panose="020B0604020202020204" pitchFamily="34" charset="0"/>
                        </a:rPr>
                        <a:t>Datadog, Inc.</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70,564,685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371.7%</a:t>
                      </a:r>
                    </a:p>
                  </a:txBody>
                  <a:tcPr marL="8671" marR="78040" marT="8671" marB="0" anchor="b">
                    <a:lnL>
                      <a:noFill/>
                    </a:lnL>
                    <a:lnR>
                      <a:noFill/>
                    </a:lnR>
                    <a:lnT>
                      <a:noFill/>
                    </a:lnT>
                    <a:lnB>
                      <a:noFill/>
                    </a:lnB>
                  </a:tcPr>
                </a:tc>
                <a:extLst>
                  <a:ext uri="{0D108BD9-81ED-4DB2-BD59-A6C34878D82A}">
                    <a16:rowId xmlns:a16="http://schemas.microsoft.com/office/drawing/2014/main" val="3633381922"/>
                  </a:ext>
                </a:extLst>
              </a:tr>
              <a:tr h="134739">
                <a:tc>
                  <a:txBody>
                    <a:bodyPr/>
                    <a:lstStyle/>
                    <a:p>
                      <a:pPr algn="l" fontAlgn="b"/>
                      <a:r>
                        <a:rPr lang="en-US" sz="800" b="0" i="0" u="none" strike="noStrike">
                          <a:effectLst/>
                          <a:latin typeface="Arial" panose="020B0604020202020204" pitchFamily="34" charset="0"/>
                        </a:rPr>
                        <a:t>DCPF VI Oil and Gas Coinvestment Fund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2,722,706</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1.58</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15.7%</a:t>
                      </a:r>
                    </a:p>
                  </a:txBody>
                  <a:tcPr marL="8671" marR="78040" marT="8671" marB="0" anchor="b">
                    <a:lnL>
                      <a:noFill/>
                    </a:lnL>
                    <a:lnR>
                      <a:noFill/>
                    </a:lnR>
                    <a:lnT>
                      <a:noFill/>
                    </a:lnT>
                    <a:lnB>
                      <a:noFill/>
                    </a:lnB>
                  </a:tcPr>
                </a:tc>
                <a:extLst>
                  <a:ext uri="{0D108BD9-81ED-4DB2-BD59-A6C34878D82A}">
                    <a16:rowId xmlns:a16="http://schemas.microsoft.com/office/drawing/2014/main" val="679969902"/>
                  </a:ext>
                </a:extLst>
              </a:tr>
              <a:tr h="134739">
                <a:tc>
                  <a:txBody>
                    <a:bodyPr/>
                    <a:lstStyle/>
                    <a:p>
                      <a:pPr algn="l" fontAlgn="b"/>
                      <a:r>
                        <a:rPr lang="en-US" sz="800" b="0" i="0" u="none" strike="noStrike">
                          <a:effectLst/>
                          <a:latin typeface="Arial" panose="020B0604020202020204" pitchFamily="34" charset="0"/>
                        </a:rPr>
                        <a:t>Denham Commodity Partners Fund VI,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49,253,715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1.01</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0.4%</a:t>
                      </a:r>
                    </a:p>
                  </a:txBody>
                  <a:tcPr marL="8671" marR="78040" marT="8671" marB="0" anchor="b">
                    <a:lnL>
                      <a:noFill/>
                    </a:lnL>
                    <a:lnR>
                      <a:noFill/>
                    </a:lnR>
                    <a:lnT>
                      <a:noFill/>
                    </a:lnT>
                    <a:lnB>
                      <a:noFill/>
                    </a:lnB>
                  </a:tcPr>
                </a:tc>
                <a:extLst>
                  <a:ext uri="{0D108BD9-81ED-4DB2-BD59-A6C34878D82A}">
                    <a16:rowId xmlns:a16="http://schemas.microsoft.com/office/drawing/2014/main" val="3226895131"/>
                  </a:ext>
                </a:extLst>
              </a:tr>
              <a:tr h="134739">
                <a:tc>
                  <a:txBody>
                    <a:bodyPr/>
                    <a:lstStyle/>
                    <a:p>
                      <a:pPr algn="l" fontAlgn="b"/>
                      <a:r>
                        <a:rPr lang="en-US" sz="800" b="0" i="0" u="none" strike="noStrike">
                          <a:effectLst/>
                          <a:latin typeface="Arial" panose="020B0604020202020204" pitchFamily="34" charset="0"/>
                        </a:rPr>
                        <a:t>Denham Oil &amp; Gas Fund 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71" marR="78040" marT="8671" marB="0" anchor="b">
                    <a:lnL>
                      <a:noFill/>
                    </a:lnL>
                    <a:lnR>
                      <a:noFill/>
                    </a:lnR>
                    <a:lnT>
                      <a:noFill/>
                    </a:lnT>
                    <a:lnB>
                      <a:noFill/>
                    </a:lnB>
                  </a:tcPr>
                </a:tc>
                <a:extLst>
                  <a:ext uri="{0D108BD9-81ED-4DB2-BD59-A6C34878D82A}">
                    <a16:rowId xmlns:a16="http://schemas.microsoft.com/office/drawing/2014/main" val="1994357532"/>
                  </a:ext>
                </a:extLst>
              </a:tr>
              <a:tr h="134739">
                <a:tc>
                  <a:txBody>
                    <a:bodyPr/>
                    <a:lstStyle/>
                    <a:p>
                      <a:pPr algn="l" fontAlgn="b"/>
                      <a:r>
                        <a:rPr lang="en-US" sz="800" b="0" i="0" u="none" strike="noStrike">
                          <a:effectLst/>
                          <a:latin typeface="Arial" panose="020B0604020202020204" pitchFamily="34" charset="0"/>
                        </a:rPr>
                        <a:t>Denham Oil &amp; Gas Fund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29,915,371</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-4.7%</a:t>
                      </a:r>
                    </a:p>
                  </a:txBody>
                  <a:tcPr marL="8671" marR="78040" marT="8671" marB="0" anchor="b">
                    <a:lnL>
                      <a:noFill/>
                    </a:lnL>
                    <a:lnR>
                      <a:noFill/>
                    </a:lnR>
                    <a:lnT>
                      <a:noFill/>
                    </a:lnT>
                    <a:lnB>
                      <a:noFill/>
                    </a:lnB>
                  </a:tcPr>
                </a:tc>
                <a:extLst>
                  <a:ext uri="{0D108BD9-81ED-4DB2-BD59-A6C34878D82A}">
                    <a16:rowId xmlns:a16="http://schemas.microsoft.com/office/drawing/2014/main" val="3379940891"/>
                  </a:ext>
                </a:extLst>
              </a:tr>
              <a:tr h="134739">
                <a:tc>
                  <a:txBody>
                    <a:bodyPr/>
                    <a:lstStyle/>
                    <a:p>
                      <a:pPr algn="l" fontAlgn="b"/>
                      <a:r>
                        <a:rPr lang="en-US" sz="800" b="0" i="0" u="none" strike="noStrike">
                          <a:effectLst/>
                          <a:latin typeface="Arial" panose="020B0604020202020204" pitchFamily="34" charset="0"/>
                        </a:rPr>
                        <a:t>EnCap Energy Capital Fund IX,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25,544,473</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1.07</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a:t>
                      </a:r>
                    </a:p>
                  </a:txBody>
                  <a:tcPr marL="8671" marR="78040" marT="8671" marB="0" anchor="b">
                    <a:lnL>
                      <a:noFill/>
                    </a:lnL>
                    <a:lnR>
                      <a:noFill/>
                    </a:lnR>
                    <a:lnT>
                      <a:noFill/>
                    </a:lnT>
                    <a:lnB>
                      <a:noFill/>
                    </a:lnB>
                  </a:tcPr>
                </a:tc>
                <a:extLst>
                  <a:ext uri="{0D108BD9-81ED-4DB2-BD59-A6C34878D82A}">
                    <a16:rowId xmlns:a16="http://schemas.microsoft.com/office/drawing/2014/main" val="2147116263"/>
                  </a:ext>
                </a:extLst>
              </a:tr>
              <a:tr h="134739">
                <a:tc>
                  <a:txBody>
                    <a:bodyPr/>
                    <a:lstStyle/>
                    <a:p>
                      <a:pPr algn="l" fontAlgn="b"/>
                      <a:r>
                        <a:rPr lang="en-US" sz="800" b="0" i="0" u="none" strike="noStrike">
                          <a:effectLst/>
                          <a:latin typeface="Arial" panose="020B0604020202020204" pitchFamily="34" charset="0"/>
                        </a:rPr>
                        <a:t>EnCap Energy Capital Fund VIII,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16,608,001</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0.75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-8.4%</a:t>
                      </a:r>
                    </a:p>
                  </a:txBody>
                  <a:tcPr marL="8671" marR="78040" marT="8671" marB="0" anchor="b">
                    <a:lnL>
                      <a:noFill/>
                    </a:lnL>
                    <a:lnR>
                      <a:noFill/>
                    </a:lnR>
                    <a:lnT>
                      <a:noFill/>
                    </a:lnT>
                    <a:lnB>
                      <a:noFill/>
                    </a:lnB>
                  </a:tcPr>
                </a:tc>
                <a:extLst>
                  <a:ext uri="{0D108BD9-81ED-4DB2-BD59-A6C34878D82A}">
                    <a16:rowId xmlns:a16="http://schemas.microsoft.com/office/drawing/2014/main" val="2890442157"/>
                  </a:ext>
                </a:extLst>
              </a:tr>
              <a:tr h="134739">
                <a:tc>
                  <a:txBody>
                    <a:bodyPr/>
                    <a:lstStyle/>
                    <a:p>
                      <a:pPr algn="l" fontAlgn="b"/>
                      <a:r>
                        <a:rPr lang="en-US" sz="800" b="0" i="0" u="none" strike="noStrike">
                          <a:effectLst/>
                          <a:latin typeface="Arial" panose="020B0604020202020204" pitchFamily="34" charset="0"/>
                        </a:rPr>
                        <a:t>EnCap Energy Capital Fund X,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76,044,365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1.03</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a:t>
                      </a:r>
                    </a:p>
                  </a:txBody>
                  <a:tcPr marL="8671" marR="78040" marT="8671" marB="0" anchor="b">
                    <a:lnL>
                      <a:noFill/>
                    </a:lnL>
                    <a:lnR>
                      <a:noFill/>
                    </a:lnR>
                    <a:lnT>
                      <a:noFill/>
                    </a:lnT>
                    <a:lnB>
                      <a:noFill/>
                    </a:lnB>
                  </a:tcPr>
                </a:tc>
                <a:extLst>
                  <a:ext uri="{0D108BD9-81ED-4DB2-BD59-A6C34878D82A}">
                    <a16:rowId xmlns:a16="http://schemas.microsoft.com/office/drawing/2014/main" val="2516800849"/>
                  </a:ext>
                </a:extLst>
              </a:tr>
              <a:tr h="134739">
                <a:tc>
                  <a:txBody>
                    <a:bodyPr/>
                    <a:lstStyle/>
                    <a:p>
                      <a:pPr algn="l" fontAlgn="b"/>
                      <a:r>
                        <a:rPr lang="en-US" sz="800" b="0" i="0" u="none" strike="noStrike">
                          <a:effectLst/>
                          <a:latin typeface="Arial" panose="020B0604020202020204" pitchFamily="34" charset="0"/>
                        </a:rPr>
                        <a:t>EnCap Energy Capital Fund XI,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21,815,455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0.63</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-26.3%</a:t>
                      </a:r>
                    </a:p>
                  </a:txBody>
                  <a:tcPr marL="8671" marR="78040" marT="8671" marB="0" anchor="b">
                    <a:lnL>
                      <a:noFill/>
                    </a:lnL>
                    <a:lnR>
                      <a:noFill/>
                    </a:lnR>
                    <a:lnT>
                      <a:noFill/>
                    </a:lnT>
                    <a:lnB>
                      <a:noFill/>
                    </a:lnB>
                  </a:tcPr>
                </a:tc>
                <a:extLst>
                  <a:ext uri="{0D108BD9-81ED-4DB2-BD59-A6C34878D82A}">
                    <a16:rowId xmlns:a16="http://schemas.microsoft.com/office/drawing/2014/main" val="635402907"/>
                  </a:ext>
                </a:extLst>
              </a:tr>
              <a:tr h="134739">
                <a:tc>
                  <a:txBody>
                    <a:bodyPr/>
                    <a:lstStyle/>
                    <a:p>
                      <a:pPr algn="l" fontAlgn="b"/>
                      <a:r>
                        <a:rPr lang="en-US" sz="800" b="0" i="0" u="none" strike="noStrike">
                          <a:effectLst/>
                          <a:latin typeface="Arial" panose="020B0604020202020204" pitchFamily="34" charset="0"/>
                        </a:rPr>
                        <a:t>EnCap Flatrock Midstream Fund III</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40,565,060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6.4%</a:t>
                      </a:r>
                    </a:p>
                  </a:txBody>
                  <a:tcPr marL="8671" marR="78040" marT="8671" marB="0" anchor="b">
                    <a:lnL>
                      <a:noFill/>
                    </a:lnL>
                    <a:lnR>
                      <a:noFill/>
                    </a:lnR>
                    <a:lnT>
                      <a:noFill/>
                    </a:lnT>
                    <a:lnB>
                      <a:noFill/>
                    </a:lnB>
                  </a:tcPr>
                </a:tc>
                <a:extLst>
                  <a:ext uri="{0D108BD9-81ED-4DB2-BD59-A6C34878D82A}">
                    <a16:rowId xmlns:a16="http://schemas.microsoft.com/office/drawing/2014/main" val="809478765"/>
                  </a:ext>
                </a:extLst>
              </a:tr>
              <a:tr h="134739">
                <a:tc>
                  <a:txBody>
                    <a:bodyPr/>
                    <a:lstStyle/>
                    <a:p>
                      <a:pPr algn="l" fontAlgn="b"/>
                      <a:r>
                        <a:rPr lang="en-US" sz="800" b="0" i="0" u="none" strike="noStrike" dirty="0" err="1">
                          <a:effectLst/>
                          <a:latin typeface="Arial" panose="020B0604020202020204" pitchFamily="34" charset="0"/>
                        </a:rPr>
                        <a:t>EnCap</a:t>
                      </a:r>
                      <a:r>
                        <a:rPr lang="en-US" sz="800" b="0" i="0" u="none" strike="noStrike" dirty="0">
                          <a:effectLst/>
                          <a:latin typeface="Arial" panose="020B0604020202020204" pitchFamily="34" charset="0"/>
                        </a:rPr>
                        <a:t> </a:t>
                      </a:r>
                      <a:r>
                        <a:rPr lang="en-US" sz="800" b="0" i="0" u="none" strike="noStrike" dirty="0" err="1">
                          <a:effectLst/>
                          <a:latin typeface="Arial" panose="020B0604020202020204" pitchFamily="34" charset="0"/>
                        </a:rPr>
                        <a:t>Flatrock</a:t>
                      </a:r>
                      <a:r>
                        <a:rPr lang="en-US" sz="800" b="0" i="0" u="none" strike="noStrike" dirty="0">
                          <a:effectLst/>
                          <a:latin typeface="Arial" panose="020B0604020202020204" pitchFamily="34" charset="0"/>
                        </a:rPr>
                        <a:t> Midstream Fund IV</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28,095,018</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1.11</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6.6%</a:t>
                      </a:r>
                    </a:p>
                  </a:txBody>
                  <a:tcPr marL="8671" marR="78040" marT="8671" marB="0" anchor="b">
                    <a:lnL>
                      <a:noFill/>
                    </a:lnL>
                    <a:lnR>
                      <a:noFill/>
                    </a:lnR>
                    <a:lnT>
                      <a:noFill/>
                    </a:lnT>
                    <a:lnB>
                      <a:noFill/>
                    </a:lnB>
                  </a:tcPr>
                </a:tc>
                <a:extLst>
                  <a:ext uri="{0D108BD9-81ED-4DB2-BD59-A6C34878D82A}">
                    <a16:rowId xmlns:a16="http://schemas.microsoft.com/office/drawing/2014/main" val="3211114678"/>
                  </a:ext>
                </a:extLst>
              </a:tr>
              <a:tr h="134739">
                <a:tc>
                  <a:txBody>
                    <a:bodyPr/>
                    <a:lstStyle/>
                    <a:p>
                      <a:pPr algn="l" fontAlgn="b"/>
                      <a:r>
                        <a:rPr lang="en-US" sz="800" b="0" i="0" u="none" strike="noStrike">
                          <a:effectLst/>
                          <a:latin typeface="Arial" panose="020B0604020202020204" pitchFamily="34" charset="0"/>
                        </a:rPr>
                        <a:t>Energy Capital Partners 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5,987,278</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1.47</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8.6%</a:t>
                      </a:r>
                    </a:p>
                  </a:txBody>
                  <a:tcPr marL="8671" marR="78040" marT="8671" marB="0" anchor="b">
                    <a:lnL>
                      <a:noFill/>
                    </a:lnL>
                    <a:lnR>
                      <a:noFill/>
                    </a:lnR>
                    <a:lnT>
                      <a:noFill/>
                    </a:lnT>
                    <a:lnB>
                      <a:noFill/>
                    </a:lnB>
                  </a:tcPr>
                </a:tc>
                <a:extLst>
                  <a:ext uri="{0D108BD9-81ED-4DB2-BD59-A6C34878D82A}">
                    <a16:rowId xmlns:a16="http://schemas.microsoft.com/office/drawing/2014/main" val="2977612828"/>
                  </a:ext>
                </a:extLst>
              </a:tr>
              <a:tr h="134739">
                <a:tc>
                  <a:txBody>
                    <a:bodyPr/>
                    <a:lstStyle/>
                    <a:p>
                      <a:pPr algn="l" fontAlgn="b"/>
                      <a:r>
                        <a:rPr lang="en-US" sz="800" b="0" i="0" u="none" strike="noStrike">
                          <a:effectLst/>
                          <a:latin typeface="Arial" panose="020B0604020202020204" pitchFamily="34" charset="0"/>
                        </a:rPr>
                        <a:t>Energy Capital Partners III,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118,875,602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1.28</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9.0%</a:t>
                      </a:r>
                    </a:p>
                  </a:txBody>
                  <a:tcPr marL="8671" marR="78040" marT="8671" marB="0" anchor="b">
                    <a:lnL>
                      <a:noFill/>
                    </a:lnL>
                    <a:lnR>
                      <a:noFill/>
                    </a:lnR>
                    <a:lnT>
                      <a:noFill/>
                    </a:lnT>
                    <a:lnB>
                      <a:noFill/>
                    </a:lnB>
                  </a:tcPr>
                </a:tc>
                <a:extLst>
                  <a:ext uri="{0D108BD9-81ED-4DB2-BD59-A6C34878D82A}">
                    <a16:rowId xmlns:a16="http://schemas.microsoft.com/office/drawing/2014/main" val="3442412756"/>
                  </a:ext>
                </a:extLst>
              </a:tr>
              <a:tr h="134739">
                <a:tc>
                  <a:txBody>
                    <a:bodyPr/>
                    <a:lstStyle/>
                    <a:p>
                      <a:pPr algn="l" fontAlgn="b"/>
                      <a:r>
                        <a:rPr lang="en-US" sz="800" b="0" i="0" u="none" strike="noStrike">
                          <a:effectLst/>
                          <a:latin typeface="Arial" panose="020B0604020202020204" pitchFamily="34" charset="0"/>
                        </a:rPr>
                        <a:t>EnerVest Energy Institutional Fund XII, Ltd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272,225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0.64</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-19.1%</a:t>
                      </a:r>
                    </a:p>
                  </a:txBody>
                  <a:tcPr marL="8671" marR="78040" marT="8671" marB="0" anchor="b">
                    <a:lnL>
                      <a:noFill/>
                    </a:lnL>
                    <a:lnR>
                      <a:noFill/>
                    </a:lnR>
                    <a:lnT>
                      <a:noFill/>
                    </a:lnT>
                    <a:lnB>
                      <a:noFill/>
                    </a:lnB>
                  </a:tcPr>
                </a:tc>
                <a:extLst>
                  <a:ext uri="{0D108BD9-81ED-4DB2-BD59-A6C34878D82A}">
                    <a16:rowId xmlns:a16="http://schemas.microsoft.com/office/drawing/2014/main" val="1112112038"/>
                  </a:ext>
                </a:extLst>
              </a:tr>
              <a:tr h="134739">
                <a:tc>
                  <a:txBody>
                    <a:bodyPr/>
                    <a:lstStyle/>
                    <a:p>
                      <a:pPr algn="l" fontAlgn="b"/>
                      <a:r>
                        <a:rPr lang="en-US" sz="800" b="0" i="0" u="none" strike="noStrike">
                          <a:effectLst/>
                          <a:latin typeface="Arial" panose="020B0604020202020204" pitchFamily="34" charset="0"/>
                        </a:rPr>
                        <a:t>EnerVest Energy Institutional Fund XIII, Ltd.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0.09</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-94.6%</a:t>
                      </a:r>
                    </a:p>
                  </a:txBody>
                  <a:tcPr marL="8671" marR="78040" marT="8671" marB="0" anchor="b">
                    <a:lnL>
                      <a:noFill/>
                    </a:lnL>
                    <a:lnR>
                      <a:noFill/>
                    </a:lnR>
                    <a:lnT>
                      <a:noFill/>
                    </a:lnT>
                    <a:lnB>
                      <a:noFill/>
                    </a:lnB>
                  </a:tcPr>
                </a:tc>
                <a:extLst>
                  <a:ext uri="{0D108BD9-81ED-4DB2-BD59-A6C34878D82A}">
                    <a16:rowId xmlns:a16="http://schemas.microsoft.com/office/drawing/2014/main" val="3949106378"/>
                  </a:ext>
                </a:extLst>
              </a:tr>
              <a:tr h="134739">
                <a:tc>
                  <a:txBody>
                    <a:bodyPr/>
                    <a:lstStyle/>
                    <a:p>
                      <a:pPr algn="l" fontAlgn="b"/>
                      <a:r>
                        <a:rPr lang="en-US" sz="800" b="0" i="0" u="none" strike="noStrike">
                          <a:effectLst/>
                          <a:latin typeface="Arial" panose="020B0604020202020204" pitchFamily="34" charset="0"/>
                        </a:rPr>
                        <a:t>EnerVest Energy Institutional Fund XIV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46,954,635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0.91</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-3.2%</a:t>
                      </a:r>
                    </a:p>
                  </a:txBody>
                  <a:tcPr marL="8671" marR="78040" marT="8671" marB="0" anchor="b">
                    <a:lnL>
                      <a:noFill/>
                    </a:lnL>
                    <a:lnR>
                      <a:noFill/>
                    </a:lnR>
                    <a:lnT>
                      <a:noFill/>
                    </a:lnT>
                    <a:lnB>
                      <a:noFill/>
                    </a:lnB>
                  </a:tcPr>
                </a:tc>
                <a:extLst>
                  <a:ext uri="{0D108BD9-81ED-4DB2-BD59-A6C34878D82A}">
                    <a16:rowId xmlns:a16="http://schemas.microsoft.com/office/drawing/2014/main" val="34340162"/>
                  </a:ext>
                </a:extLst>
              </a:tr>
              <a:tr h="134739">
                <a:tc>
                  <a:txBody>
                    <a:bodyPr/>
                    <a:lstStyle/>
                    <a:p>
                      <a:pPr algn="l" fontAlgn="b"/>
                      <a:r>
                        <a:rPr lang="en-US" sz="800" b="0" i="0" u="none" strike="noStrike">
                          <a:effectLst/>
                          <a:latin typeface="Arial" panose="020B0604020202020204" pitchFamily="34" charset="0"/>
                        </a:rPr>
                        <a:t>Equistone European Fund V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74,366,455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88,481,445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1.39</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9.2%</a:t>
                      </a:r>
                    </a:p>
                  </a:txBody>
                  <a:tcPr marL="8671" marR="78040" marT="8671" marB="0" anchor="b">
                    <a:lnL>
                      <a:noFill/>
                    </a:lnL>
                    <a:lnR>
                      <a:noFill/>
                    </a:lnR>
                    <a:lnT>
                      <a:noFill/>
                    </a:lnT>
                    <a:lnB>
                      <a:noFill/>
                    </a:lnB>
                  </a:tcPr>
                </a:tc>
                <a:extLst>
                  <a:ext uri="{0D108BD9-81ED-4DB2-BD59-A6C34878D82A}">
                    <a16:rowId xmlns:a16="http://schemas.microsoft.com/office/drawing/2014/main" val="1782034029"/>
                  </a:ext>
                </a:extLst>
              </a:tr>
              <a:tr h="134739">
                <a:tc>
                  <a:txBody>
                    <a:bodyPr/>
                    <a:lstStyle/>
                    <a:p>
                      <a:pPr algn="l" fontAlgn="b"/>
                      <a:r>
                        <a:rPr lang="en-US" sz="800" b="0" i="0" u="none" strike="noStrike">
                          <a:effectLst/>
                          <a:latin typeface="Arial" panose="020B0604020202020204" pitchFamily="34" charset="0"/>
                        </a:rPr>
                        <a:t>Equistone Partners Europe Fund VI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88,195,865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51,118,942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21.1%</a:t>
                      </a:r>
                    </a:p>
                  </a:txBody>
                  <a:tcPr marL="8671" marR="78040" marT="8671" marB="0" anchor="b">
                    <a:lnL>
                      <a:noFill/>
                    </a:lnL>
                    <a:lnR>
                      <a:noFill/>
                    </a:lnR>
                    <a:lnT>
                      <a:noFill/>
                    </a:lnT>
                    <a:lnB>
                      <a:noFill/>
                    </a:lnB>
                  </a:tcPr>
                </a:tc>
                <a:extLst>
                  <a:ext uri="{0D108BD9-81ED-4DB2-BD59-A6C34878D82A}">
                    <a16:rowId xmlns:a16="http://schemas.microsoft.com/office/drawing/2014/main" val="2275210097"/>
                  </a:ext>
                </a:extLst>
              </a:tr>
              <a:tr h="134739">
                <a:tc>
                  <a:txBody>
                    <a:bodyPr/>
                    <a:lstStyle/>
                    <a:p>
                      <a:pPr algn="l" fontAlgn="b"/>
                      <a:r>
                        <a:rPr lang="en-US" sz="800" b="0" i="0" u="none" strike="noStrike">
                          <a:effectLst/>
                          <a:latin typeface="Arial" panose="020B0604020202020204" pitchFamily="34" charset="0"/>
                        </a:rPr>
                        <a:t>European Private Equity Opportunities I, L.P.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49,181,385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27,384,976</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0.77</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-17.6%</a:t>
                      </a:r>
                    </a:p>
                  </a:txBody>
                  <a:tcPr marL="8671" marR="78040" marT="8671" marB="0" anchor="b">
                    <a:lnL>
                      <a:noFill/>
                    </a:lnL>
                    <a:lnR>
                      <a:noFill/>
                    </a:lnR>
                    <a:lnT>
                      <a:noFill/>
                    </a:lnT>
                    <a:lnB>
                      <a:noFill/>
                    </a:lnB>
                  </a:tcPr>
                </a:tc>
                <a:extLst>
                  <a:ext uri="{0D108BD9-81ED-4DB2-BD59-A6C34878D82A}">
                    <a16:rowId xmlns:a16="http://schemas.microsoft.com/office/drawing/2014/main" val="901076969"/>
                  </a:ext>
                </a:extLst>
              </a:tr>
              <a:tr h="134739">
                <a:tc>
                  <a:txBody>
                    <a:bodyPr/>
                    <a:lstStyle/>
                    <a:p>
                      <a:pPr algn="l" fontAlgn="b"/>
                      <a:r>
                        <a:rPr lang="en-US" sz="800" b="0" i="0" u="none" strike="noStrike">
                          <a:effectLst/>
                          <a:latin typeface="Arial" panose="020B0604020202020204" pitchFamily="34" charset="0"/>
                        </a:rPr>
                        <a:t>European Private Equity Opportunities 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75,523,436</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114,142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0.19</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71" marR="78040" marT="8671" marB="0" anchor="b">
                    <a:lnL>
                      <a:noFill/>
                    </a:lnL>
                    <a:lnR>
                      <a:noFill/>
                    </a:lnR>
                    <a:lnT>
                      <a:noFill/>
                    </a:lnT>
                    <a:lnB>
                      <a:noFill/>
                    </a:lnB>
                  </a:tcPr>
                </a:tc>
                <a:extLst>
                  <a:ext uri="{0D108BD9-81ED-4DB2-BD59-A6C34878D82A}">
                    <a16:rowId xmlns:a16="http://schemas.microsoft.com/office/drawing/2014/main" val="1292428500"/>
                  </a:ext>
                </a:extLst>
              </a:tr>
              <a:tr h="134739">
                <a:tc>
                  <a:txBody>
                    <a:bodyPr/>
                    <a:lstStyle/>
                    <a:p>
                      <a:pPr algn="l" fontAlgn="b"/>
                      <a:r>
                        <a:rPr lang="en-US" sz="800" b="0" i="0" u="none" strike="noStrike">
                          <a:effectLst/>
                          <a:latin typeface="Arial" panose="020B0604020202020204" pitchFamily="34" charset="0"/>
                        </a:rPr>
                        <a:t>Fairview Special Opportunities Fund II</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87,000,000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205,236,118</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2.53</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30.9%</a:t>
                      </a:r>
                    </a:p>
                  </a:txBody>
                  <a:tcPr marL="8671" marR="78040" marT="8671" marB="0" anchor="b">
                    <a:lnL>
                      <a:noFill/>
                    </a:lnL>
                    <a:lnR>
                      <a:noFill/>
                    </a:lnR>
                    <a:lnT>
                      <a:noFill/>
                    </a:lnT>
                    <a:lnB>
                      <a:noFill/>
                    </a:lnB>
                  </a:tcPr>
                </a:tc>
                <a:extLst>
                  <a:ext uri="{0D108BD9-81ED-4DB2-BD59-A6C34878D82A}">
                    <a16:rowId xmlns:a16="http://schemas.microsoft.com/office/drawing/2014/main" val="3269418490"/>
                  </a:ext>
                </a:extLst>
              </a:tr>
              <a:tr h="142666">
                <a:tc>
                  <a:txBody>
                    <a:bodyPr/>
                    <a:lstStyle/>
                    <a:p>
                      <a:pPr algn="l" fontAlgn="b"/>
                      <a:r>
                        <a:rPr lang="en-US" sz="800" b="0" i="0" u="none" strike="noStrike">
                          <a:effectLst/>
                          <a:latin typeface="Arial" panose="020B0604020202020204" pitchFamily="34" charset="0"/>
                        </a:rPr>
                        <a:t>Fairview Special Opportunities Fund,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485,054,410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3.37</a:t>
                      </a:r>
                    </a:p>
                  </a:txBody>
                  <a:tcPr marL="8671" marR="78040" marT="8671"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25.0%</a:t>
                      </a:r>
                    </a:p>
                  </a:txBody>
                  <a:tcPr marL="8671" marR="78040" marT="8671" marB="0" anchor="b">
                    <a:lnL>
                      <a:noFill/>
                    </a:lnL>
                    <a:lnR>
                      <a:noFill/>
                    </a:lnR>
                    <a:lnT>
                      <a:noFill/>
                    </a:lnT>
                    <a:lnB>
                      <a:noFill/>
                    </a:lnB>
                  </a:tcPr>
                </a:tc>
                <a:extLst>
                  <a:ext uri="{0D108BD9-81ED-4DB2-BD59-A6C34878D82A}">
                    <a16:rowId xmlns:a16="http://schemas.microsoft.com/office/drawing/2014/main" val="711212324"/>
                  </a:ext>
                </a:extLst>
              </a:tr>
            </a:tbl>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42266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18622"/>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28168"/>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360829220"/>
              </p:ext>
            </p:extLst>
          </p:nvPr>
        </p:nvGraphicFramePr>
        <p:xfrm>
          <a:off x="609600" y="1352398"/>
          <a:ext cx="8077199" cy="3241828"/>
        </p:xfrm>
        <a:graphic>
          <a:graphicData uri="http://schemas.openxmlformats.org/drawingml/2006/table">
            <a:tbl>
              <a:tblPr/>
              <a:tblGrid>
                <a:gridCol w="4132263">
                  <a:extLst>
                    <a:ext uri="{9D8B030D-6E8A-4147-A177-3AD203B41FA5}">
                      <a16:colId xmlns:a16="http://schemas.microsoft.com/office/drawing/2014/main" val="2345487506"/>
                    </a:ext>
                  </a:extLst>
                </a:gridCol>
                <a:gridCol w="1399461">
                  <a:extLst>
                    <a:ext uri="{9D8B030D-6E8A-4147-A177-3AD203B41FA5}">
                      <a16:colId xmlns:a16="http://schemas.microsoft.com/office/drawing/2014/main" val="1809206022"/>
                    </a:ext>
                  </a:extLst>
                </a:gridCol>
                <a:gridCol w="1311305">
                  <a:extLst>
                    <a:ext uri="{9D8B030D-6E8A-4147-A177-3AD203B41FA5}">
                      <a16:colId xmlns:a16="http://schemas.microsoft.com/office/drawing/2014/main" val="4244390533"/>
                    </a:ext>
                  </a:extLst>
                </a:gridCol>
                <a:gridCol w="499545">
                  <a:extLst>
                    <a:ext uri="{9D8B030D-6E8A-4147-A177-3AD203B41FA5}">
                      <a16:colId xmlns:a16="http://schemas.microsoft.com/office/drawing/2014/main" val="3732685794"/>
                    </a:ext>
                  </a:extLst>
                </a:gridCol>
                <a:gridCol w="734625">
                  <a:extLst>
                    <a:ext uri="{9D8B030D-6E8A-4147-A177-3AD203B41FA5}">
                      <a16:colId xmlns:a16="http://schemas.microsoft.com/office/drawing/2014/main" val="1069464458"/>
                    </a:ext>
                  </a:extLst>
                </a:gridCol>
              </a:tblGrid>
              <a:tr h="145654">
                <a:tc>
                  <a:txBody>
                    <a:bodyPr/>
                    <a:lstStyle/>
                    <a:p>
                      <a:pPr algn="l" fontAlgn="b"/>
                      <a:r>
                        <a:rPr lang="en-US" sz="900" b="1" i="0" u="sng" strike="noStrike">
                          <a:effectLst/>
                          <a:latin typeface="Arial" panose="020B0604020202020204" pitchFamily="34" charset="0"/>
                        </a:rPr>
                        <a:t>Private Investment Partnerships</a:t>
                      </a:r>
                    </a:p>
                  </a:txBody>
                  <a:tcPr marL="8650" marR="8650" marT="8650"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50" marR="8650" marT="8650"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50" marR="8650" marT="8650"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50" marR="8650" marT="8650"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50" marR="8650" marT="8650" marB="0" anchor="b">
                    <a:lnL>
                      <a:noFill/>
                    </a:lnL>
                    <a:lnR>
                      <a:noFill/>
                    </a:lnR>
                    <a:lnT>
                      <a:noFill/>
                    </a:lnT>
                    <a:lnB>
                      <a:noFill/>
                    </a:lnB>
                    <a:solidFill>
                      <a:srgbClr val="B8CCE4"/>
                    </a:solidFill>
                  </a:tcPr>
                </a:tc>
                <a:extLst>
                  <a:ext uri="{0D108BD9-81ED-4DB2-BD59-A6C34878D82A}">
                    <a16:rowId xmlns:a16="http://schemas.microsoft.com/office/drawing/2014/main" val="1360696952"/>
                  </a:ext>
                </a:extLst>
              </a:tr>
              <a:tr h="142166">
                <a:tc>
                  <a:txBody>
                    <a:bodyPr/>
                    <a:lstStyle/>
                    <a:p>
                      <a:pPr algn="l" fontAlgn="b"/>
                      <a:r>
                        <a:rPr lang="en-US" sz="800" b="0" i="0" u="none" strike="noStrike">
                          <a:effectLst/>
                          <a:latin typeface="Arial" panose="020B0604020202020204" pitchFamily="34" charset="0"/>
                        </a:rPr>
                        <a:t>Fairview Ventures Fund II, L.P. </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1.34</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3.9%</a:t>
                      </a:r>
                    </a:p>
                  </a:txBody>
                  <a:tcPr marL="8650" marR="77849" marT="8650" marB="0" anchor="b">
                    <a:lnL>
                      <a:noFill/>
                    </a:lnL>
                    <a:lnR>
                      <a:noFill/>
                    </a:lnR>
                    <a:lnT>
                      <a:noFill/>
                    </a:lnT>
                    <a:lnB>
                      <a:noFill/>
                    </a:lnB>
                  </a:tcPr>
                </a:tc>
                <a:extLst>
                  <a:ext uri="{0D108BD9-81ED-4DB2-BD59-A6C34878D82A}">
                    <a16:rowId xmlns:a16="http://schemas.microsoft.com/office/drawing/2014/main" val="591536034"/>
                  </a:ext>
                </a:extLst>
              </a:tr>
              <a:tr h="134266">
                <a:tc>
                  <a:txBody>
                    <a:bodyPr/>
                    <a:lstStyle/>
                    <a:p>
                      <a:pPr algn="l" fontAlgn="b"/>
                      <a:r>
                        <a:rPr lang="en-US" sz="800" b="0" i="0" u="none" strike="noStrike">
                          <a:effectLst/>
                          <a:latin typeface="Arial" panose="020B0604020202020204" pitchFamily="34" charset="0"/>
                        </a:rPr>
                        <a:t>Fairview Ventures III, L.P. </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1.83</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11.8%</a:t>
                      </a:r>
                    </a:p>
                  </a:txBody>
                  <a:tcPr marL="8650" marR="77849" marT="8650" marB="0" anchor="b">
                    <a:lnL>
                      <a:noFill/>
                    </a:lnL>
                    <a:lnR>
                      <a:noFill/>
                    </a:lnR>
                    <a:lnT>
                      <a:noFill/>
                    </a:lnT>
                    <a:lnB>
                      <a:noFill/>
                    </a:lnB>
                  </a:tcPr>
                </a:tc>
                <a:extLst>
                  <a:ext uri="{0D108BD9-81ED-4DB2-BD59-A6C34878D82A}">
                    <a16:rowId xmlns:a16="http://schemas.microsoft.com/office/drawing/2014/main" val="3827645602"/>
                  </a:ext>
                </a:extLst>
              </a:tr>
              <a:tr h="134266">
                <a:tc>
                  <a:txBody>
                    <a:bodyPr/>
                    <a:lstStyle/>
                    <a:p>
                      <a:pPr algn="l" fontAlgn="b"/>
                      <a:r>
                        <a:rPr lang="en-US" sz="800" b="0" i="0" u="none" strike="noStrike">
                          <a:effectLst/>
                          <a:latin typeface="Arial" panose="020B0604020202020204" pitchFamily="34" charset="0"/>
                        </a:rPr>
                        <a:t>Falfurrias Capital Partners IV,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44,782,964</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101.4%</a:t>
                      </a:r>
                    </a:p>
                  </a:txBody>
                  <a:tcPr marL="8650" marR="77849" marT="8650" marB="0" anchor="b">
                    <a:lnL>
                      <a:noFill/>
                    </a:lnL>
                    <a:lnR>
                      <a:noFill/>
                    </a:lnR>
                    <a:lnT>
                      <a:noFill/>
                    </a:lnT>
                    <a:lnB>
                      <a:noFill/>
                    </a:lnB>
                  </a:tcPr>
                </a:tc>
                <a:extLst>
                  <a:ext uri="{0D108BD9-81ED-4DB2-BD59-A6C34878D82A}">
                    <a16:rowId xmlns:a16="http://schemas.microsoft.com/office/drawing/2014/main" val="2018116408"/>
                  </a:ext>
                </a:extLst>
              </a:tr>
              <a:tr h="134266">
                <a:tc>
                  <a:txBody>
                    <a:bodyPr/>
                    <a:lstStyle/>
                    <a:p>
                      <a:pPr algn="l" fontAlgn="b"/>
                      <a:r>
                        <a:rPr lang="en-US" sz="800" b="0" i="0" u="none" strike="noStrike">
                          <a:effectLst/>
                          <a:latin typeface="Arial" panose="020B0604020202020204" pitchFamily="34" charset="0"/>
                        </a:rPr>
                        <a:t>First Reserve Fund XI,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1,157,968</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0.64</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-9.5%</a:t>
                      </a:r>
                    </a:p>
                  </a:txBody>
                  <a:tcPr marL="8650" marR="77849" marT="8650" marB="0" anchor="b">
                    <a:lnL>
                      <a:noFill/>
                    </a:lnL>
                    <a:lnR>
                      <a:noFill/>
                    </a:lnR>
                    <a:lnT>
                      <a:noFill/>
                    </a:lnT>
                    <a:lnB>
                      <a:noFill/>
                    </a:lnB>
                  </a:tcPr>
                </a:tc>
                <a:extLst>
                  <a:ext uri="{0D108BD9-81ED-4DB2-BD59-A6C34878D82A}">
                    <a16:rowId xmlns:a16="http://schemas.microsoft.com/office/drawing/2014/main" val="561796298"/>
                  </a:ext>
                </a:extLst>
              </a:tr>
              <a:tr h="134266">
                <a:tc>
                  <a:txBody>
                    <a:bodyPr/>
                    <a:lstStyle/>
                    <a:p>
                      <a:pPr algn="l" fontAlgn="b"/>
                      <a:r>
                        <a:rPr lang="en-US" sz="800" b="0" i="0" u="none" strike="noStrike">
                          <a:effectLst/>
                          <a:latin typeface="Arial" panose="020B0604020202020204" pitchFamily="34" charset="0"/>
                        </a:rPr>
                        <a:t>First Reserve Fund XII,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10,798,449</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0.53</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-14.6%</a:t>
                      </a:r>
                    </a:p>
                  </a:txBody>
                  <a:tcPr marL="8650" marR="77849" marT="8650" marB="0" anchor="b">
                    <a:lnL>
                      <a:noFill/>
                    </a:lnL>
                    <a:lnR>
                      <a:noFill/>
                    </a:lnR>
                    <a:lnT>
                      <a:noFill/>
                    </a:lnT>
                    <a:lnB>
                      <a:noFill/>
                    </a:lnB>
                  </a:tcPr>
                </a:tc>
                <a:extLst>
                  <a:ext uri="{0D108BD9-81ED-4DB2-BD59-A6C34878D82A}">
                    <a16:rowId xmlns:a16="http://schemas.microsoft.com/office/drawing/2014/main" val="787232112"/>
                  </a:ext>
                </a:extLst>
              </a:tr>
              <a:tr h="134266">
                <a:tc>
                  <a:txBody>
                    <a:bodyPr/>
                    <a:lstStyle/>
                    <a:p>
                      <a:pPr algn="l" fontAlgn="b"/>
                      <a:r>
                        <a:rPr lang="en-US" sz="800" b="0" i="0" u="none" strike="noStrike">
                          <a:effectLst/>
                          <a:latin typeface="Arial" panose="020B0604020202020204" pitchFamily="34" charset="0"/>
                        </a:rPr>
                        <a:t>Francisco Partners III,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74,349,273</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3.04</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22.8%</a:t>
                      </a:r>
                    </a:p>
                  </a:txBody>
                  <a:tcPr marL="8650" marR="77849" marT="8650" marB="0" anchor="b">
                    <a:lnL>
                      <a:noFill/>
                    </a:lnL>
                    <a:lnR>
                      <a:noFill/>
                    </a:lnR>
                    <a:lnT>
                      <a:noFill/>
                    </a:lnT>
                    <a:lnB>
                      <a:noFill/>
                    </a:lnB>
                  </a:tcPr>
                </a:tc>
                <a:extLst>
                  <a:ext uri="{0D108BD9-81ED-4DB2-BD59-A6C34878D82A}">
                    <a16:rowId xmlns:a16="http://schemas.microsoft.com/office/drawing/2014/main" val="3749485152"/>
                  </a:ext>
                </a:extLst>
              </a:tr>
              <a:tr h="134266">
                <a:tc>
                  <a:txBody>
                    <a:bodyPr/>
                    <a:lstStyle/>
                    <a:p>
                      <a:pPr algn="l" fontAlgn="b"/>
                      <a:r>
                        <a:rPr lang="en-US" sz="800" b="0" i="0" u="none" strike="noStrike">
                          <a:effectLst/>
                          <a:latin typeface="Arial" panose="020B0604020202020204" pitchFamily="34" charset="0"/>
                        </a:rPr>
                        <a:t>Francisco Partners IV,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165,456,934</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3.26</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37.2%</a:t>
                      </a:r>
                    </a:p>
                  </a:txBody>
                  <a:tcPr marL="8650" marR="77849" marT="8650" marB="0" anchor="b">
                    <a:lnL>
                      <a:noFill/>
                    </a:lnL>
                    <a:lnR>
                      <a:noFill/>
                    </a:lnR>
                    <a:lnT>
                      <a:noFill/>
                    </a:lnT>
                    <a:lnB>
                      <a:noFill/>
                    </a:lnB>
                  </a:tcPr>
                </a:tc>
                <a:extLst>
                  <a:ext uri="{0D108BD9-81ED-4DB2-BD59-A6C34878D82A}">
                    <a16:rowId xmlns:a16="http://schemas.microsoft.com/office/drawing/2014/main" val="1576934369"/>
                  </a:ext>
                </a:extLst>
              </a:tr>
              <a:tr h="134266">
                <a:tc>
                  <a:txBody>
                    <a:bodyPr/>
                    <a:lstStyle/>
                    <a:p>
                      <a:pPr algn="l" fontAlgn="b"/>
                      <a:r>
                        <a:rPr lang="en-US" sz="800" b="0" i="0" u="none" strike="noStrike">
                          <a:effectLst/>
                          <a:latin typeface="Arial" panose="020B0604020202020204" pitchFamily="34" charset="0"/>
                        </a:rPr>
                        <a:t>Francisco Partners V,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76,597,345</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1.28</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17.7%</a:t>
                      </a:r>
                    </a:p>
                  </a:txBody>
                  <a:tcPr marL="8650" marR="77849" marT="8650" marB="0" anchor="b">
                    <a:lnL>
                      <a:noFill/>
                    </a:lnL>
                    <a:lnR>
                      <a:noFill/>
                    </a:lnR>
                    <a:lnT>
                      <a:noFill/>
                    </a:lnT>
                    <a:lnB>
                      <a:noFill/>
                    </a:lnB>
                  </a:tcPr>
                </a:tc>
                <a:extLst>
                  <a:ext uri="{0D108BD9-81ED-4DB2-BD59-A6C34878D82A}">
                    <a16:rowId xmlns:a16="http://schemas.microsoft.com/office/drawing/2014/main" val="1420634911"/>
                  </a:ext>
                </a:extLst>
              </a:tr>
              <a:tr h="134266">
                <a:tc>
                  <a:txBody>
                    <a:bodyPr/>
                    <a:lstStyle/>
                    <a:p>
                      <a:pPr algn="l" fontAlgn="b"/>
                      <a:r>
                        <a:rPr lang="en-US" sz="800" b="0" i="0" u="none" strike="noStrike">
                          <a:effectLst/>
                          <a:latin typeface="Arial" panose="020B0604020202020204" pitchFamily="34" charset="0"/>
                        </a:rPr>
                        <a:t>Francisco Partners VI,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50" marR="77849" marT="8650" marB="0" anchor="b">
                    <a:lnL>
                      <a:noFill/>
                    </a:lnL>
                    <a:lnR>
                      <a:noFill/>
                    </a:lnR>
                    <a:lnT>
                      <a:noFill/>
                    </a:lnT>
                    <a:lnB>
                      <a:noFill/>
                    </a:lnB>
                  </a:tcPr>
                </a:tc>
                <a:extLst>
                  <a:ext uri="{0D108BD9-81ED-4DB2-BD59-A6C34878D82A}">
                    <a16:rowId xmlns:a16="http://schemas.microsoft.com/office/drawing/2014/main" val="368427924"/>
                  </a:ext>
                </a:extLst>
              </a:tr>
              <a:tr h="134266">
                <a:tc>
                  <a:txBody>
                    <a:bodyPr/>
                    <a:lstStyle/>
                    <a:p>
                      <a:pPr algn="l" fontAlgn="b"/>
                      <a:r>
                        <a:rPr lang="en-US" sz="800" b="0" i="0" u="none" strike="noStrike">
                          <a:effectLst/>
                          <a:latin typeface="Arial" panose="020B0604020202020204" pitchFamily="34" charset="0"/>
                        </a:rPr>
                        <a:t>FS Equity Partners V,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16.1%</a:t>
                      </a:r>
                    </a:p>
                  </a:txBody>
                  <a:tcPr marL="8650" marR="77849" marT="8650" marB="0" anchor="b">
                    <a:lnL>
                      <a:noFill/>
                    </a:lnL>
                    <a:lnR>
                      <a:noFill/>
                    </a:lnR>
                    <a:lnT>
                      <a:noFill/>
                    </a:lnT>
                    <a:lnB>
                      <a:noFill/>
                    </a:lnB>
                  </a:tcPr>
                </a:tc>
                <a:extLst>
                  <a:ext uri="{0D108BD9-81ED-4DB2-BD59-A6C34878D82A}">
                    <a16:rowId xmlns:a16="http://schemas.microsoft.com/office/drawing/2014/main" val="1845153203"/>
                  </a:ext>
                </a:extLst>
              </a:tr>
              <a:tr h="134266">
                <a:tc>
                  <a:txBody>
                    <a:bodyPr/>
                    <a:lstStyle/>
                    <a:p>
                      <a:pPr algn="l" fontAlgn="b"/>
                      <a:r>
                        <a:rPr lang="en-US" sz="800" b="0" i="0" u="none" strike="noStrike">
                          <a:effectLst/>
                          <a:latin typeface="Arial" panose="020B0604020202020204" pitchFamily="34" charset="0"/>
                        </a:rPr>
                        <a:t>FS Equity Partners VI,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25,544,695</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3.05</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23.2%</a:t>
                      </a:r>
                    </a:p>
                  </a:txBody>
                  <a:tcPr marL="8650" marR="77849" marT="8650" marB="0" anchor="b">
                    <a:lnL>
                      <a:noFill/>
                    </a:lnL>
                    <a:lnR>
                      <a:noFill/>
                    </a:lnR>
                    <a:lnT>
                      <a:noFill/>
                    </a:lnT>
                    <a:lnB>
                      <a:noFill/>
                    </a:lnB>
                  </a:tcPr>
                </a:tc>
                <a:extLst>
                  <a:ext uri="{0D108BD9-81ED-4DB2-BD59-A6C34878D82A}">
                    <a16:rowId xmlns:a16="http://schemas.microsoft.com/office/drawing/2014/main" val="1254942446"/>
                  </a:ext>
                </a:extLst>
              </a:tr>
              <a:tr h="134266">
                <a:tc>
                  <a:txBody>
                    <a:bodyPr/>
                    <a:lstStyle/>
                    <a:p>
                      <a:pPr algn="l" fontAlgn="b"/>
                      <a:r>
                        <a:rPr lang="en-US" sz="800" b="0" i="0" u="none" strike="noStrike">
                          <a:effectLst/>
                          <a:latin typeface="Arial" panose="020B0604020202020204" pitchFamily="34" charset="0"/>
                        </a:rPr>
                        <a:t>FS Equity Partners VII,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110,266,544</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1.29</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8.0%</a:t>
                      </a:r>
                    </a:p>
                  </a:txBody>
                  <a:tcPr marL="8650" marR="77849" marT="8650" marB="0" anchor="b">
                    <a:lnL>
                      <a:noFill/>
                    </a:lnL>
                    <a:lnR>
                      <a:noFill/>
                    </a:lnR>
                    <a:lnT>
                      <a:noFill/>
                    </a:lnT>
                    <a:lnB>
                      <a:noFill/>
                    </a:lnB>
                  </a:tcPr>
                </a:tc>
                <a:extLst>
                  <a:ext uri="{0D108BD9-81ED-4DB2-BD59-A6C34878D82A}">
                    <a16:rowId xmlns:a16="http://schemas.microsoft.com/office/drawing/2014/main" val="2711795147"/>
                  </a:ext>
                </a:extLst>
              </a:tr>
              <a:tr h="134266">
                <a:tc>
                  <a:txBody>
                    <a:bodyPr/>
                    <a:lstStyle/>
                    <a:p>
                      <a:pPr algn="l" fontAlgn="b"/>
                      <a:r>
                        <a:rPr lang="en-US" sz="800" b="0" i="0" u="none" strike="noStrike">
                          <a:effectLst/>
                          <a:latin typeface="Arial" panose="020B0604020202020204" pitchFamily="34" charset="0"/>
                        </a:rPr>
                        <a:t>FS Equity Partners VIII,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27,648,806</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0.89</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-11.1%</a:t>
                      </a:r>
                    </a:p>
                  </a:txBody>
                  <a:tcPr marL="8650" marR="77849" marT="8650" marB="0" anchor="b">
                    <a:lnL>
                      <a:noFill/>
                    </a:lnL>
                    <a:lnR>
                      <a:noFill/>
                    </a:lnR>
                    <a:lnT>
                      <a:noFill/>
                    </a:lnT>
                    <a:lnB>
                      <a:noFill/>
                    </a:lnB>
                  </a:tcPr>
                </a:tc>
                <a:extLst>
                  <a:ext uri="{0D108BD9-81ED-4DB2-BD59-A6C34878D82A}">
                    <a16:rowId xmlns:a16="http://schemas.microsoft.com/office/drawing/2014/main" val="387110191"/>
                  </a:ext>
                </a:extLst>
              </a:tr>
              <a:tr h="134266">
                <a:tc>
                  <a:txBody>
                    <a:bodyPr/>
                    <a:lstStyle/>
                    <a:p>
                      <a:pPr algn="l" fontAlgn="b"/>
                      <a:r>
                        <a:rPr lang="en-US" sz="800" b="0" i="0" u="none" strike="noStrike">
                          <a:effectLst/>
                          <a:latin typeface="Arial" panose="020B0604020202020204" pitchFamily="34" charset="0"/>
                        </a:rPr>
                        <a:t>Gores Capital Partners II, L.P. </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1.14</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3.8%</a:t>
                      </a:r>
                    </a:p>
                  </a:txBody>
                  <a:tcPr marL="8650" marR="77849" marT="8650" marB="0" anchor="b">
                    <a:lnL>
                      <a:noFill/>
                    </a:lnL>
                    <a:lnR>
                      <a:noFill/>
                    </a:lnR>
                    <a:lnT>
                      <a:noFill/>
                    </a:lnT>
                    <a:lnB>
                      <a:noFill/>
                    </a:lnB>
                  </a:tcPr>
                </a:tc>
                <a:extLst>
                  <a:ext uri="{0D108BD9-81ED-4DB2-BD59-A6C34878D82A}">
                    <a16:rowId xmlns:a16="http://schemas.microsoft.com/office/drawing/2014/main" val="4277134561"/>
                  </a:ext>
                </a:extLst>
              </a:tr>
              <a:tr h="134266">
                <a:tc>
                  <a:txBody>
                    <a:bodyPr/>
                    <a:lstStyle/>
                    <a:p>
                      <a:pPr algn="l" fontAlgn="b"/>
                      <a:r>
                        <a:rPr lang="en-US" sz="800" b="0" i="0" u="none" strike="noStrike">
                          <a:effectLst/>
                          <a:latin typeface="Arial" panose="020B0604020202020204" pitchFamily="34" charset="0"/>
                        </a:rPr>
                        <a:t>Gores Capital Partners III, L.P. </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-0.1%</a:t>
                      </a:r>
                    </a:p>
                  </a:txBody>
                  <a:tcPr marL="8650" marR="77849" marT="8650" marB="0" anchor="b">
                    <a:lnL>
                      <a:noFill/>
                    </a:lnL>
                    <a:lnR>
                      <a:noFill/>
                    </a:lnR>
                    <a:lnT>
                      <a:noFill/>
                    </a:lnT>
                    <a:lnB>
                      <a:noFill/>
                    </a:lnB>
                  </a:tcPr>
                </a:tc>
                <a:extLst>
                  <a:ext uri="{0D108BD9-81ED-4DB2-BD59-A6C34878D82A}">
                    <a16:rowId xmlns:a16="http://schemas.microsoft.com/office/drawing/2014/main" val="609656271"/>
                  </a:ext>
                </a:extLst>
              </a:tr>
              <a:tr h="134266">
                <a:tc>
                  <a:txBody>
                    <a:bodyPr/>
                    <a:lstStyle/>
                    <a:p>
                      <a:pPr algn="l" fontAlgn="b"/>
                      <a:r>
                        <a:rPr lang="en-US" sz="800" b="0" i="0" u="none" strike="noStrike">
                          <a:effectLst/>
                          <a:latin typeface="Arial" panose="020B0604020202020204" pitchFamily="34" charset="0"/>
                        </a:rPr>
                        <a:t>Gores Capital Partners, L.P. </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8.4%</a:t>
                      </a:r>
                    </a:p>
                  </a:txBody>
                  <a:tcPr marL="8650" marR="77849" marT="8650" marB="0" anchor="b">
                    <a:lnL>
                      <a:noFill/>
                    </a:lnL>
                    <a:lnR>
                      <a:noFill/>
                    </a:lnR>
                    <a:lnT>
                      <a:noFill/>
                    </a:lnT>
                    <a:lnB>
                      <a:noFill/>
                    </a:lnB>
                  </a:tcPr>
                </a:tc>
                <a:extLst>
                  <a:ext uri="{0D108BD9-81ED-4DB2-BD59-A6C34878D82A}">
                    <a16:rowId xmlns:a16="http://schemas.microsoft.com/office/drawing/2014/main" val="1057320993"/>
                  </a:ext>
                </a:extLst>
              </a:tr>
              <a:tr h="134266">
                <a:tc>
                  <a:txBody>
                    <a:bodyPr/>
                    <a:lstStyle/>
                    <a:p>
                      <a:pPr algn="l" fontAlgn="b"/>
                      <a:r>
                        <a:rPr lang="en-US" sz="800" b="0" i="0" u="none" strike="noStrike">
                          <a:effectLst/>
                          <a:latin typeface="Arial" panose="020B0604020202020204" pitchFamily="34" charset="0"/>
                        </a:rPr>
                        <a:t>Green Equity Investors IV, L.P. </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1.78</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10.7%</a:t>
                      </a:r>
                    </a:p>
                  </a:txBody>
                  <a:tcPr marL="8650" marR="77849" marT="8650" marB="0" anchor="b">
                    <a:lnL>
                      <a:noFill/>
                    </a:lnL>
                    <a:lnR>
                      <a:noFill/>
                    </a:lnR>
                    <a:lnT>
                      <a:noFill/>
                    </a:lnT>
                    <a:lnB>
                      <a:noFill/>
                    </a:lnB>
                  </a:tcPr>
                </a:tc>
                <a:extLst>
                  <a:ext uri="{0D108BD9-81ED-4DB2-BD59-A6C34878D82A}">
                    <a16:rowId xmlns:a16="http://schemas.microsoft.com/office/drawing/2014/main" val="1528787876"/>
                  </a:ext>
                </a:extLst>
              </a:tr>
              <a:tr h="134266">
                <a:tc>
                  <a:txBody>
                    <a:bodyPr/>
                    <a:lstStyle/>
                    <a:p>
                      <a:pPr algn="l" fontAlgn="b"/>
                      <a:r>
                        <a:rPr lang="en-US" sz="800" b="0" i="0" u="none" strike="noStrike">
                          <a:effectLst/>
                          <a:latin typeface="Arial" panose="020B0604020202020204" pitchFamily="34" charset="0"/>
                        </a:rPr>
                        <a:t>Green Equity Investors V, L.P. </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1.94</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17.4%</a:t>
                      </a:r>
                    </a:p>
                  </a:txBody>
                  <a:tcPr marL="8650" marR="77849" marT="8650" marB="0" anchor="b">
                    <a:lnL>
                      <a:noFill/>
                    </a:lnL>
                    <a:lnR>
                      <a:noFill/>
                    </a:lnR>
                    <a:lnT>
                      <a:noFill/>
                    </a:lnT>
                    <a:lnB>
                      <a:noFill/>
                    </a:lnB>
                  </a:tcPr>
                </a:tc>
                <a:extLst>
                  <a:ext uri="{0D108BD9-81ED-4DB2-BD59-A6C34878D82A}">
                    <a16:rowId xmlns:a16="http://schemas.microsoft.com/office/drawing/2014/main" val="2254439978"/>
                  </a:ext>
                </a:extLst>
              </a:tr>
              <a:tr h="134266">
                <a:tc>
                  <a:txBody>
                    <a:bodyPr/>
                    <a:lstStyle/>
                    <a:p>
                      <a:pPr algn="l" fontAlgn="b"/>
                      <a:r>
                        <a:rPr lang="en-US" sz="800" b="0" i="0" u="none" strike="noStrike">
                          <a:effectLst/>
                          <a:latin typeface="Arial" panose="020B0604020202020204" pitchFamily="34" charset="0"/>
                        </a:rPr>
                        <a:t>Green Equity Investors VI, L.P. </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12.3%</a:t>
                      </a:r>
                    </a:p>
                  </a:txBody>
                  <a:tcPr marL="8650" marR="77849" marT="8650" marB="0" anchor="b">
                    <a:lnL>
                      <a:noFill/>
                    </a:lnL>
                    <a:lnR>
                      <a:noFill/>
                    </a:lnR>
                    <a:lnT>
                      <a:noFill/>
                    </a:lnT>
                    <a:lnB>
                      <a:noFill/>
                    </a:lnB>
                  </a:tcPr>
                </a:tc>
                <a:extLst>
                  <a:ext uri="{0D108BD9-81ED-4DB2-BD59-A6C34878D82A}">
                    <a16:rowId xmlns:a16="http://schemas.microsoft.com/office/drawing/2014/main" val="1387357897"/>
                  </a:ext>
                </a:extLst>
              </a:tr>
              <a:tr h="134266">
                <a:tc>
                  <a:txBody>
                    <a:bodyPr/>
                    <a:lstStyle/>
                    <a:p>
                      <a:pPr algn="l" fontAlgn="b"/>
                      <a:r>
                        <a:rPr lang="en-US" sz="800" b="0" i="0" u="none" strike="noStrike">
                          <a:effectLst/>
                          <a:latin typeface="Arial" panose="020B0604020202020204" pitchFamily="34" charset="0"/>
                        </a:rPr>
                        <a:t>Grove Street Partners Buyout II,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198,938,118</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1.61</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13.6%</a:t>
                      </a:r>
                    </a:p>
                  </a:txBody>
                  <a:tcPr marL="8650" marR="77849" marT="8650" marB="0" anchor="b">
                    <a:lnL>
                      <a:noFill/>
                    </a:lnL>
                    <a:lnR>
                      <a:noFill/>
                    </a:lnR>
                    <a:lnT>
                      <a:noFill/>
                    </a:lnT>
                    <a:lnB>
                      <a:noFill/>
                    </a:lnB>
                  </a:tcPr>
                </a:tc>
                <a:extLst>
                  <a:ext uri="{0D108BD9-81ED-4DB2-BD59-A6C34878D82A}">
                    <a16:rowId xmlns:a16="http://schemas.microsoft.com/office/drawing/2014/main" val="2347279291"/>
                  </a:ext>
                </a:extLst>
              </a:tr>
              <a:tr h="134266">
                <a:tc>
                  <a:txBody>
                    <a:bodyPr/>
                    <a:lstStyle/>
                    <a:p>
                      <a:pPr algn="l" fontAlgn="b"/>
                      <a:r>
                        <a:rPr lang="en-US" sz="800" b="0" i="0" u="none" strike="noStrike">
                          <a:effectLst/>
                          <a:latin typeface="Arial" panose="020B0604020202020204" pitchFamily="34" charset="0"/>
                        </a:rPr>
                        <a:t>Grove Street Partners Buyout,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22,697,357</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1.64</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10.4%</a:t>
                      </a:r>
                    </a:p>
                  </a:txBody>
                  <a:tcPr marL="8650" marR="77849" marT="8650" marB="0" anchor="b">
                    <a:lnL>
                      <a:noFill/>
                    </a:lnL>
                    <a:lnR>
                      <a:noFill/>
                    </a:lnR>
                    <a:lnT>
                      <a:noFill/>
                    </a:lnT>
                    <a:lnB>
                      <a:noFill/>
                    </a:lnB>
                  </a:tcPr>
                </a:tc>
                <a:extLst>
                  <a:ext uri="{0D108BD9-81ED-4DB2-BD59-A6C34878D82A}">
                    <a16:rowId xmlns:a16="http://schemas.microsoft.com/office/drawing/2014/main" val="1218986551"/>
                  </a:ext>
                </a:extLst>
              </a:tr>
              <a:tr h="134266">
                <a:tc>
                  <a:txBody>
                    <a:bodyPr/>
                    <a:lstStyle/>
                    <a:p>
                      <a:pPr algn="l" fontAlgn="b"/>
                      <a:r>
                        <a:rPr lang="en-US" sz="800" b="0" i="0" u="none" strike="noStrike">
                          <a:effectLst/>
                          <a:latin typeface="Arial" panose="020B0604020202020204" pitchFamily="34" charset="0"/>
                        </a:rPr>
                        <a:t>Grove Street Partners Ventures II,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350,961,266</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3.46</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22.6%</a:t>
                      </a:r>
                    </a:p>
                  </a:txBody>
                  <a:tcPr marL="8650" marR="77849" marT="8650" marB="0" anchor="b">
                    <a:lnL>
                      <a:noFill/>
                    </a:lnL>
                    <a:lnR>
                      <a:noFill/>
                    </a:lnR>
                    <a:lnT>
                      <a:noFill/>
                    </a:lnT>
                    <a:lnB>
                      <a:noFill/>
                    </a:lnB>
                  </a:tcPr>
                </a:tc>
                <a:extLst>
                  <a:ext uri="{0D108BD9-81ED-4DB2-BD59-A6C34878D82A}">
                    <a16:rowId xmlns:a16="http://schemas.microsoft.com/office/drawing/2014/main" val="2374951216"/>
                  </a:ext>
                </a:extLst>
              </a:tr>
              <a:tr h="134266">
                <a:tc>
                  <a:txBody>
                    <a:bodyPr/>
                    <a:lstStyle/>
                    <a:p>
                      <a:pPr algn="l" fontAlgn="b"/>
                      <a:r>
                        <a:rPr lang="en-US" sz="800" b="0" i="0" u="none" strike="noStrike">
                          <a:effectLst/>
                          <a:latin typeface="Arial" panose="020B0604020202020204" pitchFamily="34" charset="0"/>
                        </a:rPr>
                        <a:t>Grove Street Partners Ventures III, L.P.</a:t>
                      </a:r>
                    </a:p>
                  </a:txBody>
                  <a:tcPr marL="8650" marR="8650"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353,291,102</a:t>
                      </a:r>
                    </a:p>
                  </a:txBody>
                  <a:tcPr marL="8650" marR="77849" marT="8650"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2.66</a:t>
                      </a:r>
                    </a:p>
                  </a:txBody>
                  <a:tcPr marL="8650" marR="77849" marT="8650"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23.4%</a:t>
                      </a:r>
                    </a:p>
                  </a:txBody>
                  <a:tcPr marL="8650" marR="77849" marT="8650" marB="0" anchor="b">
                    <a:lnL>
                      <a:noFill/>
                    </a:lnL>
                    <a:lnR>
                      <a:noFill/>
                    </a:lnR>
                    <a:lnT>
                      <a:noFill/>
                    </a:lnT>
                    <a:lnB>
                      <a:noFill/>
                    </a:lnB>
                  </a:tcPr>
                </a:tc>
                <a:extLst>
                  <a:ext uri="{0D108BD9-81ED-4DB2-BD59-A6C34878D82A}">
                    <a16:rowId xmlns:a16="http://schemas.microsoft.com/office/drawing/2014/main" val="3952645967"/>
                  </a:ext>
                </a:extLst>
              </a:tr>
            </a:tbl>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660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18622"/>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54802"/>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858114265"/>
              </p:ext>
            </p:extLst>
          </p:nvPr>
        </p:nvGraphicFramePr>
        <p:xfrm>
          <a:off x="685800" y="1267790"/>
          <a:ext cx="8001000" cy="3326433"/>
        </p:xfrm>
        <a:graphic>
          <a:graphicData uri="http://schemas.openxmlformats.org/drawingml/2006/table">
            <a:tbl>
              <a:tblPr/>
              <a:tblGrid>
                <a:gridCol w="4093280">
                  <a:extLst>
                    <a:ext uri="{9D8B030D-6E8A-4147-A177-3AD203B41FA5}">
                      <a16:colId xmlns:a16="http://schemas.microsoft.com/office/drawing/2014/main" val="2203519054"/>
                    </a:ext>
                  </a:extLst>
                </a:gridCol>
                <a:gridCol w="1386258">
                  <a:extLst>
                    <a:ext uri="{9D8B030D-6E8A-4147-A177-3AD203B41FA5}">
                      <a16:colId xmlns:a16="http://schemas.microsoft.com/office/drawing/2014/main" val="2628690709"/>
                    </a:ext>
                  </a:extLst>
                </a:gridCol>
                <a:gridCol w="1298935">
                  <a:extLst>
                    <a:ext uri="{9D8B030D-6E8A-4147-A177-3AD203B41FA5}">
                      <a16:colId xmlns:a16="http://schemas.microsoft.com/office/drawing/2014/main" val="3504982008"/>
                    </a:ext>
                  </a:extLst>
                </a:gridCol>
                <a:gridCol w="494833">
                  <a:extLst>
                    <a:ext uri="{9D8B030D-6E8A-4147-A177-3AD203B41FA5}">
                      <a16:colId xmlns:a16="http://schemas.microsoft.com/office/drawing/2014/main" val="4171813317"/>
                    </a:ext>
                  </a:extLst>
                </a:gridCol>
                <a:gridCol w="727694">
                  <a:extLst>
                    <a:ext uri="{9D8B030D-6E8A-4147-A177-3AD203B41FA5}">
                      <a16:colId xmlns:a16="http://schemas.microsoft.com/office/drawing/2014/main" val="6145214"/>
                    </a:ext>
                  </a:extLst>
                </a:gridCol>
              </a:tblGrid>
              <a:tr h="137236">
                <a:tc>
                  <a:txBody>
                    <a:bodyPr/>
                    <a:lstStyle/>
                    <a:p>
                      <a:pPr algn="l" fontAlgn="b"/>
                      <a:r>
                        <a:rPr lang="en-US" sz="900" b="1" i="0" u="sng" strike="noStrike">
                          <a:effectLst/>
                          <a:latin typeface="Arial" panose="020B0604020202020204" pitchFamily="34" charset="0"/>
                        </a:rPr>
                        <a:t>Private Investment Partnerships</a:t>
                      </a:r>
                    </a:p>
                  </a:txBody>
                  <a:tcPr marL="8629" marR="8629" marT="8629"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29" marR="8629" marT="8629"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29" marR="8629" marT="8629"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29" marR="8629" marT="8629"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29" marR="8629" marT="8629" marB="0" anchor="b">
                    <a:lnL>
                      <a:noFill/>
                    </a:lnL>
                    <a:lnR>
                      <a:noFill/>
                    </a:lnR>
                    <a:lnT>
                      <a:noFill/>
                    </a:lnT>
                    <a:lnB>
                      <a:noFill/>
                    </a:lnB>
                    <a:solidFill>
                      <a:srgbClr val="B8CCE4"/>
                    </a:solidFill>
                  </a:tcPr>
                </a:tc>
                <a:extLst>
                  <a:ext uri="{0D108BD9-81ED-4DB2-BD59-A6C34878D82A}">
                    <a16:rowId xmlns:a16="http://schemas.microsoft.com/office/drawing/2014/main" val="1506874144"/>
                  </a:ext>
                </a:extLst>
              </a:tr>
              <a:tr h="137236">
                <a:tc>
                  <a:txBody>
                    <a:bodyPr/>
                    <a:lstStyle/>
                    <a:p>
                      <a:pPr algn="l" fontAlgn="b"/>
                      <a:r>
                        <a:rPr lang="en-US" sz="800" b="0" i="0" u="none" strike="noStrike">
                          <a:effectLst/>
                          <a:latin typeface="Arial" panose="020B0604020202020204" pitchFamily="34" charset="0"/>
                        </a:rPr>
                        <a:t>Grove Street Partners Ventures,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1.56</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7.2%</a:t>
                      </a:r>
                    </a:p>
                  </a:txBody>
                  <a:tcPr marL="8629" marR="77660" marT="8629" marB="0" anchor="b">
                    <a:lnL>
                      <a:noFill/>
                    </a:lnL>
                    <a:lnR>
                      <a:noFill/>
                    </a:lnR>
                    <a:lnT>
                      <a:noFill/>
                    </a:lnT>
                    <a:lnB>
                      <a:noFill/>
                    </a:lnB>
                  </a:tcPr>
                </a:tc>
                <a:extLst>
                  <a:ext uri="{0D108BD9-81ED-4DB2-BD59-A6C34878D82A}">
                    <a16:rowId xmlns:a16="http://schemas.microsoft.com/office/drawing/2014/main" val="3257929233"/>
                  </a:ext>
                </a:extLst>
              </a:tr>
              <a:tr h="137236">
                <a:tc>
                  <a:txBody>
                    <a:bodyPr/>
                    <a:lstStyle/>
                    <a:p>
                      <a:pPr algn="l" fontAlgn="b"/>
                      <a:r>
                        <a:rPr lang="en-US" sz="800" b="0" i="0" u="none" strike="noStrike">
                          <a:effectLst/>
                          <a:latin typeface="Arial" panose="020B0604020202020204" pitchFamily="34" charset="0"/>
                        </a:rPr>
                        <a:t>Hahn &amp; Company III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14,633,743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0.98</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a:t>
                      </a:r>
                    </a:p>
                  </a:txBody>
                  <a:tcPr marL="8629" marR="77660" marT="8629" marB="0" anchor="b">
                    <a:lnL>
                      <a:noFill/>
                    </a:lnL>
                    <a:lnR>
                      <a:noFill/>
                    </a:lnR>
                    <a:lnT>
                      <a:noFill/>
                    </a:lnT>
                    <a:lnB>
                      <a:noFill/>
                    </a:lnB>
                  </a:tcPr>
                </a:tc>
                <a:extLst>
                  <a:ext uri="{0D108BD9-81ED-4DB2-BD59-A6C34878D82A}">
                    <a16:rowId xmlns:a16="http://schemas.microsoft.com/office/drawing/2014/main" val="1347913623"/>
                  </a:ext>
                </a:extLst>
              </a:tr>
              <a:tr h="137236">
                <a:tc>
                  <a:txBody>
                    <a:bodyPr/>
                    <a:lstStyle/>
                    <a:p>
                      <a:pPr algn="l" fontAlgn="b"/>
                      <a:r>
                        <a:rPr lang="en-US" sz="800" b="0" i="0" u="none" strike="noStrike">
                          <a:effectLst/>
                          <a:latin typeface="Arial" panose="020B0604020202020204" pitchFamily="34" charset="0"/>
                        </a:rPr>
                        <a:t>Hellman &amp; Friedman Capital Partners IX,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125,825,730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29" marR="77660" marT="8629" marB="0" anchor="b">
                    <a:lnL>
                      <a:noFill/>
                    </a:lnL>
                    <a:lnR>
                      <a:noFill/>
                    </a:lnR>
                    <a:lnT>
                      <a:noFill/>
                    </a:lnT>
                    <a:lnB>
                      <a:noFill/>
                    </a:lnB>
                  </a:tcPr>
                </a:tc>
                <a:extLst>
                  <a:ext uri="{0D108BD9-81ED-4DB2-BD59-A6C34878D82A}">
                    <a16:rowId xmlns:a16="http://schemas.microsoft.com/office/drawing/2014/main" val="271594125"/>
                  </a:ext>
                </a:extLst>
              </a:tr>
              <a:tr h="137236">
                <a:tc>
                  <a:txBody>
                    <a:bodyPr/>
                    <a:lstStyle/>
                    <a:p>
                      <a:pPr algn="l" fontAlgn="b"/>
                      <a:r>
                        <a:rPr lang="en-US" sz="800" b="0" i="0" u="none" strike="noStrike">
                          <a:effectLst/>
                          <a:latin typeface="Arial" panose="020B0604020202020204" pitchFamily="34" charset="0"/>
                        </a:rPr>
                        <a:t>Hellman &amp; Friedman Capital Partners V,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29.4%</a:t>
                      </a:r>
                    </a:p>
                  </a:txBody>
                  <a:tcPr marL="8629" marR="77660" marT="8629" marB="0" anchor="b">
                    <a:lnL>
                      <a:noFill/>
                    </a:lnL>
                    <a:lnR>
                      <a:noFill/>
                    </a:lnR>
                    <a:lnT>
                      <a:noFill/>
                    </a:lnT>
                    <a:lnB>
                      <a:noFill/>
                    </a:lnB>
                  </a:tcPr>
                </a:tc>
                <a:extLst>
                  <a:ext uri="{0D108BD9-81ED-4DB2-BD59-A6C34878D82A}">
                    <a16:rowId xmlns:a16="http://schemas.microsoft.com/office/drawing/2014/main" val="936996514"/>
                  </a:ext>
                </a:extLst>
              </a:tr>
              <a:tr h="137236">
                <a:tc>
                  <a:txBody>
                    <a:bodyPr/>
                    <a:lstStyle/>
                    <a:p>
                      <a:pPr algn="l" fontAlgn="b"/>
                      <a:r>
                        <a:rPr lang="en-US" sz="800" b="0" i="0" u="none" strike="noStrike">
                          <a:effectLst/>
                          <a:latin typeface="Arial" panose="020B0604020202020204" pitchFamily="34" charset="0"/>
                        </a:rPr>
                        <a:t>Hellman &amp; Friedman Capital Partners VI,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1.79</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12.6%</a:t>
                      </a:r>
                    </a:p>
                  </a:txBody>
                  <a:tcPr marL="8629" marR="77660" marT="8629" marB="0" anchor="b">
                    <a:lnL>
                      <a:noFill/>
                    </a:lnL>
                    <a:lnR>
                      <a:noFill/>
                    </a:lnR>
                    <a:lnT>
                      <a:noFill/>
                    </a:lnT>
                    <a:lnB>
                      <a:noFill/>
                    </a:lnB>
                  </a:tcPr>
                </a:tc>
                <a:extLst>
                  <a:ext uri="{0D108BD9-81ED-4DB2-BD59-A6C34878D82A}">
                    <a16:rowId xmlns:a16="http://schemas.microsoft.com/office/drawing/2014/main" val="3844204144"/>
                  </a:ext>
                </a:extLst>
              </a:tr>
              <a:tr h="137236">
                <a:tc>
                  <a:txBody>
                    <a:bodyPr/>
                    <a:lstStyle/>
                    <a:p>
                      <a:pPr algn="l" fontAlgn="b"/>
                      <a:r>
                        <a:rPr lang="en-US" sz="800" b="0" i="0" u="none" strike="noStrike">
                          <a:effectLst/>
                          <a:latin typeface="Arial" panose="020B0604020202020204" pitchFamily="34" charset="0"/>
                        </a:rPr>
                        <a:t>Hellman &amp; Friedman Capital Partners VII,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129,786,926</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3.18</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24.8%</a:t>
                      </a:r>
                    </a:p>
                  </a:txBody>
                  <a:tcPr marL="8629" marR="77660" marT="8629" marB="0" anchor="b">
                    <a:lnL>
                      <a:noFill/>
                    </a:lnL>
                    <a:lnR>
                      <a:noFill/>
                    </a:lnR>
                    <a:lnT>
                      <a:noFill/>
                    </a:lnT>
                    <a:lnB>
                      <a:noFill/>
                    </a:lnB>
                  </a:tcPr>
                </a:tc>
                <a:extLst>
                  <a:ext uri="{0D108BD9-81ED-4DB2-BD59-A6C34878D82A}">
                    <a16:rowId xmlns:a16="http://schemas.microsoft.com/office/drawing/2014/main" val="229929052"/>
                  </a:ext>
                </a:extLst>
              </a:tr>
              <a:tr h="137236">
                <a:tc>
                  <a:txBody>
                    <a:bodyPr/>
                    <a:lstStyle/>
                    <a:p>
                      <a:pPr algn="l" fontAlgn="b"/>
                      <a:r>
                        <a:rPr lang="en-US" sz="800" b="0" i="0" u="none" strike="noStrike">
                          <a:effectLst/>
                          <a:latin typeface="Arial" panose="020B0604020202020204" pitchFamily="34" charset="0"/>
                        </a:rPr>
                        <a:t>Hellman &amp; Friedman Capital Partners VIII,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278,107,682</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1.56</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19.2%</a:t>
                      </a:r>
                    </a:p>
                  </a:txBody>
                  <a:tcPr marL="8629" marR="77660" marT="8629" marB="0" anchor="b">
                    <a:lnL>
                      <a:noFill/>
                    </a:lnL>
                    <a:lnR>
                      <a:noFill/>
                    </a:lnR>
                    <a:lnT>
                      <a:noFill/>
                    </a:lnT>
                    <a:lnB>
                      <a:noFill/>
                    </a:lnB>
                  </a:tcPr>
                </a:tc>
                <a:extLst>
                  <a:ext uri="{0D108BD9-81ED-4DB2-BD59-A6C34878D82A}">
                    <a16:rowId xmlns:a16="http://schemas.microsoft.com/office/drawing/2014/main" val="1575658930"/>
                  </a:ext>
                </a:extLst>
              </a:tr>
              <a:tr h="137236">
                <a:tc>
                  <a:txBody>
                    <a:bodyPr/>
                    <a:lstStyle/>
                    <a:p>
                      <a:pPr algn="l" fontAlgn="b"/>
                      <a:r>
                        <a:rPr lang="en-US" sz="800" b="0" i="0" u="none" strike="noStrike">
                          <a:effectLst/>
                          <a:latin typeface="Arial" panose="020B0604020202020204" pitchFamily="34" charset="0"/>
                        </a:rPr>
                        <a:t>Hicks, Muse, Tate &amp; Furst Equity Fund V,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1.77</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21.0%</a:t>
                      </a:r>
                    </a:p>
                  </a:txBody>
                  <a:tcPr marL="8629" marR="77660" marT="8629" marB="0" anchor="b">
                    <a:lnL>
                      <a:noFill/>
                    </a:lnL>
                    <a:lnR>
                      <a:noFill/>
                    </a:lnR>
                    <a:lnT>
                      <a:noFill/>
                    </a:lnT>
                    <a:lnB>
                      <a:noFill/>
                    </a:lnB>
                  </a:tcPr>
                </a:tc>
                <a:extLst>
                  <a:ext uri="{0D108BD9-81ED-4DB2-BD59-A6C34878D82A}">
                    <a16:rowId xmlns:a16="http://schemas.microsoft.com/office/drawing/2014/main" val="3552395090"/>
                  </a:ext>
                </a:extLst>
              </a:tr>
              <a:tr h="137236">
                <a:tc>
                  <a:txBody>
                    <a:bodyPr/>
                    <a:lstStyle/>
                    <a:p>
                      <a:pPr algn="l" fontAlgn="b"/>
                      <a:r>
                        <a:rPr lang="en-US" sz="800" b="0" i="0" u="none" strike="noStrike">
                          <a:effectLst/>
                          <a:latin typeface="Arial" panose="020B0604020202020204" pitchFamily="34" charset="0"/>
                        </a:rPr>
                        <a:t>Inflexion Buyout Fund IV,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52,587,527</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52,492,960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1.31</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10.3%</a:t>
                      </a:r>
                    </a:p>
                  </a:txBody>
                  <a:tcPr marL="8629" marR="77660" marT="8629" marB="0" anchor="b">
                    <a:lnL>
                      <a:noFill/>
                    </a:lnL>
                    <a:lnR>
                      <a:noFill/>
                    </a:lnR>
                    <a:lnT>
                      <a:noFill/>
                    </a:lnT>
                    <a:lnB>
                      <a:noFill/>
                    </a:lnB>
                  </a:tcPr>
                </a:tc>
                <a:extLst>
                  <a:ext uri="{0D108BD9-81ED-4DB2-BD59-A6C34878D82A}">
                    <a16:rowId xmlns:a16="http://schemas.microsoft.com/office/drawing/2014/main" val="305746417"/>
                  </a:ext>
                </a:extLst>
              </a:tr>
              <a:tr h="137236">
                <a:tc>
                  <a:txBody>
                    <a:bodyPr/>
                    <a:lstStyle/>
                    <a:p>
                      <a:pPr algn="l" fontAlgn="b"/>
                      <a:r>
                        <a:rPr lang="en-US" sz="800" b="0" i="0" u="none" strike="noStrike">
                          <a:effectLst/>
                          <a:latin typeface="Arial" panose="020B0604020202020204" pitchFamily="34" charset="0"/>
                        </a:rPr>
                        <a:t>Inflexion Enterprise Fund IV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19,982,149</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24,682,571</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1.37</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17.7%</a:t>
                      </a:r>
                    </a:p>
                  </a:txBody>
                  <a:tcPr marL="8629" marR="77660" marT="8629" marB="0" anchor="b">
                    <a:lnL>
                      <a:noFill/>
                    </a:lnL>
                    <a:lnR>
                      <a:noFill/>
                    </a:lnR>
                    <a:lnT>
                      <a:noFill/>
                    </a:lnT>
                    <a:lnB>
                      <a:noFill/>
                    </a:lnB>
                  </a:tcPr>
                </a:tc>
                <a:extLst>
                  <a:ext uri="{0D108BD9-81ED-4DB2-BD59-A6C34878D82A}">
                    <a16:rowId xmlns:a16="http://schemas.microsoft.com/office/drawing/2014/main" val="3987142659"/>
                  </a:ext>
                </a:extLst>
              </a:tr>
              <a:tr h="137236">
                <a:tc>
                  <a:txBody>
                    <a:bodyPr/>
                    <a:lstStyle/>
                    <a:p>
                      <a:pPr algn="l" fontAlgn="b"/>
                      <a:r>
                        <a:rPr lang="en-US" sz="800" b="0" i="0" u="none" strike="noStrike">
                          <a:effectLst/>
                          <a:latin typeface="Arial" panose="020B0604020202020204" pitchFamily="34" charset="0"/>
                        </a:rPr>
                        <a:t>Inflexion Partnership Capital Fund I,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26,372,724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24,118,744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15.8%</a:t>
                      </a:r>
                    </a:p>
                  </a:txBody>
                  <a:tcPr marL="8629" marR="77660" marT="8629" marB="0" anchor="b">
                    <a:lnL>
                      <a:noFill/>
                    </a:lnL>
                    <a:lnR>
                      <a:noFill/>
                    </a:lnR>
                    <a:lnT>
                      <a:noFill/>
                    </a:lnT>
                    <a:lnB>
                      <a:noFill/>
                    </a:lnB>
                  </a:tcPr>
                </a:tc>
                <a:extLst>
                  <a:ext uri="{0D108BD9-81ED-4DB2-BD59-A6C34878D82A}">
                    <a16:rowId xmlns:a16="http://schemas.microsoft.com/office/drawing/2014/main" val="3054157888"/>
                  </a:ext>
                </a:extLst>
              </a:tr>
              <a:tr h="137236">
                <a:tc>
                  <a:txBody>
                    <a:bodyPr/>
                    <a:lstStyle/>
                    <a:p>
                      <a:pPr algn="l" fontAlgn="b"/>
                      <a:r>
                        <a:rPr lang="en-US" sz="800" b="0" i="0" u="none" strike="noStrike">
                          <a:effectLst/>
                          <a:latin typeface="Arial" panose="020B0604020202020204" pitchFamily="34" charset="0"/>
                        </a:rPr>
                        <a:t>Insight Venture Partners Growth-Buyout Coinvestment Fund,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131,561,314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3.50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38.0%</a:t>
                      </a:r>
                    </a:p>
                  </a:txBody>
                  <a:tcPr marL="8629" marR="77660" marT="8629" marB="0" anchor="b">
                    <a:lnL>
                      <a:noFill/>
                    </a:lnL>
                    <a:lnR>
                      <a:noFill/>
                    </a:lnR>
                    <a:lnT>
                      <a:noFill/>
                    </a:lnT>
                    <a:lnB>
                      <a:noFill/>
                    </a:lnB>
                  </a:tcPr>
                </a:tc>
                <a:extLst>
                  <a:ext uri="{0D108BD9-81ED-4DB2-BD59-A6C34878D82A}">
                    <a16:rowId xmlns:a16="http://schemas.microsoft.com/office/drawing/2014/main" val="4085463706"/>
                  </a:ext>
                </a:extLst>
              </a:tr>
              <a:tr h="137236">
                <a:tc>
                  <a:txBody>
                    <a:bodyPr/>
                    <a:lstStyle/>
                    <a:p>
                      <a:pPr algn="l" fontAlgn="b"/>
                      <a:r>
                        <a:rPr lang="en-US" sz="800" b="0" i="0" u="none" strike="noStrike">
                          <a:effectLst/>
                          <a:latin typeface="Arial" panose="020B0604020202020204" pitchFamily="34" charset="0"/>
                        </a:rPr>
                        <a:t>Insight Venture Partners IX,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206,232,247</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3.11</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32.1%</a:t>
                      </a:r>
                    </a:p>
                  </a:txBody>
                  <a:tcPr marL="8629" marR="77660" marT="8629" marB="0" anchor="b">
                    <a:lnL>
                      <a:noFill/>
                    </a:lnL>
                    <a:lnR>
                      <a:noFill/>
                    </a:lnR>
                    <a:lnT>
                      <a:noFill/>
                    </a:lnT>
                    <a:lnB>
                      <a:noFill/>
                    </a:lnB>
                  </a:tcPr>
                </a:tc>
                <a:extLst>
                  <a:ext uri="{0D108BD9-81ED-4DB2-BD59-A6C34878D82A}">
                    <a16:rowId xmlns:a16="http://schemas.microsoft.com/office/drawing/2014/main" val="4740635"/>
                  </a:ext>
                </a:extLst>
              </a:tr>
              <a:tr h="137236">
                <a:tc>
                  <a:txBody>
                    <a:bodyPr/>
                    <a:lstStyle/>
                    <a:p>
                      <a:pPr algn="l" fontAlgn="b"/>
                      <a:r>
                        <a:rPr lang="en-US" sz="800" b="0" i="0" u="none" strike="noStrike">
                          <a:effectLst/>
                          <a:latin typeface="Arial" panose="020B0604020202020204" pitchFamily="34" charset="0"/>
                        </a:rPr>
                        <a:t>Insight Venture Partners VIII,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84,076,690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22.4%</a:t>
                      </a:r>
                    </a:p>
                  </a:txBody>
                  <a:tcPr marL="8629" marR="77660" marT="8629" marB="0" anchor="b">
                    <a:lnL>
                      <a:noFill/>
                    </a:lnL>
                    <a:lnR>
                      <a:noFill/>
                    </a:lnR>
                    <a:lnT>
                      <a:noFill/>
                    </a:lnT>
                    <a:lnB>
                      <a:noFill/>
                    </a:lnB>
                  </a:tcPr>
                </a:tc>
                <a:extLst>
                  <a:ext uri="{0D108BD9-81ED-4DB2-BD59-A6C34878D82A}">
                    <a16:rowId xmlns:a16="http://schemas.microsoft.com/office/drawing/2014/main" val="5713113"/>
                  </a:ext>
                </a:extLst>
              </a:tr>
              <a:tr h="137236">
                <a:tc>
                  <a:txBody>
                    <a:bodyPr/>
                    <a:lstStyle/>
                    <a:p>
                      <a:pPr algn="l" fontAlgn="b"/>
                      <a:r>
                        <a:rPr lang="en-US" sz="800" b="0" i="0" u="none" strike="noStrike">
                          <a:effectLst/>
                          <a:latin typeface="Arial" panose="020B0604020202020204" pitchFamily="34" charset="0"/>
                        </a:rPr>
                        <a:t>Investindustrial VI,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55,802,326</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66,484,485</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1.29</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11.4%</a:t>
                      </a:r>
                    </a:p>
                  </a:txBody>
                  <a:tcPr marL="8629" marR="77660" marT="8629" marB="0" anchor="b">
                    <a:lnL>
                      <a:noFill/>
                    </a:lnL>
                    <a:lnR>
                      <a:noFill/>
                    </a:lnR>
                    <a:lnT>
                      <a:noFill/>
                    </a:lnT>
                    <a:lnB>
                      <a:noFill/>
                    </a:lnB>
                  </a:tcPr>
                </a:tc>
                <a:extLst>
                  <a:ext uri="{0D108BD9-81ED-4DB2-BD59-A6C34878D82A}">
                    <a16:rowId xmlns:a16="http://schemas.microsoft.com/office/drawing/2014/main" val="2486996524"/>
                  </a:ext>
                </a:extLst>
              </a:tr>
              <a:tr h="137236">
                <a:tc>
                  <a:txBody>
                    <a:bodyPr/>
                    <a:lstStyle/>
                    <a:p>
                      <a:pPr algn="l" fontAlgn="b"/>
                      <a:r>
                        <a:rPr lang="en-US" sz="800" b="0" i="0" u="none" strike="noStrike">
                          <a:effectLst/>
                          <a:latin typeface="Arial" panose="020B0604020202020204" pitchFamily="34" charset="0"/>
                        </a:rPr>
                        <a:t>Investindustrial VII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76,982,294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5,043,168</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0.88</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-14.4%</a:t>
                      </a:r>
                    </a:p>
                  </a:txBody>
                  <a:tcPr marL="8629" marR="77660" marT="8629" marB="0" anchor="b">
                    <a:lnL>
                      <a:noFill/>
                    </a:lnL>
                    <a:lnR>
                      <a:noFill/>
                    </a:lnR>
                    <a:lnT>
                      <a:noFill/>
                    </a:lnT>
                    <a:lnB>
                      <a:noFill/>
                    </a:lnB>
                  </a:tcPr>
                </a:tc>
                <a:extLst>
                  <a:ext uri="{0D108BD9-81ED-4DB2-BD59-A6C34878D82A}">
                    <a16:rowId xmlns:a16="http://schemas.microsoft.com/office/drawing/2014/main" val="2370320394"/>
                  </a:ext>
                </a:extLst>
              </a:tr>
              <a:tr h="137236">
                <a:tc>
                  <a:txBody>
                    <a:bodyPr/>
                    <a:lstStyle/>
                    <a:p>
                      <a:pPr algn="l" fontAlgn="b"/>
                      <a:r>
                        <a:rPr lang="en-US" sz="800" b="0" i="0" u="none" strike="noStrike">
                          <a:effectLst/>
                          <a:latin typeface="Arial" panose="020B0604020202020204" pitchFamily="34" charset="0"/>
                        </a:rPr>
                        <a:t>J.H. Whitney VII,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89,699,544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15.6%</a:t>
                      </a:r>
                    </a:p>
                  </a:txBody>
                  <a:tcPr marL="8629" marR="77660" marT="8629" marB="0" anchor="b">
                    <a:lnL>
                      <a:noFill/>
                    </a:lnL>
                    <a:lnR>
                      <a:noFill/>
                    </a:lnR>
                    <a:lnT>
                      <a:noFill/>
                    </a:lnT>
                    <a:lnB>
                      <a:noFill/>
                    </a:lnB>
                  </a:tcPr>
                </a:tc>
                <a:extLst>
                  <a:ext uri="{0D108BD9-81ED-4DB2-BD59-A6C34878D82A}">
                    <a16:rowId xmlns:a16="http://schemas.microsoft.com/office/drawing/2014/main" val="3407099844"/>
                  </a:ext>
                </a:extLst>
              </a:tr>
              <a:tr h="137236">
                <a:tc>
                  <a:txBody>
                    <a:bodyPr/>
                    <a:lstStyle/>
                    <a:p>
                      <a:pPr algn="l" fontAlgn="b"/>
                      <a:r>
                        <a:rPr lang="en-US" sz="800" b="0" i="0" u="none" strike="noStrike">
                          <a:effectLst/>
                          <a:latin typeface="Arial" panose="020B0604020202020204" pitchFamily="34" charset="0"/>
                        </a:rPr>
                        <a:t>Kelso Investment Associates VII,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12.2%</a:t>
                      </a:r>
                    </a:p>
                  </a:txBody>
                  <a:tcPr marL="8629" marR="77660" marT="8629" marB="0" anchor="b">
                    <a:lnL>
                      <a:noFill/>
                    </a:lnL>
                    <a:lnR>
                      <a:noFill/>
                    </a:lnR>
                    <a:lnT>
                      <a:noFill/>
                    </a:lnT>
                    <a:lnB>
                      <a:noFill/>
                    </a:lnB>
                  </a:tcPr>
                </a:tc>
                <a:extLst>
                  <a:ext uri="{0D108BD9-81ED-4DB2-BD59-A6C34878D82A}">
                    <a16:rowId xmlns:a16="http://schemas.microsoft.com/office/drawing/2014/main" val="3389787741"/>
                  </a:ext>
                </a:extLst>
              </a:tr>
              <a:tr h="137236">
                <a:tc>
                  <a:txBody>
                    <a:bodyPr/>
                    <a:lstStyle/>
                    <a:p>
                      <a:pPr algn="l" fontAlgn="b"/>
                      <a:r>
                        <a:rPr lang="en-US" sz="800" b="0" i="0" u="none" strike="noStrike">
                          <a:effectLst/>
                          <a:latin typeface="Arial" panose="020B0604020202020204" pitchFamily="34" charset="0"/>
                        </a:rPr>
                        <a:t>Kelso Investment Associates VIII,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1.58</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13.8%</a:t>
                      </a:r>
                    </a:p>
                  </a:txBody>
                  <a:tcPr marL="8629" marR="77660" marT="8629" marB="0" anchor="b">
                    <a:lnL>
                      <a:noFill/>
                    </a:lnL>
                    <a:lnR>
                      <a:noFill/>
                    </a:lnR>
                    <a:lnT>
                      <a:noFill/>
                    </a:lnT>
                    <a:lnB>
                      <a:noFill/>
                    </a:lnB>
                  </a:tcPr>
                </a:tc>
                <a:extLst>
                  <a:ext uri="{0D108BD9-81ED-4DB2-BD59-A6C34878D82A}">
                    <a16:rowId xmlns:a16="http://schemas.microsoft.com/office/drawing/2014/main" val="3963538997"/>
                  </a:ext>
                </a:extLst>
              </a:tr>
              <a:tr h="145308">
                <a:tc>
                  <a:txBody>
                    <a:bodyPr/>
                    <a:lstStyle/>
                    <a:p>
                      <a:pPr algn="l" fontAlgn="b"/>
                      <a:r>
                        <a:rPr lang="en-US" sz="800" b="0" i="0" u="none" strike="noStrike">
                          <a:effectLst/>
                          <a:latin typeface="Arial" panose="020B0604020202020204" pitchFamily="34" charset="0"/>
                        </a:rPr>
                        <a:t>KKR Asian Fund 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87,651,736</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1.39</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9.5%</a:t>
                      </a:r>
                    </a:p>
                  </a:txBody>
                  <a:tcPr marL="8629" marR="77660" marT="8629" marB="0" anchor="b">
                    <a:lnL>
                      <a:noFill/>
                    </a:lnL>
                    <a:lnR>
                      <a:noFill/>
                    </a:lnR>
                    <a:lnT>
                      <a:noFill/>
                    </a:lnT>
                    <a:lnB>
                      <a:noFill/>
                    </a:lnB>
                  </a:tcPr>
                </a:tc>
                <a:extLst>
                  <a:ext uri="{0D108BD9-81ED-4DB2-BD59-A6C34878D82A}">
                    <a16:rowId xmlns:a16="http://schemas.microsoft.com/office/drawing/2014/main" val="2568347693"/>
                  </a:ext>
                </a:extLst>
              </a:tr>
              <a:tr h="145308">
                <a:tc>
                  <a:txBody>
                    <a:bodyPr/>
                    <a:lstStyle/>
                    <a:p>
                      <a:pPr algn="l" fontAlgn="b"/>
                      <a:r>
                        <a:rPr lang="en-US" sz="800" b="0" i="0" u="none" strike="noStrike">
                          <a:effectLst/>
                          <a:latin typeface="Arial" panose="020B0604020202020204" pitchFamily="34" charset="0"/>
                        </a:rPr>
                        <a:t>KKR Asian Fund III,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135,607,176</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29.5%</a:t>
                      </a:r>
                    </a:p>
                  </a:txBody>
                  <a:tcPr marL="8629" marR="77660" marT="8629" marB="0" anchor="b">
                    <a:lnL>
                      <a:noFill/>
                    </a:lnL>
                    <a:lnR>
                      <a:noFill/>
                    </a:lnR>
                    <a:lnT>
                      <a:noFill/>
                    </a:lnT>
                    <a:lnB>
                      <a:noFill/>
                    </a:lnB>
                  </a:tcPr>
                </a:tc>
                <a:extLst>
                  <a:ext uri="{0D108BD9-81ED-4DB2-BD59-A6C34878D82A}">
                    <a16:rowId xmlns:a16="http://schemas.microsoft.com/office/drawing/2014/main" val="2405868636"/>
                  </a:ext>
                </a:extLst>
              </a:tr>
              <a:tr h="145308">
                <a:tc>
                  <a:txBody>
                    <a:bodyPr/>
                    <a:lstStyle/>
                    <a:p>
                      <a:pPr algn="l" fontAlgn="b"/>
                      <a:r>
                        <a:rPr lang="en-US" sz="800" b="0" i="0" u="none" strike="noStrike">
                          <a:effectLst/>
                          <a:latin typeface="Arial" panose="020B0604020202020204" pitchFamily="34" charset="0"/>
                        </a:rPr>
                        <a:t>KKR European Fund III,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58,757,859</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1.05</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a:t>
                      </a:r>
                    </a:p>
                  </a:txBody>
                  <a:tcPr marL="8629" marR="77660" marT="8629" marB="0" anchor="b">
                    <a:lnL>
                      <a:noFill/>
                    </a:lnL>
                    <a:lnR>
                      <a:noFill/>
                    </a:lnR>
                    <a:lnT>
                      <a:noFill/>
                    </a:lnT>
                    <a:lnB>
                      <a:noFill/>
                    </a:lnB>
                  </a:tcPr>
                </a:tc>
                <a:extLst>
                  <a:ext uri="{0D108BD9-81ED-4DB2-BD59-A6C34878D82A}">
                    <a16:rowId xmlns:a16="http://schemas.microsoft.com/office/drawing/2014/main" val="79145611"/>
                  </a:ext>
                </a:extLst>
              </a:tr>
              <a:tr h="137236">
                <a:tc>
                  <a:txBody>
                    <a:bodyPr/>
                    <a:lstStyle/>
                    <a:p>
                      <a:pPr algn="l" fontAlgn="b"/>
                      <a:r>
                        <a:rPr lang="en-US" sz="800" b="0" i="0" u="none" strike="noStrike">
                          <a:effectLst/>
                          <a:latin typeface="Arial" panose="020B0604020202020204" pitchFamily="34" charset="0"/>
                        </a:rPr>
                        <a:t>Kohlberg Investors V,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1.06</a:t>
                      </a:r>
                    </a:p>
                  </a:txBody>
                  <a:tcPr marL="8629" marR="77660" marT="8629"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1.2%</a:t>
                      </a:r>
                    </a:p>
                  </a:txBody>
                  <a:tcPr marL="8629" marR="77660" marT="8629" marB="0" anchor="b">
                    <a:lnL>
                      <a:noFill/>
                    </a:lnL>
                    <a:lnR>
                      <a:noFill/>
                    </a:lnR>
                    <a:lnT>
                      <a:noFill/>
                    </a:lnT>
                    <a:lnB>
                      <a:noFill/>
                    </a:lnB>
                  </a:tcPr>
                </a:tc>
                <a:extLst>
                  <a:ext uri="{0D108BD9-81ED-4DB2-BD59-A6C34878D82A}">
                    <a16:rowId xmlns:a16="http://schemas.microsoft.com/office/drawing/2014/main" val="1506380514"/>
                  </a:ext>
                </a:extLst>
              </a:tr>
            </a:tbl>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70884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27500"/>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63680"/>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590679872"/>
              </p:ext>
            </p:extLst>
          </p:nvPr>
        </p:nvGraphicFramePr>
        <p:xfrm>
          <a:off x="609600" y="1341766"/>
          <a:ext cx="8077199" cy="3252462"/>
        </p:xfrm>
        <a:graphic>
          <a:graphicData uri="http://schemas.openxmlformats.org/drawingml/2006/table">
            <a:tbl>
              <a:tblPr/>
              <a:tblGrid>
                <a:gridCol w="4132264">
                  <a:extLst>
                    <a:ext uri="{9D8B030D-6E8A-4147-A177-3AD203B41FA5}">
                      <a16:colId xmlns:a16="http://schemas.microsoft.com/office/drawing/2014/main" val="150960600"/>
                    </a:ext>
                  </a:extLst>
                </a:gridCol>
                <a:gridCol w="1399460">
                  <a:extLst>
                    <a:ext uri="{9D8B030D-6E8A-4147-A177-3AD203B41FA5}">
                      <a16:colId xmlns:a16="http://schemas.microsoft.com/office/drawing/2014/main" val="998674800"/>
                    </a:ext>
                  </a:extLst>
                </a:gridCol>
                <a:gridCol w="1311306">
                  <a:extLst>
                    <a:ext uri="{9D8B030D-6E8A-4147-A177-3AD203B41FA5}">
                      <a16:colId xmlns:a16="http://schemas.microsoft.com/office/drawing/2014/main" val="512647070"/>
                    </a:ext>
                  </a:extLst>
                </a:gridCol>
                <a:gridCol w="499544">
                  <a:extLst>
                    <a:ext uri="{9D8B030D-6E8A-4147-A177-3AD203B41FA5}">
                      <a16:colId xmlns:a16="http://schemas.microsoft.com/office/drawing/2014/main" val="1932739972"/>
                    </a:ext>
                  </a:extLst>
                </a:gridCol>
                <a:gridCol w="734625">
                  <a:extLst>
                    <a:ext uri="{9D8B030D-6E8A-4147-A177-3AD203B41FA5}">
                      <a16:colId xmlns:a16="http://schemas.microsoft.com/office/drawing/2014/main" val="3356746537"/>
                    </a:ext>
                  </a:extLst>
                </a:gridCol>
              </a:tblGrid>
              <a:tr h="135070">
                <a:tc>
                  <a:txBody>
                    <a:bodyPr/>
                    <a:lstStyle/>
                    <a:p>
                      <a:pPr algn="l" fontAlgn="b"/>
                      <a:r>
                        <a:rPr lang="en-US" sz="900" b="1" i="0" u="sng" strike="noStrike">
                          <a:effectLst/>
                          <a:latin typeface="Arial" panose="020B0604020202020204" pitchFamily="34" charset="0"/>
                        </a:rPr>
                        <a:t>Private Investment Partnerships</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92" marR="8692" marT="8692" marB="0" anchor="b">
                    <a:lnL>
                      <a:noFill/>
                    </a:lnL>
                    <a:lnR>
                      <a:noFill/>
                    </a:lnR>
                    <a:lnT>
                      <a:noFill/>
                    </a:lnT>
                    <a:lnB>
                      <a:noFill/>
                    </a:lnB>
                    <a:solidFill>
                      <a:srgbClr val="B8CCE4"/>
                    </a:solidFill>
                  </a:tcPr>
                </a:tc>
                <a:extLst>
                  <a:ext uri="{0D108BD9-81ED-4DB2-BD59-A6C34878D82A}">
                    <a16:rowId xmlns:a16="http://schemas.microsoft.com/office/drawing/2014/main" val="1799553435"/>
                  </a:ext>
                </a:extLst>
              </a:tr>
              <a:tr h="135070">
                <a:tc>
                  <a:txBody>
                    <a:bodyPr/>
                    <a:lstStyle/>
                    <a:p>
                      <a:pPr algn="l" fontAlgn="b"/>
                      <a:r>
                        <a:rPr lang="en-US" sz="800" b="0" i="0" u="none" strike="noStrike">
                          <a:effectLst/>
                          <a:latin typeface="Arial" panose="020B0604020202020204" pitchFamily="34" charset="0"/>
                        </a:rPr>
                        <a:t>Kohlberg Investors VI,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15.8%</a:t>
                      </a:r>
                    </a:p>
                  </a:txBody>
                  <a:tcPr marL="8692" marR="78231" marT="8692" marB="0" anchor="b">
                    <a:lnL>
                      <a:noFill/>
                    </a:lnL>
                    <a:lnR>
                      <a:noFill/>
                    </a:lnR>
                    <a:lnT>
                      <a:noFill/>
                    </a:lnT>
                    <a:lnB>
                      <a:noFill/>
                    </a:lnB>
                  </a:tcPr>
                </a:tc>
                <a:extLst>
                  <a:ext uri="{0D108BD9-81ED-4DB2-BD59-A6C34878D82A}">
                    <a16:rowId xmlns:a16="http://schemas.microsoft.com/office/drawing/2014/main" val="1324021598"/>
                  </a:ext>
                </a:extLst>
              </a:tr>
              <a:tr h="135070">
                <a:tc>
                  <a:txBody>
                    <a:bodyPr/>
                    <a:lstStyle/>
                    <a:p>
                      <a:pPr algn="l" fontAlgn="b"/>
                      <a:r>
                        <a:rPr lang="en-US" sz="800" b="0" i="0" u="none" strike="noStrike">
                          <a:effectLst/>
                          <a:latin typeface="Arial" panose="020B0604020202020204" pitchFamily="34" charset="0"/>
                        </a:rPr>
                        <a:t>KPS Special Situations Fund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143,439,157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16.7%</a:t>
                      </a:r>
                    </a:p>
                  </a:txBody>
                  <a:tcPr marL="8692" marR="78231" marT="8692" marB="0" anchor="b">
                    <a:lnL>
                      <a:noFill/>
                    </a:lnL>
                    <a:lnR>
                      <a:noFill/>
                    </a:lnR>
                    <a:lnT>
                      <a:noFill/>
                    </a:lnT>
                    <a:lnB>
                      <a:noFill/>
                    </a:lnB>
                  </a:tcPr>
                </a:tc>
                <a:extLst>
                  <a:ext uri="{0D108BD9-81ED-4DB2-BD59-A6C34878D82A}">
                    <a16:rowId xmlns:a16="http://schemas.microsoft.com/office/drawing/2014/main" val="1422435004"/>
                  </a:ext>
                </a:extLst>
              </a:tr>
              <a:tr h="135070">
                <a:tc>
                  <a:txBody>
                    <a:bodyPr/>
                    <a:lstStyle/>
                    <a:p>
                      <a:pPr algn="l" fontAlgn="b"/>
                      <a:r>
                        <a:rPr lang="en-US" sz="800" b="0" i="0" u="none" strike="noStrike">
                          <a:effectLst/>
                          <a:latin typeface="Arial" panose="020B0604020202020204" pitchFamily="34" charset="0"/>
                        </a:rPr>
                        <a:t>KPS Special Situations Fund V (A),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37,644,055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2974855748"/>
                  </a:ext>
                </a:extLst>
              </a:tr>
              <a:tr h="135070">
                <a:tc>
                  <a:txBody>
                    <a:bodyPr/>
                    <a:lstStyle/>
                    <a:p>
                      <a:pPr algn="l" fontAlgn="b"/>
                      <a:r>
                        <a:rPr lang="en-US" sz="800" b="0" i="0" u="none" strike="noStrike">
                          <a:effectLst/>
                          <a:latin typeface="Arial" panose="020B0604020202020204" pitchFamily="34" charset="0"/>
                        </a:rPr>
                        <a:t>KPS Special Situations Mid-Cap Fund, LP</a:t>
                      </a:r>
                    </a:p>
                  </a:txBody>
                  <a:tcPr marL="8692" marR="8692" marT="8692"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9,425,453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a:t>
                      </a:r>
                    </a:p>
                  </a:txBody>
                  <a:tcPr marL="8692" marR="78231" marT="8692" marB="0" anchor="b">
                    <a:lnL>
                      <a:noFill/>
                    </a:lnL>
                    <a:lnR>
                      <a:noFill/>
                    </a:lnR>
                    <a:lnT>
                      <a:noFill/>
                    </a:lnT>
                    <a:lnB>
                      <a:noFill/>
                    </a:lnB>
                  </a:tcPr>
                </a:tc>
                <a:extLst>
                  <a:ext uri="{0D108BD9-81ED-4DB2-BD59-A6C34878D82A}">
                    <a16:rowId xmlns:a16="http://schemas.microsoft.com/office/drawing/2014/main" val="2814026362"/>
                  </a:ext>
                </a:extLst>
              </a:tr>
              <a:tr h="135070">
                <a:tc>
                  <a:txBody>
                    <a:bodyPr/>
                    <a:lstStyle/>
                    <a:p>
                      <a:pPr algn="l" fontAlgn="b"/>
                      <a:r>
                        <a:rPr lang="en-US" sz="800" b="0" i="0" u="none" strike="noStrike">
                          <a:effectLst/>
                          <a:latin typeface="Arial" panose="020B0604020202020204" pitchFamily="34" charset="0"/>
                        </a:rPr>
                        <a:t>KPS Special Situations Supplemental Fund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236,178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22.6%</a:t>
                      </a:r>
                    </a:p>
                  </a:txBody>
                  <a:tcPr marL="8692" marR="78231" marT="8692" marB="0" anchor="b">
                    <a:lnL>
                      <a:noFill/>
                    </a:lnL>
                    <a:lnR>
                      <a:noFill/>
                    </a:lnR>
                    <a:lnT>
                      <a:noFill/>
                    </a:lnT>
                    <a:lnB>
                      <a:noFill/>
                    </a:lnB>
                  </a:tcPr>
                </a:tc>
                <a:extLst>
                  <a:ext uri="{0D108BD9-81ED-4DB2-BD59-A6C34878D82A}">
                    <a16:rowId xmlns:a16="http://schemas.microsoft.com/office/drawing/2014/main" val="2925246822"/>
                  </a:ext>
                </a:extLst>
              </a:tr>
              <a:tr h="135070">
                <a:tc>
                  <a:txBody>
                    <a:bodyPr/>
                    <a:lstStyle/>
                    <a:p>
                      <a:pPr algn="l" fontAlgn="b"/>
                      <a:r>
                        <a:rPr lang="en-US" sz="800" b="0" i="0" u="none" strike="noStrike">
                          <a:effectLst/>
                          <a:latin typeface="Arial" panose="020B0604020202020204" pitchFamily="34" charset="0"/>
                        </a:rPr>
                        <a:t>LCP FSBA Co-Invest Account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114,337,517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23.5%</a:t>
                      </a:r>
                    </a:p>
                  </a:txBody>
                  <a:tcPr marL="8692" marR="78231" marT="8692" marB="0" anchor="b">
                    <a:lnL>
                      <a:noFill/>
                    </a:lnL>
                    <a:lnR>
                      <a:noFill/>
                    </a:lnR>
                    <a:lnT>
                      <a:noFill/>
                    </a:lnT>
                    <a:lnB>
                      <a:noFill/>
                    </a:lnB>
                  </a:tcPr>
                </a:tc>
                <a:extLst>
                  <a:ext uri="{0D108BD9-81ED-4DB2-BD59-A6C34878D82A}">
                    <a16:rowId xmlns:a16="http://schemas.microsoft.com/office/drawing/2014/main" val="2347969826"/>
                  </a:ext>
                </a:extLst>
              </a:tr>
              <a:tr h="135070">
                <a:tc>
                  <a:txBody>
                    <a:bodyPr/>
                    <a:lstStyle/>
                    <a:p>
                      <a:pPr algn="l" fontAlgn="b"/>
                      <a:r>
                        <a:rPr lang="en-US" sz="800" b="0" i="0" u="none" strike="noStrike">
                          <a:effectLst/>
                          <a:latin typeface="Arial" panose="020B0604020202020204" pitchFamily="34" charset="0"/>
                        </a:rPr>
                        <a:t>Lexington Capital Partners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20.2%</a:t>
                      </a:r>
                    </a:p>
                  </a:txBody>
                  <a:tcPr marL="8692" marR="78231" marT="8692" marB="0" anchor="b">
                    <a:lnL>
                      <a:noFill/>
                    </a:lnL>
                    <a:lnR>
                      <a:noFill/>
                    </a:lnR>
                    <a:lnT>
                      <a:noFill/>
                    </a:lnT>
                    <a:lnB>
                      <a:noFill/>
                    </a:lnB>
                  </a:tcPr>
                </a:tc>
                <a:extLst>
                  <a:ext uri="{0D108BD9-81ED-4DB2-BD59-A6C34878D82A}">
                    <a16:rowId xmlns:a16="http://schemas.microsoft.com/office/drawing/2014/main" val="3735256764"/>
                  </a:ext>
                </a:extLst>
              </a:tr>
              <a:tr h="135070">
                <a:tc>
                  <a:txBody>
                    <a:bodyPr/>
                    <a:lstStyle/>
                    <a:p>
                      <a:pPr algn="l" fontAlgn="b"/>
                      <a:r>
                        <a:rPr lang="en-US" sz="800" b="0" i="0" u="none" strike="noStrike">
                          <a:effectLst/>
                          <a:latin typeface="Arial" panose="020B0604020202020204" pitchFamily="34" charset="0"/>
                        </a:rPr>
                        <a:t>Lexington Capital Partners IX,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91,531,191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198.5%</a:t>
                      </a:r>
                    </a:p>
                  </a:txBody>
                  <a:tcPr marL="8692" marR="78231" marT="8692" marB="0" anchor="b">
                    <a:lnL>
                      <a:noFill/>
                    </a:lnL>
                    <a:lnR>
                      <a:noFill/>
                    </a:lnR>
                    <a:lnT>
                      <a:noFill/>
                    </a:lnT>
                    <a:lnB>
                      <a:noFill/>
                    </a:lnB>
                  </a:tcPr>
                </a:tc>
                <a:extLst>
                  <a:ext uri="{0D108BD9-81ED-4DB2-BD59-A6C34878D82A}">
                    <a16:rowId xmlns:a16="http://schemas.microsoft.com/office/drawing/2014/main" val="553295730"/>
                  </a:ext>
                </a:extLst>
              </a:tr>
              <a:tr h="135070">
                <a:tc>
                  <a:txBody>
                    <a:bodyPr/>
                    <a:lstStyle/>
                    <a:p>
                      <a:pPr algn="l" fontAlgn="b"/>
                      <a:r>
                        <a:rPr lang="en-US" sz="800" b="0" i="0" u="none" strike="noStrike">
                          <a:effectLst/>
                          <a:latin typeface="Arial" panose="020B0604020202020204" pitchFamily="34" charset="0"/>
                        </a:rPr>
                        <a:t>Lexington Capital Partners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387,296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18.9%</a:t>
                      </a:r>
                    </a:p>
                  </a:txBody>
                  <a:tcPr marL="8692" marR="78231" marT="8692" marB="0" anchor="b">
                    <a:lnL>
                      <a:noFill/>
                    </a:lnL>
                    <a:lnR>
                      <a:noFill/>
                    </a:lnR>
                    <a:lnT>
                      <a:noFill/>
                    </a:lnT>
                    <a:lnB>
                      <a:noFill/>
                    </a:lnB>
                  </a:tcPr>
                </a:tc>
                <a:extLst>
                  <a:ext uri="{0D108BD9-81ED-4DB2-BD59-A6C34878D82A}">
                    <a16:rowId xmlns:a16="http://schemas.microsoft.com/office/drawing/2014/main" val="2229075049"/>
                  </a:ext>
                </a:extLst>
              </a:tr>
              <a:tr h="135070">
                <a:tc>
                  <a:txBody>
                    <a:bodyPr/>
                    <a:lstStyle/>
                    <a:p>
                      <a:pPr algn="l" fontAlgn="b"/>
                      <a:r>
                        <a:rPr lang="en-US" sz="800" b="0" i="0" u="none" strike="noStrike">
                          <a:effectLst/>
                          <a:latin typeface="Arial" panose="020B0604020202020204" pitchFamily="34" charset="0"/>
                        </a:rPr>
                        <a:t>Lexington Capital Partners VI,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5,635,241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6.4%</a:t>
                      </a:r>
                    </a:p>
                  </a:txBody>
                  <a:tcPr marL="8692" marR="78231" marT="8692" marB="0" anchor="b">
                    <a:lnL>
                      <a:noFill/>
                    </a:lnL>
                    <a:lnR>
                      <a:noFill/>
                    </a:lnR>
                    <a:lnT>
                      <a:noFill/>
                    </a:lnT>
                    <a:lnB>
                      <a:noFill/>
                    </a:lnB>
                  </a:tcPr>
                </a:tc>
                <a:extLst>
                  <a:ext uri="{0D108BD9-81ED-4DB2-BD59-A6C34878D82A}">
                    <a16:rowId xmlns:a16="http://schemas.microsoft.com/office/drawing/2014/main" val="3764787556"/>
                  </a:ext>
                </a:extLst>
              </a:tr>
              <a:tr h="135070">
                <a:tc>
                  <a:txBody>
                    <a:bodyPr/>
                    <a:lstStyle/>
                    <a:p>
                      <a:pPr algn="l" fontAlgn="b"/>
                      <a:r>
                        <a:rPr lang="en-US" sz="800" b="0" i="0" u="none" strike="noStrike">
                          <a:effectLst/>
                          <a:latin typeface="Arial" panose="020B0604020202020204" pitchFamily="34" charset="0"/>
                        </a:rPr>
                        <a:t>Lexington Capital Partners VII,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46,291,732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14.1%</a:t>
                      </a:r>
                    </a:p>
                  </a:txBody>
                  <a:tcPr marL="8692" marR="78231" marT="8692" marB="0" anchor="b">
                    <a:lnL>
                      <a:noFill/>
                    </a:lnL>
                    <a:lnR>
                      <a:noFill/>
                    </a:lnR>
                    <a:lnT>
                      <a:noFill/>
                    </a:lnT>
                    <a:lnB>
                      <a:noFill/>
                    </a:lnB>
                  </a:tcPr>
                </a:tc>
                <a:extLst>
                  <a:ext uri="{0D108BD9-81ED-4DB2-BD59-A6C34878D82A}">
                    <a16:rowId xmlns:a16="http://schemas.microsoft.com/office/drawing/2014/main" val="3137163497"/>
                  </a:ext>
                </a:extLst>
              </a:tr>
              <a:tr h="135070">
                <a:tc>
                  <a:txBody>
                    <a:bodyPr/>
                    <a:lstStyle/>
                    <a:p>
                      <a:pPr algn="l" fontAlgn="b"/>
                      <a:r>
                        <a:rPr lang="en-US" sz="800" b="0" i="0" u="none" strike="noStrike">
                          <a:effectLst/>
                          <a:latin typeface="Arial" panose="020B0604020202020204" pitchFamily="34" charset="0"/>
                        </a:rPr>
                        <a:t>Lexington Capital Partners VIII,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200,573,249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a:t>
                      </a:r>
                    </a:p>
                  </a:txBody>
                  <a:tcPr marL="8692" marR="78231" marT="8692" marB="0" anchor="b">
                    <a:lnL>
                      <a:noFill/>
                    </a:lnL>
                    <a:lnR>
                      <a:noFill/>
                    </a:lnR>
                    <a:lnT>
                      <a:noFill/>
                    </a:lnT>
                    <a:lnB>
                      <a:noFill/>
                    </a:lnB>
                  </a:tcPr>
                </a:tc>
                <a:extLst>
                  <a:ext uri="{0D108BD9-81ED-4DB2-BD59-A6C34878D82A}">
                    <a16:rowId xmlns:a16="http://schemas.microsoft.com/office/drawing/2014/main" val="2171081700"/>
                  </a:ext>
                </a:extLst>
              </a:tr>
              <a:tr h="135070">
                <a:tc>
                  <a:txBody>
                    <a:bodyPr/>
                    <a:lstStyle/>
                    <a:p>
                      <a:pPr algn="l" fontAlgn="b"/>
                      <a:r>
                        <a:rPr lang="en-US" sz="800" b="0" i="0" u="none" strike="noStrike">
                          <a:effectLst/>
                          <a:latin typeface="Arial" panose="020B0604020202020204" pitchFamily="34" charset="0"/>
                        </a:rPr>
                        <a:t>Lexington CIP V-F-O</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13,378,368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3872152643"/>
                  </a:ext>
                </a:extLst>
              </a:tr>
              <a:tr h="135070">
                <a:tc>
                  <a:txBody>
                    <a:bodyPr/>
                    <a:lstStyle/>
                    <a:p>
                      <a:pPr algn="l" fontAlgn="b"/>
                      <a:r>
                        <a:rPr lang="en-US" sz="800" b="0" i="0" u="none" strike="noStrike">
                          <a:effectLst/>
                          <a:latin typeface="Arial" panose="020B0604020202020204" pitchFamily="34" charset="0"/>
                        </a:rPr>
                        <a:t>Lexington Co-Investment Partners (Pools I &amp; 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6.3%</a:t>
                      </a:r>
                    </a:p>
                  </a:txBody>
                  <a:tcPr marL="8692" marR="78231" marT="8692" marB="0" anchor="b">
                    <a:lnL>
                      <a:noFill/>
                    </a:lnL>
                    <a:lnR>
                      <a:noFill/>
                    </a:lnR>
                    <a:lnT>
                      <a:noFill/>
                    </a:lnT>
                    <a:lnB>
                      <a:noFill/>
                    </a:lnB>
                  </a:tcPr>
                </a:tc>
                <a:extLst>
                  <a:ext uri="{0D108BD9-81ED-4DB2-BD59-A6C34878D82A}">
                    <a16:rowId xmlns:a16="http://schemas.microsoft.com/office/drawing/2014/main" val="4032382465"/>
                  </a:ext>
                </a:extLst>
              </a:tr>
              <a:tr h="135070">
                <a:tc>
                  <a:txBody>
                    <a:bodyPr/>
                    <a:lstStyle/>
                    <a:p>
                      <a:pPr algn="l" fontAlgn="b"/>
                      <a:r>
                        <a:rPr lang="en-US" sz="800" b="0" i="0" u="none" strike="noStrike">
                          <a:effectLst/>
                          <a:latin typeface="Arial" panose="020B0604020202020204" pitchFamily="34" charset="0"/>
                        </a:rPr>
                        <a:t>Lexington Co-Investment Partners 2005 (Pool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365,066,868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18.6%</a:t>
                      </a:r>
                    </a:p>
                  </a:txBody>
                  <a:tcPr marL="8692" marR="78231" marT="8692" marB="0" anchor="b">
                    <a:lnL>
                      <a:noFill/>
                    </a:lnL>
                    <a:lnR>
                      <a:noFill/>
                    </a:lnR>
                    <a:lnT>
                      <a:noFill/>
                    </a:lnT>
                    <a:lnB>
                      <a:noFill/>
                    </a:lnB>
                  </a:tcPr>
                </a:tc>
                <a:extLst>
                  <a:ext uri="{0D108BD9-81ED-4DB2-BD59-A6C34878D82A}">
                    <a16:rowId xmlns:a16="http://schemas.microsoft.com/office/drawing/2014/main" val="2109999286"/>
                  </a:ext>
                </a:extLst>
              </a:tr>
              <a:tr h="135070">
                <a:tc>
                  <a:txBody>
                    <a:bodyPr/>
                    <a:lstStyle/>
                    <a:p>
                      <a:pPr algn="l" fontAlgn="b"/>
                      <a:r>
                        <a:rPr lang="en-US" sz="800" b="0" i="0" u="none" strike="noStrike">
                          <a:effectLst/>
                          <a:latin typeface="Arial" panose="020B0604020202020204" pitchFamily="34" charset="0"/>
                        </a:rPr>
                        <a:t>Lexington Co-Investment Partners 2005 (Pools I &amp; 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56,928,814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5.3%</a:t>
                      </a:r>
                    </a:p>
                  </a:txBody>
                  <a:tcPr marL="8692" marR="78231" marT="8692" marB="0" anchor="b">
                    <a:lnL>
                      <a:noFill/>
                    </a:lnL>
                    <a:lnR>
                      <a:noFill/>
                    </a:lnR>
                    <a:lnT>
                      <a:noFill/>
                    </a:lnT>
                    <a:lnB>
                      <a:noFill/>
                    </a:lnB>
                  </a:tcPr>
                </a:tc>
                <a:extLst>
                  <a:ext uri="{0D108BD9-81ED-4DB2-BD59-A6C34878D82A}">
                    <a16:rowId xmlns:a16="http://schemas.microsoft.com/office/drawing/2014/main" val="305969257"/>
                  </a:ext>
                </a:extLst>
              </a:tr>
              <a:tr h="135070">
                <a:tc>
                  <a:txBody>
                    <a:bodyPr/>
                    <a:lstStyle/>
                    <a:p>
                      <a:pPr algn="l" fontAlgn="b"/>
                      <a:r>
                        <a:rPr lang="en-US" sz="800" b="0" i="0" u="none" strike="noStrike">
                          <a:effectLst/>
                          <a:latin typeface="Arial" panose="020B0604020202020204" pitchFamily="34" charset="0"/>
                        </a:rPr>
                        <a:t>Lexington Co-Investment Partners 2005 Pool IV</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615,829,060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22.9%</a:t>
                      </a:r>
                    </a:p>
                  </a:txBody>
                  <a:tcPr marL="8692" marR="78231" marT="8692" marB="0" anchor="b">
                    <a:lnL>
                      <a:noFill/>
                    </a:lnL>
                    <a:lnR>
                      <a:noFill/>
                    </a:lnR>
                    <a:lnT>
                      <a:noFill/>
                    </a:lnT>
                    <a:lnB>
                      <a:noFill/>
                    </a:lnB>
                  </a:tcPr>
                </a:tc>
                <a:extLst>
                  <a:ext uri="{0D108BD9-81ED-4DB2-BD59-A6C34878D82A}">
                    <a16:rowId xmlns:a16="http://schemas.microsoft.com/office/drawing/2014/main" val="207809396"/>
                  </a:ext>
                </a:extLst>
              </a:tr>
              <a:tr h="135070">
                <a:tc>
                  <a:txBody>
                    <a:bodyPr/>
                    <a:lstStyle/>
                    <a:p>
                      <a:pPr algn="l" fontAlgn="b"/>
                      <a:r>
                        <a:rPr lang="en-US" sz="800" b="0" i="0" u="none" strike="noStrike">
                          <a:effectLst/>
                          <a:latin typeface="Arial" panose="020B0604020202020204" pitchFamily="34" charset="0"/>
                        </a:rPr>
                        <a:t>Lexington Co-Investment Partners II (Pools III &amp;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6,789,057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23.4%</a:t>
                      </a:r>
                    </a:p>
                  </a:txBody>
                  <a:tcPr marL="8692" marR="78231" marT="8692" marB="0" anchor="b">
                    <a:lnL>
                      <a:noFill/>
                    </a:lnL>
                    <a:lnR>
                      <a:noFill/>
                    </a:lnR>
                    <a:lnT>
                      <a:noFill/>
                    </a:lnT>
                    <a:lnB>
                      <a:noFill/>
                    </a:lnB>
                  </a:tcPr>
                </a:tc>
                <a:extLst>
                  <a:ext uri="{0D108BD9-81ED-4DB2-BD59-A6C34878D82A}">
                    <a16:rowId xmlns:a16="http://schemas.microsoft.com/office/drawing/2014/main" val="4061389384"/>
                  </a:ext>
                </a:extLst>
              </a:tr>
              <a:tr h="135070">
                <a:tc>
                  <a:txBody>
                    <a:bodyPr/>
                    <a:lstStyle/>
                    <a:p>
                      <a:pPr algn="l" fontAlgn="b"/>
                      <a:r>
                        <a:rPr lang="en-US" sz="800" b="0" i="0" u="none" strike="noStrike">
                          <a:effectLst/>
                          <a:latin typeface="Arial" panose="020B0604020202020204" pitchFamily="34" charset="0"/>
                        </a:rPr>
                        <a:t>Lexington Co-Investment Partners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2471315748"/>
                  </a:ext>
                </a:extLst>
              </a:tr>
              <a:tr h="135070">
                <a:tc>
                  <a:txBody>
                    <a:bodyPr/>
                    <a:lstStyle/>
                    <a:p>
                      <a:pPr algn="l" fontAlgn="b"/>
                      <a:r>
                        <a:rPr lang="en-US" sz="800" b="0" i="0" u="none" strike="noStrike">
                          <a:effectLst/>
                          <a:latin typeface="Arial" panose="020B0604020202020204" pitchFamily="34" charset="0"/>
                        </a:rPr>
                        <a:t>Lexington Middle Market Investors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57,582,260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17.4%</a:t>
                      </a:r>
                    </a:p>
                  </a:txBody>
                  <a:tcPr marL="8692" marR="78231" marT="8692" marB="0" anchor="b">
                    <a:lnL>
                      <a:noFill/>
                    </a:lnL>
                    <a:lnR>
                      <a:noFill/>
                    </a:lnR>
                    <a:lnT>
                      <a:noFill/>
                    </a:lnT>
                    <a:lnB>
                      <a:noFill/>
                    </a:lnB>
                  </a:tcPr>
                </a:tc>
                <a:extLst>
                  <a:ext uri="{0D108BD9-81ED-4DB2-BD59-A6C34878D82A}">
                    <a16:rowId xmlns:a16="http://schemas.microsoft.com/office/drawing/2014/main" val="441109685"/>
                  </a:ext>
                </a:extLst>
              </a:tr>
              <a:tr h="135070">
                <a:tc>
                  <a:txBody>
                    <a:bodyPr/>
                    <a:lstStyle/>
                    <a:p>
                      <a:pPr algn="l" fontAlgn="b"/>
                      <a:r>
                        <a:rPr lang="en-US" sz="800" b="0" i="0" u="none" strike="noStrike">
                          <a:effectLst/>
                          <a:latin typeface="Arial" panose="020B0604020202020204" pitchFamily="34" charset="0"/>
                        </a:rPr>
                        <a:t>Lightbay Investment Partners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37,604,497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13.1%</a:t>
                      </a:r>
                    </a:p>
                  </a:txBody>
                  <a:tcPr marL="8692" marR="78231" marT="8692" marB="0" anchor="b">
                    <a:lnL>
                      <a:noFill/>
                    </a:lnL>
                    <a:lnR>
                      <a:noFill/>
                    </a:lnR>
                    <a:lnT>
                      <a:noFill/>
                    </a:lnT>
                    <a:lnB>
                      <a:noFill/>
                    </a:lnB>
                  </a:tcPr>
                </a:tc>
                <a:extLst>
                  <a:ext uri="{0D108BD9-81ED-4DB2-BD59-A6C34878D82A}">
                    <a16:rowId xmlns:a16="http://schemas.microsoft.com/office/drawing/2014/main" val="2130799468"/>
                  </a:ext>
                </a:extLst>
              </a:tr>
              <a:tr h="135070">
                <a:tc>
                  <a:txBody>
                    <a:bodyPr/>
                    <a:lstStyle/>
                    <a:p>
                      <a:pPr algn="l" fontAlgn="b"/>
                      <a:r>
                        <a:rPr lang="en-US" sz="800" b="0" i="0" u="none" strike="noStrike">
                          <a:effectLst/>
                          <a:latin typeface="Arial" panose="020B0604020202020204" pitchFamily="34" charset="0"/>
                        </a:rPr>
                        <a:t>Lindsay, Goldberg &amp; Bessemer II,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8.0%</a:t>
                      </a:r>
                    </a:p>
                  </a:txBody>
                  <a:tcPr marL="8692" marR="78231" marT="8692" marB="0" anchor="b">
                    <a:lnL>
                      <a:noFill/>
                    </a:lnL>
                    <a:lnR>
                      <a:noFill/>
                    </a:lnR>
                    <a:lnT>
                      <a:noFill/>
                    </a:lnT>
                    <a:lnB>
                      <a:noFill/>
                    </a:lnB>
                  </a:tcPr>
                </a:tc>
                <a:extLst>
                  <a:ext uri="{0D108BD9-81ED-4DB2-BD59-A6C34878D82A}">
                    <a16:rowId xmlns:a16="http://schemas.microsoft.com/office/drawing/2014/main" val="2014331411"/>
                  </a:ext>
                </a:extLst>
              </a:tr>
              <a:tr h="135070">
                <a:tc>
                  <a:txBody>
                    <a:bodyPr/>
                    <a:lstStyle/>
                    <a:p>
                      <a:pPr algn="l" fontAlgn="b"/>
                      <a:r>
                        <a:rPr lang="en-US" sz="800" b="0" i="0" u="none" strike="noStrike">
                          <a:effectLst/>
                          <a:latin typeface="Arial" panose="020B0604020202020204" pitchFamily="34" charset="0"/>
                        </a:rPr>
                        <a:t>Lindsay, Goldberg &amp; Bessemer III,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1.18</a:t>
                      </a:r>
                    </a:p>
                  </a:txBody>
                  <a:tcPr marL="8692" marR="78231" marT="8692"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6.8%</a:t>
                      </a:r>
                    </a:p>
                  </a:txBody>
                  <a:tcPr marL="8692" marR="78231" marT="8692" marB="0" anchor="b">
                    <a:lnL>
                      <a:noFill/>
                    </a:lnL>
                    <a:lnR>
                      <a:noFill/>
                    </a:lnR>
                    <a:lnT>
                      <a:noFill/>
                    </a:lnT>
                    <a:lnB>
                      <a:noFill/>
                    </a:lnB>
                  </a:tcPr>
                </a:tc>
                <a:extLst>
                  <a:ext uri="{0D108BD9-81ED-4DB2-BD59-A6C34878D82A}">
                    <a16:rowId xmlns:a16="http://schemas.microsoft.com/office/drawing/2014/main" val="4015006233"/>
                  </a:ext>
                </a:extLst>
              </a:tr>
            </a:tbl>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5925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27500"/>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01534"/>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2885136"/>
              </p:ext>
            </p:extLst>
          </p:nvPr>
        </p:nvGraphicFramePr>
        <p:xfrm>
          <a:off x="533400" y="1352551"/>
          <a:ext cx="8153400" cy="3241678"/>
        </p:xfrm>
        <a:graphic>
          <a:graphicData uri="http://schemas.openxmlformats.org/drawingml/2006/table">
            <a:tbl>
              <a:tblPr/>
              <a:tblGrid>
                <a:gridCol w="4171248">
                  <a:extLst>
                    <a:ext uri="{9D8B030D-6E8A-4147-A177-3AD203B41FA5}">
                      <a16:colId xmlns:a16="http://schemas.microsoft.com/office/drawing/2014/main" val="1067232100"/>
                    </a:ext>
                  </a:extLst>
                </a:gridCol>
                <a:gridCol w="1412662">
                  <a:extLst>
                    <a:ext uri="{9D8B030D-6E8A-4147-A177-3AD203B41FA5}">
                      <a16:colId xmlns:a16="http://schemas.microsoft.com/office/drawing/2014/main" val="4201504399"/>
                    </a:ext>
                  </a:extLst>
                </a:gridCol>
                <a:gridCol w="1323677">
                  <a:extLst>
                    <a:ext uri="{9D8B030D-6E8A-4147-A177-3AD203B41FA5}">
                      <a16:colId xmlns:a16="http://schemas.microsoft.com/office/drawing/2014/main" val="351021893"/>
                    </a:ext>
                  </a:extLst>
                </a:gridCol>
                <a:gridCol w="504258">
                  <a:extLst>
                    <a:ext uri="{9D8B030D-6E8A-4147-A177-3AD203B41FA5}">
                      <a16:colId xmlns:a16="http://schemas.microsoft.com/office/drawing/2014/main" val="655418423"/>
                    </a:ext>
                  </a:extLst>
                </a:gridCol>
                <a:gridCol w="741555">
                  <a:extLst>
                    <a:ext uri="{9D8B030D-6E8A-4147-A177-3AD203B41FA5}">
                      <a16:colId xmlns:a16="http://schemas.microsoft.com/office/drawing/2014/main" val="395964119"/>
                    </a:ext>
                  </a:extLst>
                </a:gridCol>
              </a:tblGrid>
              <a:tr h="148707">
                <a:tc>
                  <a:txBody>
                    <a:bodyPr/>
                    <a:lstStyle/>
                    <a:p>
                      <a:pPr algn="l" fontAlgn="b"/>
                      <a:r>
                        <a:rPr lang="en-US" sz="900" b="1" i="0" u="sng" strike="noStrike">
                          <a:effectLst/>
                          <a:latin typeface="Arial" panose="020B0604020202020204" pitchFamily="34" charset="0"/>
                        </a:rPr>
                        <a:t>Private Investment Partnerships</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92" marR="8692" marT="8692" marB="0" anchor="b">
                    <a:lnL>
                      <a:noFill/>
                    </a:lnL>
                    <a:lnR>
                      <a:noFill/>
                    </a:lnR>
                    <a:lnT>
                      <a:noFill/>
                    </a:lnT>
                    <a:lnB>
                      <a:noFill/>
                    </a:lnB>
                    <a:solidFill>
                      <a:srgbClr val="B8CCE4"/>
                    </a:solidFill>
                  </a:tcPr>
                </a:tc>
                <a:extLst>
                  <a:ext uri="{0D108BD9-81ED-4DB2-BD59-A6C34878D82A}">
                    <a16:rowId xmlns:a16="http://schemas.microsoft.com/office/drawing/2014/main" val="1055635843"/>
                  </a:ext>
                </a:extLst>
              </a:tr>
              <a:tr h="134477">
                <a:tc>
                  <a:txBody>
                    <a:bodyPr/>
                    <a:lstStyle/>
                    <a:p>
                      <a:pPr algn="l" fontAlgn="b"/>
                      <a:r>
                        <a:rPr lang="en-US" sz="800" b="0" i="0" u="none" strike="noStrike">
                          <a:effectLst/>
                          <a:latin typeface="Arial" panose="020B0604020202020204" pitchFamily="34" charset="0"/>
                        </a:rPr>
                        <a:t>Livingbridge 7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79,484,938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574575744"/>
                  </a:ext>
                </a:extLst>
              </a:tr>
              <a:tr h="134477">
                <a:tc>
                  <a:txBody>
                    <a:bodyPr/>
                    <a:lstStyle/>
                    <a:p>
                      <a:pPr algn="l" fontAlgn="b"/>
                      <a:r>
                        <a:rPr lang="en-US" sz="800" b="0" i="0" u="none" strike="noStrike">
                          <a:effectLst/>
                          <a:latin typeface="Arial" panose="020B0604020202020204" pitchFamily="34" charset="0"/>
                        </a:rPr>
                        <a:t>Livingbridge Enterprise 3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32,305,168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4,083,588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0.77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3932034936"/>
                  </a:ext>
                </a:extLst>
              </a:tr>
              <a:tr h="134477">
                <a:tc>
                  <a:txBody>
                    <a:bodyPr/>
                    <a:lstStyle/>
                    <a:p>
                      <a:pPr algn="l" fontAlgn="b"/>
                      <a:r>
                        <a:rPr lang="en-US" sz="800" b="0" i="0" u="none" strike="noStrike">
                          <a:effectLst/>
                          <a:latin typeface="Arial" panose="020B0604020202020204" pitchFamily="34" charset="0"/>
                        </a:rPr>
                        <a:t>MBK Partners Fund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1385309199"/>
                  </a:ext>
                </a:extLst>
              </a:tr>
              <a:tr h="134477">
                <a:tc>
                  <a:txBody>
                    <a:bodyPr/>
                    <a:lstStyle/>
                    <a:p>
                      <a:pPr algn="l" fontAlgn="b"/>
                      <a:r>
                        <a:rPr lang="en-US" sz="800" b="0" i="0" u="none" strike="noStrike">
                          <a:effectLst/>
                          <a:latin typeface="Arial" panose="020B0604020202020204" pitchFamily="34" charset="0"/>
                        </a:rPr>
                        <a:t>Montagu Private Equity IV,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56,819,796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12,262,208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14.1%</a:t>
                      </a:r>
                    </a:p>
                  </a:txBody>
                  <a:tcPr marL="8692" marR="78231" marT="8692" marB="0" anchor="b">
                    <a:lnL>
                      <a:noFill/>
                    </a:lnL>
                    <a:lnR>
                      <a:noFill/>
                    </a:lnR>
                    <a:lnT>
                      <a:noFill/>
                    </a:lnT>
                    <a:lnB>
                      <a:noFill/>
                    </a:lnB>
                  </a:tcPr>
                </a:tc>
                <a:extLst>
                  <a:ext uri="{0D108BD9-81ED-4DB2-BD59-A6C34878D82A}">
                    <a16:rowId xmlns:a16="http://schemas.microsoft.com/office/drawing/2014/main" val="3347997109"/>
                  </a:ext>
                </a:extLst>
              </a:tr>
              <a:tr h="134477">
                <a:tc>
                  <a:txBody>
                    <a:bodyPr/>
                    <a:lstStyle/>
                    <a:p>
                      <a:pPr algn="l" fontAlgn="b"/>
                      <a:r>
                        <a:rPr lang="en-US" sz="800" b="0" i="0" u="none" strike="noStrike">
                          <a:effectLst/>
                          <a:latin typeface="Arial" panose="020B0604020202020204" pitchFamily="34" charset="0"/>
                        </a:rPr>
                        <a:t>Montagu V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111,109,877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112,239,630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20.8%</a:t>
                      </a:r>
                    </a:p>
                  </a:txBody>
                  <a:tcPr marL="8692" marR="78231" marT="8692" marB="0" anchor="b">
                    <a:lnL>
                      <a:noFill/>
                    </a:lnL>
                    <a:lnR>
                      <a:noFill/>
                    </a:lnR>
                    <a:lnT>
                      <a:noFill/>
                    </a:lnT>
                    <a:lnB>
                      <a:noFill/>
                    </a:lnB>
                  </a:tcPr>
                </a:tc>
                <a:extLst>
                  <a:ext uri="{0D108BD9-81ED-4DB2-BD59-A6C34878D82A}">
                    <a16:rowId xmlns:a16="http://schemas.microsoft.com/office/drawing/2014/main" val="4249395673"/>
                  </a:ext>
                </a:extLst>
              </a:tr>
              <a:tr h="134477">
                <a:tc>
                  <a:txBody>
                    <a:bodyPr/>
                    <a:lstStyle/>
                    <a:p>
                      <a:pPr algn="l" fontAlgn="b"/>
                      <a:r>
                        <a:rPr lang="en-US" sz="800" b="0" i="0" u="none" strike="noStrike">
                          <a:effectLst/>
                          <a:latin typeface="Arial" panose="020B0604020202020204" pitchFamily="34" charset="0"/>
                        </a:rPr>
                        <a:t>Montagu VI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85,323,261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1455583786"/>
                  </a:ext>
                </a:extLst>
              </a:tr>
              <a:tr h="134477">
                <a:tc>
                  <a:txBody>
                    <a:bodyPr/>
                    <a:lstStyle/>
                    <a:p>
                      <a:pPr algn="l" fontAlgn="b"/>
                      <a:r>
                        <a:rPr lang="en-US" sz="800" b="0" i="0" u="none" strike="noStrike">
                          <a:effectLst/>
                          <a:latin typeface="Arial" panose="020B0604020202020204" pitchFamily="34" charset="0"/>
                        </a:rPr>
                        <a:t>New Mountain Partners 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588,290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13.6%</a:t>
                      </a:r>
                    </a:p>
                  </a:txBody>
                  <a:tcPr marL="8692" marR="78231" marT="8692" marB="0" anchor="b">
                    <a:lnL>
                      <a:noFill/>
                    </a:lnL>
                    <a:lnR>
                      <a:noFill/>
                    </a:lnR>
                    <a:lnT>
                      <a:noFill/>
                    </a:lnT>
                    <a:lnB>
                      <a:noFill/>
                    </a:lnB>
                  </a:tcPr>
                </a:tc>
                <a:extLst>
                  <a:ext uri="{0D108BD9-81ED-4DB2-BD59-A6C34878D82A}">
                    <a16:rowId xmlns:a16="http://schemas.microsoft.com/office/drawing/2014/main" val="2719353991"/>
                  </a:ext>
                </a:extLst>
              </a:tr>
              <a:tr h="134477">
                <a:tc>
                  <a:txBody>
                    <a:bodyPr/>
                    <a:lstStyle/>
                    <a:p>
                      <a:pPr algn="l" fontAlgn="b"/>
                      <a:r>
                        <a:rPr lang="en-US" sz="800" b="0" i="0" u="none" strike="noStrike">
                          <a:effectLst/>
                          <a:latin typeface="Arial" panose="020B0604020202020204" pitchFamily="34" charset="0"/>
                        </a:rPr>
                        <a:t>New Mountain Partners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54,170,886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13.8%</a:t>
                      </a:r>
                    </a:p>
                  </a:txBody>
                  <a:tcPr marL="8692" marR="78231" marT="8692" marB="0" anchor="b">
                    <a:lnL>
                      <a:noFill/>
                    </a:lnL>
                    <a:lnR>
                      <a:noFill/>
                    </a:lnR>
                    <a:lnT>
                      <a:noFill/>
                    </a:lnT>
                    <a:lnB>
                      <a:noFill/>
                    </a:lnB>
                  </a:tcPr>
                </a:tc>
                <a:extLst>
                  <a:ext uri="{0D108BD9-81ED-4DB2-BD59-A6C34878D82A}">
                    <a16:rowId xmlns:a16="http://schemas.microsoft.com/office/drawing/2014/main" val="955804460"/>
                  </a:ext>
                </a:extLst>
              </a:tr>
              <a:tr h="134477">
                <a:tc>
                  <a:txBody>
                    <a:bodyPr/>
                    <a:lstStyle/>
                    <a:p>
                      <a:pPr algn="l" fontAlgn="b"/>
                      <a:r>
                        <a:rPr lang="en-US" sz="800" b="0" i="0" u="none" strike="noStrike">
                          <a:effectLst/>
                          <a:latin typeface="Arial" panose="020B0604020202020204" pitchFamily="34" charset="0"/>
                        </a:rPr>
                        <a:t>New Mountain Partners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22.1%</a:t>
                      </a:r>
                    </a:p>
                  </a:txBody>
                  <a:tcPr marL="8692" marR="78231" marT="8692" marB="0" anchor="b">
                    <a:lnL>
                      <a:noFill/>
                    </a:lnL>
                    <a:lnR>
                      <a:noFill/>
                    </a:lnR>
                    <a:lnT>
                      <a:noFill/>
                    </a:lnT>
                    <a:lnB>
                      <a:noFill/>
                    </a:lnB>
                  </a:tcPr>
                </a:tc>
                <a:extLst>
                  <a:ext uri="{0D108BD9-81ED-4DB2-BD59-A6C34878D82A}">
                    <a16:rowId xmlns:a16="http://schemas.microsoft.com/office/drawing/2014/main" val="3674778348"/>
                  </a:ext>
                </a:extLst>
              </a:tr>
              <a:tr h="134477">
                <a:tc>
                  <a:txBody>
                    <a:bodyPr/>
                    <a:lstStyle/>
                    <a:p>
                      <a:pPr algn="l" fontAlgn="b"/>
                      <a:r>
                        <a:rPr lang="en-US" sz="800" b="0" i="0" u="none" strike="noStrike">
                          <a:effectLst/>
                          <a:latin typeface="Arial" panose="020B0604020202020204" pitchFamily="34" charset="0"/>
                        </a:rPr>
                        <a:t>NIC Fund II Cayman,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38,742,796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3951890933"/>
                  </a:ext>
                </a:extLst>
              </a:tr>
              <a:tr h="134477">
                <a:tc>
                  <a:txBody>
                    <a:bodyPr/>
                    <a:lstStyle/>
                    <a:p>
                      <a:pPr algn="l" fontAlgn="b"/>
                      <a:r>
                        <a:rPr lang="en-US" sz="800" b="0" i="0" u="none" strike="noStrike" dirty="0">
                          <a:effectLst/>
                          <a:latin typeface="Arial" panose="020B0604020202020204" pitchFamily="34" charset="0"/>
                        </a:rPr>
                        <a:t>OpCapita Consumer Opportunities Fund II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38,251,366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27,763,012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0.89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-4.7%</a:t>
                      </a:r>
                    </a:p>
                  </a:txBody>
                  <a:tcPr marL="8692" marR="78231" marT="8692" marB="0" anchor="b">
                    <a:lnL>
                      <a:noFill/>
                    </a:lnL>
                    <a:lnR>
                      <a:noFill/>
                    </a:lnR>
                    <a:lnT>
                      <a:noFill/>
                    </a:lnT>
                    <a:lnB>
                      <a:noFill/>
                    </a:lnB>
                  </a:tcPr>
                </a:tc>
                <a:extLst>
                  <a:ext uri="{0D108BD9-81ED-4DB2-BD59-A6C34878D82A}">
                    <a16:rowId xmlns:a16="http://schemas.microsoft.com/office/drawing/2014/main" val="1173319525"/>
                  </a:ext>
                </a:extLst>
              </a:tr>
              <a:tr h="134477">
                <a:tc>
                  <a:txBody>
                    <a:bodyPr/>
                    <a:lstStyle/>
                    <a:p>
                      <a:pPr algn="l" fontAlgn="b"/>
                      <a:r>
                        <a:rPr lang="en-US" sz="800" b="0" i="0" u="none" strike="noStrike">
                          <a:effectLst/>
                          <a:latin typeface="Arial" panose="020B0604020202020204" pitchFamily="34" charset="0"/>
                        </a:rPr>
                        <a:t>OpCapita Consumer Opportunities Fund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38,682,154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a:t>
                      </a:r>
                    </a:p>
                  </a:txBody>
                  <a:tcPr marL="8692" marR="78231" marT="8692" marB="0" anchor="b">
                    <a:lnL>
                      <a:noFill/>
                    </a:lnL>
                    <a:lnR>
                      <a:noFill/>
                    </a:lnR>
                    <a:lnT>
                      <a:noFill/>
                    </a:lnT>
                    <a:lnB>
                      <a:noFill/>
                    </a:lnB>
                  </a:tcPr>
                </a:tc>
                <a:extLst>
                  <a:ext uri="{0D108BD9-81ED-4DB2-BD59-A6C34878D82A}">
                    <a16:rowId xmlns:a16="http://schemas.microsoft.com/office/drawing/2014/main" val="2053088280"/>
                  </a:ext>
                </a:extLst>
              </a:tr>
              <a:tr h="134477">
                <a:tc>
                  <a:txBody>
                    <a:bodyPr/>
                    <a:lstStyle/>
                    <a:p>
                      <a:pPr algn="l" fontAlgn="b"/>
                      <a:r>
                        <a:rPr lang="en-US" sz="800" b="0" i="0" u="none" strike="noStrike">
                          <a:effectLst/>
                          <a:latin typeface="Arial" panose="020B0604020202020204" pitchFamily="34" charset="0"/>
                        </a:rPr>
                        <a:t>OpenView Venture Partners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43,284,064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15.6%</a:t>
                      </a:r>
                    </a:p>
                  </a:txBody>
                  <a:tcPr marL="8692" marR="78231" marT="8692" marB="0" anchor="b">
                    <a:lnL>
                      <a:noFill/>
                    </a:lnL>
                    <a:lnR>
                      <a:noFill/>
                    </a:lnR>
                    <a:lnT>
                      <a:noFill/>
                    </a:lnT>
                    <a:lnB>
                      <a:noFill/>
                    </a:lnB>
                  </a:tcPr>
                </a:tc>
                <a:extLst>
                  <a:ext uri="{0D108BD9-81ED-4DB2-BD59-A6C34878D82A}">
                    <a16:rowId xmlns:a16="http://schemas.microsoft.com/office/drawing/2014/main" val="1097562063"/>
                  </a:ext>
                </a:extLst>
              </a:tr>
              <a:tr h="134477">
                <a:tc>
                  <a:txBody>
                    <a:bodyPr/>
                    <a:lstStyle/>
                    <a:p>
                      <a:pPr algn="l" fontAlgn="b"/>
                      <a:r>
                        <a:rPr lang="en-US" sz="800" b="0" i="0" u="none" strike="noStrike">
                          <a:effectLst/>
                          <a:latin typeface="Arial" panose="020B0604020202020204" pitchFamily="34" charset="0"/>
                        </a:rPr>
                        <a:t>OpenView Venture Partners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54,079,401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58.0%</a:t>
                      </a:r>
                    </a:p>
                  </a:txBody>
                  <a:tcPr marL="8692" marR="78231" marT="8692" marB="0" anchor="b">
                    <a:lnL>
                      <a:noFill/>
                    </a:lnL>
                    <a:lnR>
                      <a:noFill/>
                    </a:lnR>
                    <a:lnT>
                      <a:noFill/>
                    </a:lnT>
                    <a:lnB>
                      <a:noFill/>
                    </a:lnB>
                  </a:tcPr>
                </a:tc>
                <a:extLst>
                  <a:ext uri="{0D108BD9-81ED-4DB2-BD59-A6C34878D82A}">
                    <a16:rowId xmlns:a16="http://schemas.microsoft.com/office/drawing/2014/main" val="3758202938"/>
                  </a:ext>
                </a:extLst>
              </a:tr>
              <a:tr h="134477">
                <a:tc>
                  <a:txBody>
                    <a:bodyPr/>
                    <a:lstStyle/>
                    <a:p>
                      <a:pPr algn="l" fontAlgn="b"/>
                      <a:r>
                        <a:rPr lang="en-US" sz="800" b="0" i="0" u="none" strike="noStrike">
                          <a:effectLst/>
                          <a:latin typeface="Arial" panose="020B0604020202020204" pitchFamily="34" charset="0"/>
                        </a:rPr>
                        <a:t>OpenView Venture Partners VI,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2,397,601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0.78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1256652808"/>
                  </a:ext>
                </a:extLst>
              </a:tr>
              <a:tr h="134477">
                <a:tc>
                  <a:txBody>
                    <a:bodyPr/>
                    <a:lstStyle/>
                    <a:p>
                      <a:pPr algn="l" fontAlgn="b"/>
                      <a:r>
                        <a:rPr lang="en-US" sz="800" b="0" i="0" u="none" strike="noStrike">
                          <a:effectLst/>
                          <a:latin typeface="Arial" panose="020B0604020202020204" pitchFamily="34" charset="0"/>
                        </a:rPr>
                        <a:t>PAI Europe 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42,563,071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7.0%</a:t>
                      </a:r>
                    </a:p>
                  </a:txBody>
                  <a:tcPr marL="8692" marR="78231" marT="8692" marB="0" anchor="b">
                    <a:lnL>
                      <a:noFill/>
                    </a:lnL>
                    <a:lnR>
                      <a:noFill/>
                    </a:lnR>
                    <a:lnT>
                      <a:noFill/>
                    </a:lnT>
                    <a:lnB>
                      <a:noFill/>
                    </a:lnB>
                  </a:tcPr>
                </a:tc>
                <a:extLst>
                  <a:ext uri="{0D108BD9-81ED-4DB2-BD59-A6C34878D82A}">
                    <a16:rowId xmlns:a16="http://schemas.microsoft.com/office/drawing/2014/main" val="403338902"/>
                  </a:ext>
                </a:extLst>
              </a:tr>
              <a:tr h="134477">
                <a:tc>
                  <a:txBody>
                    <a:bodyPr/>
                    <a:lstStyle/>
                    <a:p>
                      <a:pPr algn="l" fontAlgn="b"/>
                      <a:r>
                        <a:rPr lang="en-US" sz="800" b="0" i="0" u="none" strike="noStrike">
                          <a:effectLst/>
                          <a:latin typeface="Arial" panose="020B0604020202020204" pitchFamily="34" charset="0"/>
                        </a:rPr>
                        <a:t>Pantheon Global Secondary Fund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13,667,369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13.0%</a:t>
                      </a:r>
                    </a:p>
                  </a:txBody>
                  <a:tcPr marL="8692" marR="78231" marT="8692" marB="0" anchor="b">
                    <a:lnL>
                      <a:noFill/>
                    </a:lnL>
                    <a:lnR>
                      <a:noFill/>
                    </a:lnR>
                    <a:lnT>
                      <a:noFill/>
                    </a:lnT>
                    <a:lnB>
                      <a:noFill/>
                    </a:lnB>
                  </a:tcPr>
                </a:tc>
                <a:extLst>
                  <a:ext uri="{0D108BD9-81ED-4DB2-BD59-A6C34878D82A}">
                    <a16:rowId xmlns:a16="http://schemas.microsoft.com/office/drawing/2014/main" val="1847218759"/>
                  </a:ext>
                </a:extLst>
              </a:tr>
              <a:tr h="134477">
                <a:tc>
                  <a:txBody>
                    <a:bodyPr/>
                    <a:lstStyle/>
                    <a:p>
                      <a:pPr algn="l" fontAlgn="b"/>
                      <a:r>
                        <a:rPr lang="en-US" sz="800" b="0" i="0" u="none" strike="noStrike">
                          <a:effectLst/>
                          <a:latin typeface="Arial" panose="020B0604020202020204" pitchFamily="34" charset="0"/>
                        </a:rPr>
                        <a:t>Pantheon Venture Partners II,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6.8%</a:t>
                      </a:r>
                    </a:p>
                  </a:txBody>
                  <a:tcPr marL="8692" marR="78231" marT="8692" marB="0" anchor="b">
                    <a:lnL>
                      <a:noFill/>
                    </a:lnL>
                    <a:lnR>
                      <a:noFill/>
                    </a:lnR>
                    <a:lnT>
                      <a:noFill/>
                    </a:lnT>
                    <a:lnB>
                      <a:noFill/>
                    </a:lnB>
                  </a:tcPr>
                </a:tc>
                <a:extLst>
                  <a:ext uri="{0D108BD9-81ED-4DB2-BD59-A6C34878D82A}">
                    <a16:rowId xmlns:a16="http://schemas.microsoft.com/office/drawing/2014/main" val="2050497672"/>
                  </a:ext>
                </a:extLst>
              </a:tr>
              <a:tr h="134477">
                <a:tc>
                  <a:txBody>
                    <a:bodyPr/>
                    <a:lstStyle/>
                    <a:p>
                      <a:pPr algn="l" fontAlgn="b"/>
                      <a:r>
                        <a:rPr lang="en-US" sz="800" b="0" i="0" u="none" strike="noStrike">
                          <a:effectLst/>
                          <a:latin typeface="Arial" panose="020B0604020202020204" pitchFamily="34" charset="0"/>
                        </a:rPr>
                        <a:t>Paul Capital Top Tier Investments 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4.3%</a:t>
                      </a:r>
                    </a:p>
                  </a:txBody>
                  <a:tcPr marL="8692" marR="78231" marT="8692" marB="0" anchor="b">
                    <a:lnL>
                      <a:noFill/>
                    </a:lnL>
                    <a:lnR>
                      <a:noFill/>
                    </a:lnR>
                    <a:lnT>
                      <a:noFill/>
                    </a:lnT>
                    <a:lnB>
                      <a:noFill/>
                    </a:lnB>
                  </a:tcPr>
                </a:tc>
                <a:extLst>
                  <a:ext uri="{0D108BD9-81ED-4DB2-BD59-A6C34878D82A}">
                    <a16:rowId xmlns:a16="http://schemas.microsoft.com/office/drawing/2014/main" val="990208056"/>
                  </a:ext>
                </a:extLst>
              </a:tr>
              <a:tr h="134477">
                <a:tc>
                  <a:txBody>
                    <a:bodyPr/>
                    <a:lstStyle/>
                    <a:p>
                      <a:pPr algn="l" fontAlgn="b"/>
                      <a:r>
                        <a:rPr lang="en-US" sz="800" b="0" i="0" u="none" strike="noStrike">
                          <a:effectLst/>
                          <a:latin typeface="Arial" panose="020B0604020202020204" pitchFamily="34" charset="0"/>
                        </a:rPr>
                        <a:t>Paul Capital Top Tier Investments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10,852,122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5.3%</a:t>
                      </a:r>
                    </a:p>
                  </a:txBody>
                  <a:tcPr marL="8692" marR="78231" marT="8692" marB="0" anchor="b">
                    <a:lnL>
                      <a:noFill/>
                    </a:lnL>
                    <a:lnR>
                      <a:noFill/>
                    </a:lnR>
                    <a:lnT>
                      <a:noFill/>
                    </a:lnT>
                    <a:lnB>
                      <a:noFill/>
                    </a:lnB>
                  </a:tcPr>
                </a:tc>
                <a:extLst>
                  <a:ext uri="{0D108BD9-81ED-4DB2-BD59-A6C34878D82A}">
                    <a16:rowId xmlns:a16="http://schemas.microsoft.com/office/drawing/2014/main" val="3961386911"/>
                  </a:ext>
                </a:extLst>
              </a:tr>
              <a:tr h="134477">
                <a:tc>
                  <a:txBody>
                    <a:bodyPr/>
                    <a:lstStyle/>
                    <a:p>
                      <a:pPr algn="l" fontAlgn="b"/>
                      <a:r>
                        <a:rPr lang="en-US" sz="800" b="0" i="0" u="none" strike="noStrike">
                          <a:effectLst/>
                          <a:latin typeface="Arial" panose="020B0604020202020204" pitchFamily="34" charset="0"/>
                        </a:rPr>
                        <a:t>Paul Capital Top Tier Investments IV,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13.9%</a:t>
                      </a:r>
                    </a:p>
                  </a:txBody>
                  <a:tcPr marL="8692" marR="78231" marT="8692" marB="0" anchor="b">
                    <a:lnL>
                      <a:noFill/>
                    </a:lnL>
                    <a:lnR>
                      <a:noFill/>
                    </a:lnR>
                    <a:lnT>
                      <a:noFill/>
                    </a:lnT>
                    <a:lnB>
                      <a:noFill/>
                    </a:lnB>
                  </a:tcPr>
                </a:tc>
                <a:extLst>
                  <a:ext uri="{0D108BD9-81ED-4DB2-BD59-A6C34878D82A}">
                    <a16:rowId xmlns:a16="http://schemas.microsoft.com/office/drawing/2014/main" val="861483225"/>
                  </a:ext>
                </a:extLst>
              </a:tr>
              <a:tr h="134477">
                <a:tc>
                  <a:txBody>
                    <a:bodyPr/>
                    <a:lstStyle/>
                    <a:p>
                      <a:pPr algn="l" fontAlgn="b"/>
                      <a:r>
                        <a:rPr lang="en-US" sz="800" b="0" i="0" u="none" strike="noStrike">
                          <a:effectLst/>
                          <a:latin typeface="Arial" panose="020B0604020202020204" pitchFamily="34" charset="0"/>
                        </a:rPr>
                        <a:t>Paul Capital Top Tier Special Opportunities Fund,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12,450,000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2,861,885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0.86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a:t>
                      </a:r>
                    </a:p>
                  </a:txBody>
                  <a:tcPr marL="8692" marR="78231" marT="8692" marB="0" anchor="b">
                    <a:lnL>
                      <a:noFill/>
                    </a:lnL>
                    <a:lnR>
                      <a:noFill/>
                    </a:lnR>
                    <a:lnT>
                      <a:noFill/>
                    </a:lnT>
                    <a:lnB>
                      <a:noFill/>
                    </a:lnB>
                  </a:tcPr>
                </a:tc>
                <a:extLst>
                  <a:ext uri="{0D108BD9-81ED-4DB2-BD59-A6C34878D82A}">
                    <a16:rowId xmlns:a16="http://schemas.microsoft.com/office/drawing/2014/main" val="2636867409"/>
                  </a:ext>
                </a:extLst>
              </a:tr>
              <a:tr h="134477">
                <a:tc>
                  <a:txBody>
                    <a:bodyPr/>
                    <a:lstStyle/>
                    <a:p>
                      <a:pPr algn="l" fontAlgn="b"/>
                      <a:r>
                        <a:rPr lang="en-US" sz="800" b="0" i="0" u="none" strike="noStrike">
                          <a:effectLst/>
                          <a:latin typeface="Arial" panose="020B0604020202020204" pitchFamily="34" charset="0"/>
                        </a:rPr>
                        <a:t>Peak Rock Capital Credit Fund II</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2,186,688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a:t>
                      </a:r>
                    </a:p>
                  </a:txBody>
                  <a:tcPr marL="8692" marR="78231" marT="8692"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0.6%</a:t>
                      </a:r>
                    </a:p>
                  </a:txBody>
                  <a:tcPr marL="8692" marR="78231" marT="8692" marB="0" anchor="b">
                    <a:lnL>
                      <a:noFill/>
                    </a:lnL>
                    <a:lnR>
                      <a:noFill/>
                    </a:lnR>
                    <a:lnT>
                      <a:noFill/>
                    </a:lnT>
                    <a:lnB>
                      <a:noFill/>
                    </a:lnB>
                  </a:tcPr>
                </a:tc>
                <a:extLst>
                  <a:ext uri="{0D108BD9-81ED-4DB2-BD59-A6C34878D82A}">
                    <a16:rowId xmlns:a16="http://schemas.microsoft.com/office/drawing/2014/main" val="1565623364"/>
                  </a:ext>
                </a:extLst>
              </a:tr>
            </a:tbl>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65825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09744"/>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24522" y="4845924"/>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595796861"/>
              </p:ext>
            </p:extLst>
          </p:nvPr>
        </p:nvGraphicFramePr>
        <p:xfrm>
          <a:off x="524522" y="1341766"/>
          <a:ext cx="8238478" cy="3252462"/>
        </p:xfrm>
        <a:graphic>
          <a:graphicData uri="http://schemas.openxmlformats.org/drawingml/2006/table">
            <a:tbl>
              <a:tblPr/>
              <a:tblGrid>
                <a:gridCol w="4214774">
                  <a:extLst>
                    <a:ext uri="{9D8B030D-6E8A-4147-A177-3AD203B41FA5}">
                      <a16:colId xmlns:a16="http://schemas.microsoft.com/office/drawing/2014/main" val="86990933"/>
                    </a:ext>
                  </a:extLst>
                </a:gridCol>
                <a:gridCol w="1427403">
                  <a:extLst>
                    <a:ext uri="{9D8B030D-6E8A-4147-A177-3AD203B41FA5}">
                      <a16:colId xmlns:a16="http://schemas.microsoft.com/office/drawing/2014/main" val="645804333"/>
                    </a:ext>
                  </a:extLst>
                </a:gridCol>
                <a:gridCol w="1337489">
                  <a:extLst>
                    <a:ext uri="{9D8B030D-6E8A-4147-A177-3AD203B41FA5}">
                      <a16:colId xmlns:a16="http://schemas.microsoft.com/office/drawing/2014/main" val="620220141"/>
                    </a:ext>
                  </a:extLst>
                </a:gridCol>
                <a:gridCol w="509519">
                  <a:extLst>
                    <a:ext uri="{9D8B030D-6E8A-4147-A177-3AD203B41FA5}">
                      <a16:colId xmlns:a16="http://schemas.microsoft.com/office/drawing/2014/main" val="4294453688"/>
                    </a:ext>
                  </a:extLst>
                </a:gridCol>
                <a:gridCol w="749293">
                  <a:extLst>
                    <a:ext uri="{9D8B030D-6E8A-4147-A177-3AD203B41FA5}">
                      <a16:colId xmlns:a16="http://schemas.microsoft.com/office/drawing/2014/main" val="850419507"/>
                    </a:ext>
                  </a:extLst>
                </a:gridCol>
              </a:tblGrid>
              <a:tr h="135070">
                <a:tc>
                  <a:txBody>
                    <a:bodyPr/>
                    <a:lstStyle/>
                    <a:p>
                      <a:pPr algn="l" fontAlgn="b"/>
                      <a:r>
                        <a:rPr lang="en-US" sz="900" b="1" i="0" u="sng" strike="noStrike">
                          <a:effectLst/>
                          <a:latin typeface="Arial" panose="020B0604020202020204" pitchFamily="34" charset="0"/>
                        </a:rPr>
                        <a:t>Private Investment Partnerships</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92" marR="8692" marT="8692" marB="0" anchor="b">
                    <a:lnL>
                      <a:noFill/>
                    </a:lnL>
                    <a:lnR>
                      <a:noFill/>
                    </a:lnR>
                    <a:lnT>
                      <a:noFill/>
                    </a:lnT>
                    <a:lnB>
                      <a:noFill/>
                    </a:lnB>
                    <a:solidFill>
                      <a:srgbClr val="B8CCE4"/>
                    </a:solidFill>
                  </a:tcPr>
                </a:tc>
                <a:extLst>
                  <a:ext uri="{0D108BD9-81ED-4DB2-BD59-A6C34878D82A}">
                    <a16:rowId xmlns:a16="http://schemas.microsoft.com/office/drawing/2014/main" val="4044948554"/>
                  </a:ext>
                </a:extLst>
              </a:tr>
              <a:tr h="135070">
                <a:tc>
                  <a:txBody>
                    <a:bodyPr/>
                    <a:lstStyle/>
                    <a:p>
                      <a:pPr algn="l" fontAlgn="b"/>
                      <a:r>
                        <a:rPr lang="en-US" sz="800" b="0" i="0" u="none" strike="noStrike">
                          <a:effectLst/>
                          <a:latin typeface="Arial" panose="020B0604020202020204" pitchFamily="34" charset="0"/>
                        </a:rPr>
                        <a:t>Peak Rock Capital Fund 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47,423,149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43.1%</a:t>
                      </a:r>
                    </a:p>
                  </a:txBody>
                  <a:tcPr marL="8692" marR="78231" marT="8692" marB="0" anchor="b">
                    <a:lnL>
                      <a:noFill/>
                    </a:lnL>
                    <a:lnR>
                      <a:noFill/>
                    </a:lnR>
                    <a:lnT>
                      <a:noFill/>
                    </a:lnT>
                    <a:lnB>
                      <a:noFill/>
                    </a:lnB>
                  </a:tcPr>
                </a:tc>
                <a:extLst>
                  <a:ext uri="{0D108BD9-81ED-4DB2-BD59-A6C34878D82A}">
                    <a16:rowId xmlns:a16="http://schemas.microsoft.com/office/drawing/2014/main" val="2022679224"/>
                  </a:ext>
                </a:extLst>
              </a:tr>
              <a:tr h="135070">
                <a:tc>
                  <a:txBody>
                    <a:bodyPr/>
                    <a:lstStyle/>
                    <a:p>
                      <a:pPr algn="l" fontAlgn="b"/>
                      <a:r>
                        <a:rPr lang="es-ES" sz="800" b="0" i="0" u="none" strike="noStrike">
                          <a:effectLst/>
                          <a:latin typeface="Arial" panose="020B0604020202020204" pitchFamily="34" charset="0"/>
                        </a:rPr>
                        <a:t>Permira European Fund IV,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64,037,705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8.3%</a:t>
                      </a:r>
                    </a:p>
                  </a:txBody>
                  <a:tcPr marL="8692" marR="78231" marT="8692" marB="0" anchor="b">
                    <a:lnL>
                      <a:noFill/>
                    </a:lnL>
                    <a:lnR>
                      <a:noFill/>
                    </a:lnR>
                    <a:lnT>
                      <a:noFill/>
                    </a:lnT>
                    <a:lnB>
                      <a:noFill/>
                    </a:lnB>
                  </a:tcPr>
                </a:tc>
                <a:extLst>
                  <a:ext uri="{0D108BD9-81ED-4DB2-BD59-A6C34878D82A}">
                    <a16:rowId xmlns:a16="http://schemas.microsoft.com/office/drawing/2014/main" val="2766761467"/>
                  </a:ext>
                </a:extLst>
              </a:tr>
              <a:tr h="135070">
                <a:tc>
                  <a:txBody>
                    <a:bodyPr/>
                    <a:lstStyle/>
                    <a:p>
                      <a:pPr algn="l" fontAlgn="b"/>
                      <a:r>
                        <a:rPr lang="en-US" sz="800" b="0" i="0" u="none" strike="noStrike">
                          <a:effectLst/>
                          <a:latin typeface="Arial" panose="020B0604020202020204" pitchFamily="34" charset="0"/>
                        </a:rPr>
                        <a:t>Permira 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136,860,690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142,386,527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2.82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25.6%</a:t>
                      </a:r>
                    </a:p>
                  </a:txBody>
                  <a:tcPr marL="8692" marR="78231" marT="8692" marB="0" anchor="b">
                    <a:lnL>
                      <a:noFill/>
                    </a:lnL>
                    <a:lnR>
                      <a:noFill/>
                    </a:lnR>
                    <a:lnT>
                      <a:noFill/>
                    </a:lnT>
                    <a:lnB>
                      <a:noFill/>
                    </a:lnB>
                  </a:tcPr>
                </a:tc>
                <a:extLst>
                  <a:ext uri="{0D108BD9-81ED-4DB2-BD59-A6C34878D82A}">
                    <a16:rowId xmlns:a16="http://schemas.microsoft.com/office/drawing/2014/main" val="2742807317"/>
                  </a:ext>
                </a:extLst>
              </a:tr>
              <a:tr h="135070">
                <a:tc>
                  <a:txBody>
                    <a:bodyPr/>
                    <a:lstStyle/>
                    <a:p>
                      <a:pPr algn="l" fontAlgn="b"/>
                      <a:r>
                        <a:rPr lang="en-US" sz="800" b="0" i="0" u="none" strike="noStrike">
                          <a:effectLst/>
                          <a:latin typeface="Arial" panose="020B0604020202020204" pitchFamily="34" charset="0"/>
                        </a:rPr>
                        <a:t>Platinum Equity Capital Partners 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6,178,129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a:t>
                      </a:r>
                    </a:p>
                  </a:txBody>
                  <a:tcPr marL="8692" marR="78231" marT="8692" marB="0" anchor="b">
                    <a:lnL>
                      <a:noFill/>
                    </a:lnL>
                    <a:lnR>
                      <a:noFill/>
                    </a:lnR>
                    <a:lnT>
                      <a:noFill/>
                    </a:lnT>
                    <a:lnB>
                      <a:noFill/>
                    </a:lnB>
                  </a:tcPr>
                </a:tc>
                <a:extLst>
                  <a:ext uri="{0D108BD9-81ED-4DB2-BD59-A6C34878D82A}">
                    <a16:rowId xmlns:a16="http://schemas.microsoft.com/office/drawing/2014/main" val="2052952517"/>
                  </a:ext>
                </a:extLst>
              </a:tr>
              <a:tr h="135070">
                <a:tc>
                  <a:txBody>
                    <a:bodyPr/>
                    <a:lstStyle/>
                    <a:p>
                      <a:pPr algn="l" fontAlgn="b"/>
                      <a:r>
                        <a:rPr lang="en-US" sz="800" b="0" i="0" u="none" strike="noStrike">
                          <a:effectLst/>
                          <a:latin typeface="Arial" panose="020B0604020202020204" pitchFamily="34" charset="0"/>
                        </a:rPr>
                        <a:t>Platinum Equity Capital Partners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62,616,316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29.9%</a:t>
                      </a:r>
                    </a:p>
                  </a:txBody>
                  <a:tcPr marL="8692" marR="78231" marT="8692" marB="0" anchor="b">
                    <a:lnL>
                      <a:noFill/>
                    </a:lnL>
                    <a:lnR>
                      <a:noFill/>
                    </a:lnR>
                    <a:lnT>
                      <a:noFill/>
                    </a:lnT>
                    <a:lnB>
                      <a:noFill/>
                    </a:lnB>
                  </a:tcPr>
                </a:tc>
                <a:extLst>
                  <a:ext uri="{0D108BD9-81ED-4DB2-BD59-A6C34878D82A}">
                    <a16:rowId xmlns:a16="http://schemas.microsoft.com/office/drawing/2014/main" val="1167014621"/>
                  </a:ext>
                </a:extLst>
              </a:tr>
              <a:tr h="135070">
                <a:tc>
                  <a:txBody>
                    <a:bodyPr/>
                    <a:lstStyle/>
                    <a:p>
                      <a:pPr algn="l" fontAlgn="b"/>
                      <a:r>
                        <a:rPr lang="en-US" sz="800" b="0" i="0" u="none" strike="noStrike">
                          <a:effectLst/>
                          <a:latin typeface="Arial" panose="020B0604020202020204" pitchFamily="34" charset="0"/>
                        </a:rPr>
                        <a:t>Platinum Equity Capital Partners,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60.2%</a:t>
                      </a:r>
                    </a:p>
                  </a:txBody>
                  <a:tcPr marL="8692" marR="78231" marT="8692" marB="0" anchor="b">
                    <a:lnL>
                      <a:noFill/>
                    </a:lnL>
                    <a:lnR>
                      <a:noFill/>
                    </a:lnR>
                    <a:lnT>
                      <a:noFill/>
                    </a:lnT>
                    <a:lnB>
                      <a:noFill/>
                    </a:lnB>
                  </a:tcPr>
                </a:tc>
                <a:extLst>
                  <a:ext uri="{0D108BD9-81ED-4DB2-BD59-A6C34878D82A}">
                    <a16:rowId xmlns:a16="http://schemas.microsoft.com/office/drawing/2014/main" val="1677717206"/>
                  </a:ext>
                </a:extLst>
              </a:tr>
              <a:tr h="135070">
                <a:tc>
                  <a:txBody>
                    <a:bodyPr/>
                    <a:lstStyle/>
                    <a:p>
                      <a:pPr algn="l" fontAlgn="b"/>
                      <a:r>
                        <a:rPr lang="it-IT" sz="800" b="0" i="0" u="none" strike="noStrike">
                          <a:effectLst/>
                          <a:latin typeface="Arial" panose="020B0604020202020204" pitchFamily="34" charset="0"/>
                        </a:rPr>
                        <a:t>Pomona Capital VI (Combined),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2,015,219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4.6%</a:t>
                      </a:r>
                    </a:p>
                  </a:txBody>
                  <a:tcPr marL="8692" marR="78231" marT="8692" marB="0" anchor="b">
                    <a:lnL>
                      <a:noFill/>
                    </a:lnL>
                    <a:lnR>
                      <a:noFill/>
                    </a:lnR>
                    <a:lnT>
                      <a:noFill/>
                    </a:lnT>
                    <a:lnB>
                      <a:noFill/>
                    </a:lnB>
                  </a:tcPr>
                </a:tc>
                <a:extLst>
                  <a:ext uri="{0D108BD9-81ED-4DB2-BD59-A6C34878D82A}">
                    <a16:rowId xmlns:a16="http://schemas.microsoft.com/office/drawing/2014/main" val="3699463862"/>
                  </a:ext>
                </a:extLst>
              </a:tr>
              <a:tr h="135070">
                <a:tc>
                  <a:txBody>
                    <a:bodyPr/>
                    <a:lstStyle/>
                    <a:p>
                      <a:pPr algn="l" fontAlgn="b"/>
                      <a:r>
                        <a:rPr lang="en-US" sz="800" b="0" i="0" u="none" strike="noStrike">
                          <a:effectLst/>
                          <a:latin typeface="Arial" panose="020B0604020202020204" pitchFamily="34" charset="0"/>
                        </a:rPr>
                        <a:t>Pomona Capital VII (Combined),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7.9%</a:t>
                      </a:r>
                    </a:p>
                  </a:txBody>
                  <a:tcPr marL="8692" marR="78231" marT="8692" marB="0" anchor="b">
                    <a:lnL>
                      <a:noFill/>
                    </a:lnL>
                    <a:lnR>
                      <a:noFill/>
                    </a:lnR>
                    <a:lnT>
                      <a:noFill/>
                    </a:lnT>
                    <a:lnB>
                      <a:noFill/>
                    </a:lnB>
                  </a:tcPr>
                </a:tc>
                <a:extLst>
                  <a:ext uri="{0D108BD9-81ED-4DB2-BD59-A6C34878D82A}">
                    <a16:rowId xmlns:a16="http://schemas.microsoft.com/office/drawing/2014/main" val="2569329092"/>
                  </a:ext>
                </a:extLst>
              </a:tr>
              <a:tr h="135070">
                <a:tc>
                  <a:txBody>
                    <a:bodyPr/>
                    <a:lstStyle/>
                    <a:p>
                      <a:pPr algn="l" fontAlgn="b"/>
                      <a:r>
                        <a:rPr lang="en-US" sz="800" b="0" i="0" u="none" strike="noStrike">
                          <a:effectLst/>
                          <a:latin typeface="Arial" panose="020B0604020202020204" pitchFamily="34" charset="0"/>
                        </a:rPr>
                        <a:t>Post Oak Energy Partners 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20,953,366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8.2%</a:t>
                      </a:r>
                    </a:p>
                  </a:txBody>
                  <a:tcPr marL="8692" marR="78231" marT="8692" marB="0" anchor="b">
                    <a:lnL>
                      <a:noFill/>
                    </a:lnL>
                    <a:lnR>
                      <a:noFill/>
                    </a:lnR>
                    <a:lnT>
                      <a:noFill/>
                    </a:lnT>
                    <a:lnB>
                      <a:noFill/>
                    </a:lnB>
                  </a:tcPr>
                </a:tc>
                <a:extLst>
                  <a:ext uri="{0D108BD9-81ED-4DB2-BD59-A6C34878D82A}">
                    <a16:rowId xmlns:a16="http://schemas.microsoft.com/office/drawing/2014/main" val="2174294617"/>
                  </a:ext>
                </a:extLst>
              </a:tr>
              <a:tr h="135070">
                <a:tc>
                  <a:txBody>
                    <a:bodyPr/>
                    <a:lstStyle/>
                    <a:p>
                      <a:pPr algn="l" fontAlgn="b"/>
                      <a:r>
                        <a:rPr lang="en-US" sz="800" b="0" i="0" u="none" strike="noStrike">
                          <a:effectLst/>
                          <a:latin typeface="Arial" panose="020B0604020202020204" pitchFamily="34" charset="0"/>
                        </a:rPr>
                        <a:t>Post Oak Energy Partners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27,352,382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6.3%</a:t>
                      </a:r>
                    </a:p>
                  </a:txBody>
                  <a:tcPr marL="8692" marR="78231" marT="8692" marB="0" anchor="b">
                    <a:lnL>
                      <a:noFill/>
                    </a:lnL>
                    <a:lnR>
                      <a:noFill/>
                    </a:lnR>
                    <a:lnT>
                      <a:noFill/>
                    </a:lnT>
                    <a:lnB>
                      <a:noFill/>
                    </a:lnB>
                  </a:tcPr>
                </a:tc>
                <a:extLst>
                  <a:ext uri="{0D108BD9-81ED-4DB2-BD59-A6C34878D82A}">
                    <a16:rowId xmlns:a16="http://schemas.microsoft.com/office/drawing/2014/main" val="1311114273"/>
                  </a:ext>
                </a:extLst>
              </a:tr>
              <a:tr h="135070">
                <a:tc>
                  <a:txBody>
                    <a:bodyPr/>
                    <a:lstStyle/>
                    <a:p>
                      <a:pPr algn="l" fontAlgn="b"/>
                      <a:r>
                        <a:rPr lang="en-US" sz="800" b="0" i="0" u="none" strike="noStrike" dirty="0">
                          <a:effectLst/>
                          <a:latin typeface="Arial" panose="020B0604020202020204" pitchFamily="34" charset="0"/>
                        </a:rPr>
                        <a:t>Post Oak Energy Partners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16,066,089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0.67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-23.4%</a:t>
                      </a:r>
                    </a:p>
                  </a:txBody>
                  <a:tcPr marL="8692" marR="78231" marT="8692" marB="0" anchor="b">
                    <a:lnL>
                      <a:noFill/>
                    </a:lnL>
                    <a:lnR>
                      <a:noFill/>
                    </a:lnR>
                    <a:lnT>
                      <a:noFill/>
                    </a:lnT>
                    <a:lnB>
                      <a:noFill/>
                    </a:lnB>
                  </a:tcPr>
                </a:tc>
                <a:extLst>
                  <a:ext uri="{0D108BD9-81ED-4DB2-BD59-A6C34878D82A}">
                    <a16:rowId xmlns:a16="http://schemas.microsoft.com/office/drawing/2014/main" val="811335942"/>
                  </a:ext>
                </a:extLst>
              </a:tr>
              <a:tr h="135070">
                <a:tc>
                  <a:txBody>
                    <a:bodyPr/>
                    <a:lstStyle/>
                    <a:p>
                      <a:pPr algn="l" fontAlgn="b"/>
                      <a:r>
                        <a:rPr lang="en-US" sz="800" b="0" i="0" u="none" strike="noStrike">
                          <a:effectLst/>
                          <a:latin typeface="Arial" panose="020B0604020202020204" pitchFamily="34" charset="0"/>
                        </a:rPr>
                        <a:t>Providence Equity Partners VI,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7.3%</a:t>
                      </a:r>
                    </a:p>
                  </a:txBody>
                  <a:tcPr marL="8692" marR="78231" marT="8692" marB="0" anchor="b">
                    <a:lnL>
                      <a:noFill/>
                    </a:lnL>
                    <a:lnR>
                      <a:noFill/>
                    </a:lnR>
                    <a:lnT>
                      <a:noFill/>
                    </a:lnT>
                    <a:lnB>
                      <a:noFill/>
                    </a:lnB>
                  </a:tcPr>
                </a:tc>
                <a:extLst>
                  <a:ext uri="{0D108BD9-81ED-4DB2-BD59-A6C34878D82A}">
                    <a16:rowId xmlns:a16="http://schemas.microsoft.com/office/drawing/2014/main" val="2173944582"/>
                  </a:ext>
                </a:extLst>
              </a:tr>
              <a:tr h="135070">
                <a:tc>
                  <a:txBody>
                    <a:bodyPr/>
                    <a:lstStyle/>
                    <a:p>
                      <a:pPr algn="l" fontAlgn="b"/>
                      <a:r>
                        <a:rPr lang="en-US" sz="800" b="0" i="0" u="none" strike="noStrike">
                          <a:effectLst/>
                          <a:latin typeface="Arial" panose="020B0604020202020204" pitchFamily="34" charset="0"/>
                        </a:rPr>
                        <a:t>Providence Equity Partners VII,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21.2%</a:t>
                      </a:r>
                    </a:p>
                  </a:txBody>
                  <a:tcPr marL="8692" marR="78231" marT="8692" marB="0" anchor="b">
                    <a:lnL>
                      <a:noFill/>
                    </a:lnL>
                    <a:lnR>
                      <a:noFill/>
                    </a:lnR>
                    <a:lnT>
                      <a:noFill/>
                    </a:lnT>
                    <a:lnB>
                      <a:noFill/>
                    </a:lnB>
                  </a:tcPr>
                </a:tc>
                <a:extLst>
                  <a:ext uri="{0D108BD9-81ED-4DB2-BD59-A6C34878D82A}">
                    <a16:rowId xmlns:a16="http://schemas.microsoft.com/office/drawing/2014/main" val="332181289"/>
                  </a:ext>
                </a:extLst>
              </a:tr>
              <a:tr h="135070">
                <a:tc>
                  <a:txBody>
                    <a:bodyPr/>
                    <a:lstStyle/>
                    <a:p>
                      <a:pPr algn="l" fontAlgn="b"/>
                      <a:r>
                        <a:rPr lang="en-US" sz="800" b="0" i="0" u="none" strike="noStrike">
                          <a:effectLst/>
                          <a:latin typeface="Arial" panose="020B0604020202020204" pitchFamily="34" charset="0"/>
                        </a:rPr>
                        <a:t>RCP Advisors Fund IV,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462,375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13.1%</a:t>
                      </a:r>
                    </a:p>
                  </a:txBody>
                  <a:tcPr marL="8692" marR="78231" marT="8692" marB="0" anchor="b">
                    <a:lnL>
                      <a:noFill/>
                    </a:lnL>
                    <a:lnR>
                      <a:noFill/>
                    </a:lnR>
                    <a:lnT>
                      <a:noFill/>
                    </a:lnT>
                    <a:lnB>
                      <a:noFill/>
                    </a:lnB>
                  </a:tcPr>
                </a:tc>
                <a:extLst>
                  <a:ext uri="{0D108BD9-81ED-4DB2-BD59-A6C34878D82A}">
                    <a16:rowId xmlns:a16="http://schemas.microsoft.com/office/drawing/2014/main" val="2057538379"/>
                  </a:ext>
                </a:extLst>
              </a:tr>
              <a:tr h="135070">
                <a:tc>
                  <a:txBody>
                    <a:bodyPr/>
                    <a:lstStyle/>
                    <a:p>
                      <a:pPr algn="l" fontAlgn="b"/>
                      <a:r>
                        <a:rPr lang="en-US" sz="800" b="0" i="0" u="none" strike="noStrike">
                          <a:effectLst/>
                          <a:latin typeface="Arial" panose="020B0604020202020204" pitchFamily="34" charset="0"/>
                        </a:rPr>
                        <a:t>RCP Advisors Fund IX,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50,649,950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14.2%</a:t>
                      </a:r>
                    </a:p>
                  </a:txBody>
                  <a:tcPr marL="8692" marR="78231" marT="8692" marB="0" anchor="b">
                    <a:lnL>
                      <a:noFill/>
                    </a:lnL>
                    <a:lnR>
                      <a:noFill/>
                    </a:lnR>
                    <a:lnT>
                      <a:noFill/>
                    </a:lnT>
                    <a:lnB>
                      <a:noFill/>
                    </a:lnB>
                  </a:tcPr>
                </a:tc>
                <a:extLst>
                  <a:ext uri="{0D108BD9-81ED-4DB2-BD59-A6C34878D82A}">
                    <a16:rowId xmlns:a16="http://schemas.microsoft.com/office/drawing/2014/main" val="2630204017"/>
                  </a:ext>
                </a:extLst>
              </a:tr>
              <a:tr h="135070">
                <a:tc>
                  <a:txBody>
                    <a:bodyPr/>
                    <a:lstStyle/>
                    <a:p>
                      <a:pPr algn="l" fontAlgn="b"/>
                      <a:r>
                        <a:rPr lang="en-US" sz="800" b="0" i="0" u="none" strike="noStrike">
                          <a:effectLst/>
                          <a:latin typeface="Arial" panose="020B0604020202020204" pitchFamily="34" charset="0"/>
                        </a:rPr>
                        <a:t>RCP Advisors Fund 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4,987,439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14.2%</a:t>
                      </a:r>
                    </a:p>
                  </a:txBody>
                  <a:tcPr marL="8692" marR="78231" marT="8692" marB="0" anchor="b">
                    <a:lnL>
                      <a:noFill/>
                    </a:lnL>
                    <a:lnR>
                      <a:noFill/>
                    </a:lnR>
                    <a:lnT>
                      <a:noFill/>
                    </a:lnT>
                    <a:lnB>
                      <a:noFill/>
                    </a:lnB>
                  </a:tcPr>
                </a:tc>
                <a:extLst>
                  <a:ext uri="{0D108BD9-81ED-4DB2-BD59-A6C34878D82A}">
                    <a16:rowId xmlns:a16="http://schemas.microsoft.com/office/drawing/2014/main" val="755747915"/>
                  </a:ext>
                </a:extLst>
              </a:tr>
              <a:tr h="135070">
                <a:tc>
                  <a:txBody>
                    <a:bodyPr/>
                    <a:lstStyle/>
                    <a:p>
                      <a:pPr algn="l" fontAlgn="b"/>
                      <a:r>
                        <a:rPr lang="en-US" sz="800" b="0" i="0" u="none" strike="noStrike">
                          <a:effectLst/>
                          <a:latin typeface="Arial" panose="020B0604020202020204" pitchFamily="34" charset="0"/>
                        </a:rPr>
                        <a:t>RCP Advisors Fund VI,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18,807,204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15.9%</a:t>
                      </a:r>
                    </a:p>
                  </a:txBody>
                  <a:tcPr marL="8692" marR="78231" marT="8692" marB="0" anchor="b">
                    <a:lnL>
                      <a:noFill/>
                    </a:lnL>
                    <a:lnR>
                      <a:noFill/>
                    </a:lnR>
                    <a:lnT>
                      <a:noFill/>
                    </a:lnT>
                    <a:lnB>
                      <a:noFill/>
                    </a:lnB>
                  </a:tcPr>
                </a:tc>
                <a:extLst>
                  <a:ext uri="{0D108BD9-81ED-4DB2-BD59-A6C34878D82A}">
                    <a16:rowId xmlns:a16="http://schemas.microsoft.com/office/drawing/2014/main" val="2020254624"/>
                  </a:ext>
                </a:extLst>
              </a:tr>
              <a:tr h="135070">
                <a:tc>
                  <a:txBody>
                    <a:bodyPr/>
                    <a:lstStyle/>
                    <a:p>
                      <a:pPr algn="l" fontAlgn="b"/>
                      <a:r>
                        <a:rPr lang="en-US" sz="800" b="0" i="0" u="none" strike="noStrike">
                          <a:effectLst/>
                          <a:latin typeface="Arial" panose="020B0604020202020204" pitchFamily="34" charset="0"/>
                        </a:rPr>
                        <a:t>RCP Advisors Fund VII,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39,439,061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18.2%</a:t>
                      </a:r>
                    </a:p>
                  </a:txBody>
                  <a:tcPr marL="8692" marR="78231" marT="8692" marB="0" anchor="b">
                    <a:lnL>
                      <a:noFill/>
                    </a:lnL>
                    <a:lnR>
                      <a:noFill/>
                    </a:lnR>
                    <a:lnT>
                      <a:noFill/>
                    </a:lnT>
                    <a:lnB>
                      <a:noFill/>
                    </a:lnB>
                  </a:tcPr>
                </a:tc>
                <a:extLst>
                  <a:ext uri="{0D108BD9-81ED-4DB2-BD59-A6C34878D82A}">
                    <a16:rowId xmlns:a16="http://schemas.microsoft.com/office/drawing/2014/main" val="281882433"/>
                  </a:ext>
                </a:extLst>
              </a:tr>
              <a:tr h="135070">
                <a:tc>
                  <a:txBody>
                    <a:bodyPr/>
                    <a:lstStyle/>
                    <a:p>
                      <a:pPr algn="l" fontAlgn="b"/>
                      <a:r>
                        <a:rPr lang="en-US" sz="800" b="0" i="0" u="none" strike="noStrike">
                          <a:effectLst/>
                          <a:latin typeface="Arial" panose="020B0604020202020204" pitchFamily="34" charset="0"/>
                        </a:rPr>
                        <a:t>RCP Advisors Fund VIII,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53,407,384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18.6%</a:t>
                      </a:r>
                    </a:p>
                  </a:txBody>
                  <a:tcPr marL="8692" marR="78231" marT="8692" marB="0" anchor="b">
                    <a:lnL>
                      <a:noFill/>
                    </a:lnL>
                    <a:lnR>
                      <a:noFill/>
                    </a:lnR>
                    <a:lnT>
                      <a:noFill/>
                    </a:lnT>
                    <a:lnB>
                      <a:noFill/>
                    </a:lnB>
                  </a:tcPr>
                </a:tc>
                <a:extLst>
                  <a:ext uri="{0D108BD9-81ED-4DB2-BD59-A6C34878D82A}">
                    <a16:rowId xmlns:a16="http://schemas.microsoft.com/office/drawing/2014/main" val="4168177863"/>
                  </a:ext>
                </a:extLst>
              </a:tr>
              <a:tr h="135070">
                <a:tc>
                  <a:txBody>
                    <a:bodyPr/>
                    <a:lstStyle/>
                    <a:p>
                      <a:pPr algn="l" fontAlgn="b"/>
                      <a:r>
                        <a:rPr lang="en-US" sz="800" b="0" i="0" u="none" strike="noStrike">
                          <a:effectLst/>
                          <a:latin typeface="Arial" panose="020B0604020202020204" pitchFamily="34" charset="0"/>
                        </a:rPr>
                        <a:t>RCP Advisors Fund X</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52,424,846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12.3%</a:t>
                      </a:r>
                    </a:p>
                  </a:txBody>
                  <a:tcPr marL="8692" marR="78231" marT="8692" marB="0" anchor="b">
                    <a:lnL>
                      <a:noFill/>
                    </a:lnL>
                    <a:lnR>
                      <a:noFill/>
                    </a:lnR>
                    <a:lnT>
                      <a:noFill/>
                    </a:lnT>
                    <a:lnB>
                      <a:noFill/>
                    </a:lnB>
                  </a:tcPr>
                </a:tc>
                <a:extLst>
                  <a:ext uri="{0D108BD9-81ED-4DB2-BD59-A6C34878D82A}">
                    <a16:rowId xmlns:a16="http://schemas.microsoft.com/office/drawing/2014/main" val="2051544607"/>
                  </a:ext>
                </a:extLst>
              </a:tr>
              <a:tr h="135070">
                <a:tc>
                  <a:txBody>
                    <a:bodyPr/>
                    <a:lstStyle/>
                    <a:p>
                      <a:pPr algn="l" fontAlgn="b"/>
                      <a:r>
                        <a:rPr lang="en-US" sz="800" b="0" i="0" u="none" strike="noStrike">
                          <a:effectLst/>
                          <a:latin typeface="Arial" panose="020B0604020202020204" pitchFamily="34" charset="0"/>
                        </a:rPr>
                        <a:t>Ripplewood Partners II,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6.2%</a:t>
                      </a:r>
                    </a:p>
                  </a:txBody>
                  <a:tcPr marL="8692" marR="78231" marT="8692" marB="0" anchor="b">
                    <a:lnL>
                      <a:noFill/>
                    </a:lnL>
                    <a:lnR>
                      <a:noFill/>
                    </a:lnR>
                    <a:lnT>
                      <a:noFill/>
                    </a:lnT>
                    <a:lnB>
                      <a:noFill/>
                    </a:lnB>
                  </a:tcPr>
                </a:tc>
                <a:extLst>
                  <a:ext uri="{0D108BD9-81ED-4DB2-BD59-A6C34878D82A}">
                    <a16:rowId xmlns:a16="http://schemas.microsoft.com/office/drawing/2014/main" val="2675934941"/>
                  </a:ext>
                </a:extLst>
              </a:tr>
              <a:tr h="135070">
                <a:tc>
                  <a:txBody>
                    <a:bodyPr/>
                    <a:lstStyle/>
                    <a:p>
                      <a:pPr algn="l" fontAlgn="b"/>
                      <a:r>
                        <a:rPr lang="en-US" sz="800" b="0" i="0" u="none" strike="noStrike">
                          <a:effectLst/>
                          <a:latin typeface="Arial" panose="020B0604020202020204" pitchFamily="34" charset="0"/>
                        </a:rPr>
                        <a:t>Riverside Capital Appreciation Fund 2008,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8.2%</a:t>
                      </a:r>
                    </a:p>
                  </a:txBody>
                  <a:tcPr marL="8692" marR="78231" marT="8692" marB="0" anchor="b">
                    <a:lnL>
                      <a:noFill/>
                    </a:lnL>
                    <a:lnR>
                      <a:noFill/>
                    </a:lnR>
                    <a:lnT>
                      <a:noFill/>
                    </a:lnT>
                    <a:lnB>
                      <a:noFill/>
                    </a:lnB>
                  </a:tcPr>
                </a:tc>
                <a:extLst>
                  <a:ext uri="{0D108BD9-81ED-4DB2-BD59-A6C34878D82A}">
                    <a16:rowId xmlns:a16="http://schemas.microsoft.com/office/drawing/2014/main" val="269759217"/>
                  </a:ext>
                </a:extLst>
              </a:tr>
              <a:tr h="135070">
                <a:tc>
                  <a:txBody>
                    <a:bodyPr/>
                    <a:lstStyle/>
                    <a:p>
                      <a:pPr algn="l" fontAlgn="b"/>
                      <a:r>
                        <a:rPr lang="en-US" sz="800" b="0" i="0" u="none" strike="noStrike">
                          <a:effectLst/>
                          <a:latin typeface="Arial" panose="020B0604020202020204" pitchFamily="34" charset="0"/>
                        </a:rPr>
                        <a:t>Riverside Capital Appreciation Fund VI,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1.43</a:t>
                      </a:r>
                    </a:p>
                  </a:txBody>
                  <a:tcPr marL="8692" marR="78231" marT="8692"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14.4%</a:t>
                      </a:r>
                    </a:p>
                  </a:txBody>
                  <a:tcPr marL="8692" marR="78231" marT="8692" marB="0" anchor="b">
                    <a:lnL>
                      <a:noFill/>
                    </a:lnL>
                    <a:lnR>
                      <a:noFill/>
                    </a:lnR>
                    <a:lnT>
                      <a:noFill/>
                    </a:lnT>
                    <a:lnB>
                      <a:noFill/>
                    </a:lnB>
                  </a:tcPr>
                </a:tc>
                <a:extLst>
                  <a:ext uri="{0D108BD9-81ED-4DB2-BD59-A6C34878D82A}">
                    <a16:rowId xmlns:a16="http://schemas.microsoft.com/office/drawing/2014/main" val="3539151086"/>
                  </a:ext>
                </a:extLst>
              </a:tr>
            </a:tbl>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99971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27500"/>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19290"/>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877827075"/>
              </p:ext>
            </p:extLst>
          </p:nvPr>
        </p:nvGraphicFramePr>
        <p:xfrm>
          <a:off x="533400" y="1340841"/>
          <a:ext cx="8153399" cy="3253382"/>
        </p:xfrm>
        <a:graphic>
          <a:graphicData uri="http://schemas.openxmlformats.org/drawingml/2006/table">
            <a:tbl>
              <a:tblPr/>
              <a:tblGrid>
                <a:gridCol w="4171246">
                  <a:extLst>
                    <a:ext uri="{9D8B030D-6E8A-4147-A177-3AD203B41FA5}">
                      <a16:colId xmlns:a16="http://schemas.microsoft.com/office/drawing/2014/main" val="2458487783"/>
                    </a:ext>
                  </a:extLst>
                </a:gridCol>
                <a:gridCol w="1412663">
                  <a:extLst>
                    <a:ext uri="{9D8B030D-6E8A-4147-A177-3AD203B41FA5}">
                      <a16:colId xmlns:a16="http://schemas.microsoft.com/office/drawing/2014/main" val="470611561"/>
                    </a:ext>
                  </a:extLst>
                </a:gridCol>
                <a:gridCol w="1323677">
                  <a:extLst>
                    <a:ext uri="{9D8B030D-6E8A-4147-A177-3AD203B41FA5}">
                      <a16:colId xmlns:a16="http://schemas.microsoft.com/office/drawing/2014/main" val="4071081413"/>
                    </a:ext>
                  </a:extLst>
                </a:gridCol>
                <a:gridCol w="504258">
                  <a:extLst>
                    <a:ext uri="{9D8B030D-6E8A-4147-A177-3AD203B41FA5}">
                      <a16:colId xmlns:a16="http://schemas.microsoft.com/office/drawing/2014/main" val="4140202593"/>
                    </a:ext>
                  </a:extLst>
                </a:gridCol>
                <a:gridCol w="741555">
                  <a:extLst>
                    <a:ext uri="{9D8B030D-6E8A-4147-A177-3AD203B41FA5}">
                      <a16:colId xmlns:a16="http://schemas.microsoft.com/office/drawing/2014/main" val="3092093571"/>
                    </a:ext>
                  </a:extLst>
                </a:gridCol>
              </a:tblGrid>
              <a:tr h="134084">
                <a:tc>
                  <a:txBody>
                    <a:bodyPr/>
                    <a:lstStyle/>
                    <a:p>
                      <a:pPr algn="l" fontAlgn="b"/>
                      <a:r>
                        <a:rPr lang="en-US" sz="900" b="1" i="0" u="sng" strike="noStrike">
                          <a:effectLst/>
                          <a:latin typeface="Arial" panose="020B0604020202020204" pitchFamily="34" charset="0"/>
                        </a:rPr>
                        <a:t>Private Investment Partnerships</a:t>
                      </a:r>
                    </a:p>
                  </a:txBody>
                  <a:tcPr marL="8629" marR="8629" marT="8629"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29" marR="8629" marT="8629"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29" marR="8629" marT="8629"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29" marR="8629" marT="8629"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29" marR="8629" marT="8629" marB="0" anchor="b">
                    <a:lnL>
                      <a:noFill/>
                    </a:lnL>
                    <a:lnR>
                      <a:noFill/>
                    </a:lnR>
                    <a:lnT>
                      <a:noFill/>
                    </a:lnT>
                    <a:lnB>
                      <a:noFill/>
                    </a:lnB>
                    <a:solidFill>
                      <a:srgbClr val="B8CCE4"/>
                    </a:solidFill>
                  </a:tcPr>
                </a:tc>
                <a:extLst>
                  <a:ext uri="{0D108BD9-81ED-4DB2-BD59-A6C34878D82A}">
                    <a16:rowId xmlns:a16="http://schemas.microsoft.com/office/drawing/2014/main" val="3798683518"/>
                  </a:ext>
                </a:extLst>
              </a:tr>
              <a:tr h="141971">
                <a:tc>
                  <a:txBody>
                    <a:bodyPr/>
                    <a:lstStyle/>
                    <a:p>
                      <a:pPr algn="l" fontAlgn="b"/>
                      <a:r>
                        <a:rPr lang="en-US" sz="800" b="0" i="0" u="none" strike="noStrike">
                          <a:effectLst/>
                          <a:latin typeface="Arial" panose="020B0604020202020204" pitchFamily="34" charset="0"/>
                        </a:rPr>
                        <a:t>Riverside Europe Fund IV,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49,699,937</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a:t>
                      </a:r>
                    </a:p>
                  </a:txBody>
                  <a:tcPr marL="8629" marR="77660" marT="8629" marB="0" anchor="b">
                    <a:lnL>
                      <a:noFill/>
                    </a:lnL>
                    <a:lnR>
                      <a:noFill/>
                    </a:lnR>
                    <a:lnT>
                      <a:noFill/>
                    </a:lnT>
                    <a:lnB>
                      <a:noFill/>
                    </a:lnB>
                  </a:tcPr>
                </a:tc>
                <a:extLst>
                  <a:ext uri="{0D108BD9-81ED-4DB2-BD59-A6C34878D82A}">
                    <a16:rowId xmlns:a16="http://schemas.microsoft.com/office/drawing/2014/main" val="3869179548"/>
                  </a:ext>
                </a:extLst>
              </a:tr>
              <a:tr h="141971">
                <a:tc>
                  <a:txBody>
                    <a:bodyPr/>
                    <a:lstStyle/>
                    <a:p>
                      <a:pPr algn="l" fontAlgn="b"/>
                      <a:r>
                        <a:rPr lang="en-US" sz="800" b="0" i="0" u="none" strike="noStrike">
                          <a:effectLst/>
                          <a:latin typeface="Arial" panose="020B0604020202020204" pitchFamily="34" charset="0"/>
                        </a:rPr>
                        <a:t>Rubicon Technology Partners II</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76,000,000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81,809,130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1.36</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a:t>
                      </a:r>
                    </a:p>
                  </a:txBody>
                  <a:tcPr marL="8629" marR="77660" marT="8629" marB="0" anchor="b">
                    <a:lnL>
                      <a:noFill/>
                    </a:lnL>
                    <a:lnR>
                      <a:noFill/>
                    </a:lnR>
                    <a:lnT>
                      <a:noFill/>
                    </a:lnT>
                    <a:lnB>
                      <a:noFill/>
                    </a:lnB>
                  </a:tcPr>
                </a:tc>
                <a:extLst>
                  <a:ext uri="{0D108BD9-81ED-4DB2-BD59-A6C34878D82A}">
                    <a16:rowId xmlns:a16="http://schemas.microsoft.com/office/drawing/2014/main" val="989579998"/>
                  </a:ext>
                </a:extLst>
              </a:tr>
              <a:tr h="134084">
                <a:tc>
                  <a:txBody>
                    <a:bodyPr/>
                    <a:lstStyle/>
                    <a:p>
                      <a:pPr algn="l" fontAlgn="b"/>
                      <a:r>
                        <a:rPr lang="en-US" sz="800" b="0" i="0" u="none" strike="noStrike">
                          <a:effectLst/>
                          <a:latin typeface="Arial" panose="020B0604020202020204" pitchFamily="34" charset="0"/>
                        </a:rPr>
                        <a:t>Rubicon Technology Partners III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16,778,961</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0.91</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29" marR="77660" marT="8629" marB="0" anchor="b">
                    <a:lnL>
                      <a:noFill/>
                    </a:lnL>
                    <a:lnR>
                      <a:noFill/>
                    </a:lnR>
                    <a:lnT>
                      <a:noFill/>
                    </a:lnT>
                    <a:lnB>
                      <a:noFill/>
                    </a:lnB>
                  </a:tcPr>
                </a:tc>
                <a:extLst>
                  <a:ext uri="{0D108BD9-81ED-4DB2-BD59-A6C34878D82A}">
                    <a16:rowId xmlns:a16="http://schemas.microsoft.com/office/drawing/2014/main" val="1664232203"/>
                  </a:ext>
                </a:extLst>
              </a:tr>
              <a:tr h="141971">
                <a:tc>
                  <a:txBody>
                    <a:bodyPr/>
                    <a:lstStyle/>
                    <a:p>
                      <a:pPr algn="l" fontAlgn="b"/>
                      <a:r>
                        <a:rPr lang="en-US" sz="800" b="0" i="0" u="none" strike="noStrike">
                          <a:effectLst/>
                          <a:latin typeface="Arial" panose="020B0604020202020204" pitchFamily="34" charset="0"/>
                        </a:rPr>
                        <a:t>Rubicon Technology Partners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21,765,243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a:t>
                      </a:r>
                    </a:p>
                  </a:txBody>
                  <a:tcPr marL="8629" marR="77660" marT="8629" marB="0" anchor="b">
                    <a:lnL>
                      <a:noFill/>
                    </a:lnL>
                    <a:lnR>
                      <a:noFill/>
                    </a:lnR>
                    <a:lnT>
                      <a:noFill/>
                    </a:lnT>
                    <a:lnB>
                      <a:noFill/>
                    </a:lnB>
                  </a:tcPr>
                </a:tc>
                <a:extLst>
                  <a:ext uri="{0D108BD9-81ED-4DB2-BD59-A6C34878D82A}">
                    <a16:rowId xmlns:a16="http://schemas.microsoft.com/office/drawing/2014/main" val="828589043"/>
                  </a:ext>
                </a:extLst>
              </a:tr>
              <a:tr h="134084">
                <a:tc>
                  <a:txBody>
                    <a:bodyPr/>
                    <a:lstStyle/>
                    <a:p>
                      <a:pPr algn="l" fontAlgn="b"/>
                      <a:r>
                        <a:rPr lang="en-US" sz="800" b="0" i="0" u="none" strike="noStrike">
                          <a:effectLst/>
                          <a:latin typeface="Arial" panose="020B0604020202020204" pitchFamily="34" charset="0"/>
                        </a:rPr>
                        <a:t>Searchlight Capital III,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62,791,928</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29" marR="77660" marT="8629" marB="0" anchor="b">
                    <a:lnL>
                      <a:noFill/>
                    </a:lnL>
                    <a:lnR>
                      <a:noFill/>
                    </a:lnR>
                    <a:lnT>
                      <a:noFill/>
                    </a:lnT>
                    <a:lnB>
                      <a:noFill/>
                    </a:lnB>
                  </a:tcPr>
                </a:tc>
                <a:extLst>
                  <a:ext uri="{0D108BD9-81ED-4DB2-BD59-A6C34878D82A}">
                    <a16:rowId xmlns:a16="http://schemas.microsoft.com/office/drawing/2014/main" val="1586444183"/>
                  </a:ext>
                </a:extLst>
              </a:tr>
              <a:tr h="134084">
                <a:tc>
                  <a:txBody>
                    <a:bodyPr/>
                    <a:lstStyle/>
                    <a:p>
                      <a:pPr algn="l" fontAlgn="b"/>
                      <a:r>
                        <a:rPr lang="en-US" sz="800" b="0" i="0" u="none" strike="noStrike">
                          <a:effectLst/>
                          <a:latin typeface="Arial" panose="020B0604020202020204" pitchFamily="34" charset="0"/>
                        </a:rPr>
                        <a:t>Searchlight Partners 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91,229,342</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23.1%</a:t>
                      </a:r>
                    </a:p>
                  </a:txBody>
                  <a:tcPr marL="8629" marR="77660" marT="8629" marB="0" anchor="b">
                    <a:lnL>
                      <a:noFill/>
                    </a:lnL>
                    <a:lnR>
                      <a:noFill/>
                    </a:lnR>
                    <a:lnT>
                      <a:noFill/>
                    </a:lnT>
                    <a:lnB>
                      <a:noFill/>
                    </a:lnB>
                  </a:tcPr>
                </a:tc>
                <a:extLst>
                  <a:ext uri="{0D108BD9-81ED-4DB2-BD59-A6C34878D82A}">
                    <a16:rowId xmlns:a16="http://schemas.microsoft.com/office/drawing/2014/main" val="1450116349"/>
                  </a:ext>
                </a:extLst>
              </a:tr>
              <a:tr h="134084">
                <a:tc>
                  <a:txBody>
                    <a:bodyPr/>
                    <a:lstStyle/>
                    <a:p>
                      <a:pPr algn="l" fontAlgn="b"/>
                      <a:r>
                        <a:rPr lang="en-US" sz="800" b="0" i="0" u="none" strike="noStrike">
                          <a:effectLst/>
                          <a:latin typeface="Arial" panose="020B0604020202020204" pitchFamily="34" charset="0"/>
                        </a:rPr>
                        <a:t>Silicon Valley Bank Capital Partners III,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22,500,000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36,457,670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2.59</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23.6%</a:t>
                      </a:r>
                    </a:p>
                  </a:txBody>
                  <a:tcPr marL="8629" marR="77660" marT="8629" marB="0" anchor="b">
                    <a:lnL>
                      <a:noFill/>
                    </a:lnL>
                    <a:lnR>
                      <a:noFill/>
                    </a:lnR>
                    <a:lnT>
                      <a:noFill/>
                    </a:lnT>
                    <a:lnB>
                      <a:noFill/>
                    </a:lnB>
                  </a:tcPr>
                </a:tc>
                <a:extLst>
                  <a:ext uri="{0D108BD9-81ED-4DB2-BD59-A6C34878D82A}">
                    <a16:rowId xmlns:a16="http://schemas.microsoft.com/office/drawing/2014/main" val="3821412082"/>
                  </a:ext>
                </a:extLst>
              </a:tr>
              <a:tr h="134084">
                <a:tc>
                  <a:txBody>
                    <a:bodyPr/>
                    <a:lstStyle/>
                    <a:p>
                      <a:pPr algn="l" fontAlgn="b"/>
                      <a:r>
                        <a:rPr lang="it-IT" sz="800" b="0" i="0" u="none" strike="noStrike">
                          <a:effectLst/>
                          <a:latin typeface="Arial" panose="020B0604020202020204" pitchFamily="34" charset="0"/>
                        </a:rPr>
                        <a:t>Silicon Valley Bank Capital Partners IV</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19,718,263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a:t>
                      </a:r>
                    </a:p>
                  </a:txBody>
                  <a:tcPr marL="8629" marR="77660" marT="8629" marB="0" anchor="b">
                    <a:lnL>
                      <a:noFill/>
                    </a:lnL>
                    <a:lnR>
                      <a:noFill/>
                    </a:lnR>
                    <a:lnT>
                      <a:noFill/>
                    </a:lnT>
                    <a:lnB>
                      <a:noFill/>
                    </a:lnB>
                  </a:tcPr>
                </a:tc>
                <a:extLst>
                  <a:ext uri="{0D108BD9-81ED-4DB2-BD59-A6C34878D82A}">
                    <a16:rowId xmlns:a16="http://schemas.microsoft.com/office/drawing/2014/main" val="1676602257"/>
                  </a:ext>
                </a:extLst>
              </a:tr>
              <a:tr h="134084">
                <a:tc>
                  <a:txBody>
                    <a:bodyPr/>
                    <a:lstStyle/>
                    <a:p>
                      <a:pPr algn="l" fontAlgn="b"/>
                      <a:r>
                        <a:rPr lang="en-US" sz="800" b="0" i="0" u="none" strike="noStrike">
                          <a:effectLst/>
                          <a:latin typeface="Arial" panose="020B0604020202020204" pitchFamily="34" charset="0"/>
                        </a:rPr>
                        <a:t>Silicon Valley Bank Overage Fund</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100,575,334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123,960,523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1.49</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8.7%</a:t>
                      </a:r>
                    </a:p>
                  </a:txBody>
                  <a:tcPr marL="8629" marR="77660" marT="8629" marB="0" anchor="b">
                    <a:lnL>
                      <a:noFill/>
                    </a:lnL>
                    <a:lnR>
                      <a:noFill/>
                    </a:lnR>
                    <a:lnT>
                      <a:noFill/>
                    </a:lnT>
                    <a:lnB>
                      <a:noFill/>
                    </a:lnB>
                  </a:tcPr>
                </a:tc>
                <a:extLst>
                  <a:ext uri="{0D108BD9-81ED-4DB2-BD59-A6C34878D82A}">
                    <a16:rowId xmlns:a16="http://schemas.microsoft.com/office/drawing/2014/main" val="3467981784"/>
                  </a:ext>
                </a:extLst>
              </a:tr>
              <a:tr h="134084">
                <a:tc>
                  <a:txBody>
                    <a:bodyPr/>
                    <a:lstStyle/>
                    <a:p>
                      <a:pPr algn="l" fontAlgn="b"/>
                      <a:r>
                        <a:rPr lang="sv-SE" sz="800" b="0" i="0" u="none" strike="noStrike">
                          <a:effectLst/>
                          <a:latin typeface="Arial" panose="020B0604020202020204" pitchFamily="34" charset="0"/>
                        </a:rPr>
                        <a:t>Silicon Valley Bank SIF V,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297,262,863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4.19</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24.9%</a:t>
                      </a:r>
                    </a:p>
                  </a:txBody>
                  <a:tcPr marL="8629" marR="77660" marT="8629" marB="0" anchor="b">
                    <a:lnL>
                      <a:noFill/>
                    </a:lnL>
                    <a:lnR>
                      <a:noFill/>
                    </a:lnR>
                    <a:lnT>
                      <a:noFill/>
                    </a:lnT>
                    <a:lnB>
                      <a:noFill/>
                    </a:lnB>
                  </a:tcPr>
                </a:tc>
                <a:extLst>
                  <a:ext uri="{0D108BD9-81ED-4DB2-BD59-A6C34878D82A}">
                    <a16:rowId xmlns:a16="http://schemas.microsoft.com/office/drawing/2014/main" val="3408587527"/>
                  </a:ext>
                </a:extLst>
              </a:tr>
              <a:tr h="134084">
                <a:tc>
                  <a:txBody>
                    <a:bodyPr/>
                    <a:lstStyle/>
                    <a:p>
                      <a:pPr algn="l" fontAlgn="b"/>
                      <a:r>
                        <a:rPr lang="en-US" sz="800" b="0" i="0" u="none" strike="noStrike">
                          <a:effectLst/>
                          <a:latin typeface="Arial" panose="020B0604020202020204" pitchFamily="34" charset="0"/>
                        </a:rPr>
                        <a:t>Silicon Valley Bank SIF V-A Opportunity,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109,211,386</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4.28</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25.1%</a:t>
                      </a:r>
                    </a:p>
                  </a:txBody>
                  <a:tcPr marL="8629" marR="77660" marT="8629" marB="0" anchor="b">
                    <a:lnL>
                      <a:noFill/>
                    </a:lnL>
                    <a:lnR>
                      <a:noFill/>
                    </a:lnR>
                    <a:lnT>
                      <a:noFill/>
                    </a:lnT>
                    <a:lnB>
                      <a:noFill/>
                    </a:lnB>
                  </a:tcPr>
                </a:tc>
                <a:extLst>
                  <a:ext uri="{0D108BD9-81ED-4DB2-BD59-A6C34878D82A}">
                    <a16:rowId xmlns:a16="http://schemas.microsoft.com/office/drawing/2014/main" val="3712252772"/>
                  </a:ext>
                </a:extLst>
              </a:tr>
              <a:tr h="134084">
                <a:tc>
                  <a:txBody>
                    <a:bodyPr/>
                    <a:lstStyle/>
                    <a:p>
                      <a:pPr algn="l" fontAlgn="b"/>
                      <a:r>
                        <a:rPr lang="en-US" sz="800" b="0" i="0" u="none" strike="noStrike">
                          <a:effectLst/>
                          <a:latin typeface="Arial" panose="020B0604020202020204" pitchFamily="34" charset="0"/>
                        </a:rPr>
                        <a:t>Silicon Valley Bank SIF VI-A</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305,467,476</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3.13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24.5%</a:t>
                      </a:r>
                    </a:p>
                  </a:txBody>
                  <a:tcPr marL="8629" marR="77660" marT="8629" marB="0" anchor="b">
                    <a:lnL>
                      <a:noFill/>
                    </a:lnL>
                    <a:lnR>
                      <a:noFill/>
                    </a:lnR>
                    <a:lnT>
                      <a:noFill/>
                    </a:lnT>
                    <a:lnB>
                      <a:noFill/>
                    </a:lnB>
                  </a:tcPr>
                </a:tc>
                <a:extLst>
                  <a:ext uri="{0D108BD9-81ED-4DB2-BD59-A6C34878D82A}">
                    <a16:rowId xmlns:a16="http://schemas.microsoft.com/office/drawing/2014/main" val="988281936"/>
                  </a:ext>
                </a:extLst>
              </a:tr>
              <a:tr h="134084">
                <a:tc>
                  <a:txBody>
                    <a:bodyPr/>
                    <a:lstStyle/>
                    <a:p>
                      <a:pPr algn="l" fontAlgn="b"/>
                      <a:r>
                        <a:rPr lang="sv-SE" sz="800" b="0" i="0" u="none" strike="noStrike">
                          <a:effectLst/>
                          <a:latin typeface="Arial" panose="020B0604020202020204" pitchFamily="34" charset="0"/>
                        </a:rPr>
                        <a:t>Silicon Valley Bank SIF VII,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311,774,715</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31.9%</a:t>
                      </a:r>
                    </a:p>
                  </a:txBody>
                  <a:tcPr marL="8629" marR="77660" marT="8629" marB="0" anchor="b">
                    <a:lnL>
                      <a:noFill/>
                    </a:lnL>
                    <a:lnR>
                      <a:noFill/>
                    </a:lnR>
                    <a:lnT>
                      <a:noFill/>
                    </a:lnT>
                    <a:lnB>
                      <a:noFill/>
                    </a:lnB>
                  </a:tcPr>
                </a:tc>
                <a:extLst>
                  <a:ext uri="{0D108BD9-81ED-4DB2-BD59-A6C34878D82A}">
                    <a16:rowId xmlns:a16="http://schemas.microsoft.com/office/drawing/2014/main" val="3079384384"/>
                  </a:ext>
                </a:extLst>
              </a:tr>
              <a:tr h="134084">
                <a:tc>
                  <a:txBody>
                    <a:bodyPr/>
                    <a:lstStyle/>
                    <a:p>
                      <a:pPr algn="l" fontAlgn="b"/>
                      <a:r>
                        <a:rPr lang="sv-SE" sz="800" b="0" i="0" u="none" strike="noStrike">
                          <a:effectLst/>
                          <a:latin typeface="Arial" panose="020B0604020202020204" pitchFamily="34" charset="0"/>
                        </a:rPr>
                        <a:t>Silicon Valley Bank SIF VIII</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186,536,918</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45.2%</a:t>
                      </a:r>
                    </a:p>
                  </a:txBody>
                  <a:tcPr marL="8629" marR="77660" marT="8629" marB="0" anchor="b">
                    <a:lnL>
                      <a:noFill/>
                    </a:lnL>
                    <a:lnR>
                      <a:noFill/>
                    </a:lnR>
                    <a:lnT>
                      <a:noFill/>
                    </a:lnT>
                    <a:lnB>
                      <a:noFill/>
                    </a:lnB>
                  </a:tcPr>
                </a:tc>
                <a:extLst>
                  <a:ext uri="{0D108BD9-81ED-4DB2-BD59-A6C34878D82A}">
                    <a16:rowId xmlns:a16="http://schemas.microsoft.com/office/drawing/2014/main" val="1525461404"/>
                  </a:ext>
                </a:extLst>
              </a:tr>
              <a:tr h="134084">
                <a:tc>
                  <a:txBody>
                    <a:bodyPr/>
                    <a:lstStyle/>
                    <a:p>
                      <a:pPr algn="l" fontAlgn="b"/>
                      <a:r>
                        <a:rPr lang="nb-NO" sz="800" b="0" i="0" u="none" strike="noStrike">
                          <a:effectLst/>
                          <a:latin typeface="Arial" panose="020B0604020202020204" pitchFamily="34" charset="0"/>
                        </a:rPr>
                        <a:t>Silver Lake Partners IV,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172,781,810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2.43</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28.1%</a:t>
                      </a:r>
                    </a:p>
                  </a:txBody>
                  <a:tcPr marL="8629" marR="77660" marT="8629" marB="0" anchor="b">
                    <a:lnL>
                      <a:noFill/>
                    </a:lnL>
                    <a:lnR>
                      <a:noFill/>
                    </a:lnR>
                    <a:lnT>
                      <a:noFill/>
                    </a:lnT>
                    <a:lnB>
                      <a:noFill/>
                    </a:lnB>
                  </a:tcPr>
                </a:tc>
                <a:extLst>
                  <a:ext uri="{0D108BD9-81ED-4DB2-BD59-A6C34878D82A}">
                    <a16:rowId xmlns:a16="http://schemas.microsoft.com/office/drawing/2014/main" val="3055484527"/>
                  </a:ext>
                </a:extLst>
              </a:tr>
              <a:tr h="134084">
                <a:tc>
                  <a:txBody>
                    <a:bodyPr/>
                    <a:lstStyle/>
                    <a:p>
                      <a:pPr algn="l" fontAlgn="b"/>
                      <a:r>
                        <a:rPr lang="nb-NO" sz="800" b="0" i="0" u="none" strike="noStrike">
                          <a:effectLst/>
                          <a:latin typeface="Arial" panose="020B0604020202020204" pitchFamily="34" charset="0"/>
                        </a:rPr>
                        <a:t>Silver Lake Partners V,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176,173,489</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1.55</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33.5%</a:t>
                      </a:r>
                    </a:p>
                  </a:txBody>
                  <a:tcPr marL="8629" marR="77660" marT="8629" marB="0" anchor="b">
                    <a:lnL>
                      <a:noFill/>
                    </a:lnL>
                    <a:lnR>
                      <a:noFill/>
                    </a:lnR>
                    <a:lnT>
                      <a:noFill/>
                    </a:lnT>
                    <a:lnB>
                      <a:noFill/>
                    </a:lnB>
                  </a:tcPr>
                </a:tc>
                <a:extLst>
                  <a:ext uri="{0D108BD9-81ED-4DB2-BD59-A6C34878D82A}">
                    <a16:rowId xmlns:a16="http://schemas.microsoft.com/office/drawing/2014/main" val="3587686114"/>
                  </a:ext>
                </a:extLst>
              </a:tr>
              <a:tr h="134084">
                <a:tc>
                  <a:txBody>
                    <a:bodyPr/>
                    <a:lstStyle/>
                    <a:p>
                      <a:pPr algn="l" fontAlgn="b"/>
                      <a:r>
                        <a:rPr lang="nb-NO" sz="800" b="0" i="0" u="none" strike="noStrike">
                          <a:effectLst/>
                          <a:latin typeface="Arial" panose="020B0604020202020204" pitchFamily="34" charset="0"/>
                        </a:rPr>
                        <a:t>Silver Lake Partners VI,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29" marR="77660" marT="8629" marB="0" anchor="b">
                    <a:lnL>
                      <a:noFill/>
                    </a:lnL>
                    <a:lnR>
                      <a:noFill/>
                    </a:lnR>
                    <a:lnT>
                      <a:noFill/>
                    </a:lnT>
                    <a:lnB>
                      <a:noFill/>
                    </a:lnB>
                  </a:tcPr>
                </a:tc>
                <a:extLst>
                  <a:ext uri="{0D108BD9-81ED-4DB2-BD59-A6C34878D82A}">
                    <a16:rowId xmlns:a16="http://schemas.microsoft.com/office/drawing/2014/main" val="3993154775"/>
                  </a:ext>
                </a:extLst>
              </a:tr>
              <a:tr h="134084">
                <a:tc>
                  <a:txBody>
                    <a:bodyPr/>
                    <a:lstStyle/>
                    <a:p>
                      <a:pPr algn="l" fontAlgn="b"/>
                      <a:r>
                        <a:rPr lang="en-US" sz="800" b="0" i="0" u="none" strike="noStrike">
                          <a:effectLst/>
                          <a:latin typeface="Arial" panose="020B0604020202020204" pitchFamily="34" charset="0"/>
                        </a:rPr>
                        <a:t>Siris Partners III</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75,416,914</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1.37</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15.1%</a:t>
                      </a:r>
                    </a:p>
                  </a:txBody>
                  <a:tcPr marL="8629" marR="77660" marT="8629" marB="0" anchor="b">
                    <a:lnL>
                      <a:noFill/>
                    </a:lnL>
                    <a:lnR>
                      <a:noFill/>
                    </a:lnR>
                    <a:lnT>
                      <a:noFill/>
                    </a:lnT>
                    <a:lnB>
                      <a:noFill/>
                    </a:lnB>
                  </a:tcPr>
                </a:tc>
                <a:extLst>
                  <a:ext uri="{0D108BD9-81ED-4DB2-BD59-A6C34878D82A}">
                    <a16:rowId xmlns:a16="http://schemas.microsoft.com/office/drawing/2014/main" val="481960444"/>
                  </a:ext>
                </a:extLst>
              </a:tr>
              <a:tr h="134084">
                <a:tc>
                  <a:txBody>
                    <a:bodyPr/>
                    <a:lstStyle/>
                    <a:p>
                      <a:pPr algn="l" fontAlgn="b"/>
                      <a:r>
                        <a:rPr lang="en-US" sz="800" b="0" i="0" u="none" strike="noStrike">
                          <a:effectLst/>
                          <a:latin typeface="Arial" panose="020B0604020202020204" pitchFamily="34" charset="0"/>
                        </a:rPr>
                        <a:t>Siris Partners IV,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46,336,401</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1.12</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9.3%</a:t>
                      </a:r>
                    </a:p>
                  </a:txBody>
                  <a:tcPr marL="8629" marR="77660" marT="8629" marB="0" anchor="b">
                    <a:lnL>
                      <a:noFill/>
                    </a:lnL>
                    <a:lnR>
                      <a:noFill/>
                    </a:lnR>
                    <a:lnT>
                      <a:noFill/>
                    </a:lnT>
                    <a:lnB>
                      <a:noFill/>
                    </a:lnB>
                  </a:tcPr>
                </a:tc>
                <a:extLst>
                  <a:ext uri="{0D108BD9-81ED-4DB2-BD59-A6C34878D82A}">
                    <a16:rowId xmlns:a16="http://schemas.microsoft.com/office/drawing/2014/main" val="3175636662"/>
                  </a:ext>
                </a:extLst>
              </a:tr>
              <a:tr h="134084">
                <a:tc>
                  <a:txBody>
                    <a:bodyPr/>
                    <a:lstStyle/>
                    <a:p>
                      <a:pPr algn="l" fontAlgn="b"/>
                      <a:r>
                        <a:rPr lang="en-US" sz="800" b="0" i="0" u="none" strike="noStrike">
                          <a:effectLst/>
                          <a:latin typeface="Arial" panose="020B0604020202020204" pitchFamily="34" charset="0"/>
                        </a:rPr>
                        <a:t>Snow Phipps II,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1.37</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14.6%</a:t>
                      </a:r>
                    </a:p>
                  </a:txBody>
                  <a:tcPr marL="8629" marR="77660" marT="8629" marB="0" anchor="b">
                    <a:lnL>
                      <a:noFill/>
                    </a:lnL>
                    <a:lnR>
                      <a:noFill/>
                    </a:lnR>
                    <a:lnT>
                      <a:noFill/>
                    </a:lnT>
                    <a:lnB>
                      <a:noFill/>
                    </a:lnB>
                  </a:tcPr>
                </a:tc>
                <a:extLst>
                  <a:ext uri="{0D108BD9-81ED-4DB2-BD59-A6C34878D82A}">
                    <a16:rowId xmlns:a16="http://schemas.microsoft.com/office/drawing/2014/main" val="1922399305"/>
                  </a:ext>
                </a:extLst>
              </a:tr>
              <a:tr h="134084">
                <a:tc>
                  <a:txBody>
                    <a:bodyPr/>
                    <a:lstStyle/>
                    <a:p>
                      <a:pPr algn="l" fontAlgn="b"/>
                      <a:r>
                        <a:rPr lang="en-US" sz="800" b="0" i="0" u="none" strike="noStrike">
                          <a:effectLst/>
                          <a:latin typeface="Arial" panose="020B0604020202020204" pitchFamily="34" charset="0"/>
                        </a:rPr>
                        <a:t>Strategic Investors Fund X, L.P.</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7,596,590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0.97</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29" marR="77660" marT="8629" marB="0" anchor="b">
                    <a:lnL>
                      <a:noFill/>
                    </a:lnL>
                    <a:lnR>
                      <a:noFill/>
                    </a:lnR>
                    <a:lnT>
                      <a:noFill/>
                    </a:lnT>
                    <a:lnB>
                      <a:noFill/>
                    </a:lnB>
                  </a:tcPr>
                </a:tc>
                <a:extLst>
                  <a:ext uri="{0D108BD9-81ED-4DB2-BD59-A6C34878D82A}">
                    <a16:rowId xmlns:a16="http://schemas.microsoft.com/office/drawing/2014/main" val="3519315975"/>
                  </a:ext>
                </a:extLst>
              </a:tr>
              <a:tr h="134084">
                <a:tc>
                  <a:txBody>
                    <a:bodyPr/>
                    <a:lstStyle/>
                    <a:p>
                      <a:pPr algn="l" fontAlgn="b"/>
                      <a:r>
                        <a:rPr lang="en-US" sz="800" b="0" i="0" u="none" strike="noStrike">
                          <a:effectLst/>
                          <a:latin typeface="Arial" panose="020B0604020202020204" pitchFamily="34" charset="0"/>
                        </a:rPr>
                        <a:t>Summa Equity Fund II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29,887,712</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23,367,969</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3.46</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29" marR="77660" marT="8629" marB="0" anchor="b">
                    <a:lnL>
                      <a:noFill/>
                    </a:lnL>
                    <a:lnR>
                      <a:noFill/>
                    </a:lnR>
                    <a:lnT>
                      <a:noFill/>
                    </a:lnT>
                    <a:lnB>
                      <a:noFill/>
                    </a:lnB>
                  </a:tcPr>
                </a:tc>
                <a:extLst>
                  <a:ext uri="{0D108BD9-81ED-4DB2-BD59-A6C34878D82A}">
                    <a16:rowId xmlns:a16="http://schemas.microsoft.com/office/drawing/2014/main" val="546709412"/>
                  </a:ext>
                </a:extLst>
              </a:tr>
              <a:tr h="134084">
                <a:tc>
                  <a:txBody>
                    <a:bodyPr/>
                    <a:lstStyle/>
                    <a:p>
                      <a:pPr algn="l" fontAlgn="b"/>
                      <a:r>
                        <a:rPr lang="en-US" sz="800" b="0" i="0" u="none" strike="noStrike">
                          <a:effectLst/>
                          <a:latin typeface="Arial" panose="020B0604020202020204" pitchFamily="34" charset="0"/>
                        </a:rPr>
                        <a:t>Summit Partners Growth Equity Fund VIII-A, L.P. </a:t>
                      </a:r>
                    </a:p>
                  </a:txBody>
                  <a:tcPr marL="8629" marR="8629"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125,000,000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29" marR="77660" marT="8629"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1.52</a:t>
                      </a:r>
                    </a:p>
                  </a:txBody>
                  <a:tcPr marL="8629" marR="77660" marT="8629"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32.0%</a:t>
                      </a:r>
                    </a:p>
                  </a:txBody>
                  <a:tcPr marL="8629" marR="77660" marT="8629" marB="0" anchor="b">
                    <a:lnL>
                      <a:noFill/>
                    </a:lnL>
                    <a:lnR>
                      <a:noFill/>
                    </a:lnR>
                    <a:lnT>
                      <a:noFill/>
                    </a:lnT>
                    <a:lnB>
                      <a:noFill/>
                    </a:lnB>
                  </a:tcPr>
                </a:tc>
                <a:extLst>
                  <a:ext uri="{0D108BD9-81ED-4DB2-BD59-A6C34878D82A}">
                    <a16:rowId xmlns:a16="http://schemas.microsoft.com/office/drawing/2014/main" val="3214825059"/>
                  </a:ext>
                </a:extLst>
              </a:tr>
            </a:tbl>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78144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27500"/>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19290"/>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645922668"/>
              </p:ext>
            </p:extLst>
          </p:nvPr>
        </p:nvGraphicFramePr>
        <p:xfrm>
          <a:off x="533398" y="1352549"/>
          <a:ext cx="8153401" cy="3252755"/>
        </p:xfrm>
        <a:graphic>
          <a:graphicData uri="http://schemas.openxmlformats.org/drawingml/2006/table">
            <a:tbl>
              <a:tblPr/>
              <a:tblGrid>
                <a:gridCol w="4171248">
                  <a:extLst>
                    <a:ext uri="{9D8B030D-6E8A-4147-A177-3AD203B41FA5}">
                      <a16:colId xmlns:a16="http://schemas.microsoft.com/office/drawing/2014/main" val="950926210"/>
                    </a:ext>
                  </a:extLst>
                </a:gridCol>
                <a:gridCol w="1412663">
                  <a:extLst>
                    <a:ext uri="{9D8B030D-6E8A-4147-A177-3AD203B41FA5}">
                      <a16:colId xmlns:a16="http://schemas.microsoft.com/office/drawing/2014/main" val="2163181057"/>
                    </a:ext>
                  </a:extLst>
                </a:gridCol>
                <a:gridCol w="1323677">
                  <a:extLst>
                    <a:ext uri="{9D8B030D-6E8A-4147-A177-3AD203B41FA5}">
                      <a16:colId xmlns:a16="http://schemas.microsoft.com/office/drawing/2014/main" val="1249210472"/>
                    </a:ext>
                  </a:extLst>
                </a:gridCol>
                <a:gridCol w="504258">
                  <a:extLst>
                    <a:ext uri="{9D8B030D-6E8A-4147-A177-3AD203B41FA5}">
                      <a16:colId xmlns:a16="http://schemas.microsoft.com/office/drawing/2014/main" val="2749039038"/>
                    </a:ext>
                  </a:extLst>
                </a:gridCol>
                <a:gridCol w="741555">
                  <a:extLst>
                    <a:ext uri="{9D8B030D-6E8A-4147-A177-3AD203B41FA5}">
                      <a16:colId xmlns:a16="http://schemas.microsoft.com/office/drawing/2014/main" val="2927900685"/>
                    </a:ext>
                  </a:extLst>
                </a:gridCol>
              </a:tblGrid>
              <a:tr h="134739">
                <a:tc>
                  <a:txBody>
                    <a:bodyPr/>
                    <a:lstStyle/>
                    <a:p>
                      <a:pPr algn="l" fontAlgn="b"/>
                      <a:r>
                        <a:rPr lang="en-US" sz="900" b="1" i="0" u="sng" strike="noStrike">
                          <a:effectLst/>
                          <a:latin typeface="Arial" panose="020B0604020202020204" pitchFamily="34" charset="0"/>
                        </a:rPr>
                        <a:t>Private Investment Partnerships</a:t>
                      </a:r>
                    </a:p>
                  </a:txBody>
                  <a:tcPr marL="8671" marR="8671" marT="8671"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71" marR="8671" marT="8671"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71" marR="8671" marT="8671"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71" marR="8671" marT="8671"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71" marR="8671" marT="8671" marB="0" anchor="b">
                    <a:lnL>
                      <a:noFill/>
                    </a:lnL>
                    <a:lnR>
                      <a:noFill/>
                    </a:lnR>
                    <a:lnT>
                      <a:noFill/>
                    </a:lnT>
                    <a:lnB>
                      <a:noFill/>
                    </a:lnB>
                    <a:solidFill>
                      <a:srgbClr val="B8CCE4"/>
                    </a:solidFill>
                  </a:tcPr>
                </a:tc>
                <a:extLst>
                  <a:ext uri="{0D108BD9-81ED-4DB2-BD59-A6C34878D82A}">
                    <a16:rowId xmlns:a16="http://schemas.microsoft.com/office/drawing/2014/main" val="3402161894"/>
                  </a:ext>
                </a:extLst>
              </a:tr>
              <a:tr h="134739">
                <a:tc>
                  <a:txBody>
                    <a:bodyPr/>
                    <a:lstStyle/>
                    <a:p>
                      <a:pPr algn="l" fontAlgn="b"/>
                      <a:r>
                        <a:rPr lang="en-US" sz="800" b="0" i="0" u="none" strike="noStrike">
                          <a:effectLst/>
                          <a:latin typeface="Arial" panose="020B0604020202020204" pitchFamily="34" charset="0"/>
                        </a:rPr>
                        <a:t>SVB Strategic Investors Fund IX,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49,491,842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1.33</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31.0%</a:t>
                      </a:r>
                    </a:p>
                  </a:txBody>
                  <a:tcPr marL="8671" marR="78040" marT="8671" marB="0" anchor="b">
                    <a:lnL>
                      <a:noFill/>
                    </a:lnL>
                    <a:lnR>
                      <a:noFill/>
                    </a:lnR>
                    <a:lnT>
                      <a:noFill/>
                    </a:lnT>
                    <a:lnB>
                      <a:noFill/>
                    </a:lnB>
                  </a:tcPr>
                </a:tc>
                <a:extLst>
                  <a:ext uri="{0D108BD9-81ED-4DB2-BD59-A6C34878D82A}">
                    <a16:rowId xmlns:a16="http://schemas.microsoft.com/office/drawing/2014/main" val="3196446232"/>
                  </a:ext>
                </a:extLst>
              </a:tr>
              <a:tr h="134739">
                <a:tc>
                  <a:txBody>
                    <a:bodyPr/>
                    <a:lstStyle/>
                    <a:p>
                      <a:pPr algn="l" fontAlgn="b"/>
                      <a:r>
                        <a:rPr lang="en-US" sz="800" b="0" i="0" u="none" strike="noStrike">
                          <a:effectLst/>
                          <a:latin typeface="Arial" panose="020B0604020202020204" pitchFamily="34" charset="0"/>
                        </a:rPr>
                        <a:t>TA Associates XI, L.P.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19.7%</a:t>
                      </a:r>
                    </a:p>
                  </a:txBody>
                  <a:tcPr marL="8671" marR="78040" marT="8671" marB="0" anchor="b">
                    <a:lnL>
                      <a:noFill/>
                    </a:lnL>
                    <a:lnR>
                      <a:noFill/>
                    </a:lnR>
                    <a:lnT>
                      <a:noFill/>
                    </a:lnT>
                    <a:lnB>
                      <a:noFill/>
                    </a:lnB>
                  </a:tcPr>
                </a:tc>
                <a:extLst>
                  <a:ext uri="{0D108BD9-81ED-4DB2-BD59-A6C34878D82A}">
                    <a16:rowId xmlns:a16="http://schemas.microsoft.com/office/drawing/2014/main" val="2224318786"/>
                  </a:ext>
                </a:extLst>
              </a:tr>
              <a:tr h="134739">
                <a:tc>
                  <a:txBody>
                    <a:bodyPr/>
                    <a:lstStyle/>
                    <a:p>
                      <a:pPr algn="l" fontAlgn="b"/>
                      <a:r>
                        <a:rPr lang="en-US" sz="800" b="0" i="0" u="none" strike="noStrike">
                          <a:effectLst/>
                          <a:latin typeface="Arial" panose="020B0604020202020204" pitchFamily="34" charset="0"/>
                        </a:rPr>
                        <a:t>The Energy &amp; Minerals Group Fund III,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40,145,794</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0.58</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-10.5%</a:t>
                      </a:r>
                    </a:p>
                  </a:txBody>
                  <a:tcPr marL="8671" marR="78040" marT="8671" marB="0" anchor="b">
                    <a:lnL>
                      <a:noFill/>
                    </a:lnL>
                    <a:lnR>
                      <a:noFill/>
                    </a:lnR>
                    <a:lnT>
                      <a:noFill/>
                    </a:lnT>
                    <a:lnB>
                      <a:noFill/>
                    </a:lnB>
                  </a:tcPr>
                </a:tc>
                <a:extLst>
                  <a:ext uri="{0D108BD9-81ED-4DB2-BD59-A6C34878D82A}">
                    <a16:rowId xmlns:a16="http://schemas.microsoft.com/office/drawing/2014/main" val="4247149759"/>
                  </a:ext>
                </a:extLst>
              </a:tr>
              <a:tr h="134739">
                <a:tc>
                  <a:txBody>
                    <a:bodyPr/>
                    <a:lstStyle/>
                    <a:p>
                      <a:pPr algn="l" fontAlgn="b"/>
                      <a:r>
                        <a:rPr lang="en-US" sz="800" b="0" i="0" u="none" strike="noStrike">
                          <a:effectLst/>
                          <a:latin typeface="Arial" panose="020B0604020202020204" pitchFamily="34" charset="0"/>
                        </a:rPr>
                        <a:t>The Rise Fund 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27,184,097</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20.4%</a:t>
                      </a:r>
                    </a:p>
                  </a:txBody>
                  <a:tcPr marL="8671" marR="78040" marT="8671" marB="0" anchor="b">
                    <a:lnL>
                      <a:noFill/>
                    </a:lnL>
                    <a:lnR>
                      <a:noFill/>
                    </a:lnR>
                    <a:lnT>
                      <a:noFill/>
                    </a:lnT>
                    <a:lnB>
                      <a:noFill/>
                    </a:lnB>
                  </a:tcPr>
                </a:tc>
                <a:extLst>
                  <a:ext uri="{0D108BD9-81ED-4DB2-BD59-A6C34878D82A}">
                    <a16:rowId xmlns:a16="http://schemas.microsoft.com/office/drawing/2014/main" val="1394323089"/>
                  </a:ext>
                </a:extLst>
              </a:tr>
              <a:tr h="134739">
                <a:tc>
                  <a:txBody>
                    <a:bodyPr/>
                    <a:lstStyle/>
                    <a:p>
                      <a:pPr algn="l" fontAlgn="b"/>
                      <a:r>
                        <a:rPr lang="en-US" sz="800" b="0" i="0" u="none" strike="noStrike">
                          <a:effectLst/>
                          <a:latin typeface="Arial" panose="020B0604020202020204" pitchFamily="34" charset="0"/>
                        </a:rPr>
                        <a:t>The Rise Fund 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71" marR="78040" marT="8671" marB="0" anchor="b">
                    <a:lnL>
                      <a:noFill/>
                    </a:lnL>
                    <a:lnR>
                      <a:noFill/>
                    </a:lnR>
                    <a:lnT>
                      <a:noFill/>
                    </a:lnT>
                    <a:lnB>
                      <a:noFill/>
                    </a:lnB>
                  </a:tcPr>
                </a:tc>
                <a:extLst>
                  <a:ext uri="{0D108BD9-81ED-4DB2-BD59-A6C34878D82A}">
                    <a16:rowId xmlns:a16="http://schemas.microsoft.com/office/drawing/2014/main" val="4068196199"/>
                  </a:ext>
                </a:extLst>
              </a:tr>
              <a:tr h="134739">
                <a:tc>
                  <a:txBody>
                    <a:bodyPr/>
                    <a:lstStyle/>
                    <a:p>
                      <a:pPr algn="l" fontAlgn="b"/>
                      <a:r>
                        <a:rPr lang="en-US" sz="800" b="0" i="0" u="none" strike="noStrike">
                          <a:effectLst/>
                          <a:latin typeface="Arial" panose="020B0604020202020204" pitchFamily="34" charset="0"/>
                        </a:rPr>
                        <a:t>Thoma Bravo Discover Fund 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89,914,125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41.3%</a:t>
                      </a:r>
                    </a:p>
                  </a:txBody>
                  <a:tcPr marL="8671" marR="78040" marT="8671" marB="0" anchor="b">
                    <a:lnL>
                      <a:noFill/>
                    </a:lnL>
                    <a:lnR>
                      <a:noFill/>
                    </a:lnR>
                    <a:lnT>
                      <a:noFill/>
                    </a:lnT>
                    <a:lnB>
                      <a:noFill/>
                    </a:lnB>
                  </a:tcPr>
                </a:tc>
                <a:extLst>
                  <a:ext uri="{0D108BD9-81ED-4DB2-BD59-A6C34878D82A}">
                    <a16:rowId xmlns:a16="http://schemas.microsoft.com/office/drawing/2014/main" val="3179856705"/>
                  </a:ext>
                </a:extLst>
              </a:tr>
              <a:tr h="134739">
                <a:tc>
                  <a:txBody>
                    <a:bodyPr/>
                    <a:lstStyle/>
                    <a:p>
                      <a:pPr algn="l" fontAlgn="b"/>
                      <a:r>
                        <a:rPr lang="en-US" sz="800" b="0" i="0" u="none" strike="noStrike">
                          <a:effectLst/>
                          <a:latin typeface="Arial" panose="020B0604020202020204" pitchFamily="34" charset="0"/>
                        </a:rPr>
                        <a:t>Thoma Bravo Discover Fund III,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71" marR="78040" marT="8671" marB="0" anchor="b">
                    <a:lnL>
                      <a:noFill/>
                    </a:lnL>
                    <a:lnR>
                      <a:noFill/>
                    </a:lnR>
                    <a:lnT>
                      <a:noFill/>
                    </a:lnT>
                    <a:lnB>
                      <a:noFill/>
                    </a:lnB>
                  </a:tcPr>
                </a:tc>
                <a:extLst>
                  <a:ext uri="{0D108BD9-81ED-4DB2-BD59-A6C34878D82A}">
                    <a16:rowId xmlns:a16="http://schemas.microsoft.com/office/drawing/2014/main" val="1509779136"/>
                  </a:ext>
                </a:extLst>
              </a:tr>
              <a:tr h="134739">
                <a:tc>
                  <a:txBody>
                    <a:bodyPr/>
                    <a:lstStyle/>
                    <a:p>
                      <a:pPr algn="l" fontAlgn="b"/>
                      <a:r>
                        <a:rPr lang="en-US" sz="800" b="0" i="0" u="none" strike="noStrike">
                          <a:effectLst/>
                          <a:latin typeface="Arial" panose="020B0604020202020204" pitchFamily="34" charset="0"/>
                        </a:rPr>
                        <a:t>Thoma Bravo Discover Fund,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97,099,104</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37.7%</a:t>
                      </a:r>
                    </a:p>
                  </a:txBody>
                  <a:tcPr marL="8671" marR="78040" marT="8671" marB="0" anchor="b">
                    <a:lnL>
                      <a:noFill/>
                    </a:lnL>
                    <a:lnR>
                      <a:noFill/>
                    </a:lnR>
                    <a:lnT>
                      <a:noFill/>
                    </a:lnT>
                    <a:lnB>
                      <a:noFill/>
                    </a:lnB>
                  </a:tcPr>
                </a:tc>
                <a:extLst>
                  <a:ext uri="{0D108BD9-81ED-4DB2-BD59-A6C34878D82A}">
                    <a16:rowId xmlns:a16="http://schemas.microsoft.com/office/drawing/2014/main" val="2231087696"/>
                  </a:ext>
                </a:extLst>
              </a:tr>
              <a:tr h="134739">
                <a:tc>
                  <a:txBody>
                    <a:bodyPr/>
                    <a:lstStyle/>
                    <a:p>
                      <a:pPr algn="l" fontAlgn="b"/>
                      <a:r>
                        <a:rPr lang="en-US" sz="800" b="0" i="0" u="none" strike="noStrike">
                          <a:effectLst/>
                          <a:latin typeface="Arial" panose="020B0604020202020204" pitchFamily="34" charset="0"/>
                        </a:rPr>
                        <a:t>Thoma Bravo Fund IX, L.P.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560,074</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4.08</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48.1%</a:t>
                      </a:r>
                    </a:p>
                  </a:txBody>
                  <a:tcPr marL="8671" marR="78040" marT="8671" marB="0" anchor="b">
                    <a:lnL>
                      <a:noFill/>
                    </a:lnL>
                    <a:lnR>
                      <a:noFill/>
                    </a:lnR>
                    <a:lnT>
                      <a:noFill/>
                    </a:lnT>
                    <a:lnB>
                      <a:noFill/>
                    </a:lnB>
                  </a:tcPr>
                </a:tc>
                <a:extLst>
                  <a:ext uri="{0D108BD9-81ED-4DB2-BD59-A6C34878D82A}">
                    <a16:rowId xmlns:a16="http://schemas.microsoft.com/office/drawing/2014/main" val="3745163773"/>
                  </a:ext>
                </a:extLst>
              </a:tr>
              <a:tr h="134739">
                <a:tc>
                  <a:txBody>
                    <a:bodyPr/>
                    <a:lstStyle/>
                    <a:p>
                      <a:pPr algn="l" fontAlgn="b"/>
                      <a:r>
                        <a:rPr lang="en-US" sz="800" b="0" i="0" u="none" strike="noStrike">
                          <a:effectLst/>
                          <a:latin typeface="Arial" panose="020B0604020202020204" pitchFamily="34" charset="0"/>
                        </a:rPr>
                        <a:t>Thoma Bravo Fund X,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56,573,413</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3.85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39.1%</a:t>
                      </a:r>
                    </a:p>
                  </a:txBody>
                  <a:tcPr marL="8671" marR="78040" marT="8671" marB="0" anchor="b">
                    <a:lnL>
                      <a:noFill/>
                    </a:lnL>
                    <a:lnR>
                      <a:noFill/>
                    </a:lnR>
                    <a:lnT>
                      <a:noFill/>
                    </a:lnT>
                    <a:lnB>
                      <a:noFill/>
                    </a:lnB>
                  </a:tcPr>
                </a:tc>
                <a:extLst>
                  <a:ext uri="{0D108BD9-81ED-4DB2-BD59-A6C34878D82A}">
                    <a16:rowId xmlns:a16="http://schemas.microsoft.com/office/drawing/2014/main" val="311503706"/>
                  </a:ext>
                </a:extLst>
              </a:tr>
              <a:tr h="134739">
                <a:tc>
                  <a:txBody>
                    <a:bodyPr/>
                    <a:lstStyle/>
                    <a:p>
                      <a:pPr algn="l" fontAlgn="b"/>
                      <a:r>
                        <a:rPr lang="en-US" sz="800" b="0" i="0" u="none" strike="noStrike">
                          <a:effectLst/>
                          <a:latin typeface="Arial" panose="020B0604020202020204" pitchFamily="34" charset="0"/>
                        </a:rPr>
                        <a:t>Thoma Bravo Fund XI, L.P.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166,363,331</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2.91</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29.4%</a:t>
                      </a:r>
                    </a:p>
                  </a:txBody>
                  <a:tcPr marL="8671" marR="78040" marT="8671" marB="0" anchor="b">
                    <a:lnL>
                      <a:noFill/>
                    </a:lnL>
                    <a:lnR>
                      <a:noFill/>
                    </a:lnR>
                    <a:lnT>
                      <a:noFill/>
                    </a:lnT>
                    <a:lnB>
                      <a:noFill/>
                    </a:lnB>
                  </a:tcPr>
                </a:tc>
                <a:extLst>
                  <a:ext uri="{0D108BD9-81ED-4DB2-BD59-A6C34878D82A}">
                    <a16:rowId xmlns:a16="http://schemas.microsoft.com/office/drawing/2014/main" val="750276328"/>
                  </a:ext>
                </a:extLst>
              </a:tr>
              <a:tr h="134739">
                <a:tc>
                  <a:txBody>
                    <a:bodyPr/>
                    <a:lstStyle/>
                    <a:p>
                      <a:pPr algn="l" fontAlgn="b"/>
                      <a:r>
                        <a:rPr lang="en-US" sz="800" b="0" i="0" u="none" strike="noStrike">
                          <a:effectLst/>
                          <a:latin typeface="Arial" panose="020B0604020202020204" pitchFamily="34" charset="0"/>
                        </a:rPr>
                        <a:t>Thoma Bravo Fund XIII,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145,399,845</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68.8%</a:t>
                      </a:r>
                    </a:p>
                  </a:txBody>
                  <a:tcPr marL="8671" marR="78040" marT="8671" marB="0" anchor="b">
                    <a:lnL>
                      <a:noFill/>
                    </a:lnL>
                    <a:lnR>
                      <a:noFill/>
                    </a:lnR>
                    <a:lnT>
                      <a:noFill/>
                    </a:lnT>
                    <a:lnB>
                      <a:noFill/>
                    </a:lnB>
                  </a:tcPr>
                </a:tc>
                <a:extLst>
                  <a:ext uri="{0D108BD9-81ED-4DB2-BD59-A6C34878D82A}">
                    <a16:rowId xmlns:a16="http://schemas.microsoft.com/office/drawing/2014/main" val="649823074"/>
                  </a:ext>
                </a:extLst>
              </a:tr>
              <a:tr h="134739">
                <a:tc>
                  <a:txBody>
                    <a:bodyPr/>
                    <a:lstStyle/>
                    <a:p>
                      <a:pPr algn="l" fontAlgn="b"/>
                      <a:r>
                        <a:rPr lang="en-US" sz="800" b="0" i="0" u="none" strike="noStrike" dirty="0">
                          <a:effectLst/>
                          <a:latin typeface="Arial" panose="020B0604020202020204" pitchFamily="34" charset="0"/>
                        </a:rPr>
                        <a:t>Thoma Bravo Fund XIV,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71" marR="78040" marT="8671" marB="0" anchor="b">
                    <a:lnL>
                      <a:noFill/>
                    </a:lnL>
                    <a:lnR>
                      <a:noFill/>
                    </a:lnR>
                    <a:lnT>
                      <a:noFill/>
                    </a:lnT>
                    <a:lnB>
                      <a:noFill/>
                    </a:lnB>
                  </a:tcPr>
                </a:tc>
                <a:extLst>
                  <a:ext uri="{0D108BD9-81ED-4DB2-BD59-A6C34878D82A}">
                    <a16:rowId xmlns:a16="http://schemas.microsoft.com/office/drawing/2014/main" val="2648754588"/>
                  </a:ext>
                </a:extLst>
              </a:tr>
              <a:tr h="134739">
                <a:tc>
                  <a:txBody>
                    <a:bodyPr/>
                    <a:lstStyle/>
                    <a:p>
                      <a:pPr algn="l" fontAlgn="b"/>
                      <a:r>
                        <a:rPr lang="en-US" sz="800" b="0" i="0" u="none" strike="noStrike">
                          <a:effectLst/>
                          <a:latin typeface="Arial" panose="020B0604020202020204" pitchFamily="34" charset="0"/>
                        </a:rPr>
                        <a:t>Thoma Bravo Overage Fund,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35,404,579</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3.74</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34.9%</a:t>
                      </a:r>
                    </a:p>
                  </a:txBody>
                  <a:tcPr marL="8671" marR="78040" marT="8671" marB="0" anchor="b">
                    <a:lnL>
                      <a:noFill/>
                    </a:lnL>
                    <a:lnR>
                      <a:noFill/>
                    </a:lnR>
                    <a:lnT>
                      <a:noFill/>
                    </a:lnT>
                    <a:lnB>
                      <a:noFill/>
                    </a:lnB>
                  </a:tcPr>
                </a:tc>
                <a:extLst>
                  <a:ext uri="{0D108BD9-81ED-4DB2-BD59-A6C34878D82A}">
                    <a16:rowId xmlns:a16="http://schemas.microsoft.com/office/drawing/2014/main" val="2572901477"/>
                  </a:ext>
                </a:extLst>
              </a:tr>
              <a:tr h="134739">
                <a:tc>
                  <a:txBody>
                    <a:bodyPr/>
                    <a:lstStyle/>
                    <a:p>
                      <a:pPr algn="l" fontAlgn="b"/>
                      <a:r>
                        <a:rPr lang="en-US" sz="800" b="0" i="0" u="none" strike="noStrike">
                          <a:effectLst/>
                          <a:latin typeface="Arial" panose="020B0604020202020204" pitchFamily="34" charset="0"/>
                        </a:rPr>
                        <a:t>Thoma Bravo Special Opportunities Fund 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68,368,750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2.22</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21.0%</a:t>
                      </a:r>
                    </a:p>
                  </a:txBody>
                  <a:tcPr marL="8671" marR="78040" marT="8671" marB="0" anchor="b">
                    <a:lnL>
                      <a:noFill/>
                    </a:lnL>
                    <a:lnR>
                      <a:noFill/>
                    </a:lnR>
                    <a:lnT>
                      <a:noFill/>
                    </a:lnT>
                    <a:lnB>
                      <a:noFill/>
                    </a:lnB>
                  </a:tcPr>
                </a:tc>
                <a:extLst>
                  <a:ext uri="{0D108BD9-81ED-4DB2-BD59-A6C34878D82A}">
                    <a16:rowId xmlns:a16="http://schemas.microsoft.com/office/drawing/2014/main" val="3088842335"/>
                  </a:ext>
                </a:extLst>
              </a:tr>
              <a:tr h="134739">
                <a:tc>
                  <a:txBody>
                    <a:bodyPr/>
                    <a:lstStyle/>
                    <a:p>
                      <a:pPr algn="l" fontAlgn="b"/>
                      <a:r>
                        <a:rPr lang="en-US" sz="800" b="0" i="0" u="none" strike="noStrike">
                          <a:effectLst/>
                          <a:latin typeface="Arial" panose="020B0604020202020204" pitchFamily="34" charset="0"/>
                        </a:rPr>
                        <a:t>Thoma Bravo XII</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223,424,376</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1.69</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18.8%</a:t>
                      </a:r>
                    </a:p>
                  </a:txBody>
                  <a:tcPr marL="8671" marR="78040" marT="8671" marB="0" anchor="b">
                    <a:lnL>
                      <a:noFill/>
                    </a:lnL>
                    <a:lnR>
                      <a:noFill/>
                    </a:lnR>
                    <a:lnT>
                      <a:noFill/>
                    </a:lnT>
                    <a:lnB>
                      <a:noFill/>
                    </a:lnB>
                  </a:tcPr>
                </a:tc>
                <a:extLst>
                  <a:ext uri="{0D108BD9-81ED-4DB2-BD59-A6C34878D82A}">
                    <a16:rowId xmlns:a16="http://schemas.microsoft.com/office/drawing/2014/main" val="222151790"/>
                  </a:ext>
                </a:extLst>
              </a:tr>
              <a:tr h="134739">
                <a:tc>
                  <a:txBody>
                    <a:bodyPr/>
                    <a:lstStyle/>
                    <a:p>
                      <a:pPr algn="l" fontAlgn="b"/>
                      <a:r>
                        <a:rPr lang="en-US" sz="800" b="0" i="0" u="none" strike="noStrike">
                          <a:effectLst/>
                          <a:latin typeface="Arial" panose="020B0604020202020204" pitchFamily="34" charset="0"/>
                        </a:rPr>
                        <a:t>Thoma Cressey Fund VIII,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2.93</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18.3%</a:t>
                      </a:r>
                    </a:p>
                  </a:txBody>
                  <a:tcPr marL="8671" marR="78040" marT="8671" marB="0" anchor="b">
                    <a:lnL>
                      <a:noFill/>
                    </a:lnL>
                    <a:lnR>
                      <a:noFill/>
                    </a:lnR>
                    <a:lnT>
                      <a:noFill/>
                    </a:lnT>
                    <a:lnB>
                      <a:noFill/>
                    </a:lnB>
                  </a:tcPr>
                </a:tc>
                <a:extLst>
                  <a:ext uri="{0D108BD9-81ED-4DB2-BD59-A6C34878D82A}">
                    <a16:rowId xmlns:a16="http://schemas.microsoft.com/office/drawing/2014/main" val="3451882939"/>
                  </a:ext>
                </a:extLst>
              </a:tr>
              <a:tr h="142666">
                <a:tc>
                  <a:txBody>
                    <a:bodyPr/>
                    <a:lstStyle/>
                    <a:p>
                      <a:pPr algn="l" fontAlgn="b"/>
                      <a:r>
                        <a:rPr lang="en-US" sz="800" b="0" i="0" u="none" strike="noStrike">
                          <a:effectLst/>
                          <a:latin typeface="Arial" panose="020B0604020202020204" pitchFamily="34" charset="0"/>
                        </a:rPr>
                        <a:t>Thomas H. Lee Equity Fund V, L.P.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1.63</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13.4%</a:t>
                      </a:r>
                    </a:p>
                  </a:txBody>
                  <a:tcPr marL="8671" marR="78040" marT="8671" marB="0" anchor="b">
                    <a:lnL>
                      <a:noFill/>
                    </a:lnL>
                    <a:lnR>
                      <a:noFill/>
                    </a:lnR>
                    <a:lnT>
                      <a:noFill/>
                    </a:lnT>
                    <a:lnB>
                      <a:noFill/>
                    </a:lnB>
                  </a:tcPr>
                </a:tc>
                <a:extLst>
                  <a:ext uri="{0D108BD9-81ED-4DB2-BD59-A6C34878D82A}">
                    <a16:rowId xmlns:a16="http://schemas.microsoft.com/office/drawing/2014/main" val="412279624"/>
                  </a:ext>
                </a:extLst>
              </a:tr>
              <a:tr h="134739">
                <a:tc>
                  <a:txBody>
                    <a:bodyPr/>
                    <a:lstStyle/>
                    <a:p>
                      <a:pPr algn="l" fontAlgn="b"/>
                      <a:r>
                        <a:rPr lang="en-US" sz="800" b="0" i="0" u="none" strike="noStrike">
                          <a:effectLst/>
                          <a:latin typeface="Arial" panose="020B0604020202020204" pitchFamily="34" charset="0"/>
                        </a:rPr>
                        <a:t>Thomas H. Lee Equity Fund VI L.P. </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1.89</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12.3%</a:t>
                      </a:r>
                    </a:p>
                  </a:txBody>
                  <a:tcPr marL="8671" marR="78040" marT="8671" marB="0" anchor="b">
                    <a:lnL>
                      <a:noFill/>
                    </a:lnL>
                    <a:lnR>
                      <a:noFill/>
                    </a:lnR>
                    <a:lnT>
                      <a:noFill/>
                    </a:lnT>
                    <a:lnB>
                      <a:noFill/>
                    </a:lnB>
                  </a:tcPr>
                </a:tc>
                <a:extLst>
                  <a:ext uri="{0D108BD9-81ED-4DB2-BD59-A6C34878D82A}">
                    <a16:rowId xmlns:a16="http://schemas.microsoft.com/office/drawing/2014/main" val="3599441204"/>
                  </a:ext>
                </a:extLst>
              </a:tr>
              <a:tr h="134739">
                <a:tc>
                  <a:txBody>
                    <a:bodyPr/>
                    <a:lstStyle/>
                    <a:p>
                      <a:pPr algn="l" fontAlgn="b"/>
                      <a:r>
                        <a:rPr lang="en-US" sz="800" b="0" i="0" u="none" strike="noStrike">
                          <a:effectLst/>
                          <a:latin typeface="Arial" panose="020B0604020202020204" pitchFamily="34" charset="0"/>
                        </a:rPr>
                        <a:t>Tiger Iron Special Opportunities Fund 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135,683,333</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55,148,164</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1.28</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39.7%</a:t>
                      </a:r>
                    </a:p>
                  </a:txBody>
                  <a:tcPr marL="8671" marR="78040" marT="8671" marB="0" anchor="b">
                    <a:lnL>
                      <a:noFill/>
                    </a:lnL>
                    <a:lnR>
                      <a:noFill/>
                    </a:lnR>
                    <a:lnT>
                      <a:noFill/>
                    </a:lnT>
                    <a:lnB>
                      <a:noFill/>
                    </a:lnB>
                  </a:tcPr>
                </a:tc>
                <a:extLst>
                  <a:ext uri="{0D108BD9-81ED-4DB2-BD59-A6C34878D82A}">
                    <a16:rowId xmlns:a16="http://schemas.microsoft.com/office/drawing/2014/main" val="2445127061"/>
                  </a:ext>
                </a:extLst>
              </a:tr>
              <a:tr h="134739">
                <a:tc>
                  <a:txBody>
                    <a:bodyPr/>
                    <a:lstStyle/>
                    <a:p>
                      <a:pPr algn="l" fontAlgn="b"/>
                      <a:r>
                        <a:rPr lang="en-US" sz="800" b="0" i="0" u="none" strike="noStrike">
                          <a:effectLst/>
                          <a:latin typeface="Arial" panose="020B0604020202020204" pitchFamily="34" charset="0"/>
                        </a:rPr>
                        <a:t>Tiger Iron Special Opportunities Fund,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191,877,777</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180,531,520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1.29</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a:t>
                      </a:r>
                    </a:p>
                  </a:txBody>
                  <a:tcPr marL="8671" marR="78040" marT="8671" marB="0" anchor="b">
                    <a:lnL>
                      <a:noFill/>
                    </a:lnL>
                    <a:lnR>
                      <a:noFill/>
                    </a:lnR>
                    <a:lnT>
                      <a:noFill/>
                    </a:lnT>
                    <a:lnB>
                      <a:noFill/>
                    </a:lnB>
                  </a:tcPr>
                </a:tc>
                <a:extLst>
                  <a:ext uri="{0D108BD9-81ED-4DB2-BD59-A6C34878D82A}">
                    <a16:rowId xmlns:a16="http://schemas.microsoft.com/office/drawing/2014/main" val="3826072751"/>
                  </a:ext>
                </a:extLst>
              </a:tr>
              <a:tr h="134739">
                <a:tc>
                  <a:txBody>
                    <a:bodyPr/>
                    <a:lstStyle/>
                    <a:p>
                      <a:pPr algn="l" fontAlgn="b"/>
                      <a:r>
                        <a:rPr lang="en-US" sz="800" b="0" i="0" u="none" strike="noStrike">
                          <a:effectLst/>
                          <a:latin typeface="Arial" panose="020B0604020202020204" pitchFamily="34" charset="0"/>
                        </a:rPr>
                        <a:t>TowerBrook Investors 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3,067,127</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1.89</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9.9%</a:t>
                      </a:r>
                    </a:p>
                  </a:txBody>
                  <a:tcPr marL="8671" marR="78040" marT="8671" marB="0" anchor="b">
                    <a:lnL>
                      <a:noFill/>
                    </a:lnL>
                    <a:lnR>
                      <a:noFill/>
                    </a:lnR>
                    <a:lnT>
                      <a:noFill/>
                    </a:lnT>
                    <a:lnB>
                      <a:noFill/>
                    </a:lnB>
                  </a:tcPr>
                </a:tc>
                <a:extLst>
                  <a:ext uri="{0D108BD9-81ED-4DB2-BD59-A6C34878D82A}">
                    <a16:rowId xmlns:a16="http://schemas.microsoft.com/office/drawing/2014/main" val="3546273636"/>
                  </a:ext>
                </a:extLst>
              </a:tr>
              <a:tr h="134739">
                <a:tc>
                  <a:txBody>
                    <a:bodyPr/>
                    <a:lstStyle/>
                    <a:p>
                      <a:pPr algn="l" fontAlgn="b"/>
                      <a:r>
                        <a:rPr lang="en-US" sz="800" b="0" i="0" u="none" strike="noStrike">
                          <a:effectLst/>
                          <a:latin typeface="Arial" panose="020B0604020202020204" pitchFamily="34" charset="0"/>
                        </a:rPr>
                        <a:t>TowerBrook Investors III, L.P.</a:t>
                      </a:r>
                    </a:p>
                  </a:txBody>
                  <a:tcPr marL="8671" marR="8671"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328,036</a:t>
                      </a:r>
                    </a:p>
                  </a:txBody>
                  <a:tcPr marL="8671" marR="78040" marT="8671"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1.41</a:t>
                      </a:r>
                    </a:p>
                  </a:txBody>
                  <a:tcPr marL="8671" marR="78040" marT="8671"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8.6%</a:t>
                      </a:r>
                    </a:p>
                  </a:txBody>
                  <a:tcPr marL="8671" marR="78040" marT="8671" marB="0" anchor="b">
                    <a:lnL>
                      <a:noFill/>
                    </a:lnL>
                    <a:lnR>
                      <a:noFill/>
                    </a:lnR>
                    <a:lnT>
                      <a:noFill/>
                    </a:lnT>
                    <a:lnB>
                      <a:noFill/>
                    </a:lnB>
                  </a:tcPr>
                </a:tc>
                <a:extLst>
                  <a:ext uri="{0D108BD9-81ED-4DB2-BD59-A6C34878D82A}">
                    <a16:rowId xmlns:a16="http://schemas.microsoft.com/office/drawing/2014/main" val="1078861991"/>
                  </a:ext>
                </a:extLst>
              </a:tr>
            </a:tbl>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15928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27500"/>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19290"/>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889827129"/>
              </p:ext>
            </p:extLst>
          </p:nvPr>
        </p:nvGraphicFramePr>
        <p:xfrm>
          <a:off x="533400" y="1341766"/>
          <a:ext cx="8153400" cy="3252462"/>
        </p:xfrm>
        <a:graphic>
          <a:graphicData uri="http://schemas.openxmlformats.org/drawingml/2006/table">
            <a:tbl>
              <a:tblPr/>
              <a:tblGrid>
                <a:gridCol w="4171248">
                  <a:extLst>
                    <a:ext uri="{9D8B030D-6E8A-4147-A177-3AD203B41FA5}">
                      <a16:colId xmlns:a16="http://schemas.microsoft.com/office/drawing/2014/main" val="1155964772"/>
                    </a:ext>
                  </a:extLst>
                </a:gridCol>
                <a:gridCol w="1412662">
                  <a:extLst>
                    <a:ext uri="{9D8B030D-6E8A-4147-A177-3AD203B41FA5}">
                      <a16:colId xmlns:a16="http://schemas.microsoft.com/office/drawing/2014/main" val="1189884057"/>
                    </a:ext>
                  </a:extLst>
                </a:gridCol>
                <a:gridCol w="1323677">
                  <a:extLst>
                    <a:ext uri="{9D8B030D-6E8A-4147-A177-3AD203B41FA5}">
                      <a16:colId xmlns:a16="http://schemas.microsoft.com/office/drawing/2014/main" val="1811792452"/>
                    </a:ext>
                  </a:extLst>
                </a:gridCol>
                <a:gridCol w="504258">
                  <a:extLst>
                    <a:ext uri="{9D8B030D-6E8A-4147-A177-3AD203B41FA5}">
                      <a16:colId xmlns:a16="http://schemas.microsoft.com/office/drawing/2014/main" val="381334598"/>
                    </a:ext>
                  </a:extLst>
                </a:gridCol>
                <a:gridCol w="741555">
                  <a:extLst>
                    <a:ext uri="{9D8B030D-6E8A-4147-A177-3AD203B41FA5}">
                      <a16:colId xmlns:a16="http://schemas.microsoft.com/office/drawing/2014/main" val="991270122"/>
                    </a:ext>
                  </a:extLst>
                </a:gridCol>
              </a:tblGrid>
              <a:tr h="135070">
                <a:tc>
                  <a:txBody>
                    <a:bodyPr/>
                    <a:lstStyle/>
                    <a:p>
                      <a:pPr algn="l" fontAlgn="b"/>
                      <a:r>
                        <a:rPr lang="en-US" sz="900" b="1" i="0" u="sng" strike="noStrike">
                          <a:effectLst/>
                          <a:latin typeface="Arial" panose="020B0604020202020204" pitchFamily="34" charset="0"/>
                        </a:rPr>
                        <a:t>Private Investment Partnerships</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Commitment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Current NAV ($)</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TVPI</a:t>
                      </a:r>
                    </a:p>
                  </a:txBody>
                  <a:tcPr marL="8692" marR="8692" marT="8692" marB="0" anchor="b">
                    <a:lnL>
                      <a:noFill/>
                    </a:lnL>
                    <a:lnR>
                      <a:noFill/>
                    </a:lnR>
                    <a:lnT>
                      <a:noFill/>
                    </a:lnT>
                    <a:lnB>
                      <a:noFill/>
                    </a:lnB>
                    <a:solidFill>
                      <a:srgbClr val="B8CCE4"/>
                    </a:solidFill>
                  </a:tcPr>
                </a:tc>
                <a:tc>
                  <a:txBody>
                    <a:bodyPr/>
                    <a:lstStyle/>
                    <a:p>
                      <a:pPr algn="ctr" fontAlgn="b"/>
                      <a:r>
                        <a:rPr lang="en-US" sz="900" b="1" i="0" u="sng" strike="noStrike">
                          <a:effectLst/>
                          <a:latin typeface="Arial" panose="020B0604020202020204" pitchFamily="34" charset="0"/>
                        </a:rPr>
                        <a:t>Net IRR</a:t>
                      </a:r>
                    </a:p>
                  </a:txBody>
                  <a:tcPr marL="8692" marR="8692" marT="8692" marB="0" anchor="b">
                    <a:lnL>
                      <a:noFill/>
                    </a:lnL>
                    <a:lnR>
                      <a:noFill/>
                    </a:lnR>
                    <a:lnT>
                      <a:noFill/>
                    </a:lnT>
                    <a:lnB>
                      <a:noFill/>
                    </a:lnB>
                    <a:solidFill>
                      <a:srgbClr val="B8CCE4"/>
                    </a:solidFill>
                  </a:tcPr>
                </a:tc>
                <a:extLst>
                  <a:ext uri="{0D108BD9-81ED-4DB2-BD59-A6C34878D82A}">
                    <a16:rowId xmlns:a16="http://schemas.microsoft.com/office/drawing/2014/main" val="3386636861"/>
                  </a:ext>
                </a:extLst>
              </a:tr>
              <a:tr h="135070">
                <a:tc>
                  <a:txBody>
                    <a:bodyPr/>
                    <a:lstStyle/>
                    <a:p>
                      <a:pPr algn="l" fontAlgn="b"/>
                      <a:r>
                        <a:rPr lang="en-US" sz="800" b="0" i="0" u="none" strike="noStrike">
                          <a:effectLst/>
                          <a:latin typeface="Arial" panose="020B0604020202020204" pitchFamily="34" charset="0"/>
                        </a:rPr>
                        <a:t>TowerBrook Investors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190,000,000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222,693,745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26.5%</a:t>
                      </a:r>
                    </a:p>
                  </a:txBody>
                  <a:tcPr marL="8692" marR="78231" marT="8692" marB="0" anchor="b">
                    <a:lnL>
                      <a:noFill/>
                    </a:lnL>
                    <a:lnR>
                      <a:noFill/>
                    </a:lnR>
                    <a:lnT>
                      <a:noFill/>
                    </a:lnT>
                    <a:lnB>
                      <a:noFill/>
                    </a:lnB>
                  </a:tcPr>
                </a:tc>
                <a:extLst>
                  <a:ext uri="{0D108BD9-81ED-4DB2-BD59-A6C34878D82A}">
                    <a16:rowId xmlns:a16="http://schemas.microsoft.com/office/drawing/2014/main" val="2609244572"/>
                  </a:ext>
                </a:extLst>
              </a:tr>
              <a:tr h="135070">
                <a:tc>
                  <a:txBody>
                    <a:bodyPr/>
                    <a:lstStyle/>
                    <a:p>
                      <a:pPr algn="l" fontAlgn="b"/>
                      <a:r>
                        <a:rPr lang="en-US" sz="800" b="0" i="0" u="none" strike="noStrike">
                          <a:effectLst/>
                          <a:latin typeface="Arial" panose="020B0604020202020204" pitchFamily="34" charset="0"/>
                        </a:rPr>
                        <a:t>TowerBrook Investors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18,249,260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0.85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3634332404"/>
                  </a:ext>
                </a:extLst>
              </a:tr>
              <a:tr h="135070">
                <a:tc>
                  <a:txBody>
                    <a:bodyPr/>
                    <a:lstStyle/>
                    <a:p>
                      <a:pPr algn="l" fontAlgn="b"/>
                      <a:r>
                        <a:rPr lang="en-US" sz="800" b="0" i="0" u="none" strike="noStrike">
                          <a:effectLst/>
                          <a:latin typeface="Arial" panose="020B0604020202020204" pitchFamily="34" charset="0"/>
                        </a:rPr>
                        <a:t>TPG Growth Fund 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65,353,702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15.8%</a:t>
                      </a:r>
                    </a:p>
                  </a:txBody>
                  <a:tcPr marL="8692" marR="78231" marT="8692" marB="0" anchor="b">
                    <a:lnL>
                      <a:noFill/>
                    </a:lnL>
                    <a:lnR>
                      <a:noFill/>
                    </a:lnR>
                    <a:lnT>
                      <a:noFill/>
                    </a:lnT>
                    <a:lnB>
                      <a:noFill/>
                    </a:lnB>
                  </a:tcPr>
                </a:tc>
                <a:extLst>
                  <a:ext uri="{0D108BD9-81ED-4DB2-BD59-A6C34878D82A}">
                    <a16:rowId xmlns:a16="http://schemas.microsoft.com/office/drawing/2014/main" val="771050051"/>
                  </a:ext>
                </a:extLst>
              </a:tr>
              <a:tr h="135070">
                <a:tc>
                  <a:txBody>
                    <a:bodyPr/>
                    <a:lstStyle/>
                    <a:p>
                      <a:pPr algn="l" fontAlgn="b"/>
                      <a:r>
                        <a:rPr lang="en-US" sz="800" b="0" i="0" u="none" strike="noStrike" dirty="0">
                          <a:effectLst/>
                          <a:latin typeface="Arial" panose="020B0604020202020204" pitchFamily="34" charset="0"/>
                        </a:rPr>
                        <a:t>TPG Growth Fund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111,429,361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25.1%</a:t>
                      </a:r>
                    </a:p>
                  </a:txBody>
                  <a:tcPr marL="8692" marR="78231" marT="8692" marB="0" anchor="b">
                    <a:lnL>
                      <a:noFill/>
                    </a:lnL>
                    <a:lnR>
                      <a:noFill/>
                    </a:lnR>
                    <a:lnT>
                      <a:noFill/>
                    </a:lnT>
                    <a:lnB>
                      <a:noFill/>
                    </a:lnB>
                  </a:tcPr>
                </a:tc>
                <a:extLst>
                  <a:ext uri="{0D108BD9-81ED-4DB2-BD59-A6C34878D82A}">
                    <a16:rowId xmlns:a16="http://schemas.microsoft.com/office/drawing/2014/main" val="2650514690"/>
                  </a:ext>
                </a:extLst>
              </a:tr>
              <a:tr h="135070">
                <a:tc>
                  <a:txBody>
                    <a:bodyPr/>
                    <a:lstStyle/>
                    <a:p>
                      <a:pPr algn="l" fontAlgn="b"/>
                      <a:r>
                        <a:rPr lang="en-US" sz="800" b="0" i="0" u="none" strike="noStrike">
                          <a:effectLst/>
                          <a:latin typeface="Arial" panose="020B0604020202020204" pitchFamily="34" charset="0"/>
                        </a:rPr>
                        <a:t>TPG Growth IV,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85,852,987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9.9%</a:t>
                      </a:r>
                    </a:p>
                  </a:txBody>
                  <a:tcPr marL="8692" marR="78231" marT="8692" marB="0" anchor="b">
                    <a:lnL>
                      <a:noFill/>
                    </a:lnL>
                    <a:lnR>
                      <a:noFill/>
                    </a:lnR>
                    <a:lnT>
                      <a:noFill/>
                    </a:lnT>
                    <a:lnB>
                      <a:noFill/>
                    </a:lnB>
                  </a:tcPr>
                </a:tc>
                <a:extLst>
                  <a:ext uri="{0D108BD9-81ED-4DB2-BD59-A6C34878D82A}">
                    <a16:rowId xmlns:a16="http://schemas.microsoft.com/office/drawing/2014/main" val="1638540419"/>
                  </a:ext>
                </a:extLst>
              </a:tr>
              <a:tr h="135070">
                <a:tc>
                  <a:txBody>
                    <a:bodyPr/>
                    <a:lstStyle/>
                    <a:p>
                      <a:pPr algn="l" fontAlgn="b"/>
                      <a:r>
                        <a:rPr lang="en-US" sz="800" b="0" i="0" u="none" strike="noStrike">
                          <a:effectLst/>
                          <a:latin typeface="Arial" panose="020B0604020202020204" pitchFamily="34" charset="0"/>
                        </a:rPr>
                        <a:t>TPG Growth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3730081287"/>
                  </a:ext>
                </a:extLst>
              </a:tr>
              <a:tr h="135070">
                <a:tc>
                  <a:txBody>
                    <a:bodyPr/>
                    <a:lstStyle/>
                    <a:p>
                      <a:pPr algn="l" fontAlgn="b"/>
                      <a:r>
                        <a:rPr lang="en-US" sz="800" b="0" i="0" u="none" strike="noStrike">
                          <a:effectLst/>
                          <a:latin typeface="Arial" panose="020B0604020202020204" pitchFamily="34" charset="0"/>
                        </a:rPr>
                        <a:t>TPG Partners IV,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50,000,000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14.3%</a:t>
                      </a:r>
                    </a:p>
                  </a:txBody>
                  <a:tcPr marL="8692" marR="78231" marT="8692" marB="0" anchor="b">
                    <a:lnL>
                      <a:noFill/>
                    </a:lnL>
                    <a:lnR>
                      <a:noFill/>
                    </a:lnR>
                    <a:lnT>
                      <a:noFill/>
                    </a:lnT>
                    <a:lnB>
                      <a:noFill/>
                    </a:lnB>
                  </a:tcPr>
                </a:tc>
                <a:extLst>
                  <a:ext uri="{0D108BD9-81ED-4DB2-BD59-A6C34878D82A}">
                    <a16:rowId xmlns:a16="http://schemas.microsoft.com/office/drawing/2014/main" val="4081697465"/>
                  </a:ext>
                </a:extLst>
              </a:tr>
              <a:tr h="135070">
                <a:tc>
                  <a:txBody>
                    <a:bodyPr/>
                    <a:lstStyle/>
                    <a:p>
                      <a:pPr algn="l" fontAlgn="b"/>
                      <a:r>
                        <a:rPr lang="en-US" sz="800" b="0" i="0" u="none" strike="noStrike">
                          <a:effectLst/>
                          <a:latin typeface="Arial" panose="020B0604020202020204" pitchFamily="34" charset="0"/>
                        </a:rPr>
                        <a:t>TPG Partners V,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2.6%</a:t>
                      </a:r>
                    </a:p>
                  </a:txBody>
                  <a:tcPr marL="8692" marR="78231" marT="8692" marB="0" anchor="b">
                    <a:lnL>
                      <a:noFill/>
                    </a:lnL>
                    <a:lnR>
                      <a:noFill/>
                    </a:lnR>
                    <a:lnT>
                      <a:noFill/>
                    </a:lnT>
                    <a:lnB>
                      <a:noFill/>
                    </a:lnB>
                  </a:tcPr>
                </a:tc>
                <a:extLst>
                  <a:ext uri="{0D108BD9-81ED-4DB2-BD59-A6C34878D82A}">
                    <a16:rowId xmlns:a16="http://schemas.microsoft.com/office/drawing/2014/main" val="773497767"/>
                  </a:ext>
                </a:extLst>
              </a:tr>
              <a:tr h="135070">
                <a:tc>
                  <a:txBody>
                    <a:bodyPr/>
                    <a:lstStyle/>
                    <a:p>
                      <a:pPr algn="l" fontAlgn="b"/>
                      <a:r>
                        <a:rPr lang="en-US" sz="800" b="0" i="0" u="none" strike="noStrike">
                          <a:effectLst/>
                          <a:latin typeface="Arial" panose="020B0604020202020204" pitchFamily="34" charset="0"/>
                        </a:rPr>
                        <a:t>TPG Partners VI, L.P.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11.3%</a:t>
                      </a:r>
                    </a:p>
                  </a:txBody>
                  <a:tcPr marL="8692" marR="78231" marT="8692" marB="0" anchor="b">
                    <a:lnL>
                      <a:noFill/>
                    </a:lnL>
                    <a:lnR>
                      <a:noFill/>
                    </a:lnR>
                    <a:lnT>
                      <a:noFill/>
                    </a:lnT>
                    <a:lnB>
                      <a:noFill/>
                    </a:lnB>
                  </a:tcPr>
                </a:tc>
                <a:extLst>
                  <a:ext uri="{0D108BD9-81ED-4DB2-BD59-A6C34878D82A}">
                    <a16:rowId xmlns:a16="http://schemas.microsoft.com/office/drawing/2014/main" val="1593750931"/>
                  </a:ext>
                </a:extLst>
              </a:tr>
              <a:tr h="135070">
                <a:tc>
                  <a:txBody>
                    <a:bodyPr/>
                    <a:lstStyle/>
                    <a:p>
                      <a:pPr algn="l" fontAlgn="b"/>
                      <a:r>
                        <a:rPr lang="en-US" sz="800" b="0" i="0" u="none" strike="noStrike">
                          <a:effectLst/>
                          <a:latin typeface="Arial" panose="020B0604020202020204" pitchFamily="34" charset="0"/>
                        </a:rPr>
                        <a:t>Trident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47,090,293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12.0%</a:t>
                      </a:r>
                    </a:p>
                  </a:txBody>
                  <a:tcPr marL="8692" marR="78231" marT="8692" marB="0" anchor="b">
                    <a:lnL>
                      <a:noFill/>
                    </a:lnL>
                    <a:lnR>
                      <a:noFill/>
                    </a:lnR>
                    <a:lnT>
                      <a:noFill/>
                    </a:lnT>
                    <a:lnB>
                      <a:noFill/>
                    </a:lnB>
                  </a:tcPr>
                </a:tc>
                <a:extLst>
                  <a:ext uri="{0D108BD9-81ED-4DB2-BD59-A6C34878D82A}">
                    <a16:rowId xmlns:a16="http://schemas.microsoft.com/office/drawing/2014/main" val="806537978"/>
                  </a:ext>
                </a:extLst>
              </a:tr>
              <a:tr h="135070">
                <a:tc>
                  <a:txBody>
                    <a:bodyPr/>
                    <a:lstStyle/>
                    <a:p>
                      <a:pPr algn="l" fontAlgn="b"/>
                      <a:r>
                        <a:rPr lang="en-US" sz="800" b="0" i="0" u="none" strike="noStrike">
                          <a:effectLst/>
                          <a:latin typeface="Arial" panose="020B0604020202020204" pitchFamily="34" charset="0"/>
                        </a:rPr>
                        <a:t>Trident VI Fund,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84,332,929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2.09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23.9%</a:t>
                      </a:r>
                    </a:p>
                  </a:txBody>
                  <a:tcPr marL="8692" marR="78231" marT="8692" marB="0" anchor="b">
                    <a:lnL>
                      <a:noFill/>
                    </a:lnL>
                    <a:lnR>
                      <a:noFill/>
                    </a:lnR>
                    <a:lnT>
                      <a:noFill/>
                    </a:lnT>
                    <a:lnB>
                      <a:noFill/>
                    </a:lnB>
                  </a:tcPr>
                </a:tc>
                <a:extLst>
                  <a:ext uri="{0D108BD9-81ED-4DB2-BD59-A6C34878D82A}">
                    <a16:rowId xmlns:a16="http://schemas.microsoft.com/office/drawing/2014/main" val="2483797510"/>
                  </a:ext>
                </a:extLst>
              </a:tr>
              <a:tr h="135070">
                <a:tc>
                  <a:txBody>
                    <a:bodyPr/>
                    <a:lstStyle/>
                    <a:p>
                      <a:pPr algn="l" fontAlgn="b"/>
                      <a:r>
                        <a:rPr lang="en-US" sz="800" b="0" i="0" u="none" strike="noStrike">
                          <a:effectLst/>
                          <a:latin typeface="Arial" panose="020B0604020202020204" pitchFamily="34" charset="0"/>
                        </a:rPr>
                        <a:t>Trident VII,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89,682,299</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17.3%</a:t>
                      </a:r>
                    </a:p>
                  </a:txBody>
                  <a:tcPr marL="8692" marR="78231" marT="8692" marB="0" anchor="b">
                    <a:lnL>
                      <a:noFill/>
                    </a:lnL>
                    <a:lnR>
                      <a:noFill/>
                    </a:lnR>
                    <a:lnT>
                      <a:noFill/>
                    </a:lnT>
                    <a:lnB>
                      <a:noFill/>
                    </a:lnB>
                  </a:tcPr>
                </a:tc>
                <a:extLst>
                  <a:ext uri="{0D108BD9-81ED-4DB2-BD59-A6C34878D82A}">
                    <a16:rowId xmlns:a16="http://schemas.microsoft.com/office/drawing/2014/main" val="3104035060"/>
                  </a:ext>
                </a:extLst>
              </a:tr>
              <a:tr h="135070">
                <a:tc>
                  <a:txBody>
                    <a:bodyPr/>
                    <a:lstStyle/>
                    <a:p>
                      <a:pPr algn="l" fontAlgn="b"/>
                      <a:r>
                        <a:rPr lang="en-US" sz="800" b="0" i="0" u="none" strike="noStrike">
                          <a:effectLst/>
                          <a:latin typeface="Arial" panose="020B0604020202020204" pitchFamily="34" charset="0"/>
                        </a:rPr>
                        <a:t>Trident VIII,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35,172,238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24835357"/>
                  </a:ext>
                </a:extLst>
              </a:tr>
              <a:tr h="135070">
                <a:tc>
                  <a:txBody>
                    <a:bodyPr/>
                    <a:lstStyle/>
                    <a:p>
                      <a:pPr algn="l" fontAlgn="b"/>
                      <a:r>
                        <a:rPr lang="en-US" sz="800" b="0" i="0" u="none" strike="noStrike">
                          <a:effectLst/>
                          <a:latin typeface="Arial" panose="020B0604020202020204" pitchFamily="34" charset="0"/>
                        </a:rPr>
                        <a:t>TrueBridge Capital FSA II, LLC</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18,407,500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15,675,678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NA</a:t>
                      </a:r>
                    </a:p>
                  </a:txBody>
                  <a:tcPr marL="8692" marR="78231" marT="8692" marB="0" anchor="b">
                    <a:lnL>
                      <a:noFill/>
                    </a:lnL>
                    <a:lnR>
                      <a:noFill/>
                    </a:lnR>
                    <a:lnT>
                      <a:noFill/>
                    </a:lnT>
                    <a:lnB>
                      <a:noFill/>
                    </a:lnB>
                  </a:tcPr>
                </a:tc>
                <a:extLst>
                  <a:ext uri="{0D108BD9-81ED-4DB2-BD59-A6C34878D82A}">
                    <a16:rowId xmlns:a16="http://schemas.microsoft.com/office/drawing/2014/main" val="4125318106"/>
                  </a:ext>
                </a:extLst>
              </a:tr>
              <a:tr h="135070">
                <a:tc>
                  <a:txBody>
                    <a:bodyPr/>
                    <a:lstStyle/>
                    <a:p>
                      <a:pPr algn="l" fontAlgn="b"/>
                      <a:r>
                        <a:rPr lang="en-US" sz="800" b="0" i="0" u="none" strike="noStrike">
                          <a:effectLst/>
                          <a:latin typeface="Arial" panose="020B0604020202020204" pitchFamily="34" charset="0"/>
                        </a:rPr>
                        <a:t>TrueBridge Capital FSA, LLC</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79,600,000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136,486,951</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39.2%</a:t>
                      </a:r>
                    </a:p>
                  </a:txBody>
                  <a:tcPr marL="8692" marR="78231" marT="8692" marB="0" anchor="b">
                    <a:lnL>
                      <a:noFill/>
                    </a:lnL>
                    <a:lnR>
                      <a:noFill/>
                    </a:lnR>
                    <a:lnT>
                      <a:noFill/>
                    </a:lnT>
                    <a:lnB>
                      <a:noFill/>
                    </a:lnB>
                  </a:tcPr>
                </a:tc>
                <a:extLst>
                  <a:ext uri="{0D108BD9-81ED-4DB2-BD59-A6C34878D82A}">
                    <a16:rowId xmlns:a16="http://schemas.microsoft.com/office/drawing/2014/main" val="187842026"/>
                  </a:ext>
                </a:extLst>
              </a:tr>
              <a:tr h="135070">
                <a:tc>
                  <a:txBody>
                    <a:bodyPr/>
                    <a:lstStyle/>
                    <a:p>
                      <a:pPr algn="l" fontAlgn="b"/>
                      <a:r>
                        <a:rPr lang="en-US" sz="800" b="0" i="0" u="none" strike="noStrike">
                          <a:effectLst/>
                          <a:latin typeface="Arial" panose="020B0604020202020204" pitchFamily="34" charset="0"/>
                        </a:rPr>
                        <a:t>TrueBridge Capital Partners Fund V,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103,857,810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37.3%</a:t>
                      </a:r>
                    </a:p>
                  </a:txBody>
                  <a:tcPr marL="8692" marR="78231" marT="8692" marB="0" anchor="b">
                    <a:lnL>
                      <a:noFill/>
                    </a:lnL>
                    <a:lnR>
                      <a:noFill/>
                    </a:lnR>
                    <a:lnT>
                      <a:noFill/>
                    </a:lnT>
                    <a:lnB>
                      <a:noFill/>
                    </a:lnB>
                  </a:tcPr>
                </a:tc>
                <a:extLst>
                  <a:ext uri="{0D108BD9-81ED-4DB2-BD59-A6C34878D82A}">
                    <a16:rowId xmlns:a16="http://schemas.microsoft.com/office/drawing/2014/main" val="825011577"/>
                  </a:ext>
                </a:extLst>
              </a:tr>
              <a:tr h="135070">
                <a:tc>
                  <a:txBody>
                    <a:bodyPr/>
                    <a:lstStyle/>
                    <a:p>
                      <a:pPr algn="l" fontAlgn="b"/>
                      <a:r>
                        <a:rPr lang="en-US" sz="800" b="0" i="0" u="none" strike="noStrike">
                          <a:effectLst/>
                          <a:latin typeface="Arial" panose="020B0604020202020204" pitchFamily="34" charset="0"/>
                        </a:rPr>
                        <a:t>TrueBridge Capital Partners Fund VI,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100,000,000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11,366,256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1.14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33.1%</a:t>
                      </a:r>
                    </a:p>
                  </a:txBody>
                  <a:tcPr marL="8692" marR="78231" marT="8692" marB="0" anchor="b">
                    <a:lnL>
                      <a:noFill/>
                    </a:lnL>
                    <a:lnR>
                      <a:noFill/>
                    </a:lnR>
                    <a:lnT>
                      <a:noFill/>
                    </a:lnT>
                    <a:lnB>
                      <a:noFill/>
                    </a:lnB>
                  </a:tcPr>
                </a:tc>
                <a:extLst>
                  <a:ext uri="{0D108BD9-81ED-4DB2-BD59-A6C34878D82A}">
                    <a16:rowId xmlns:a16="http://schemas.microsoft.com/office/drawing/2014/main" val="313324230"/>
                  </a:ext>
                </a:extLst>
              </a:tr>
              <a:tr h="135070">
                <a:tc>
                  <a:txBody>
                    <a:bodyPr/>
                    <a:lstStyle/>
                    <a:p>
                      <a:pPr algn="l" fontAlgn="b"/>
                      <a:r>
                        <a:rPr lang="en-US" sz="800" b="0" i="0" u="none" strike="noStrike">
                          <a:effectLst/>
                          <a:latin typeface="Arial" panose="020B0604020202020204" pitchFamily="34" charset="0"/>
                        </a:rPr>
                        <a:t>TrueBridge FLSBA Special Purpose, LLC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47,972,078</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121,425,915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4.17</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24.2%</a:t>
                      </a:r>
                    </a:p>
                  </a:txBody>
                  <a:tcPr marL="8692" marR="78231" marT="8692" marB="0" anchor="b">
                    <a:lnL>
                      <a:noFill/>
                    </a:lnL>
                    <a:lnR>
                      <a:noFill/>
                    </a:lnR>
                    <a:lnT>
                      <a:noFill/>
                    </a:lnT>
                    <a:lnB>
                      <a:noFill/>
                    </a:lnB>
                  </a:tcPr>
                </a:tc>
                <a:extLst>
                  <a:ext uri="{0D108BD9-81ED-4DB2-BD59-A6C34878D82A}">
                    <a16:rowId xmlns:a16="http://schemas.microsoft.com/office/drawing/2014/main" val="466576582"/>
                  </a:ext>
                </a:extLst>
              </a:tr>
              <a:tr h="135070">
                <a:tc>
                  <a:txBody>
                    <a:bodyPr/>
                    <a:lstStyle/>
                    <a:p>
                      <a:pPr algn="l" fontAlgn="b"/>
                      <a:r>
                        <a:rPr lang="en-US" sz="800" b="0" i="0" u="none" strike="noStrike">
                          <a:effectLst/>
                          <a:latin typeface="Arial" panose="020B0604020202020204" pitchFamily="34" charset="0"/>
                        </a:rPr>
                        <a:t>TrueBridge Special Purpose II (F) </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22,500,000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48,108,073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2.95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24.4%</a:t>
                      </a:r>
                    </a:p>
                  </a:txBody>
                  <a:tcPr marL="8692" marR="78231" marT="8692" marB="0" anchor="b">
                    <a:lnL>
                      <a:noFill/>
                    </a:lnL>
                    <a:lnR>
                      <a:noFill/>
                    </a:lnR>
                    <a:lnT>
                      <a:noFill/>
                    </a:lnT>
                    <a:lnB>
                      <a:noFill/>
                    </a:lnB>
                  </a:tcPr>
                </a:tc>
                <a:extLst>
                  <a:ext uri="{0D108BD9-81ED-4DB2-BD59-A6C34878D82A}">
                    <a16:rowId xmlns:a16="http://schemas.microsoft.com/office/drawing/2014/main" val="3970120031"/>
                  </a:ext>
                </a:extLst>
              </a:tr>
              <a:tr h="135070">
                <a:tc>
                  <a:txBody>
                    <a:bodyPr/>
                    <a:lstStyle/>
                    <a:p>
                      <a:pPr algn="l" fontAlgn="b"/>
                      <a:r>
                        <a:rPr lang="en-US" sz="800" b="0" i="0" u="none" strike="noStrike">
                          <a:effectLst/>
                          <a:latin typeface="Arial" panose="020B0604020202020204" pitchFamily="34" charset="0"/>
                        </a:rPr>
                        <a:t>Truebridge-Kauffman Fellows Endowment Fund IV</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280,575,105</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2.44</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36.3%</a:t>
                      </a:r>
                    </a:p>
                  </a:txBody>
                  <a:tcPr marL="8692" marR="78231" marT="8692" marB="0" anchor="b">
                    <a:lnL>
                      <a:noFill/>
                    </a:lnL>
                    <a:lnR>
                      <a:noFill/>
                    </a:lnR>
                    <a:lnT>
                      <a:noFill/>
                    </a:lnT>
                    <a:lnB>
                      <a:noFill/>
                    </a:lnB>
                  </a:tcPr>
                </a:tc>
                <a:extLst>
                  <a:ext uri="{0D108BD9-81ED-4DB2-BD59-A6C34878D82A}">
                    <a16:rowId xmlns:a16="http://schemas.microsoft.com/office/drawing/2014/main" val="325708451"/>
                  </a:ext>
                </a:extLst>
              </a:tr>
              <a:tr h="135070">
                <a:tc>
                  <a:txBody>
                    <a:bodyPr/>
                    <a:lstStyle/>
                    <a:p>
                      <a:pPr algn="l" fontAlgn="b"/>
                      <a:r>
                        <a:rPr lang="en-US" sz="800" b="0" i="0" u="none" strike="noStrike">
                          <a:effectLst/>
                          <a:latin typeface="Arial" panose="020B0604020202020204" pitchFamily="34" charset="0"/>
                        </a:rPr>
                        <a:t>TrueBridge-Kauffman Fellows Fund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125,000,000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273,999,176</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2.80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21.0%</a:t>
                      </a:r>
                    </a:p>
                  </a:txBody>
                  <a:tcPr marL="8692" marR="78231" marT="8692" marB="0" anchor="b">
                    <a:lnL>
                      <a:noFill/>
                    </a:lnL>
                    <a:lnR>
                      <a:noFill/>
                    </a:lnR>
                    <a:lnT>
                      <a:noFill/>
                    </a:lnT>
                    <a:lnB>
                      <a:noFill/>
                    </a:lnB>
                  </a:tcPr>
                </a:tc>
                <a:extLst>
                  <a:ext uri="{0D108BD9-81ED-4DB2-BD59-A6C34878D82A}">
                    <a16:rowId xmlns:a16="http://schemas.microsoft.com/office/drawing/2014/main" val="104249041"/>
                  </a:ext>
                </a:extLst>
              </a:tr>
              <a:tr h="135070">
                <a:tc>
                  <a:txBody>
                    <a:bodyPr/>
                    <a:lstStyle/>
                    <a:p>
                      <a:pPr algn="l" fontAlgn="b"/>
                      <a:r>
                        <a:rPr lang="en-US" sz="800" b="0" i="0" u="none" strike="noStrike">
                          <a:effectLst/>
                          <a:latin typeface="Arial" panose="020B0604020202020204" pitchFamily="34" charset="0"/>
                        </a:rPr>
                        <a:t>W Capital Partners III, L.P.</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75,000,000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45,057,213</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1.42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9.5%</a:t>
                      </a:r>
                    </a:p>
                  </a:txBody>
                  <a:tcPr marL="8692" marR="78231" marT="8692" marB="0" anchor="b">
                    <a:lnL>
                      <a:noFill/>
                    </a:lnL>
                    <a:lnR>
                      <a:noFill/>
                    </a:lnR>
                    <a:lnT>
                      <a:noFill/>
                    </a:lnT>
                    <a:lnB>
                      <a:noFill/>
                    </a:lnB>
                  </a:tcPr>
                </a:tc>
                <a:extLst>
                  <a:ext uri="{0D108BD9-81ED-4DB2-BD59-A6C34878D82A}">
                    <a16:rowId xmlns:a16="http://schemas.microsoft.com/office/drawing/2014/main" val="495981530"/>
                  </a:ext>
                </a:extLst>
              </a:tr>
              <a:tr h="135070">
                <a:tc>
                  <a:txBody>
                    <a:bodyPr/>
                    <a:lstStyle/>
                    <a:p>
                      <a:pPr algn="l" fontAlgn="b"/>
                      <a:r>
                        <a:rPr lang="en-US" sz="800" b="0" i="0" u="none" strike="noStrike">
                          <a:effectLst/>
                          <a:latin typeface="Arial" panose="020B0604020202020204" pitchFamily="34" charset="0"/>
                        </a:rPr>
                        <a:t>Warburg Pincus China</a:t>
                      </a:r>
                    </a:p>
                  </a:txBody>
                  <a:tcPr marL="8692" marR="8692"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68,000,000</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94,001,752</a:t>
                      </a:r>
                    </a:p>
                  </a:txBody>
                  <a:tcPr marL="8692" marR="78231" marT="8692" marB="0" anchor="b">
                    <a:lnL>
                      <a:noFill/>
                    </a:lnL>
                    <a:lnR>
                      <a:noFill/>
                    </a:lnR>
                    <a:lnT>
                      <a:noFill/>
                    </a:lnT>
                    <a:lnB>
                      <a:noFill/>
                    </a:lnB>
                  </a:tcPr>
                </a:tc>
                <a:tc>
                  <a:txBody>
                    <a:bodyPr/>
                    <a:lstStyle/>
                    <a:p>
                      <a:pPr algn="r" fontAlgn="b"/>
                      <a:r>
                        <a:rPr lang="en-US" sz="800" b="0" i="0" u="none" strike="noStrike">
                          <a:effectLst/>
                          <a:latin typeface="Arial" panose="020B0604020202020204" pitchFamily="34" charset="0"/>
                        </a:rPr>
                        <a:t>1.61</a:t>
                      </a:r>
                    </a:p>
                  </a:txBody>
                  <a:tcPr marL="8692" marR="78231" marT="8692" marB="0" anchor="b">
                    <a:lnL>
                      <a:noFill/>
                    </a:lnL>
                    <a:lnR>
                      <a:noFill/>
                    </a:lnR>
                    <a:lnT>
                      <a:noFill/>
                    </a:lnT>
                    <a:lnB>
                      <a:noFill/>
                    </a:lnB>
                  </a:tcPr>
                </a:tc>
                <a:tc>
                  <a:txBody>
                    <a:bodyPr/>
                    <a:lstStyle/>
                    <a:p>
                      <a:pPr algn="r" fontAlgn="b"/>
                      <a:r>
                        <a:rPr lang="en-US" sz="800" b="0" i="0" u="none" strike="noStrike" dirty="0">
                          <a:effectLst/>
                          <a:latin typeface="Arial" panose="020B0604020202020204" pitchFamily="34" charset="0"/>
                        </a:rPr>
                        <a:t>22.1%</a:t>
                      </a:r>
                    </a:p>
                  </a:txBody>
                  <a:tcPr marL="8692" marR="78231" marT="8692" marB="0" anchor="b">
                    <a:lnL>
                      <a:noFill/>
                    </a:lnL>
                    <a:lnR>
                      <a:noFill/>
                    </a:lnR>
                    <a:lnT>
                      <a:noFill/>
                    </a:lnT>
                    <a:lnB>
                      <a:noFill/>
                    </a:lnB>
                  </a:tcPr>
                </a:tc>
                <a:extLst>
                  <a:ext uri="{0D108BD9-81ED-4DB2-BD59-A6C34878D82A}">
                    <a16:rowId xmlns:a16="http://schemas.microsoft.com/office/drawing/2014/main" val="2512685343"/>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76027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27500"/>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19290"/>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4207681863"/>
              </p:ext>
            </p:extLst>
          </p:nvPr>
        </p:nvGraphicFramePr>
        <p:xfrm>
          <a:off x="533400" y="1352553"/>
          <a:ext cx="8153399" cy="2440271"/>
        </p:xfrm>
        <a:graphic>
          <a:graphicData uri="http://schemas.openxmlformats.org/drawingml/2006/table">
            <a:tbl>
              <a:tblPr/>
              <a:tblGrid>
                <a:gridCol w="4171247">
                  <a:extLst>
                    <a:ext uri="{9D8B030D-6E8A-4147-A177-3AD203B41FA5}">
                      <a16:colId xmlns:a16="http://schemas.microsoft.com/office/drawing/2014/main" val="92792445"/>
                    </a:ext>
                  </a:extLst>
                </a:gridCol>
                <a:gridCol w="1412663">
                  <a:extLst>
                    <a:ext uri="{9D8B030D-6E8A-4147-A177-3AD203B41FA5}">
                      <a16:colId xmlns:a16="http://schemas.microsoft.com/office/drawing/2014/main" val="1576501443"/>
                    </a:ext>
                  </a:extLst>
                </a:gridCol>
                <a:gridCol w="1323676">
                  <a:extLst>
                    <a:ext uri="{9D8B030D-6E8A-4147-A177-3AD203B41FA5}">
                      <a16:colId xmlns:a16="http://schemas.microsoft.com/office/drawing/2014/main" val="1424070620"/>
                    </a:ext>
                  </a:extLst>
                </a:gridCol>
                <a:gridCol w="504258">
                  <a:extLst>
                    <a:ext uri="{9D8B030D-6E8A-4147-A177-3AD203B41FA5}">
                      <a16:colId xmlns:a16="http://schemas.microsoft.com/office/drawing/2014/main" val="3075736891"/>
                    </a:ext>
                  </a:extLst>
                </a:gridCol>
                <a:gridCol w="741555">
                  <a:extLst>
                    <a:ext uri="{9D8B030D-6E8A-4147-A177-3AD203B41FA5}">
                      <a16:colId xmlns:a16="http://schemas.microsoft.com/office/drawing/2014/main" val="833282268"/>
                    </a:ext>
                  </a:extLst>
                </a:gridCol>
              </a:tblGrid>
              <a:tr h="160049">
                <a:tc>
                  <a:txBody>
                    <a:bodyPr/>
                    <a:lstStyle/>
                    <a:p>
                      <a:pPr algn="l" fontAlgn="b"/>
                      <a:r>
                        <a:rPr lang="en-US" sz="1000" b="1" i="0" u="sng" strike="noStrike">
                          <a:effectLst/>
                          <a:latin typeface="Arial" panose="020B0604020202020204" pitchFamily="34" charset="0"/>
                        </a:rPr>
                        <a:t>Private Investment Partnerships</a:t>
                      </a:r>
                    </a:p>
                  </a:txBody>
                  <a:tcPr marL="9525" marR="9525" marT="9525" marB="0" anchor="b">
                    <a:lnL>
                      <a:noFill/>
                    </a:lnL>
                    <a:lnR>
                      <a:noFill/>
                    </a:lnR>
                    <a:lnT>
                      <a:noFill/>
                    </a:lnT>
                    <a:lnB>
                      <a:noFill/>
                    </a:lnB>
                    <a:solidFill>
                      <a:srgbClr val="B8CCE4"/>
                    </a:solidFill>
                  </a:tcPr>
                </a:tc>
                <a:tc>
                  <a:txBody>
                    <a:bodyPr/>
                    <a:lstStyle/>
                    <a:p>
                      <a:pPr algn="ctr" fontAlgn="b"/>
                      <a:r>
                        <a:rPr lang="en-US" sz="1000" b="1" i="0" u="sng" strike="noStrike">
                          <a:effectLst/>
                          <a:latin typeface="Arial" panose="020B0604020202020204" pitchFamily="34" charset="0"/>
                        </a:rPr>
                        <a:t>Commitment ($)</a:t>
                      </a:r>
                    </a:p>
                  </a:txBody>
                  <a:tcPr marL="9525" marR="9525" marT="9525" marB="0" anchor="b">
                    <a:lnL>
                      <a:noFill/>
                    </a:lnL>
                    <a:lnR>
                      <a:noFill/>
                    </a:lnR>
                    <a:lnT>
                      <a:noFill/>
                    </a:lnT>
                    <a:lnB>
                      <a:noFill/>
                    </a:lnB>
                    <a:solidFill>
                      <a:srgbClr val="B8CCE4"/>
                    </a:solidFill>
                  </a:tcPr>
                </a:tc>
                <a:tc>
                  <a:txBody>
                    <a:bodyPr/>
                    <a:lstStyle/>
                    <a:p>
                      <a:pPr algn="ctr" fontAlgn="b"/>
                      <a:r>
                        <a:rPr lang="en-US" sz="1000" b="1" i="0" u="sng" strike="noStrike">
                          <a:effectLst/>
                          <a:latin typeface="Arial" panose="020B0604020202020204" pitchFamily="34" charset="0"/>
                        </a:rPr>
                        <a:t>Current NAV ($)</a:t>
                      </a:r>
                    </a:p>
                  </a:txBody>
                  <a:tcPr marL="9525" marR="9525" marT="9525" marB="0" anchor="b">
                    <a:lnL>
                      <a:noFill/>
                    </a:lnL>
                    <a:lnR>
                      <a:noFill/>
                    </a:lnR>
                    <a:lnT>
                      <a:noFill/>
                    </a:lnT>
                    <a:lnB>
                      <a:noFill/>
                    </a:lnB>
                    <a:solidFill>
                      <a:srgbClr val="B8CCE4"/>
                    </a:solidFill>
                  </a:tcPr>
                </a:tc>
                <a:tc>
                  <a:txBody>
                    <a:bodyPr/>
                    <a:lstStyle/>
                    <a:p>
                      <a:pPr algn="ctr" fontAlgn="b"/>
                      <a:r>
                        <a:rPr lang="en-US" sz="1000" b="1" i="0" u="sng" strike="noStrike">
                          <a:effectLst/>
                          <a:latin typeface="Arial" panose="020B0604020202020204" pitchFamily="34" charset="0"/>
                        </a:rPr>
                        <a:t>TVPI</a:t>
                      </a:r>
                    </a:p>
                  </a:txBody>
                  <a:tcPr marL="9525" marR="9525" marT="9525" marB="0" anchor="b">
                    <a:lnL>
                      <a:noFill/>
                    </a:lnL>
                    <a:lnR>
                      <a:noFill/>
                    </a:lnR>
                    <a:lnT>
                      <a:noFill/>
                    </a:lnT>
                    <a:lnB>
                      <a:noFill/>
                    </a:lnB>
                    <a:solidFill>
                      <a:srgbClr val="B8CCE4"/>
                    </a:solidFill>
                  </a:tcPr>
                </a:tc>
                <a:tc>
                  <a:txBody>
                    <a:bodyPr/>
                    <a:lstStyle/>
                    <a:p>
                      <a:pPr algn="ctr" fontAlgn="b"/>
                      <a:r>
                        <a:rPr lang="en-US" sz="1000" b="1" i="0" u="sng" strike="noStrike">
                          <a:effectLst/>
                          <a:latin typeface="Arial" panose="020B0604020202020204" pitchFamily="34" charset="0"/>
                        </a:rPr>
                        <a:t>Net IRR</a:t>
                      </a:r>
                    </a:p>
                  </a:txBody>
                  <a:tcPr marL="9525" marR="9525" marT="9525" marB="0" anchor="b">
                    <a:lnL>
                      <a:noFill/>
                    </a:lnL>
                    <a:lnR>
                      <a:noFill/>
                    </a:lnR>
                    <a:lnT>
                      <a:noFill/>
                    </a:lnT>
                    <a:lnB>
                      <a:noFill/>
                    </a:lnB>
                    <a:solidFill>
                      <a:srgbClr val="B8CCE4"/>
                    </a:solidFill>
                  </a:tcPr>
                </a:tc>
                <a:extLst>
                  <a:ext uri="{0D108BD9-81ED-4DB2-BD59-A6C34878D82A}">
                    <a16:rowId xmlns:a16="http://schemas.microsoft.com/office/drawing/2014/main" val="453048384"/>
                  </a:ext>
                </a:extLst>
              </a:tr>
              <a:tr h="160049">
                <a:tc>
                  <a:txBody>
                    <a:bodyPr/>
                    <a:lstStyle/>
                    <a:p>
                      <a:pPr algn="l" fontAlgn="b"/>
                      <a:r>
                        <a:rPr lang="en-US" sz="900" b="0" i="0" u="none" strike="noStrike">
                          <a:effectLst/>
                          <a:latin typeface="Arial" panose="020B0604020202020204" pitchFamily="34" charset="0"/>
                        </a:rPr>
                        <a:t>Warburg Pincus China-Southeast Asia II, L.P.</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68,000,000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11,638,593</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1.09</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17.8%</a:t>
                      </a:r>
                    </a:p>
                  </a:txBody>
                  <a:tcPr marL="9525" marR="85725" marT="9525" marB="0" anchor="b">
                    <a:lnL>
                      <a:noFill/>
                    </a:lnL>
                    <a:lnR>
                      <a:noFill/>
                    </a:lnR>
                    <a:lnT>
                      <a:noFill/>
                    </a:lnT>
                    <a:lnB>
                      <a:noFill/>
                    </a:lnB>
                  </a:tcPr>
                </a:tc>
                <a:extLst>
                  <a:ext uri="{0D108BD9-81ED-4DB2-BD59-A6C34878D82A}">
                    <a16:rowId xmlns:a16="http://schemas.microsoft.com/office/drawing/2014/main" val="2371552612"/>
                  </a:ext>
                </a:extLst>
              </a:tr>
              <a:tr h="160049">
                <a:tc>
                  <a:txBody>
                    <a:bodyPr/>
                    <a:lstStyle/>
                    <a:p>
                      <a:pPr algn="l" fontAlgn="b"/>
                      <a:r>
                        <a:rPr lang="en-US" sz="900" b="0" i="0" u="none" strike="noStrike">
                          <a:effectLst/>
                          <a:latin typeface="Arial" panose="020B0604020202020204" pitchFamily="34" charset="0"/>
                        </a:rPr>
                        <a:t>Warburg Pincus Private Equity Fund XI, L.P.</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200,000,000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126,946,521</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1.71</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12.7%</a:t>
                      </a:r>
                    </a:p>
                  </a:txBody>
                  <a:tcPr marL="9525" marR="85725" marT="9525" marB="0" anchor="b">
                    <a:lnL>
                      <a:noFill/>
                    </a:lnL>
                    <a:lnR>
                      <a:noFill/>
                    </a:lnR>
                    <a:lnT>
                      <a:noFill/>
                    </a:lnT>
                    <a:lnB>
                      <a:noFill/>
                    </a:lnB>
                  </a:tcPr>
                </a:tc>
                <a:extLst>
                  <a:ext uri="{0D108BD9-81ED-4DB2-BD59-A6C34878D82A}">
                    <a16:rowId xmlns:a16="http://schemas.microsoft.com/office/drawing/2014/main" val="3399098961"/>
                  </a:ext>
                </a:extLst>
              </a:tr>
              <a:tr h="160049">
                <a:tc>
                  <a:txBody>
                    <a:bodyPr/>
                    <a:lstStyle/>
                    <a:p>
                      <a:pPr algn="l" fontAlgn="b"/>
                      <a:r>
                        <a:rPr lang="en-US" sz="900" b="0" i="0" u="none" strike="noStrike">
                          <a:effectLst/>
                          <a:latin typeface="Arial" panose="020B0604020202020204" pitchFamily="34" charset="0"/>
                        </a:rPr>
                        <a:t>Warburg Pincus Private Equity Fund XII, L.P.</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87,000,000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114,359,768</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1.49</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15.8%</a:t>
                      </a:r>
                    </a:p>
                  </a:txBody>
                  <a:tcPr marL="9525" marR="85725" marT="9525" marB="0" anchor="b">
                    <a:lnL>
                      <a:noFill/>
                    </a:lnL>
                    <a:lnR>
                      <a:noFill/>
                    </a:lnR>
                    <a:lnT>
                      <a:noFill/>
                    </a:lnT>
                    <a:lnB>
                      <a:noFill/>
                    </a:lnB>
                  </a:tcPr>
                </a:tc>
                <a:extLst>
                  <a:ext uri="{0D108BD9-81ED-4DB2-BD59-A6C34878D82A}">
                    <a16:rowId xmlns:a16="http://schemas.microsoft.com/office/drawing/2014/main" val="476548911"/>
                  </a:ext>
                </a:extLst>
              </a:tr>
              <a:tr h="169464">
                <a:tc>
                  <a:txBody>
                    <a:bodyPr/>
                    <a:lstStyle/>
                    <a:p>
                      <a:pPr algn="l" fontAlgn="b"/>
                      <a:r>
                        <a:rPr lang="en-US" sz="900" b="0" i="0" u="none" strike="noStrike">
                          <a:effectLst/>
                          <a:latin typeface="Arial" panose="020B0604020202020204" pitchFamily="34" charset="0"/>
                        </a:rPr>
                        <a:t>Warburg Pincus Private Equity IX, L.P.</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75,000,000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2,475,259</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1.72</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9.7%</a:t>
                      </a:r>
                    </a:p>
                  </a:txBody>
                  <a:tcPr marL="9525" marR="85725" marT="9525" marB="0" anchor="b">
                    <a:lnL>
                      <a:noFill/>
                    </a:lnL>
                    <a:lnR>
                      <a:noFill/>
                    </a:lnR>
                    <a:lnT>
                      <a:noFill/>
                    </a:lnT>
                    <a:lnB>
                      <a:noFill/>
                    </a:lnB>
                  </a:tcPr>
                </a:tc>
                <a:extLst>
                  <a:ext uri="{0D108BD9-81ED-4DB2-BD59-A6C34878D82A}">
                    <a16:rowId xmlns:a16="http://schemas.microsoft.com/office/drawing/2014/main" val="2061549739"/>
                  </a:ext>
                </a:extLst>
              </a:tr>
              <a:tr h="169464">
                <a:tc>
                  <a:txBody>
                    <a:bodyPr/>
                    <a:lstStyle/>
                    <a:p>
                      <a:pPr algn="l" fontAlgn="b"/>
                      <a:r>
                        <a:rPr lang="en-US" sz="900" b="0" i="0" u="none" strike="noStrike">
                          <a:effectLst/>
                          <a:latin typeface="Arial" panose="020B0604020202020204" pitchFamily="34" charset="0"/>
                        </a:rPr>
                        <a:t>Warburg Pincus Private Equity X, L.P.</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150,000,000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17,163,327</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1.78</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9.4%</a:t>
                      </a:r>
                    </a:p>
                  </a:txBody>
                  <a:tcPr marL="9525" marR="85725" marT="9525" marB="0" anchor="b">
                    <a:lnL>
                      <a:noFill/>
                    </a:lnL>
                    <a:lnR>
                      <a:noFill/>
                    </a:lnR>
                    <a:lnT>
                      <a:noFill/>
                    </a:lnT>
                    <a:lnB>
                      <a:noFill/>
                    </a:lnB>
                  </a:tcPr>
                </a:tc>
                <a:extLst>
                  <a:ext uri="{0D108BD9-81ED-4DB2-BD59-A6C34878D82A}">
                    <a16:rowId xmlns:a16="http://schemas.microsoft.com/office/drawing/2014/main" val="1325785320"/>
                  </a:ext>
                </a:extLst>
              </a:tr>
              <a:tr h="169464">
                <a:tc>
                  <a:txBody>
                    <a:bodyPr/>
                    <a:lstStyle/>
                    <a:p>
                      <a:pPr algn="l" fontAlgn="b"/>
                      <a:r>
                        <a:rPr lang="en-US" sz="900" b="0" i="0" u="none" strike="noStrike">
                          <a:effectLst/>
                          <a:latin typeface="Arial" panose="020B0604020202020204" pitchFamily="34" charset="0"/>
                        </a:rPr>
                        <a:t>Waterland Private Equity Fund VII C.V. </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113,659,612</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48,206,879</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1.20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18.0%</a:t>
                      </a:r>
                    </a:p>
                  </a:txBody>
                  <a:tcPr marL="9525" marR="85725" marT="9525" marB="0" anchor="b">
                    <a:lnL>
                      <a:noFill/>
                    </a:lnL>
                    <a:lnR>
                      <a:noFill/>
                    </a:lnR>
                    <a:lnT>
                      <a:noFill/>
                    </a:lnT>
                    <a:lnB>
                      <a:noFill/>
                    </a:lnB>
                  </a:tcPr>
                </a:tc>
                <a:extLst>
                  <a:ext uri="{0D108BD9-81ED-4DB2-BD59-A6C34878D82A}">
                    <a16:rowId xmlns:a16="http://schemas.microsoft.com/office/drawing/2014/main" val="770757243"/>
                  </a:ext>
                </a:extLst>
              </a:tr>
              <a:tr h="160049">
                <a:tc>
                  <a:txBody>
                    <a:bodyPr/>
                    <a:lstStyle/>
                    <a:p>
                      <a:pPr algn="l" fontAlgn="b"/>
                      <a:r>
                        <a:rPr lang="en-US" sz="900" b="0" i="0" u="none" strike="noStrike" dirty="0" err="1">
                          <a:effectLst/>
                          <a:latin typeface="Arial" panose="020B0604020202020204" pitchFamily="34" charset="0"/>
                        </a:rPr>
                        <a:t>Waterland</a:t>
                      </a:r>
                      <a:r>
                        <a:rPr lang="en-US" sz="900" b="0" i="0" u="none" strike="noStrike" dirty="0">
                          <a:effectLst/>
                          <a:latin typeface="Arial" panose="020B0604020202020204" pitchFamily="34" charset="0"/>
                        </a:rPr>
                        <a:t> Private Equity Fund VIII C.V.</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145,924,770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NA</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NA</a:t>
                      </a:r>
                    </a:p>
                  </a:txBody>
                  <a:tcPr marL="9525" marR="85725" marT="9525" marB="0" anchor="b">
                    <a:lnL>
                      <a:noFill/>
                    </a:lnL>
                    <a:lnR>
                      <a:noFill/>
                    </a:lnR>
                    <a:lnT>
                      <a:noFill/>
                    </a:lnT>
                    <a:lnB>
                      <a:noFill/>
                    </a:lnB>
                  </a:tcPr>
                </a:tc>
                <a:extLst>
                  <a:ext uri="{0D108BD9-81ED-4DB2-BD59-A6C34878D82A}">
                    <a16:rowId xmlns:a16="http://schemas.microsoft.com/office/drawing/2014/main" val="2395748967"/>
                  </a:ext>
                </a:extLst>
              </a:tr>
              <a:tr h="160049">
                <a:tc>
                  <a:txBody>
                    <a:bodyPr/>
                    <a:lstStyle/>
                    <a:p>
                      <a:pPr algn="l" fontAlgn="b"/>
                      <a:r>
                        <a:rPr lang="en-US" sz="900" b="0" i="0" u="none" strike="noStrike" dirty="0" err="1">
                          <a:effectLst/>
                          <a:latin typeface="Arial" panose="020B0604020202020204" pitchFamily="34" charset="0"/>
                        </a:rPr>
                        <a:t>Waterland</a:t>
                      </a:r>
                      <a:r>
                        <a:rPr lang="en-US" sz="900" b="0" i="0" u="none" strike="noStrike" dirty="0">
                          <a:effectLst/>
                          <a:latin typeface="Arial" panose="020B0604020202020204" pitchFamily="34" charset="0"/>
                        </a:rPr>
                        <a:t> Private Equity VI Overflow Feeder Fund L.P. </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28,974,931</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-100.0%</a:t>
                      </a:r>
                    </a:p>
                  </a:txBody>
                  <a:tcPr marL="9525" marR="85725" marT="9525" marB="0" anchor="b">
                    <a:lnL>
                      <a:noFill/>
                    </a:lnL>
                    <a:lnR>
                      <a:noFill/>
                    </a:lnR>
                    <a:lnT>
                      <a:noFill/>
                    </a:lnT>
                    <a:lnB>
                      <a:noFill/>
                    </a:lnB>
                  </a:tcPr>
                </a:tc>
                <a:extLst>
                  <a:ext uri="{0D108BD9-81ED-4DB2-BD59-A6C34878D82A}">
                    <a16:rowId xmlns:a16="http://schemas.microsoft.com/office/drawing/2014/main" val="678729926"/>
                  </a:ext>
                </a:extLst>
              </a:tr>
              <a:tr h="169464">
                <a:tc>
                  <a:txBody>
                    <a:bodyPr/>
                    <a:lstStyle/>
                    <a:p>
                      <a:pPr algn="l" fontAlgn="b"/>
                      <a:r>
                        <a:rPr lang="en-US" sz="900" b="0" i="0" u="none" strike="noStrike">
                          <a:effectLst/>
                          <a:latin typeface="Arial" panose="020B0604020202020204" pitchFamily="34" charset="0"/>
                        </a:rPr>
                        <a:t>Waterland Private Equity VI, L.P. </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61,110,432</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82,253,545</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2.07</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28.1%</a:t>
                      </a:r>
                    </a:p>
                  </a:txBody>
                  <a:tcPr marL="9525" marR="85725" marT="9525" marB="0" anchor="b">
                    <a:lnL>
                      <a:noFill/>
                    </a:lnL>
                    <a:lnR>
                      <a:noFill/>
                    </a:lnR>
                    <a:lnT>
                      <a:noFill/>
                    </a:lnT>
                    <a:lnB>
                      <a:noFill/>
                    </a:lnB>
                  </a:tcPr>
                </a:tc>
                <a:extLst>
                  <a:ext uri="{0D108BD9-81ED-4DB2-BD59-A6C34878D82A}">
                    <a16:rowId xmlns:a16="http://schemas.microsoft.com/office/drawing/2014/main" val="3839174915"/>
                  </a:ext>
                </a:extLst>
              </a:tr>
              <a:tr h="160049">
                <a:tc>
                  <a:txBody>
                    <a:bodyPr/>
                    <a:lstStyle/>
                    <a:p>
                      <a:pPr algn="l" fontAlgn="b"/>
                      <a:r>
                        <a:rPr lang="en-US" sz="900" b="0" i="0" u="none" strike="noStrike">
                          <a:effectLst/>
                          <a:latin typeface="Arial" panose="020B0604020202020204" pitchFamily="34" charset="0"/>
                        </a:rPr>
                        <a:t>Wellspring Capital Partners III, L.P. </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50,000,000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2.19</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27.1%</a:t>
                      </a:r>
                    </a:p>
                  </a:txBody>
                  <a:tcPr marL="9525" marR="85725" marT="9525" marB="0" anchor="b">
                    <a:lnL>
                      <a:noFill/>
                    </a:lnL>
                    <a:lnR>
                      <a:noFill/>
                    </a:lnR>
                    <a:lnT>
                      <a:noFill/>
                    </a:lnT>
                    <a:lnB>
                      <a:noFill/>
                    </a:lnB>
                  </a:tcPr>
                </a:tc>
                <a:extLst>
                  <a:ext uri="{0D108BD9-81ED-4DB2-BD59-A6C34878D82A}">
                    <a16:rowId xmlns:a16="http://schemas.microsoft.com/office/drawing/2014/main" val="2387983371"/>
                  </a:ext>
                </a:extLst>
              </a:tr>
              <a:tr h="160049">
                <a:tc>
                  <a:txBody>
                    <a:bodyPr/>
                    <a:lstStyle/>
                    <a:p>
                      <a:pPr algn="l" fontAlgn="b"/>
                      <a:r>
                        <a:rPr lang="en-US" sz="900" b="0" i="0" u="none" strike="noStrike">
                          <a:effectLst/>
                          <a:latin typeface="Arial" panose="020B0604020202020204" pitchFamily="34" charset="0"/>
                        </a:rPr>
                        <a:t>Wellspring Capital Partners IV, L.P.</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75,000,000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1.40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6.6%</a:t>
                      </a:r>
                    </a:p>
                  </a:txBody>
                  <a:tcPr marL="9525" marR="85725" marT="9525" marB="0" anchor="b">
                    <a:lnL>
                      <a:noFill/>
                    </a:lnL>
                    <a:lnR>
                      <a:noFill/>
                    </a:lnR>
                    <a:lnT>
                      <a:noFill/>
                    </a:lnT>
                    <a:lnB>
                      <a:noFill/>
                    </a:lnB>
                  </a:tcPr>
                </a:tc>
                <a:extLst>
                  <a:ext uri="{0D108BD9-81ED-4DB2-BD59-A6C34878D82A}">
                    <a16:rowId xmlns:a16="http://schemas.microsoft.com/office/drawing/2014/main" val="609766165"/>
                  </a:ext>
                </a:extLst>
              </a:tr>
              <a:tr h="160049">
                <a:tc>
                  <a:txBody>
                    <a:bodyPr/>
                    <a:lstStyle/>
                    <a:p>
                      <a:pPr algn="l" fontAlgn="b"/>
                      <a:r>
                        <a:rPr lang="en-US" sz="900" b="0" i="0" u="none" strike="noStrike">
                          <a:effectLst/>
                          <a:latin typeface="Arial" panose="020B0604020202020204" pitchFamily="34" charset="0"/>
                        </a:rPr>
                        <a:t>Wellspring Capital Partners V, L.P. </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150,000,000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1.57</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16.3%</a:t>
                      </a:r>
                    </a:p>
                  </a:txBody>
                  <a:tcPr marL="9525" marR="85725" marT="9525" marB="0" anchor="b">
                    <a:lnL>
                      <a:noFill/>
                    </a:lnL>
                    <a:lnR>
                      <a:noFill/>
                    </a:lnR>
                    <a:lnT>
                      <a:noFill/>
                    </a:lnT>
                    <a:lnB>
                      <a:noFill/>
                    </a:lnB>
                  </a:tcPr>
                </a:tc>
                <a:extLst>
                  <a:ext uri="{0D108BD9-81ED-4DB2-BD59-A6C34878D82A}">
                    <a16:rowId xmlns:a16="http://schemas.microsoft.com/office/drawing/2014/main" val="2038354181"/>
                  </a:ext>
                </a:extLst>
              </a:tr>
              <a:tr h="160049">
                <a:tc>
                  <a:txBody>
                    <a:bodyPr/>
                    <a:lstStyle/>
                    <a:p>
                      <a:pPr algn="l" fontAlgn="b"/>
                      <a:r>
                        <a:rPr lang="de-DE" sz="900" b="0" i="0" u="none" strike="noStrike">
                          <a:effectLst/>
                          <a:latin typeface="Arial" panose="020B0604020202020204" pitchFamily="34" charset="0"/>
                        </a:rPr>
                        <a:t>Willis Stein &amp; Partners III, L.P. </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100,000,000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1.01</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0.1%</a:t>
                      </a:r>
                    </a:p>
                  </a:txBody>
                  <a:tcPr marL="9525" marR="85725" marT="9525" marB="0" anchor="b">
                    <a:lnL>
                      <a:noFill/>
                    </a:lnL>
                    <a:lnR>
                      <a:noFill/>
                    </a:lnR>
                    <a:lnT>
                      <a:noFill/>
                    </a:lnT>
                    <a:lnB>
                      <a:noFill/>
                    </a:lnB>
                  </a:tcPr>
                </a:tc>
                <a:extLst>
                  <a:ext uri="{0D108BD9-81ED-4DB2-BD59-A6C34878D82A}">
                    <a16:rowId xmlns:a16="http://schemas.microsoft.com/office/drawing/2014/main" val="817812819"/>
                  </a:ext>
                </a:extLst>
              </a:tr>
              <a:tr h="160049">
                <a:tc>
                  <a:txBody>
                    <a:bodyPr/>
                    <a:lstStyle/>
                    <a:p>
                      <a:pPr algn="l" fontAlgn="b"/>
                      <a:r>
                        <a:rPr lang="en-US" sz="900" b="0" i="0" u="none" strike="noStrike">
                          <a:effectLst/>
                          <a:latin typeface="Arial" panose="020B0604020202020204" pitchFamily="34" charset="0"/>
                        </a:rPr>
                        <a:t>WindRose Health Investors V, L.P.</a:t>
                      </a:r>
                    </a:p>
                  </a:txBody>
                  <a:tcPr marL="9525" marR="95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50,000,000</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14,804,619</a:t>
                      </a:r>
                    </a:p>
                  </a:txBody>
                  <a:tcPr marL="9525" marR="85725" marT="9525"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1.26</a:t>
                      </a:r>
                    </a:p>
                  </a:txBody>
                  <a:tcPr marL="9525" marR="85725" marT="9525" marB="0" anchor="b">
                    <a:lnL>
                      <a:noFill/>
                    </a:lnL>
                    <a:lnR>
                      <a:noFill/>
                    </a:lnR>
                    <a:lnT>
                      <a:noFill/>
                    </a:lnT>
                    <a:lnB>
                      <a:noFill/>
                    </a:lnB>
                  </a:tcPr>
                </a:tc>
                <a:tc>
                  <a:txBody>
                    <a:bodyPr/>
                    <a:lstStyle/>
                    <a:p>
                      <a:pPr algn="r" fontAlgn="b"/>
                      <a:r>
                        <a:rPr lang="en-US" sz="900" b="0" i="0" u="none" strike="noStrike" dirty="0">
                          <a:effectLst/>
                          <a:latin typeface="Arial" panose="020B0604020202020204" pitchFamily="34" charset="0"/>
                        </a:rPr>
                        <a:t>31.0%</a:t>
                      </a:r>
                    </a:p>
                  </a:txBody>
                  <a:tcPr marL="9525" marR="85725" marT="9525" marB="0" anchor="b">
                    <a:lnL>
                      <a:noFill/>
                    </a:lnL>
                    <a:lnR>
                      <a:noFill/>
                    </a:lnR>
                    <a:lnT>
                      <a:noFill/>
                    </a:lnT>
                    <a:lnB>
                      <a:noFill/>
                    </a:lnB>
                  </a:tcPr>
                </a:tc>
                <a:extLst>
                  <a:ext uri="{0D108BD9-81ED-4DB2-BD59-A6C34878D82A}">
                    <a16:rowId xmlns:a16="http://schemas.microsoft.com/office/drawing/2014/main" val="1405333600"/>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3685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PE Policy, Benchmarking and Structure</a:t>
            </a:r>
          </a:p>
          <a:p>
            <a:pPr lvl="1"/>
            <a:r>
              <a:rPr lang="en-US" dirty="0" smtClean="0"/>
              <a:t>Goals/Objectives</a:t>
            </a:r>
          </a:p>
          <a:p>
            <a:pPr lvl="1"/>
            <a:r>
              <a:rPr lang="en-US" dirty="0" smtClean="0"/>
              <a:t>Benchmarks</a:t>
            </a:r>
          </a:p>
          <a:p>
            <a:pPr lvl="1"/>
            <a:r>
              <a:rPr lang="en-US" dirty="0" smtClean="0"/>
              <a:t>Staffing</a:t>
            </a:r>
          </a:p>
          <a:p>
            <a:r>
              <a:rPr lang="en-US" dirty="0" smtClean="0"/>
              <a:t>Asset Class Investment Process</a:t>
            </a:r>
          </a:p>
          <a:p>
            <a:pPr lvl="1"/>
            <a:r>
              <a:rPr lang="en-US" dirty="0" smtClean="0"/>
              <a:t>Annual Investment Plan</a:t>
            </a:r>
          </a:p>
          <a:p>
            <a:pPr lvl="1"/>
            <a:r>
              <a:rPr lang="en-US" dirty="0" smtClean="0"/>
              <a:t>Sourcing</a:t>
            </a:r>
          </a:p>
          <a:p>
            <a:pPr lvl="1"/>
            <a:r>
              <a:rPr lang="en-US" dirty="0" smtClean="0"/>
              <a:t>Due Diligence</a:t>
            </a:r>
          </a:p>
          <a:p>
            <a:pPr lvl="1"/>
            <a:r>
              <a:rPr lang="en-US" dirty="0" smtClean="0"/>
              <a:t>Monitoring</a:t>
            </a:r>
          </a:p>
          <a:p>
            <a:pPr lvl="1"/>
            <a:r>
              <a:rPr lang="en-US" dirty="0" smtClean="0"/>
              <a:t>Fees</a:t>
            </a:r>
          </a:p>
          <a:p>
            <a:r>
              <a:rPr lang="en-US" dirty="0" smtClean="0"/>
              <a:t>Asset Class Portfolio</a:t>
            </a:r>
          </a:p>
          <a:p>
            <a:pPr lvl="1"/>
            <a:r>
              <a:rPr lang="en-US" dirty="0" smtClean="0"/>
              <a:t>Performance/Cash Flows</a:t>
            </a:r>
          </a:p>
          <a:p>
            <a:pPr lvl="1"/>
            <a:r>
              <a:rPr lang="en-US" dirty="0" smtClean="0"/>
              <a:t>Allocations/Targets</a:t>
            </a:r>
          </a:p>
          <a:p>
            <a:pPr lvl="1"/>
            <a:r>
              <a:rPr lang="en-US" dirty="0" smtClean="0"/>
              <a:t>Portfolio Composition/Exposures</a:t>
            </a:r>
          </a:p>
          <a:p>
            <a:r>
              <a:rPr lang="en-US" dirty="0" smtClean="0"/>
              <a:t>Asset Class Sub-Strategies</a:t>
            </a:r>
          </a:p>
          <a:p>
            <a:pPr lvl="1"/>
            <a:r>
              <a:rPr lang="en-US" dirty="0" smtClean="0"/>
              <a:t>Buyouts/Growth Equity</a:t>
            </a:r>
          </a:p>
          <a:p>
            <a:pPr lvl="1"/>
            <a:r>
              <a:rPr lang="en-US" dirty="0" smtClean="0"/>
              <a:t>Venture Capital</a:t>
            </a:r>
          </a:p>
          <a:p>
            <a:pPr lvl="1"/>
            <a:r>
              <a:rPr lang="en-US" dirty="0" smtClean="0"/>
              <a:t>Distressed/Turnaround</a:t>
            </a:r>
          </a:p>
          <a:p>
            <a:pPr lvl="1"/>
            <a:r>
              <a:rPr lang="en-US" dirty="0" smtClean="0"/>
              <a:t>Secondary</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87891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Private Equity Partnership Performance</a:t>
            </a:r>
            <a:endParaRPr lang="en-US" dirty="0"/>
          </a:p>
        </p:txBody>
      </p:sp>
      <p:sp>
        <p:nvSpPr>
          <p:cNvPr id="4" name="TextBox 3"/>
          <p:cNvSpPr txBox="1"/>
          <p:nvPr/>
        </p:nvSpPr>
        <p:spPr>
          <a:xfrm>
            <a:off x="6713379" y="827500"/>
            <a:ext cx="228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As of December 31, 2020</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33400" y="4819290"/>
            <a:ext cx="5029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Note: Manager IRR performance data is provided by Cambridge Associates.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774641007"/>
              </p:ext>
            </p:extLst>
          </p:nvPr>
        </p:nvGraphicFramePr>
        <p:xfrm>
          <a:off x="533400" y="1276349"/>
          <a:ext cx="8153399" cy="3328662"/>
        </p:xfrm>
        <a:graphic>
          <a:graphicData uri="http://schemas.openxmlformats.org/drawingml/2006/table">
            <a:tbl>
              <a:tblPr/>
              <a:tblGrid>
                <a:gridCol w="4171248">
                  <a:extLst>
                    <a:ext uri="{9D8B030D-6E8A-4147-A177-3AD203B41FA5}">
                      <a16:colId xmlns:a16="http://schemas.microsoft.com/office/drawing/2014/main" val="2341287900"/>
                    </a:ext>
                  </a:extLst>
                </a:gridCol>
                <a:gridCol w="1412663">
                  <a:extLst>
                    <a:ext uri="{9D8B030D-6E8A-4147-A177-3AD203B41FA5}">
                      <a16:colId xmlns:a16="http://schemas.microsoft.com/office/drawing/2014/main" val="1053289609"/>
                    </a:ext>
                  </a:extLst>
                </a:gridCol>
                <a:gridCol w="1323676">
                  <a:extLst>
                    <a:ext uri="{9D8B030D-6E8A-4147-A177-3AD203B41FA5}">
                      <a16:colId xmlns:a16="http://schemas.microsoft.com/office/drawing/2014/main" val="1958874577"/>
                    </a:ext>
                  </a:extLst>
                </a:gridCol>
                <a:gridCol w="504257">
                  <a:extLst>
                    <a:ext uri="{9D8B030D-6E8A-4147-A177-3AD203B41FA5}">
                      <a16:colId xmlns:a16="http://schemas.microsoft.com/office/drawing/2014/main" val="2664452699"/>
                    </a:ext>
                  </a:extLst>
                </a:gridCol>
                <a:gridCol w="741555">
                  <a:extLst>
                    <a:ext uri="{9D8B030D-6E8A-4147-A177-3AD203B41FA5}">
                      <a16:colId xmlns:a16="http://schemas.microsoft.com/office/drawing/2014/main" val="1374856981"/>
                    </a:ext>
                  </a:extLst>
                </a:gridCol>
              </a:tblGrid>
              <a:tr h="151435">
                <a:tc>
                  <a:txBody>
                    <a:bodyPr/>
                    <a:lstStyle/>
                    <a:p>
                      <a:pPr algn="l" fontAlgn="b"/>
                      <a:r>
                        <a:rPr lang="en-US" sz="1000" b="1" i="0" u="sng" strike="noStrike">
                          <a:effectLst/>
                          <a:latin typeface="Arial" panose="020B0604020202020204" pitchFamily="34" charset="0"/>
                        </a:rPr>
                        <a:t>Private Investment Partnerships (Legacy Portfolio)</a:t>
                      </a:r>
                    </a:p>
                  </a:txBody>
                  <a:tcPr marL="9483" marR="9483" marT="9483" marB="0" anchor="b">
                    <a:lnL>
                      <a:noFill/>
                    </a:lnL>
                    <a:lnR>
                      <a:noFill/>
                    </a:lnR>
                    <a:lnT>
                      <a:noFill/>
                    </a:lnT>
                    <a:lnB>
                      <a:noFill/>
                    </a:lnB>
                    <a:solidFill>
                      <a:srgbClr val="B8CCE4"/>
                    </a:solidFill>
                  </a:tcPr>
                </a:tc>
                <a:tc>
                  <a:txBody>
                    <a:bodyPr/>
                    <a:lstStyle/>
                    <a:p>
                      <a:pPr algn="ctr" fontAlgn="b"/>
                      <a:r>
                        <a:rPr lang="en-US" sz="1000" b="1" i="0" u="sng" strike="noStrike">
                          <a:effectLst/>
                          <a:latin typeface="Arial" panose="020B0604020202020204" pitchFamily="34" charset="0"/>
                        </a:rPr>
                        <a:t>Commitment ($)</a:t>
                      </a:r>
                    </a:p>
                  </a:txBody>
                  <a:tcPr marL="9483" marR="9483" marT="9483" marB="0" anchor="b">
                    <a:lnL>
                      <a:noFill/>
                    </a:lnL>
                    <a:lnR>
                      <a:noFill/>
                    </a:lnR>
                    <a:lnT>
                      <a:noFill/>
                    </a:lnT>
                    <a:lnB>
                      <a:noFill/>
                    </a:lnB>
                    <a:solidFill>
                      <a:srgbClr val="B8CCE4"/>
                    </a:solidFill>
                  </a:tcPr>
                </a:tc>
                <a:tc>
                  <a:txBody>
                    <a:bodyPr/>
                    <a:lstStyle/>
                    <a:p>
                      <a:pPr algn="ctr" fontAlgn="b"/>
                      <a:r>
                        <a:rPr lang="en-US" sz="1000" b="1" i="0" u="sng" strike="noStrike">
                          <a:effectLst/>
                          <a:latin typeface="Arial" panose="020B0604020202020204" pitchFamily="34" charset="0"/>
                        </a:rPr>
                        <a:t>Current NAV ($)</a:t>
                      </a:r>
                    </a:p>
                  </a:txBody>
                  <a:tcPr marL="9483" marR="9483" marT="9483" marB="0" anchor="b">
                    <a:lnL>
                      <a:noFill/>
                    </a:lnL>
                    <a:lnR>
                      <a:noFill/>
                    </a:lnR>
                    <a:lnT>
                      <a:noFill/>
                    </a:lnT>
                    <a:lnB>
                      <a:noFill/>
                    </a:lnB>
                    <a:solidFill>
                      <a:srgbClr val="B8CCE4"/>
                    </a:solidFill>
                  </a:tcPr>
                </a:tc>
                <a:tc>
                  <a:txBody>
                    <a:bodyPr/>
                    <a:lstStyle/>
                    <a:p>
                      <a:pPr algn="ctr" fontAlgn="b"/>
                      <a:r>
                        <a:rPr lang="en-US" sz="1000" b="1" i="0" u="sng" strike="noStrike">
                          <a:effectLst/>
                          <a:latin typeface="Arial" panose="020B0604020202020204" pitchFamily="34" charset="0"/>
                        </a:rPr>
                        <a:t>TVPI</a:t>
                      </a:r>
                    </a:p>
                  </a:txBody>
                  <a:tcPr marL="9483" marR="9483" marT="9483" marB="0" anchor="b">
                    <a:lnL>
                      <a:noFill/>
                    </a:lnL>
                    <a:lnR>
                      <a:noFill/>
                    </a:lnR>
                    <a:lnT>
                      <a:noFill/>
                    </a:lnT>
                    <a:lnB>
                      <a:noFill/>
                    </a:lnB>
                    <a:solidFill>
                      <a:srgbClr val="B8CCE4"/>
                    </a:solidFill>
                  </a:tcPr>
                </a:tc>
                <a:tc>
                  <a:txBody>
                    <a:bodyPr/>
                    <a:lstStyle/>
                    <a:p>
                      <a:pPr algn="ctr" fontAlgn="b"/>
                      <a:r>
                        <a:rPr lang="en-US" sz="1000" b="1" i="0" u="sng" strike="noStrike">
                          <a:effectLst/>
                          <a:latin typeface="Arial" panose="020B0604020202020204" pitchFamily="34" charset="0"/>
                        </a:rPr>
                        <a:t>Net IRR</a:t>
                      </a:r>
                    </a:p>
                  </a:txBody>
                  <a:tcPr marL="9483" marR="9483" marT="9483" marB="0" anchor="b">
                    <a:lnL>
                      <a:noFill/>
                    </a:lnL>
                    <a:lnR>
                      <a:noFill/>
                    </a:lnR>
                    <a:lnT>
                      <a:noFill/>
                    </a:lnT>
                    <a:lnB>
                      <a:noFill/>
                    </a:lnB>
                    <a:solidFill>
                      <a:srgbClr val="B8CCE4"/>
                    </a:solidFill>
                  </a:tcPr>
                </a:tc>
                <a:extLst>
                  <a:ext uri="{0D108BD9-81ED-4DB2-BD59-A6C34878D82A}">
                    <a16:rowId xmlns:a16="http://schemas.microsoft.com/office/drawing/2014/main" val="2900344617"/>
                  </a:ext>
                </a:extLst>
              </a:tr>
              <a:tr h="150799">
                <a:tc>
                  <a:txBody>
                    <a:bodyPr/>
                    <a:lstStyle/>
                    <a:p>
                      <a:pPr algn="l" fontAlgn="b"/>
                      <a:r>
                        <a:rPr lang="en-US" sz="900" b="0" i="0" u="none" strike="noStrike">
                          <a:effectLst/>
                          <a:latin typeface="Arial" panose="020B0604020202020204" pitchFamily="34" charset="0"/>
                        </a:rPr>
                        <a:t>Apollo Investment Fund IV, L.P.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250,000,000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1.52</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6.8%</a:t>
                      </a:r>
                    </a:p>
                  </a:txBody>
                  <a:tcPr marL="9483" marR="85343" marT="9483" marB="0" anchor="b">
                    <a:lnL>
                      <a:noFill/>
                    </a:lnL>
                    <a:lnR>
                      <a:noFill/>
                    </a:lnR>
                    <a:lnT>
                      <a:noFill/>
                    </a:lnT>
                    <a:lnB>
                      <a:noFill/>
                    </a:lnB>
                  </a:tcPr>
                </a:tc>
                <a:extLst>
                  <a:ext uri="{0D108BD9-81ED-4DB2-BD59-A6C34878D82A}">
                    <a16:rowId xmlns:a16="http://schemas.microsoft.com/office/drawing/2014/main" val="1604926580"/>
                  </a:ext>
                </a:extLst>
              </a:tr>
              <a:tr h="150799">
                <a:tc>
                  <a:txBody>
                    <a:bodyPr/>
                    <a:lstStyle/>
                    <a:p>
                      <a:pPr algn="l" fontAlgn="b"/>
                      <a:r>
                        <a:rPr lang="en-US" sz="900" b="0" i="0" u="none" strike="noStrike">
                          <a:effectLst/>
                          <a:latin typeface="Arial" panose="020B0604020202020204" pitchFamily="34" charset="0"/>
                        </a:rPr>
                        <a:t>Carlyle Partners II, L.P.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2.30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20.1%</a:t>
                      </a:r>
                    </a:p>
                  </a:txBody>
                  <a:tcPr marL="9483" marR="85343" marT="9483" marB="0" anchor="b">
                    <a:lnL>
                      <a:noFill/>
                    </a:lnL>
                    <a:lnR>
                      <a:noFill/>
                    </a:lnR>
                    <a:lnT>
                      <a:noFill/>
                    </a:lnT>
                    <a:lnB>
                      <a:noFill/>
                    </a:lnB>
                  </a:tcPr>
                </a:tc>
                <a:extLst>
                  <a:ext uri="{0D108BD9-81ED-4DB2-BD59-A6C34878D82A}">
                    <a16:rowId xmlns:a16="http://schemas.microsoft.com/office/drawing/2014/main" val="2165277902"/>
                  </a:ext>
                </a:extLst>
              </a:tr>
              <a:tr h="150799">
                <a:tc>
                  <a:txBody>
                    <a:bodyPr/>
                    <a:lstStyle/>
                    <a:p>
                      <a:pPr algn="l" fontAlgn="b"/>
                      <a:r>
                        <a:rPr lang="en-US" sz="900" b="0" i="0" u="none" strike="noStrike">
                          <a:effectLst/>
                          <a:latin typeface="Arial" panose="020B0604020202020204" pitchFamily="34" charset="0"/>
                        </a:rPr>
                        <a:t>Centre Capital Investors II, L.P.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0.81</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-4.1%</a:t>
                      </a:r>
                    </a:p>
                  </a:txBody>
                  <a:tcPr marL="9483" marR="85343" marT="9483" marB="0" anchor="b">
                    <a:lnL>
                      <a:noFill/>
                    </a:lnL>
                    <a:lnR>
                      <a:noFill/>
                    </a:lnR>
                    <a:lnT>
                      <a:noFill/>
                    </a:lnT>
                    <a:lnB>
                      <a:noFill/>
                    </a:lnB>
                  </a:tcPr>
                </a:tc>
                <a:extLst>
                  <a:ext uri="{0D108BD9-81ED-4DB2-BD59-A6C34878D82A}">
                    <a16:rowId xmlns:a16="http://schemas.microsoft.com/office/drawing/2014/main" val="2477045676"/>
                  </a:ext>
                </a:extLst>
              </a:tr>
              <a:tr h="150799">
                <a:tc>
                  <a:txBody>
                    <a:bodyPr/>
                    <a:lstStyle/>
                    <a:p>
                      <a:pPr algn="l" fontAlgn="b"/>
                      <a:r>
                        <a:rPr lang="en-US" sz="900" b="0" i="0" u="none" strike="noStrike">
                          <a:effectLst/>
                          <a:latin typeface="Arial" panose="020B0604020202020204" pitchFamily="34" charset="0"/>
                        </a:rPr>
                        <a:t>Chartwell Capital Investors II, L.P.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50,000,000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1.34</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4.7%</a:t>
                      </a:r>
                    </a:p>
                  </a:txBody>
                  <a:tcPr marL="9483" marR="85343" marT="9483" marB="0" anchor="b">
                    <a:lnL>
                      <a:noFill/>
                    </a:lnL>
                    <a:lnR>
                      <a:noFill/>
                    </a:lnR>
                    <a:lnT>
                      <a:noFill/>
                    </a:lnT>
                    <a:lnB>
                      <a:noFill/>
                    </a:lnB>
                  </a:tcPr>
                </a:tc>
                <a:extLst>
                  <a:ext uri="{0D108BD9-81ED-4DB2-BD59-A6C34878D82A}">
                    <a16:rowId xmlns:a16="http://schemas.microsoft.com/office/drawing/2014/main" val="131484764"/>
                  </a:ext>
                </a:extLst>
              </a:tr>
              <a:tr h="150799">
                <a:tc>
                  <a:txBody>
                    <a:bodyPr/>
                    <a:lstStyle/>
                    <a:p>
                      <a:pPr algn="l" fontAlgn="b"/>
                      <a:r>
                        <a:rPr lang="en-US" sz="900" b="0" i="0" u="none" strike="noStrike">
                          <a:effectLst/>
                          <a:latin typeface="Arial" panose="020B0604020202020204" pitchFamily="34" charset="0"/>
                        </a:rPr>
                        <a:t>Corporate Partners, L.P.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149,192,410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2.13</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12.4%</a:t>
                      </a:r>
                    </a:p>
                  </a:txBody>
                  <a:tcPr marL="9483" marR="85343" marT="9483" marB="0" anchor="b">
                    <a:lnL>
                      <a:noFill/>
                    </a:lnL>
                    <a:lnR>
                      <a:noFill/>
                    </a:lnR>
                    <a:lnT>
                      <a:noFill/>
                    </a:lnT>
                    <a:lnB>
                      <a:noFill/>
                    </a:lnB>
                  </a:tcPr>
                </a:tc>
                <a:extLst>
                  <a:ext uri="{0D108BD9-81ED-4DB2-BD59-A6C34878D82A}">
                    <a16:rowId xmlns:a16="http://schemas.microsoft.com/office/drawing/2014/main" val="2972731903"/>
                  </a:ext>
                </a:extLst>
              </a:tr>
              <a:tr h="150799">
                <a:tc>
                  <a:txBody>
                    <a:bodyPr/>
                    <a:lstStyle/>
                    <a:p>
                      <a:pPr algn="l" fontAlgn="b"/>
                      <a:r>
                        <a:rPr lang="en-US" sz="900" b="0" i="0" u="none" strike="noStrike">
                          <a:effectLst/>
                          <a:latin typeface="Arial" panose="020B0604020202020204" pitchFamily="34" charset="0"/>
                        </a:rPr>
                        <a:t>Cypress Equity Group Trust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15,000,000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2.15</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16.1%</a:t>
                      </a:r>
                    </a:p>
                  </a:txBody>
                  <a:tcPr marL="9483" marR="85343" marT="9483" marB="0" anchor="b">
                    <a:lnL>
                      <a:noFill/>
                    </a:lnL>
                    <a:lnR>
                      <a:noFill/>
                    </a:lnR>
                    <a:lnT>
                      <a:noFill/>
                    </a:lnT>
                    <a:lnB>
                      <a:noFill/>
                    </a:lnB>
                  </a:tcPr>
                </a:tc>
                <a:extLst>
                  <a:ext uri="{0D108BD9-81ED-4DB2-BD59-A6C34878D82A}">
                    <a16:rowId xmlns:a16="http://schemas.microsoft.com/office/drawing/2014/main" val="3064241743"/>
                  </a:ext>
                </a:extLst>
              </a:tr>
              <a:tr h="150799">
                <a:tc>
                  <a:txBody>
                    <a:bodyPr/>
                    <a:lstStyle/>
                    <a:p>
                      <a:pPr algn="l" fontAlgn="b"/>
                      <a:r>
                        <a:rPr lang="en-US" sz="900" b="0" i="0" u="none" strike="noStrike">
                          <a:effectLst/>
                          <a:latin typeface="Arial" panose="020B0604020202020204" pitchFamily="34" charset="0"/>
                        </a:rPr>
                        <a:t>Green Equity Investors III, L.P.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60,000,000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2.31</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21.9%</a:t>
                      </a:r>
                    </a:p>
                  </a:txBody>
                  <a:tcPr marL="9483" marR="85343" marT="9483" marB="0" anchor="b">
                    <a:lnL>
                      <a:noFill/>
                    </a:lnL>
                    <a:lnR>
                      <a:noFill/>
                    </a:lnR>
                    <a:lnT>
                      <a:noFill/>
                    </a:lnT>
                    <a:lnB>
                      <a:noFill/>
                    </a:lnB>
                  </a:tcPr>
                </a:tc>
                <a:extLst>
                  <a:ext uri="{0D108BD9-81ED-4DB2-BD59-A6C34878D82A}">
                    <a16:rowId xmlns:a16="http://schemas.microsoft.com/office/drawing/2014/main" val="3493389456"/>
                  </a:ext>
                </a:extLst>
              </a:tr>
              <a:tr h="150799">
                <a:tc>
                  <a:txBody>
                    <a:bodyPr/>
                    <a:lstStyle/>
                    <a:p>
                      <a:pPr algn="l" fontAlgn="b"/>
                      <a:r>
                        <a:rPr lang="en-US" sz="900" b="0" i="0" u="none" strike="noStrike">
                          <a:effectLst/>
                          <a:latin typeface="Arial" panose="020B0604020202020204" pitchFamily="34" charset="0"/>
                        </a:rPr>
                        <a:t>Hicks, Muse, Tate &amp; Furst Equity Fund III, L.P.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0.89</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-1.8%</a:t>
                      </a:r>
                    </a:p>
                  </a:txBody>
                  <a:tcPr marL="9483" marR="85343" marT="9483" marB="0" anchor="b">
                    <a:lnL>
                      <a:noFill/>
                    </a:lnL>
                    <a:lnR>
                      <a:noFill/>
                    </a:lnR>
                    <a:lnT>
                      <a:noFill/>
                    </a:lnT>
                    <a:lnB>
                      <a:noFill/>
                    </a:lnB>
                  </a:tcPr>
                </a:tc>
                <a:extLst>
                  <a:ext uri="{0D108BD9-81ED-4DB2-BD59-A6C34878D82A}">
                    <a16:rowId xmlns:a16="http://schemas.microsoft.com/office/drawing/2014/main" val="150713688"/>
                  </a:ext>
                </a:extLst>
              </a:tr>
              <a:tr h="150799">
                <a:tc>
                  <a:txBody>
                    <a:bodyPr/>
                    <a:lstStyle/>
                    <a:p>
                      <a:pPr algn="l" fontAlgn="b"/>
                      <a:r>
                        <a:rPr lang="en-US" sz="900" b="0" i="0" u="none" strike="noStrike">
                          <a:effectLst/>
                          <a:latin typeface="Arial" panose="020B0604020202020204" pitchFamily="34" charset="0"/>
                        </a:rPr>
                        <a:t>Hicks, Muse, Tate &amp; Furst Equity Fund IV, L.P.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400,000,000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0.63</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-8.8%</a:t>
                      </a:r>
                    </a:p>
                  </a:txBody>
                  <a:tcPr marL="9483" marR="85343" marT="9483" marB="0" anchor="b">
                    <a:lnL>
                      <a:noFill/>
                    </a:lnL>
                    <a:lnR>
                      <a:noFill/>
                    </a:lnR>
                    <a:lnT>
                      <a:noFill/>
                    </a:lnT>
                    <a:lnB>
                      <a:noFill/>
                    </a:lnB>
                  </a:tcPr>
                </a:tc>
                <a:extLst>
                  <a:ext uri="{0D108BD9-81ED-4DB2-BD59-A6C34878D82A}">
                    <a16:rowId xmlns:a16="http://schemas.microsoft.com/office/drawing/2014/main" val="2646128546"/>
                  </a:ext>
                </a:extLst>
              </a:tr>
              <a:tr h="150799">
                <a:tc>
                  <a:txBody>
                    <a:bodyPr/>
                    <a:lstStyle/>
                    <a:p>
                      <a:pPr algn="l" fontAlgn="b"/>
                      <a:r>
                        <a:rPr lang="en-US" sz="900" b="0" i="0" u="none" strike="noStrike" dirty="0">
                          <a:effectLst/>
                          <a:latin typeface="Arial" panose="020B0604020202020204" pitchFamily="34" charset="0"/>
                        </a:rPr>
                        <a:t>Liberty Partners Group II, L.P.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9,766,830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-100.0%</a:t>
                      </a:r>
                    </a:p>
                  </a:txBody>
                  <a:tcPr marL="9483" marR="85343" marT="9483" marB="0" anchor="b">
                    <a:lnL>
                      <a:noFill/>
                    </a:lnL>
                    <a:lnR>
                      <a:noFill/>
                    </a:lnR>
                    <a:lnT>
                      <a:noFill/>
                    </a:lnT>
                    <a:lnB>
                      <a:noFill/>
                    </a:lnB>
                  </a:tcPr>
                </a:tc>
                <a:extLst>
                  <a:ext uri="{0D108BD9-81ED-4DB2-BD59-A6C34878D82A}">
                    <a16:rowId xmlns:a16="http://schemas.microsoft.com/office/drawing/2014/main" val="3555949385"/>
                  </a:ext>
                </a:extLst>
              </a:tr>
              <a:tr h="150799">
                <a:tc>
                  <a:txBody>
                    <a:bodyPr/>
                    <a:lstStyle/>
                    <a:p>
                      <a:pPr algn="l" fontAlgn="b"/>
                      <a:r>
                        <a:rPr lang="en-US" sz="900" b="0" i="0" u="none" strike="noStrike">
                          <a:effectLst/>
                          <a:latin typeface="Arial" panose="020B0604020202020204" pitchFamily="34" charset="0"/>
                        </a:rPr>
                        <a:t>Liberty Partners Pool I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205,686,600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2.35</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20.7%</a:t>
                      </a:r>
                    </a:p>
                  </a:txBody>
                  <a:tcPr marL="9483" marR="85343" marT="9483" marB="0" anchor="b">
                    <a:lnL>
                      <a:noFill/>
                    </a:lnL>
                    <a:lnR>
                      <a:noFill/>
                    </a:lnR>
                    <a:lnT>
                      <a:noFill/>
                    </a:lnT>
                    <a:lnB>
                      <a:noFill/>
                    </a:lnB>
                  </a:tcPr>
                </a:tc>
                <a:extLst>
                  <a:ext uri="{0D108BD9-81ED-4DB2-BD59-A6C34878D82A}">
                    <a16:rowId xmlns:a16="http://schemas.microsoft.com/office/drawing/2014/main" val="2935879237"/>
                  </a:ext>
                </a:extLst>
              </a:tr>
              <a:tr h="150799">
                <a:tc>
                  <a:txBody>
                    <a:bodyPr/>
                    <a:lstStyle/>
                    <a:p>
                      <a:pPr algn="l" fontAlgn="b"/>
                      <a:r>
                        <a:rPr lang="en-US" sz="900" b="0" i="0" u="none" strike="noStrike">
                          <a:effectLst/>
                          <a:latin typeface="Arial" panose="020B0604020202020204" pitchFamily="34" charset="0"/>
                        </a:rPr>
                        <a:t>Liberty Partners Pool II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359,789,821</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1.61</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10.7%</a:t>
                      </a:r>
                    </a:p>
                  </a:txBody>
                  <a:tcPr marL="9483" marR="85343" marT="9483" marB="0" anchor="b">
                    <a:lnL>
                      <a:noFill/>
                    </a:lnL>
                    <a:lnR>
                      <a:noFill/>
                    </a:lnR>
                    <a:lnT>
                      <a:noFill/>
                    </a:lnT>
                    <a:lnB>
                      <a:noFill/>
                    </a:lnB>
                  </a:tcPr>
                </a:tc>
                <a:extLst>
                  <a:ext uri="{0D108BD9-81ED-4DB2-BD59-A6C34878D82A}">
                    <a16:rowId xmlns:a16="http://schemas.microsoft.com/office/drawing/2014/main" val="1461454178"/>
                  </a:ext>
                </a:extLst>
              </a:tr>
              <a:tr h="150799">
                <a:tc>
                  <a:txBody>
                    <a:bodyPr/>
                    <a:lstStyle/>
                    <a:p>
                      <a:pPr algn="l" fontAlgn="b"/>
                      <a:r>
                        <a:rPr lang="en-US" sz="900" b="0" i="0" u="none" strike="noStrike">
                          <a:effectLst/>
                          <a:latin typeface="Arial" panose="020B0604020202020204" pitchFamily="34" charset="0"/>
                        </a:rPr>
                        <a:t>Liberty Partners Pool III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506,208,481</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1.02</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0.4%</a:t>
                      </a:r>
                    </a:p>
                  </a:txBody>
                  <a:tcPr marL="9483" marR="85343" marT="9483" marB="0" anchor="b">
                    <a:lnL>
                      <a:noFill/>
                    </a:lnL>
                    <a:lnR>
                      <a:noFill/>
                    </a:lnR>
                    <a:lnT>
                      <a:noFill/>
                    </a:lnT>
                    <a:lnB>
                      <a:noFill/>
                    </a:lnB>
                  </a:tcPr>
                </a:tc>
                <a:extLst>
                  <a:ext uri="{0D108BD9-81ED-4DB2-BD59-A6C34878D82A}">
                    <a16:rowId xmlns:a16="http://schemas.microsoft.com/office/drawing/2014/main" val="2935221592"/>
                  </a:ext>
                </a:extLst>
              </a:tr>
              <a:tr h="150799">
                <a:tc>
                  <a:txBody>
                    <a:bodyPr/>
                    <a:lstStyle/>
                    <a:p>
                      <a:pPr algn="l" fontAlgn="b"/>
                      <a:r>
                        <a:rPr lang="en-US" sz="900" b="0" i="0" u="none" strike="noStrike">
                          <a:effectLst/>
                          <a:latin typeface="Arial" panose="020B0604020202020204" pitchFamily="34" charset="0"/>
                        </a:rPr>
                        <a:t>Liberty Partners Pool IV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195,075,745</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0.67</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-19.2%</a:t>
                      </a:r>
                    </a:p>
                  </a:txBody>
                  <a:tcPr marL="9483" marR="85343" marT="9483" marB="0" anchor="b">
                    <a:lnL>
                      <a:noFill/>
                    </a:lnL>
                    <a:lnR>
                      <a:noFill/>
                    </a:lnR>
                    <a:lnT>
                      <a:noFill/>
                    </a:lnT>
                    <a:lnB>
                      <a:noFill/>
                    </a:lnB>
                  </a:tcPr>
                </a:tc>
                <a:extLst>
                  <a:ext uri="{0D108BD9-81ED-4DB2-BD59-A6C34878D82A}">
                    <a16:rowId xmlns:a16="http://schemas.microsoft.com/office/drawing/2014/main" val="3414311313"/>
                  </a:ext>
                </a:extLst>
              </a:tr>
              <a:tr h="150799">
                <a:tc>
                  <a:txBody>
                    <a:bodyPr/>
                    <a:lstStyle/>
                    <a:p>
                      <a:pPr algn="l" fontAlgn="b"/>
                      <a:r>
                        <a:rPr lang="en-US" sz="900" b="0" i="0" u="none" strike="noStrike">
                          <a:effectLst/>
                          <a:latin typeface="Arial" panose="020B0604020202020204" pitchFamily="34" charset="0"/>
                        </a:rPr>
                        <a:t>Liberty Partners Pool V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329,664,359</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1.14</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2.7%</a:t>
                      </a:r>
                    </a:p>
                  </a:txBody>
                  <a:tcPr marL="9483" marR="85343" marT="9483" marB="0" anchor="b">
                    <a:lnL>
                      <a:noFill/>
                    </a:lnL>
                    <a:lnR>
                      <a:noFill/>
                    </a:lnR>
                    <a:lnT>
                      <a:noFill/>
                    </a:lnT>
                    <a:lnB>
                      <a:noFill/>
                    </a:lnB>
                  </a:tcPr>
                </a:tc>
                <a:extLst>
                  <a:ext uri="{0D108BD9-81ED-4DB2-BD59-A6C34878D82A}">
                    <a16:rowId xmlns:a16="http://schemas.microsoft.com/office/drawing/2014/main" val="637877681"/>
                  </a:ext>
                </a:extLst>
              </a:tr>
              <a:tr h="150799">
                <a:tc>
                  <a:txBody>
                    <a:bodyPr/>
                    <a:lstStyle/>
                    <a:p>
                      <a:pPr algn="l" fontAlgn="b"/>
                      <a:r>
                        <a:rPr lang="en-US" sz="900" b="0" i="0" u="none" strike="noStrike">
                          <a:effectLst/>
                          <a:latin typeface="Arial" panose="020B0604020202020204" pitchFamily="34" charset="0"/>
                        </a:rPr>
                        <a:t>Liberty Partners Pool VI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595,484,687</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13,000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0.86</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-6.6%</a:t>
                      </a:r>
                    </a:p>
                  </a:txBody>
                  <a:tcPr marL="9483" marR="85343" marT="9483" marB="0" anchor="b">
                    <a:lnL>
                      <a:noFill/>
                    </a:lnL>
                    <a:lnR>
                      <a:noFill/>
                    </a:lnR>
                    <a:lnT>
                      <a:noFill/>
                    </a:lnT>
                    <a:lnB>
                      <a:noFill/>
                    </a:lnB>
                  </a:tcPr>
                </a:tc>
                <a:extLst>
                  <a:ext uri="{0D108BD9-81ED-4DB2-BD59-A6C34878D82A}">
                    <a16:rowId xmlns:a16="http://schemas.microsoft.com/office/drawing/2014/main" val="2160981286"/>
                  </a:ext>
                </a:extLst>
              </a:tr>
              <a:tr h="150799">
                <a:tc>
                  <a:txBody>
                    <a:bodyPr/>
                    <a:lstStyle/>
                    <a:p>
                      <a:pPr algn="l" fontAlgn="b"/>
                      <a:r>
                        <a:rPr lang="en-US" sz="900" b="0" i="0" u="none" strike="noStrike">
                          <a:effectLst/>
                          <a:latin typeface="Arial" panose="020B0604020202020204" pitchFamily="34" charset="0"/>
                        </a:rPr>
                        <a:t>Liberty Partners Pool VII</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290,808,542</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2,559,626</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0.85</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-7.2%</a:t>
                      </a:r>
                    </a:p>
                  </a:txBody>
                  <a:tcPr marL="9483" marR="85343" marT="9483" marB="0" anchor="b">
                    <a:lnL>
                      <a:noFill/>
                    </a:lnL>
                    <a:lnR>
                      <a:noFill/>
                    </a:lnR>
                    <a:lnT>
                      <a:noFill/>
                    </a:lnT>
                    <a:lnB>
                      <a:noFill/>
                    </a:lnB>
                  </a:tcPr>
                </a:tc>
                <a:extLst>
                  <a:ext uri="{0D108BD9-81ED-4DB2-BD59-A6C34878D82A}">
                    <a16:rowId xmlns:a16="http://schemas.microsoft.com/office/drawing/2014/main" val="3535320384"/>
                  </a:ext>
                </a:extLst>
              </a:tr>
              <a:tr h="150799">
                <a:tc>
                  <a:txBody>
                    <a:bodyPr/>
                    <a:lstStyle/>
                    <a:p>
                      <a:pPr algn="l" fontAlgn="b"/>
                      <a:r>
                        <a:rPr lang="en-US" sz="900" b="0" i="0" u="none" strike="noStrike">
                          <a:effectLst/>
                          <a:latin typeface="Arial" panose="020B0604020202020204" pitchFamily="34" charset="0"/>
                        </a:rPr>
                        <a:t>Ripplewood Partners, L.P.</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1.74</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13.6%</a:t>
                      </a:r>
                    </a:p>
                  </a:txBody>
                  <a:tcPr marL="9483" marR="85343" marT="9483" marB="0" anchor="b">
                    <a:lnL>
                      <a:noFill/>
                    </a:lnL>
                    <a:lnR>
                      <a:noFill/>
                    </a:lnR>
                    <a:lnT>
                      <a:noFill/>
                    </a:lnT>
                    <a:lnB>
                      <a:noFill/>
                    </a:lnB>
                  </a:tcPr>
                </a:tc>
                <a:extLst>
                  <a:ext uri="{0D108BD9-81ED-4DB2-BD59-A6C34878D82A}">
                    <a16:rowId xmlns:a16="http://schemas.microsoft.com/office/drawing/2014/main" val="3568102349"/>
                  </a:ext>
                </a:extLst>
              </a:tr>
              <a:tr h="150799">
                <a:tc>
                  <a:txBody>
                    <a:bodyPr/>
                    <a:lstStyle/>
                    <a:p>
                      <a:pPr algn="l" fontAlgn="b"/>
                      <a:r>
                        <a:rPr lang="en-US" sz="900" b="0" i="0" u="none" strike="noStrike">
                          <a:effectLst/>
                          <a:latin typeface="Arial" panose="020B0604020202020204" pitchFamily="34" charset="0"/>
                        </a:rPr>
                        <a:t>Thomas H. Lee Equity Fund IV, L.P.</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0.87</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-2.6%</a:t>
                      </a:r>
                    </a:p>
                  </a:txBody>
                  <a:tcPr marL="9483" marR="85343" marT="9483" marB="0" anchor="b">
                    <a:lnL>
                      <a:noFill/>
                    </a:lnL>
                    <a:lnR>
                      <a:noFill/>
                    </a:lnR>
                    <a:lnT>
                      <a:noFill/>
                    </a:lnT>
                    <a:lnB>
                      <a:noFill/>
                    </a:lnB>
                  </a:tcPr>
                </a:tc>
                <a:extLst>
                  <a:ext uri="{0D108BD9-81ED-4DB2-BD59-A6C34878D82A}">
                    <a16:rowId xmlns:a16="http://schemas.microsoft.com/office/drawing/2014/main" val="3744978712"/>
                  </a:ext>
                </a:extLst>
              </a:tr>
              <a:tr h="150799">
                <a:tc>
                  <a:txBody>
                    <a:bodyPr/>
                    <a:lstStyle/>
                    <a:p>
                      <a:pPr algn="l" fontAlgn="b"/>
                      <a:r>
                        <a:rPr lang="en-US" sz="900" b="0" i="0" u="none" strike="noStrike">
                          <a:effectLst/>
                          <a:latin typeface="Arial" panose="020B0604020202020204" pitchFamily="34" charset="0"/>
                        </a:rPr>
                        <a:t>TSG Capital Fund III, L.P. </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0.54</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-13.7%</a:t>
                      </a:r>
                    </a:p>
                  </a:txBody>
                  <a:tcPr marL="9483" marR="85343" marT="9483" marB="0" anchor="b">
                    <a:lnL>
                      <a:noFill/>
                    </a:lnL>
                    <a:lnR>
                      <a:noFill/>
                    </a:lnR>
                    <a:lnT>
                      <a:noFill/>
                    </a:lnT>
                    <a:lnB>
                      <a:noFill/>
                    </a:lnB>
                  </a:tcPr>
                </a:tc>
                <a:extLst>
                  <a:ext uri="{0D108BD9-81ED-4DB2-BD59-A6C34878D82A}">
                    <a16:rowId xmlns:a16="http://schemas.microsoft.com/office/drawing/2014/main" val="2308588556"/>
                  </a:ext>
                </a:extLst>
              </a:tr>
              <a:tr h="150799">
                <a:tc>
                  <a:txBody>
                    <a:bodyPr/>
                    <a:lstStyle/>
                    <a:p>
                      <a:pPr algn="l" fontAlgn="b"/>
                      <a:r>
                        <a:rPr lang="de-DE" sz="900" b="0" i="0" u="none" strike="noStrike">
                          <a:effectLst/>
                          <a:latin typeface="Arial" panose="020B0604020202020204" pitchFamily="34" charset="0"/>
                        </a:rPr>
                        <a:t>Willis Stein &amp; Partners II, L.P.</a:t>
                      </a:r>
                    </a:p>
                  </a:txBody>
                  <a:tcPr marL="9483" marR="948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40,000,000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a:t>
                      </a:r>
                    </a:p>
                  </a:txBody>
                  <a:tcPr marL="9483" marR="85343" marT="9483"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0.58</a:t>
                      </a:r>
                    </a:p>
                  </a:txBody>
                  <a:tcPr marL="9483" marR="85343" marT="9483" marB="0" anchor="b">
                    <a:lnL>
                      <a:noFill/>
                    </a:lnL>
                    <a:lnR>
                      <a:noFill/>
                    </a:lnR>
                    <a:lnT>
                      <a:noFill/>
                    </a:lnT>
                    <a:lnB>
                      <a:noFill/>
                    </a:lnB>
                  </a:tcPr>
                </a:tc>
                <a:tc>
                  <a:txBody>
                    <a:bodyPr/>
                    <a:lstStyle/>
                    <a:p>
                      <a:pPr algn="r" fontAlgn="b"/>
                      <a:r>
                        <a:rPr lang="en-US" sz="900" b="0" i="0" u="none" strike="noStrike" dirty="0">
                          <a:effectLst/>
                          <a:latin typeface="Arial" panose="020B0604020202020204" pitchFamily="34" charset="0"/>
                        </a:rPr>
                        <a:t>-9.7%</a:t>
                      </a:r>
                    </a:p>
                  </a:txBody>
                  <a:tcPr marL="9483" marR="85343" marT="9483" marB="0" anchor="b">
                    <a:lnL>
                      <a:noFill/>
                    </a:lnL>
                    <a:lnR>
                      <a:noFill/>
                    </a:lnR>
                    <a:lnT>
                      <a:noFill/>
                    </a:lnT>
                    <a:lnB>
                      <a:noFill/>
                    </a:lnB>
                  </a:tcPr>
                </a:tc>
                <a:extLst>
                  <a:ext uri="{0D108BD9-81ED-4DB2-BD59-A6C34878D82A}">
                    <a16:rowId xmlns:a16="http://schemas.microsoft.com/office/drawing/2014/main" val="1138987774"/>
                  </a:ext>
                </a:extLst>
              </a:tr>
            </a:tbl>
          </a:graphicData>
        </a:graphic>
      </p:graphicFrame>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20183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85800" y="1733554"/>
            <a:ext cx="8001000" cy="1754318"/>
          </a:xfrm>
          <a:prstGeom prst="rect">
            <a:avLst/>
          </a:prstGeom>
        </p:spPr>
        <p:txBody>
          <a:bodyPr wrap="square" lIns="91432" tIns="45716" rIns="91432" bIns="45716">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Item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3.</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Private</a:t>
            </a:r>
            <a:r>
              <a:rPr kumimoji="0" lang="en-US" sz="1800" b="1" i="0" u="none" strike="noStrike" kern="1200" cap="none" spc="0" normalizeH="0" noProof="0" dirty="0" smtClean="0">
                <a:ln>
                  <a:noFill/>
                </a:ln>
                <a:solidFill>
                  <a:prstClr val="black"/>
                </a:solidFill>
                <a:effectLst/>
                <a:uLnTx/>
                <a:uFillTx/>
                <a:latin typeface="Calibri"/>
                <a:ea typeface="+mn-ea"/>
                <a:cs typeface="+mn-cs"/>
              </a:rPr>
              <a:t> Equity Asset Class Review</a:t>
            </a:r>
            <a:endParaRPr kumimoji="0" lang="en-US"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p>
          <a:p>
            <a:pPr lvl="0">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Sheila Ryan, Cambridge</a:t>
            </a:r>
            <a:r>
              <a:rPr kumimoji="0" lang="en-US" sz="1800" b="0" i="1" u="none" strike="noStrike" kern="1200" cap="none" spc="0" normalizeH="0" noProof="0" dirty="0" smtClean="0">
                <a:ln>
                  <a:noFill/>
                </a:ln>
                <a:solidFill>
                  <a:prstClr val="black"/>
                </a:solidFill>
                <a:effectLst/>
                <a:uLnTx/>
                <a:uFillTx/>
                <a:latin typeface="Calibri"/>
                <a:ea typeface="+mn-ea"/>
                <a:cs typeface="+mn-cs"/>
              </a:rPr>
              <a:t> Associates</a:t>
            </a:r>
          </a:p>
          <a:p>
            <a:pPr lvl="0">
              <a:defRPr/>
            </a:pPr>
            <a:endParaRPr lang="en-US" i="1" baseline="0" dirty="0">
              <a:solidFill>
                <a:prstClr val="black"/>
              </a:solidFill>
              <a:latin typeface="Calibri"/>
            </a:endParaRPr>
          </a:p>
          <a:p>
            <a:pPr>
              <a:defRPr/>
            </a:pPr>
            <a:r>
              <a:rPr lang="en-US" i="1" dirty="0"/>
              <a:t>	(See Attachments </a:t>
            </a:r>
            <a:r>
              <a:rPr lang="en-US" i="1" dirty="0" smtClean="0"/>
              <a:t>3</a:t>
            </a:r>
            <a:r>
              <a:rPr lang="en-US" i="1" dirty="0"/>
              <a:t>B</a:t>
            </a:r>
            <a:r>
              <a:rPr lang="en-US" i="1" dirty="0" smtClean="0"/>
              <a:t>)</a:t>
            </a:r>
            <a:endParaRPr lang="en-US" dirty="0"/>
          </a:p>
          <a:p>
            <a:pPr lvl="0">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51</a:t>
            </a:fld>
            <a:endParaRPr lang="en-US"/>
          </a:p>
        </p:txBody>
      </p:sp>
    </p:spTree>
    <p:extLst>
      <p:ext uri="{BB962C8B-B14F-4D97-AF65-F5344CB8AC3E}">
        <p14:creationId xmlns:p14="http://schemas.microsoft.com/office/powerpoint/2010/main" val="30607090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Portfolio Performance</a:t>
            </a:r>
          </a:p>
        </p:txBody>
      </p:sp>
    </p:spTree>
    <p:extLst>
      <p:ext uri="{BB962C8B-B14F-4D97-AF65-F5344CB8AC3E}">
        <p14:creationId xmlns:p14="http://schemas.microsoft.com/office/powerpoint/2010/main" val="32817584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Performance Meeting Long-Term Objectives</a:t>
            </a:r>
          </a:p>
        </p:txBody>
      </p:sp>
      <p:sp>
        <p:nvSpPr>
          <p:cNvPr id="2" name="Content Placeholder 1"/>
          <p:cNvSpPr>
            <a:spLocks noGrp="1"/>
          </p:cNvSpPr>
          <p:nvPr>
            <p:ph sz="quarter" idx="12"/>
          </p:nvPr>
        </p:nvSpPr>
        <p:spPr/>
        <p:txBody>
          <a:bodyPr/>
          <a:lstStyle/>
          <a:p>
            <a:r>
              <a:rPr lang="en-US" sz="1100" dirty="0"/>
              <a:t>The FSBA PE Portfolio has strongly outperformed the benchmark across 3, 5 and 10 year time periods on both a time-weighted and dollar-weighted basis. </a:t>
            </a:r>
          </a:p>
        </p:txBody>
      </p:sp>
      <p:sp>
        <p:nvSpPr>
          <p:cNvPr id="3" name="TextBox 2"/>
          <p:cNvSpPr txBox="1"/>
          <p:nvPr/>
        </p:nvSpPr>
        <p:spPr>
          <a:xfrm>
            <a:off x="939338" y="4624686"/>
            <a:ext cx="7924715" cy="325730"/>
          </a:xfrm>
          <a:prstGeom prst="rect">
            <a:avLst/>
          </a:prstGeom>
          <a:noFill/>
        </p:spPr>
        <p:txBody>
          <a:bodyPr wrap="square" lIns="0" tIns="0" rIns="0" bIns="0" rtlCol="0">
            <a:spAutoFit/>
          </a:bodyPr>
          <a:lstStyle/>
          <a:p>
            <a:pPr defTabSz="674258"/>
            <a:r>
              <a:rPr lang="en-US" sz="529" dirty="0">
                <a:solidFill>
                  <a:prstClr val="black"/>
                </a:solidFill>
                <a:latin typeface="Source Sans Pro" pitchFamily="34" charset="0"/>
              </a:rPr>
              <a:t>Notes: Time weighted performance data (above left graph) and the dollar weighted performance data (above right graph) is provided by the Florida State Board of Administration, BNY Mellon and CA. The Private Equity benchmark is currently the Custom Iran- and Sudan-free ACWI IMI + 300 basis points. From July 2010 through June 2014, the benchmark was the Russell 3000 + 300 basis points. Prior to July 2010, the benchmark was the Russell 3000 + 450 basis points. Prior to November 1999, Private Equity was part of the Domestic Equities asset class and its benchmark was the Domestic Equities target index + 750 basis points.</a:t>
            </a:r>
          </a:p>
          <a:p>
            <a:pPr defTabSz="674258"/>
            <a:r>
              <a:rPr lang="en-US" sz="529" dirty="0">
                <a:solidFill>
                  <a:prstClr val="black"/>
                </a:solidFill>
                <a:latin typeface="Source Sans Pro" pitchFamily="34" charset="0"/>
              </a:rPr>
              <a:t>Copyright © 2021 by Cambridge Associates LLC. All rights reserved. Confidential.</a:t>
            </a:r>
          </a:p>
        </p:txBody>
      </p:sp>
      <p:grpSp>
        <p:nvGrpSpPr>
          <p:cNvPr id="12" name="gpTakeaway"/>
          <p:cNvGrpSpPr/>
          <p:nvPr/>
        </p:nvGrpSpPr>
        <p:grpSpPr>
          <a:xfrm>
            <a:off x="4680067" y="429634"/>
            <a:ext cx="3740727" cy="496196"/>
            <a:chOff x="5148072" y="649224"/>
            <a:chExt cx="4114800" cy="749808"/>
          </a:xfrm>
        </p:grpSpPr>
        <p:cxnSp>
          <p:nvCxnSpPr>
            <p:cNvPr id="13" name="lnTakeaway"/>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bTakeaway"/>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674258">
                <a:lnSpc>
                  <a:spcPct val="90000"/>
                </a:lnSpc>
                <a:spcAft>
                  <a:spcPts val="801"/>
                </a:spcAft>
              </a:pPr>
              <a:r>
                <a:rPr lang="en-US" sz="800" dirty="0">
                  <a:solidFill>
                    <a:prstClr val="black"/>
                  </a:solidFill>
                  <a:latin typeface="Alright Sans Regular"/>
                </a:rPr>
                <a:t>As of December 31, 2020</a:t>
              </a:r>
            </a:p>
          </p:txBody>
        </p:sp>
      </p:grpSp>
      <p:sp>
        <p:nvSpPr>
          <p:cNvPr id="7" name="TextBox 6">
            <a:extLst>
              <a:ext uri="{FF2B5EF4-FFF2-40B4-BE49-F238E27FC236}">
                <a16:creationId xmlns:a16="http://schemas.microsoft.com/office/drawing/2014/main" id="{53ADE831-E1F4-4282-B862-46488E5501CF}"/>
              </a:ext>
            </a:extLst>
          </p:cNvPr>
          <p:cNvSpPr txBox="1"/>
          <p:nvPr/>
        </p:nvSpPr>
        <p:spPr>
          <a:xfrm>
            <a:off x="4268775" y="2270689"/>
            <a:ext cx="605118" cy="605118"/>
          </a:xfrm>
          <a:prstGeom prst="rect">
            <a:avLst/>
          </a:prstGeom>
          <a:noFill/>
        </p:spPr>
        <p:txBody>
          <a:bodyPr wrap="square" lIns="30256" rIns="30256" rtlCol="0" anchor="t" anchorCtr="0">
            <a:noAutofit/>
          </a:bodyPr>
          <a:lstStyle/>
          <a:p>
            <a:pPr defTabSz="674258">
              <a:lnSpc>
                <a:spcPct val="90000"/>
              </a:lnSpc>
              <a:spcAft>
                <a:spcPts val="662"/>
              </a:spcAft>
            </a:pPr>
            <a:endParaRPr lang="en-US" sz="1191" dirty="0">
              <a:solidFill>
                <a:prstClr val="black"/>
              </a:solidFill>
              <a:latin typeface="Whitman RomanOsF"/>
            </a:endParaRPr>
          </a:p>
        </p:txBody>
      </p:sp>
      <p:graphicFrame>
        <p:nvGraphicFramePr>
          <p:cNvPr id="15" name="Chart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1033158816"/>
              </p:ext>
            </p:extLst>
          </p:nvPr>
        </p:nvGraphicFramePr>
        <p:xfrm>
          <a:off x="941294" y="1613647"/>
          <a:ext cx="3739627" cy="23357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5BF672C7-D0FB-427C-A26F-88AF7410BF8C}"/>
              </a:ext>
            </a:extLst>
          </p:cNvPr>
          <p:cNvGraphicFramePr>
            <a:graphicFrameLocks/>
          </p:cNvGraphicFramePr>
          <p:nvPr>
            <p:extLst>
              <p:ext uri="{D42A27DB-BD31-4B8C-83A1-F6EECF244321}">
                <p14:modId xmlns:p14="http://schemas.microsoft.com/office/powerpoint/2010/main" val="3594786479"/>
              </p:ext>
            </p:extLst>
          </p:nvPr>
        </p:nvGraphicFramePr>
        <p:xfrm>
          <a:off x="4680921" y="1613647"/>
          <a:ext cx="3739627" cy="2335754"/>
        </p:xfrm>
        <a:graphic>
          <a:graphicData uri="http://schemas.openxmlformats.org/drawingml/2006/chart">
            <c:chart xmlns:c="http://schemas.openxmlformats.org/drawingml/2006/chart" xmlns:r="http://schemas.openxmlformats.org/officeDocument/2006/relationships" r:id="rId4"/>
          </a:graphicData>
        </a:graphic>
      </p:graphicFrame>
      <p:sp>
        <p:nvSpPr>
          <p:cNvPr id="6" name="Slide Number Placeholder 5"/>
          <p:cNvSpPr>
            <a:spLocks noGrp="1"/>
          </p:cNvSpPr>
          <p:nvPr>
            <p:ph type="sldNum" sz="quarter" idx="11"/>
          </p:nvPr>
        </p:nvSpPr>
        <p:spPr>
          <a:xfrm>
            <a:off x="8420548" y="4859648"/>
            <a:ext cx="249382" cy="181535"/>
          </a:xfrm>
        </p:spPr>
        <p:txBody>
          <a:bodyPr/>
          <a:lstStyle/>
          <a:p>
            <a:pPr defTabSz="674258"/>
            <a:r>
              <a:rPr lang="en-US" sz="1000" dirty="0" smtClean="0">
                <a:solidFill>
                  <a:srgbClr val="CCCCCC"/>
                </a:solidFill>
              </a:rPr>
              <a:t>|</a:t>
            </a:r>
            <a:r>
              <a:rPr lang="en-US" sz="1000" dirty="0" smtClean="0">
                <a:solidFill>
                  <a:srgbClr val="233451"/>
                </a:solidFill>
              </a:rPr>
              <a:t> </a:t>
            </a:r>
            <a:fld id="{03853BB4-FD5F-F04E-ADAF-5C5BFC5F65CF}" type="slidenum">
              <a:rPr lang="en-US" smtClean="0">
                <a:solidFill>
                  <a:srgbClr val="233451"/>
                </a:solidFill>
              </a:rPr>
              <a:pPr defTabSz="674258"/>
              <a:t>53</a:t>
            </a:fld>
            <a:endParaRPr lang="en-US" dirty="0">
              <a:solidFill>
                <a:srgbClr val="233451"/>
              </a:solidFill>
            </a:endParaRPr>
          </a:p>
        </p:txBody>
      </p:sp>
    </p:spTree>
    <p:extLst>
      <p:ext uri="{BB962C8B-B14F-4D97-AF65-F5344CB8AC3E}">
        <p14:creationId xmlns:p14="http://schemas.microsoft.com/office/powerpoint/2010/main" val="933559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sz="1100" dirty="0">
                <a:latin typeface="+mn-lt"/>
              </a:rPr>
              <a:t>Strong performance across strategies; non-U.S. growth equity, continues to emerge from the j-curve.</a:t>
            </a:r>
          </a:p>
          <a:p>
            <a:pPr algn="just"/>
            <a:endParaRPr lang="en-US" sz="1100" dirty="0">
              <a:latin typeface="+mn-lt"/>
            </a:endParaRPr>
          </a:p>
        </p:txBody>
      </p:sp>
      <p:sp>
        <p:nvSpPr>
          <p:cNvPr id="11" name="Title 10"/>
          <p:cNvSpPr>
            <a:spLocks noGrp="1"/>
          </p:cNvSpPr>
          <p:nvPr>
            <p:ph type="title"/>
          </p:nvPr>
        </p:nvSpPr>
        <p:spPr/>
        <p:txBody>
          <a:bodyPr/>
          <a:lstStyle/>
          <a:p>
            <a:r>
              <a:rPr lang="en-US" dirty="0"/>
              <a:t>Performance By Sub Asset Class - IRRs</a:t>
            </a:r>
          </a:p>
        </p:txBody>
      </p:sp>
      <p:sp>
        <p:nvSpPr>
          <p:cNvPr id="15" name="TextBox 14"/>
          <p:cNvSpPr txBox="1"/>
          <p:nvPr/>
        </p:nvSpPr>
        <p:spPr>
          <a:xfrm>
            <a:off x="939338" y="4639235"/>
            <a:ext cx="7689273" cy="252132"/>
          </a:xfrm>
          <a:prstGeom prst="rect">
            <a:avLst/>
          </a:prstGeom>
          <a:noFill/>
        </p:spPr>
        <p:txBody>
          <a:bodyPr wrap="square" lIns="0" tIns="0" rIns="0" bIns="0" rtlCol="0">
            <a:noAutofit/>
          </a:bodyPr>
          <a:lstStyle/>
          <a:p>
            <a:pPr defTabSz="674258">
              <a:defRPr/>
            </a:pPr>
            <a:r>
              <a:rPr lang="en-US" sz="529" dirty="0">
                <a:solidFill>
                  <a:prstClr val="black"/>
                </a:solidFill>
                <a:latin typeface="Source Sans Pro" panose="020B0503030403020204" pitchFamily="34" charset="0"/>
              </a:rPr>
              <a:t>Notes: Data provided by Cambridge Associates LLC as of December 31, 2020. Asset class IRR performance data is provided net of fees. Since inception performance is representative of the total Private Equity portfolio including Legacy investments.</a:t>
            </a:r>
          </a:p>
          <a:p>
            <a:pPr defTabSz="674258">
              <a:defRPr/>
            </a:pPr>
            <a:r>
              <a:rPr lang="en-US" sz="529" dirty="0">
                <a:solidFill>
                  <a:prstClr val="black"/>
                </a:solidFill>
                <a:latin typeface="Source Sans Pro" panose="020B0503030403020204" pitchFamily="34" charset="0"/>
              </a:rPr>
              <a:t>Copyright © 2021 by Cambridge Associates LLC. All rights reserved. Confidential.</a:t>
            </a:r>
          </a:p>
        </p:txBody>
      </p:sp>
      <p:grpSp>
        <p:nvGrpSpPr>
          <p:cNvPr id="10" name="gpTakeaway"/>
          <p:cNvGrpSpPr/>
          <p:nvPr/>
        </p:nvGrpSpPr>
        <p:grpSpPr>
          <a:xfrm>
            <a:off x="4680067" y="429634"/>
            <a:ext cx="3740727" cy="496196"/>
            <a:chOff x="5148072" y="649224"/>
            <a:chExt cx="4114800" cy="749808"/>
          </a:xfrm>
        </p:grpSpPr>
        <p:cxnSp>
          <p:nvCxnSpPr>
            <p:cNvPr id="12" name="lnTakeaway"/>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bTakeaway"/>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674258">
                <a:lnSpc>
                  <a:spcPct val="90000"/>
                </a:lnSpc>
                <a:spcAft>
                  <a:spcPts val="801"/>
                </a:spcAft>
              </a:pPr>
              <a:r>
                <a:rPr lang="en-US" sz="800" dirty="0">
                  <a:solidFill>
                    <a:prstClr val="black"/>
                  </a:solidFill>
                  <a:latin typeface="Alright Sans Regular"/>
                </a:rPr>
                <a:t>As of December 31, 2020</a:t>
              </a:r>
            </a:p>
          </p:txBody>
        </p:sp>
      </p:grpSp>
      <p:graphicFrame>
        <p:nvGraphicFramePr>
          <p:cNvPr id="17" name="Chart 16">
            <a:extLst>
              <a:ext uri="{FF2B5EF4-FFF2-40B4-BE49-F238E27FC236}">
                <a16:creationId xmlns:a16="http://schemas.microsoft.com/office/drawing/2014/main" id="{00000000-0008-0000-0800-000002000000}"/>
              </a:ext>
            </a:extLst>
          </p:cNvPr>
          <p:cNvGraphicFramePr>
            <a:graphicFrameLocks/>
          </p:cNvGraphicFramePr>
          <p:nvPr>
            <p:extLst>
              <p:ext uri="{D42A27DB-BD31-4B8C-83A1-F6EECF244321}">
                <p14:modId xmlns:p14="http://schemas.microsoft.com/office/powerpoint/2010/main" val="1968452380"/>
              </p:ext>
            </p:extLst>
          </p:nvPr>
        </p:nvGraphicFramePr>
        <p:xfrm>
          <a:off x="939338" y="1311089"/>
          <a:ext cx="7481456" cy="289151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4">
            <a:extLst>
              <a:ext uri="{FF2B5EF4-FFF2-40B4-BE49-F238E27FC236}">
                <a16:creationId xmlns:a16="http://schemas.microsoft.com/office/drawing/2014/main" id="{00000000-0008-0000-0800-000005000000}"/>
              </a:ext>
            </a:extLst>
          </p:cNvPr>
          <p:cNvSpPr txBox="1"/>
          <p:nvPr/>
        </p:nvSpPr>
        <p:spPr bwMode="auto">
          <a:xfrm>
            <a:off x="997530" y="4259995"/>
            <a:ext cx="7423263" cy="218942"/>
          </a:xfrm>
          <a:prstGeom prst="rect">
            <a:avLst/>
          </a:prstGeom>
          <a:solidFill>
            <a:srgbClr xmlns:mc="http://schemas.openxmlformats.org/markup-compatibility/2006" xmlns:a14="http://schemas.microsoft.com/office/drawing/2010/main" val="FFFFFF" mc:Ignorable="a14" a14:legacySpreadsheetColorIndex="65"/>
          </a:solidFill>
          <a:ln w="1">
            <a:noFill/>
            <a:miter lim="800000"/>
            <a:headEnd/>
            <a:tailEnd/>
          </a:ln>
          <a:extLst/>
        </p:spPr>
        <p:txBody>
          <a:bodyPr wrap="square" lIns="18154" tIns="15128"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74258"/>
            <a:r>
              <a:rPr lang="en-US" sz="662" dirty="0">
                <a:solidFill>
                  <a:srgbClr val="63AB64"/>
                </a:solidFill>
                <a:latin typeface="Source Sans Pro" panose="020B0503030403020204" pitchFamily="34" charset="0"/>
                <a:cs typeface="Arial" panose="020B0604020202020204" pitchFamily="34" charset="0"/>
              </a:rPr>
              <a:t>■</a:t>
            </a:r>
            <a:r>
              <a:rPr lang="en-US" sz="662" dirty="0">
                <a:solidFill>
                  <a:prstClr val="black"/>
                </a:solidFill>
                <a:latin typeface="Source Sans Pro" panose="020B0503030403020204" pitchFamily="34" charset="0"/>
                <a:cs typeface="Arial" panose="020B0604020202020204" pitchFamily="34" charset="0"/>
              </a:rPr>
              <a:t> U.S. Venture Capital  </a:t>
            </a:r>
            <a:r>
              <a:rPr lang="en-US" sz="662" dirty="0">
                <a:solidFill>
                  <a:srgbClr val="B55F99"/>
                </a:solidFill>
                <a:latin typeface="Source Sans Pro" panose="020B0503030403020204" pitchFamily="34" charset="0"/>
                <a:cs typeface="Arial" panose="020B0604020202020204" pitchFamily="34" charset="0"/>
              </a:rPr>
              <a:t>■ </a:t>
            </a:r>
            <a:r>
              <a:rPr lang="en-US" sz="662" dirty="0">
                <a:solidFill>
                  <a:prstClr val="black"/>
                </a:solidFill>
                <a:latin typeface="Source Sans Pro" panose="020B0503030403020204" pitchFamily="34" charset="0"/>
                <a:cs typeface="Arial" panose="020B0604020202020204" pitchFamily="34" charset="0"/>
              </a:rPr>
              <a:t>U.S. Growth Equity  </a:t>
            </a:r>
            <a:r>
              <a:rPr lang="en-US" sz="662" dirty="0">
                <a:solidFill>
                  <a:srgbClr val="26A299"/>
                </a:solidFill>
                <a:latin typeface="Source Sans Pro" panose="020B0503030403020204" pitchFamily="34" charset="0"/>
                <a:cs typeface="Arial" panose="020B0604020202020204" pitchFamily="34" charset="0"/>
              </a:rPr>
              <a:t>■</a:t>
            </a:r>
            <a:r>
              <a:rPr lang="en-US" sz="662" dirty="0">
                <a:solidFill>
                  <a:prstClr val="black"/>
                </a:solidFill>
                <a:latin typeface="Source Sans Pro" panose="020B0503030403020204" pitchFamily="34" charset="0"/>
                <a:cs typeface="Arial" panose="020B0604020202020204" pitchFamily="34" charset="0"/>
              </a:rPr>
              <a:t> Non-U.S. Growth Equity  </a:t>
            </a:r>
            <a:r>
              <a:rPr lang="en-US" sz="662" dirty="0">
                <a:solidFill>
                  <a:srgbClr val="83A1C2"/>
                </a:solidFill>
                <a:latin typeface="Source Sans Pro" panose="020B0503030403020204" pitchFamily="34" charset="0"/>
                <a:cs typeface="Arial" panose="020B0604020202020204" pitchFamily="34" charset="0"/>
              </a:rPr>
              <a:t>■</a:t>
            </a:r>
            <a:r>
              <a:rPr lang="en-US" sz="662" dirty="0">
                <a:solidFill>
                  <a:prstClr val="black"/>
                </a:solidFill>
                <a:latin typeface="Source Sans Pro" panose="020B0503030403020204" pitchFamily="34" charset="0"/>
                <a:cs typeface="Arial" panose="020B0604020202020204" pitchFamily="34" charset="0"/>
              </a:rPr>
              <a:t> U.S. Buyouts </a:t>
            </a:r>
            <a:r>
              <a:rPr lang="en-US" sz="662" dirty="0">
                <a:solidFill>
                  <a:srgbClr val="E78024"/>
                </a:solidFill>
                <a:latin typeface="Source Sans Pro" panose="020B0503030403020204" pitchFamily="34" charset="0"/>
                <a:cs typeface="Arial" panose="020B0604020202020204" pitchFamily="34" charset="0"/>
              </a:rPr>
              <a:t> ■ </a:t>
            </a:r>
            <a:r>
              <a:rPr lang="en-US" sz="662" dirty="0">
                <a:solidFill>
                  <a:prstClr val="black"/>
                </a:solidFill>
                <a:latin typeface="Source Sans Pro" panose="020B0503030403020204" pitchFamily="34" charset="0"/>
                <a:cs typeface="Arial" panose="020B0604020202020204" pitchFamily="34" charset="0"/>
              </a:rPr>
              <a:t>Non-U.S. Buyouts  </a:t>
            </a:r>
            <a:r>
              <a:rPr lang="en-US" sz="662" dirty="0">
                <a:solidFill>
                  <a:srgbClr val="C9C42D"/>
                </a:solidFill>
                <a:latin typeface="Source Sans Pro" panose="020B0503030403020204" pitchFamily="34" charset="0"/>
                <a:cs typeface="Arial" panose="020B0604020202020204" pitchFamily="34" charset="0"/>
              </a:rPr>
              <a:t>■ </a:t>
            </a:r>
            <a:r>
              <a:rPr lang="en-US" sz="662" dirty="0">
                <a:solidFill>
                  <a:prstClr val="black"/>
                </a:solidFill>
                <a:latin typeface="Source Sans Pro" panose="020B0503030403020204" pitchFamily="34" charset="0"/>
                <a:cs typeface="Arial" panose="020B0604020202020204" pitchFamily="34" charset="0"/>
              </a:rPr>
              <a:t>Distressed Securities  </a:t>
            </a:r>
            <a:r>
              <a:rPr lang="en-US" sz="662" dirty="0">
                <a:solidFill>
                  <a:srgbClr val="83A1C2">
                    <a:lumMod val="60000"/>
                    <a:lumOff val="40000"/>
                  </a:srgbClr>
                </a:solidFill>
                <a:latin typeface="Source Sans Pro" panose="020B0503030403020204" pitchFamily="34" charset="0"/>
                <a:cs typeface="Arial" panose="020B0604020202020204" pitchFamily="34" charset="0"/>
              </a:rPr>
              <a:t>■</a:t>
            </a:r>
            <a:r>
              <a:rPr lang="en-US" sz="662" dirty="0">
                <a:solidFill>
                  <a:prstClr val="black"/>
                </a:solidFill>
                <a:latin typeface="Source Sans Pro" panose="020B0503030403020204" pitchFamily="34" charset="0"/>
                <a:cs typeface="Arial" panose="020B0604020202020204" pitchFamily="34" charset="0"/>
              </a:rPr>
              <a:t> Secondaries  </a:t>
            </a:r>
            <a:r>
              <a:rPr lang="en-US" sz="662" dirty="0">
                <a:solidFill>
                  <a:srgbClr val="A7A9AC"/>
                </a:solidFill>
                <a:latin typeface="Source Sans Pro" panose="020B0503030403020204" pitchFamily="34" charset="0"/>
                <a:cs typeface="Arial" panose="020B0604020202020204" pitchFamily="34" charset="0"/>
              </a:rPr>
              <a:t>■</a:t>
            </a:r>
            <a:r>
              <a:rPr lang="en-US" sz="662" dirty="0">
                <a:solidFill>
                  <a:prstClr val="black"/>
                </a:solidFill>
                <a:latin typeface="Source Sans Pro" panose="020B0503030403020204" pitchFamily="34" charset="0"/>
                <a:cs typeface="Arial" panose="020B0604020202020204" pitchFamily="34" charset="0"/>
              </a:rPr>
              <a:t> Legacy  </a:t>
            </a:r>
            <a:r>
              <a:rPr lang="en-US" sz="662" dirty="0">
                <a:solidFill>
                  <a:srgbClr val="0C3980"/>
                </a:solidFill>
                <a:latin typeface="Source Sans Pro" panose="020B0503030403020204" pitchFamily="34" charset="0"/>
                <a:cs typeface="Arial" panose="020B0604020202020204" pitchFamily="34" charset="0"/>
              </a:rPr>
              <a:t>■</a:t>
            </a:r>
            <a:r>
              <a:rPr lang="en-US" sz="662" dirty="0">
                <a:solidFill>
                  <a:prstClr val="black"/>
                </a:solidFill>
                <a:latin typeface="Source Sans Pro" panose="020B0503030403020204" pitchFamily="34" charset="0"/>
                <a:cs typeface="Arial" panose="020B0604020202020204" pitchFamily="34" charset="0"/>
              </a:rPr>
              <a:t> Total PE Asset Class Portfolio</a:t>
            </a:r>
            <a:endParaRPr lang="en-US" sz="662" dirty="0">
              <a:ln w="28575">
                <a:noFill/>
              </a:ln>
              <a:solidFill>
                <a:sysClr val="windowText" lastClr="000000"/>
              </a:solidFill>
              <a:latin typeface="Source Sans Pro" panose="020B0503030403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pPr defTabSz="674258"/>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674258"/>
              <a:t>54</a:t>
            </a:fld>
            <a:endParaRPr lang="en-US" dirty="0">
              <a:solidFill>
                <a:srgbClr val="233451"/>
              </a:solidFill>
            </a:endParaRPr>
          </a:p>
        </p:txBody>
      </p:sp>
    </p:spTree>
    <p:extLst>
      <p:ext uri="{BB962C8B-B14F-4D97-AF65-F5344CB8AC3E}">
        <p14:creationId xmlns:p14="http://schemas.microsoft.com/office/powerpoint/2010/main" val="33318255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Performance by Vintage </a:t>
            </a:r>
            <a:r>
              <a:rPr lang="en-US" dirty="0"/>
              <a:t>Year - IRRs</a:t>
            </a:r>
          </a:p>
        </p:txBody>
      </p:sp>
      <p:sp>
        <p:nvSpPr>
          <p:cNvPr id="15" name="TextBox 14"/>
          <p:cNvSpPr txBox="1"/>
          <p:nvPr/>
        </p:nvSpPr>
        <p:spPr>
          <a:xfrm>
            <a:off x="969818" y="4653355"/>
            <a:ext cx="7689273" cy="365628"/>
          </a:xfrm>
          <a:prstGeom prst="rect">
            <a:avLst/>
          </a:prstGeom>
          <a:noFill/>
        </p:spPr>
        <p:txBody>
          <a:bodyPr wrap="square" lIns="0" tIns="0" rIns="0" bIns="0" rtlCol="0">
            <a:noAutofit/>
          </a:bodyPr>
          <a:lstStyle/>
          <a:p>
            <a:pPr defTabSz="674258"/>
            <a:r>
              <a:rPr lang="en-US" sz="529" dirty="0">
                <a:solidFill>
                  <a:prstClr val="black"/>
                </a:solidFill>
                <a:latin typeface="Source Sans Pro" pitchFamily="34" charset="0"/>
              </a:rPr>
              <a:t>Note: IRR performance data is provided by Cambridge Associates LLC as of December 31, 2020. IRRs are dollar weighted, and net of fees. Light shading indicates vintage years too young to have meaningful performance. CA Median represents a weighted average of fund medians based on paid in capital per vintage year. Vintage years determined by legal inception date for underlying funds.</a:t>
            </a:r>
          </a:p>
          <a:p>
            <a:pPr defTabSz="674258"/>
            <a:r>
              <a:rPr lang="en-US" sz="529" dirty="0">
                <a:solidFill>
                  <a:prstClr val="black"/>
                </a:solidFill>
                <a:latin typeface="Source Sans Pro" pitchFamily="34" charset="0"/>
              </a:rPr>
              <a:t>Copyright © 2021 by Cambridge Associates LLC. All rights reserved. Confidential.</a:t>
            </a:r>
          </a:p>
          <a:p>
            <a:pPr defTabSz="674258"/>
            <a:endParaRPr lang="en-US" sz="529" dirty="0">
              <a:solidFill>
                <a:prstClr val="black"/>
              </a:solidFill>
              <a:latin typeface="Source Sans Pro" pitchFamily="34" charset="0"/>
            </a:endParaRPr>
          </a:p>
        </p:txBody>
      </p:sp>
      <p:grpSp>
        <p:nvGrpSpPr>
          <p:cNvPr id="10" name="gpTakeaway"/>
          <p:cNvGrpSpPr/>
          <p:nvPr/>
        </p:nvGrpSpPr>
        <p:grpSpPr>
          <a:xfrm>
            <a:off x="4680067" y="429634"/>
            <a:ext cx="3740727" cy="496196"/>
            <a:chOff x="5148072" y="649224"/>
            <a:chExt cx="4114800" cy="749808"/>
          </a:xfrm>
        </p:grpSpPr>
        <p:cxnSp>
          <p:nvCxnSpPr>
            <p:cNvPr id="12" name="lnTakeaway"/>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bTakeaway"/>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674258">
                <a:lnSpc>
                  <a:spcPct val="90000"/>
                </a:lnSpc>
                <a:spcAft>
                  <a:spcPts val="801"/>
                </a:spcAft>
              </a:pPr>
              <a:r>
                <a:rPr lang="en-US" sz="800" dirty="0">
                  <a:solidFill>
                    <a:prstClr val="black"/>
                  </a:solidFill>
                  <a:latin typeface="Alright Sans Regular"/>
                </a:rPr>
                <a:t>Recent vintage years exhibiting very strong performance, driven by tech investments</a:t>
              </a:r>
            </a:p>
          </p:txBody>
        </p:sp>
      </p:grpSp>
      <p:graphicFrame>
        <p:nvGraphicFramePr>
          <p:cNvPr id="13" name="Chart 12">
            <a:extLst>
              <a:ext uri="{FF2B5EF4-FFF2-40B4-BE49-F238E27FC236}">
                <a16:creationId xmlns:a16="http://schemas.microsoft.com/office/drawing/2014/main" id="{B4B6CADE-3019-4677-A215-F13CE2BCAEA7}"/>
              </a:ext>
            </a:extLst>
          </p:cNvPr>
          <p:cNvGraphicFramePr>
            <a:graphicFrameLocks/>
          </p:cNvGraphicFramePr>
          <p:nvPr>
            <p:extLst>
              <p:ext uri="{D42A27DB-BD31-4B8C-83A1-F6EECF244321}">
                <p14:modId xmlns:p14="http://schemas.microsoft.com/office/powerpoint/2010/main" val="3100136437"/>
              </p:ext>
            </p:extLst>
          </p:nvPr>
        </p:nvGraphicFramePr>
        <p:xfrm>
          <a:off x="939338" y="1034753"/>
          <a:ext cx="7481456" cy="355405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1"/>
          </p:nvPr>
        </p:nvSpPr>
        <p:spPr/>
        <p:txBody>
          <a:bodyPr/>
          <a:lstStyle/>
          <a:p>
            <a:pPr defTabSz="674258"/>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674258"/>
              <a:t>55</a:t>
            </a:fld>
            <a:endParaRPr lang="en-US" dirty="0">
              <a:solidFill>
                <a:srgbClr val="233451"/>
              </a:solidFill>
            </a:endParaRPr>
          </a:p>
        </p:txBody>
      </p:sp>
    </p:spTree>
    <p:extLst>
      <p:ext uri="{BB962C8B-B14F-4D97-AF65-F5344CB8AC3E}">
        <p14:creationId xmlns:p14="http://schemas.microsoft.com/office/powerpoint/2010/main" val="31903157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Performance By Sub Asset Class - Multiples</a:t>
            </a:r>
          </a:p>
        </p:txBody>
      </p:sp>
      <p:sp>
        <p:nvSpPr>
          <p:cNvPr id="12" name="Content Placeholder 11"/>
          <p:cNvSpPr>
            <a:spLocks noGrp="1"/>
          </p:cNvSpPr>
          <p:nvPr>
            <p:ph idx="1"/>
          </p:nvPr>
        </p:nvSpPr>
        <p:spPr/>
        <p:txBody>
          <a:bodyPr/>
          <a:lstStyle/>
          <a:p>
            <a:r>
              <a:rPr lang="en-US" dirty="0">
                <a:latin typeface="+mn-lt"/>
              </a:rPr>
              <a:t>Strong TVPI multiples in venture and US growth equity reflect high valuations for mid to late stage financing rounds</a:t>
            </a:r>
          </a:p>
        </p:txBody>
      </p:sp>
      <p:sp>
        <p:nvSpPr>
          <p:cNvPr id="7" name="Text Placeholder 6">
            <a:extLst>
              <a:ext uri="{FF2B5EF4-FFF2-40B4-BE49-F238E27FC236}">
                <a16:creationId xmlns:a16="http://schemas.microsoft.com/office/drawing/2014/main" id="{1B932BD1-107E-428D-B849-9E81381CFE9A}"/>
              </a:ext>
            </a:extLst>
          </p:cNvPr>
          <p:cNvSpPr>
            <a:spLocks noGrp="1"/>
          </p:cNvSpPr>
          <p:nvPr>
            <p:ph type="body" sz="quarter" idx="13"/>
          </p:nvPr>
        </p:nvSpPr>
        <p:spPr/>
        <p:txBody>
          <a:bodyPr/>
          <a:lstStyle/>
          <a:p>
            <a:pPr>
              <a:defRPr/>
            </a:pPr>
            <a:r>
              <a:rPr lang="en-US" dirty="0">
                <a:solidFill>
                  <a:prstClr val="black"/>
                </a:solidFill>
              </a:rPr>
              <a:t>Notes: Data provided by Cambridge Associates LLC as of December 31, 2020. Performance net of fees. Total PE Asset Class Portfolio excludes Legacy investments. Total Portfolio includes Legacy investments. Percentages show current NAV versus the Total Portfolio.</a:t>
            </a:r>
          </a:p>
          <a:p>
            <a:pPr>
              <a:defRPr/>
            </a:pPr>
            <a:r>
              <a:rPr lang="en-US" dirty="0">
                <a:solidFill>
                  <a:prstClr val="black"/>
                </a:solidFill>
              </a:rPr>
              <a:t>Copyright © 2021 by Cambridge Associates LLC. All rights reserved. Confidential.</a:t>
            </a:r>
          </a:p>
          <a:p>
            <a:endParaRPr lang="en-US" dirty="0"/>
          </a:p>
        </p:txBody>
      </p:sp>
      <p:grpSp>
        <p:nvGrpSpPr>
          <p:cNvPr id="5" name="gpTakeaway"/>
          <p:cNvGrpSpPr/>
          <p:nvPr/>
        </p:nvGrpSpPr>
        <p:grpSpPr>
          <a:xfrm>
            <a:off x="4650666" y="429634"/>
            <a:ext cx="2723029" cy="496196"/>
            <a:chOff x="5148072" y="649224"/>
            <a:chExt cx="4114800" cy="749808"/>
          </a:xfrm>
        </p:grpSpPr>
        <p:cxnSp>
          <p:nvCxnSpPr>
            <p:cNvPr id="3" name="lnTakeaway"/>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bTakeaway"/>
            <p:cNvSpPr txBox="1"/>
            <p:nvPr/>
          </p:nvSpPr>
          <p:spPr>
            <a:xfrm>
              <a:off x="5148072" y="649224"/>
              <a:ext cx="4114800" cy="749808"/>
            </a:xfrm>
            <a:prstGeom prst="rect">
              <a:avLst/>
            </a:prstGeom>
            <a:noFill/>
          </p:spPr>
          <p:txBody>
            <a:bodyPr vert="horz" wrap="square" lIns="60512" tIns="30256" rIns="0" bIns="30256" rtlCol="0" anchor="ctr" anchorCtr="0">
              <a:noAutofit/>
            </a:bodyPr>
            <a:lstStyle/>
            <a:p>
              <a:pPr defTabSz="674258">
                <a:lnSpc>
                  <a:spcPct val="90000"/>
                </a:lnSpc>
                <a:spcAft>
                  <a:spcPts val="662"/>
                </a:spcAft>
                <a:defRPr/>
              </a:pPr>
              <a:r>
                <a:rPr lang="en-US" sz="662" dirty="0">
                  <a:solidFill>
                    <a:prstClr val="black"/>
                  </a:solidFill>
                  <a:latin typeface="Alright Sans Regular"/>
                </a:rPr>
                <a:t>Consistently strong TVPIs across mature asset classes</a:t>
              </a:r>
            </a:p>
          </p:txBody>
        </p:sp>
      </p:grpSp>
      <p:graphicFrame>
        <p:nvGraphicFramePr>
          <p:cNvPr id="13" name="Chart 12">
            <a:extLst>
              <a:ext uri="{FF2B5EF4-FFF2-40B4-BE49-F238E27FC236}">
                <a16:creationId xmlns:a16="http://schemas.microsoft.com/office/drawing/2014/main" id="{00000000-0008-0000-0000-000004000000}"/>
              </a:ext>
            </a:extLst>
          </p:cNvPr>
          <p:cNvGraphicFramePr>
            <a:graphicFrameLocks noChangeAspect="1"/>
          </p:cNvGraphicFramePr>
          <p:nvPr>
            <p:extLst>
              <p:ext uri="{D42A27DB-BD31-4B8C-83A1-F6EECF244321}">
                <p14:modId xmlns:p14="http://schemas.microsoft.com/office/powerpoint/2010/main" val="2030650002"/>
              </p:ext>
            </p:extLst>
          </p:nvPr>
        </p:nvGraphicFramePr>
        <p:xfrm>
          <a:off x="991720" y="1358325"/>
          <a:ext cx="7429072" cy="312845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56</a:t>
            </a:fld>
            <a:endParaRPr lang="en-US" dirty="0">
              <a:solidFill>
                <a:srgbClr val="0C3980"/>
              </a:solidFill>
            </a:endParaRPr>
          </a:p>
        </p:txBody>
      </p:sp>
    </p:spTree>
    <p:extLst>
      <p:ext uri="{BB962C8B-B14F-4D97-AF65-F5344CB8AC3E}">
        <p14:creationId xmlns:p14="http://schemas.microsoft.com/office/powerpoint/2010/main" val="4024139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 Client Private Investment Returns</a:t>
            </a:r>
          </a:p>
        </p:txBody>
      </p:sp>
      <p:sp>
        <p:nvSpPr>
          <p:cNvPr id="12" name="Text Placeholder 11">
            <a:extLst>
              <a:ext uri="{FF2B5EF4-FFF2-40B4-BE49-F238E27FC236}">
                <a16:creationId xmlns:a16="http://schemas.microsoft.com/office/drawing/2014/main" id="{D4B827EA-0253-4E8E-AC98-520B70E5DFE9}"/>
              </a:ext>
            </a:extLst>
          </p:cNvPr>
          <p:cNvSpPr>
            <a:spLocks noGrp="1"/>
          </p:cNvSpPr>
          <p:nvPr>
            <p:ph type="body" sz="quarter" idx="13"/>
          </p:nvPr>
        </p:nvSpPr>
        <p:spPr>
          <a:xfrm>
            <a:off x="939338" y="4589817"/>
            <a:ext cx="7232072" cy="248098"/>
          </a:xfrm>
        </p:spPr>
        <p:txBody>
          <a:bodyPr/>
          <a:lstStyle/>
          <a:p>
            <a:pPr>
              <a:defRPr/>
            </a:pPr>
            <a:r>
              <a:rPr lang="en-US" dirty="0">
                <a:solidFill>
                  <a:prstClr val="black"/>
                </a:solidFill>
                <a:cs typeface="Arial" pitchFamily="34" charset="0"/>
              </a:rPr>
              <a:t>Notes: Data provided by Cambridge Associates, LLC, S&amp;P,  and MSCI as of September 30, 2020. For quartile rankings, FSBA returns are compared to CA client returns. All returns are End-to-End IRRs. CA client private investment returns include private investment fund programs with a least 10 private investment funds per portfolio that received 9/30/2020 performance reports. Terminated client returns are not included. CA client performance may be attributable to factors other than CA’s advice. Similarly, client performance may include investments made prior to  clients’ relationship with CA. Past performance is not necessarily a guide to future performance. Performance data is net of fees but has not been adjusted to reflect CA’s advisory fees and other expenses that a client may incur.</a:t>
            </a:r>
          </a:p>
          <a:p>
            <a:pPr>
              <a:defRPr/>
            </a:pPr>
            <a:r>
              <a:rPr lang="en-US" dirty="0">
                <a:solidFill>
                  <a:prstClr val="black"/>
                </a:solidFill>
              </a:rPr>
              <a:t>Copyright © 2021 by Cambridge Associates LLC. All rights reserved. Confidential.</a:t>
            </a:r>
          </a:p>
          <a:p>
            <a:endParaRPr lang="en-US" dirty="0"/>
          </a:p>
        </p:txBody>
      </p:sp>
      <p:sp>
        <p:nvSpPr>
          <p:cNvPr id="8" name="TextBox 7"/>
          <p:cNvSpPr txBox="1"/>
          <p:nvPr/>
        </p:nvSpPr>
        <p:spPr>
          <a:xfrm>
            <a:off x="1971435" y="151280"/>
            <a:ext cx="2298006" cy="453838"/>
          </a:xfrm>
          <a:prstGeom prst="rect">
            <a:avLst/>
          </a:prstGeom>
          <a:noFill/>
        </p:spPr>
        <p:txBody>
          <a:bodyPr wrap="square" lIns="0" tIns="0" rIns="0" bIns="0" rtlCol="0">
            <a:noAutofit/>
          </a:bodyPr>
          <a:lstStyle/>
          <a:p>
            <a:pPr defTabSz="674258">
              <a:defRPr/>
            </a:pPr>
            <a:endParaRPr lang="en-US" sz="794" dirty="0">
              <a:solidFill>
                <a:prstClr val="black"/>
              </a:solidFill>
              <a:latin typeface="Whitman RomanOsF"/>
            </a:endParaRPr>
          </a:p>
        </p:txBody>
      </p:sp>
      <p:sp>
        <p:nvSpPr>
          <p:cNvPr id="11" name="TextBox 10"/>
          <p:cNvSpPr txBox="1"/>
          <p:nvPr/>
        </p:nvSpPr>
        <p:spPr>
          <a:xfrm>
            <a:off x="2000250" y="151279"/>
            <a:ext cx="2370044" cy="302559"/>
          </a:xfrm>
          <a:prstGeom prst="rect">
            <a:avLst/>
          </a:prstGeom>
          <a:noFill/>
        </p:spPr>
        <p:txBody>
          <a:bodyPr wrap="square" lIns="0" tIns="0" rIns="0" bIns="0" rtlCol="0">
            <a:noAutofit/>
          </a:bodyPr>
          <a:lstStyle/>
          <a:p>
            <a:pPr defTabSz="674258">
              <a:defRPr/>
            </a:pPr>
            <a:endParaRPr lang="en-US" sz="794" dirty="0">
              <a:solidFill>
                <a:srgbClr val="FF0000"/>
              </a:solidFill>
              <a:latin typeface="Whitman RomanOsF"/>
            </a:endParaRPr>
          </a:p>
        </p:txBody>
      </p:sp>
      <p:grpSp>
        <p:nvGrpSpPr>
          <p:cNvPr id="9" name="gpTakeaway"/>
          <p:cNvGrpSpPr/>
          <p:nvPr/>
        </p:nvGrpSpPr>
        <p:grpSpPr>
          <a:xfrm>
            <a:off x="4650665" y="429634"/>
            <a:ext cx="3770123" cy="496196"/>
            <a:chOff x="5148071" y="649224"/>
            <a:chExt cx="5697075" cy="749808"/>
          </a:xfrm>
        </p:grpSpPr>
        <p:cxnSp>
          <p:nvCxnSpPr>
            <p:cNvPr id="5" name="lnTakeaway"/>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bTakeaway"/>
            <p:cNvSpPr txBox="1"/>
            <p:nvPr/>
          </p:nvSpPr>
          <p:spPr>
            <a:xfrm>
              <a:off x="5148071" y="649224"/>
              <a:ext cx="5697075" cy="749808"/>
            </a:xfrm>
            <a:prstGeom prst="rect">
              <a:avLst/>
            </a:prstGeom>
            <a:noFill/>
          </p:spPr>
          <p:txBody>
            <a:bodyPr vert="horz" wrap="square" lIns="60512" tIns="30256" rIns="0" bIns="30256" rtlCol="0" anchor="ctr" anchorCtr="0">
              <a:noAutofit/>
            </a:bodyPr>
            <a:lstStyle/>
            <a:p>
              <a:pPr defTabSz="674258">
                <a:lnSpc>
                  <a:spcPct val="90000"/>
                </a:lnSpc>
                <a:spcAft>
                  <a:spcPts val="662"/>
                </a:spcAft>
                <a:defRPr/>
              </a:pPr>
              <a:r>
                <a:rPr lang="en-US" sz="662" dirty="0">
                  <a:solidFill>
                    <a:prstClr val="black"/>
                  </a:solidFill>
                  <a:latin typeface="Alright Sans Regular"/>
                </a:rPr>
                <a:t>The FSBA portfolio consistently ranks in the top quartile versus CA clients’ PI portfolios</a:t>
              </a:r>
            </a:p>
          </p:txBody>
        </p:sp>
      </p:grpSp>
      <p:graphicFrame>
        <p:nvGraphicFramePr>
          <p:cNvPr id="3" name="Table 2">
            <a:extLst>
              <a:ext uri="{FF2B5EF4-FFF2-40B4-BE49-F238E27FC236}">
                <a16:creationId xmlns:a16="http://schemas.microsoft.com/office/drawing/2014/main" id="{ACC3B4DF-FFEB-4DBE-9A39-D86AC946AA45}"/>
              </a:ext>
            </a:extLst>
          </p:cNvPr>
          <p:cNvGraphicFramePr>
            <a:graphicFrameLocks noGrp="1"/>
          </p:cNvGraphicFramePr>
          <p:nvPr>
            <p:extLst>
              <p:ext uri="{D42A27DB-BD31-4B8C-83A1-F6EECF244321}">
                <p14:modId xmlns:p14="http://schemas.microsoft.com/office/powerpoint/2010/main" val="2892067417"/>
              </p:ext>
            </p:extLst>
          </p:nvPr>
        </p:nvGraphicFramePr>
        <p:xfrm>
          <a:off x="1026460" y="1133919"/>
          <a:ext cx="7248536" cy="2826994"/>
        </p:xfrm>
        <a:graphic>
          <a:graphicData uri="http://schemas.openxmlformats.org/drawingml/2006/table">
            <a:tbl>
              <a:tblPr/>
              <a:tblGrid>
                <a:gridCol w="2946180">
                  <a:extLst>
                    <a:ext uri="{9D8B030D-6E8A-4147-A177-3AD203B41FA5}">
                      <a16:colId xmlns:a16="http://schemas.microsoft.com/office/drawing/2014/main" val="2363001730"/>
                    </a:ext>
                  </a:extLst>
                </a:gridCol>
                <a:gridCol w="1590002">
                  <a:extLst>
                    <a:ext uri="{9D8B030D-6E8A-4147-A177-3AD203B41FA5}">
                      <a16:colId xmlns:a16="http://schemas.microsoft.com/office/drawing/2014/main" val="495297427"/>
                    </a:ext>
                  </a:extLst>
                </a:gridCol>
                <a:gridCol w="904118">
                  <a:extLst>
                    <a:ext uri="{9D8B030D-6E8A-4147-A177-3AD203B41FA5}">
                      <a16:colId xmlns:a16="http://schemas.microsoft.com/office/drawing/2014/main" val="3682844004"/>
                    </a:ext>
                  </a:extLst>
                </a:gridCol>
                <a:gridCol w="904118">
                  <a:extLst>
                    <a:ext uri="{9D8B030D-6E8A-4147-A177-3AD203B41FA5}">
                      <a16:colId xmlns:a16="http://schemas.microsoft.com/office/drawing/2014/main" val="2081983621"/>
                    </a:ext>
                  </a:extLst>
                </a:gridCol>
                <a:gridCol w="904118">
                  <a:extLst>
                    <a:ext uri="{9D8B030D-6E8A-4147-A177-3AD203B41FA5}">
                      <a16:colId xmlns:a16="http://schemas.microsoft.com/office/drawing/2014/main" val="3621871218"/>
                    </a:ext>
                  </a:extLst>
                </a:gridCol>
              </a:tblGrid>
              <a:tr h="247209">
                <a:tc>
                  <a:txBody>
                    <a:bodyPr/>
                    <a:lstStyle/>
                    <a:p>
                      <a:pPr algn="l" fontAlgn="b"/>
                      <a:endParaRPr lang="en-US" sz="1000" b="1" i="0" u="none" strike="noStrike" dirty="0">
                        <a:solidFill>
                          <a:srgbClr val="000000"/>
                        </a:solidFill>
                        <a:effectLst/>
                        <a:latin typeface="Source Sans Pro" panose="020B0503030403020204" pitchFamily="34" charset="0"/>
                      </a:endParaRPr>
                    </a:p>
                  </a:txBody>
                  <a:tcPr marL="8391" marR="8391" marT="8391" marB="0" anchor="b">
                    <a:lnL>
                      <a:noFill/>
                    </a:lnL>
                    <a:lnR>
                      <a:noFill/>
                    </a:lnR>
                    <a:lnT>
                      <a:noFill/>
                    </a:lnT>
                    <a:lnB>
                      <a:noFill/>
                    </a:lnB>
                  </a:tcPr>
                </a:tc>
                <a:tc>
                  <a:txBody>
                    <a:bodyPr/>
                    <a:lstStyle/>
                    <a:p>
                      <a:pPr algn="ctr" fontAlgn="b"/>
                      <a:r>
                        <a:rPr lang="en-US" sz="1000" b="1" i="0" u="none" strike="noStrike" dirty="0">
                          <a:solidFill>
                            <a:srgbClr val="000000"/>
                          </a:solidFill>
                          <a:effectLst/>
                          <a:latin typeface="Source Sans Pro" panose="020B0503030403020204" pitchFamily="34" charset="0"/>
                        </a:rPr>
                        <a:t>1 Year</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Source Sans Pro" panose="020B0503030403020204" pitchFamily="34" charset="0"/>
                        </a:rPr>
                        <a:t>3 Years</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Source Sans Pro" panose="020B0503030403020204" pitchFamily="34" charset="0"/>
                        </a:rPr>
                        <a:t>5 Years</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Source Sans Pro" panose="020B0503030403020204" pitchFamily="34" charset="0"/>
                        </a:rPr>
                        <a:t>10 Years</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614291"/>
                  </a:ext>
                </a:extLst>
              </a:tr>
              <a:tr h="247209">
                <a:tc>
                  <a:txBody>
                    <a:bodyPr/>
                    <a:lstStyle/>
                    <a:p>
                      <a:pPr algn="l" fontAlgn="b"/>
                      <a:endParaRPr lang="en-US" sz="1000" b="1" i="0" u="none" strike="noStrike" dirty="0">
                        <a:solidFill>
                          <a:srgbClr val="000000"/>
                        </a:solidFill>
                        <a:effectLst/>
                        <a:latin typeface="Source Sans Pro" panose="020B0503030403020204" pitchFamily="34" charset="0"/>
                      </a:endParaRP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1" i="0" u="none" strike="noStrike" dirty="0">
                        <a:solidFill>
                          <a:srgbClr val="000000"/>
                        </a:solidFill>
                        <a:effectLst/>
                        <a:latin typeface="Source Sans Pro" panose="020B0503030403020204" pitchFamily="34" charset="0"/>
                      </a:endParaRP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Source Sans Pro" panose="020B0503030403020204" pitchFamily="34" charset="0"/>
                      </a:endParaRP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Source Sans Pro" panose="020B0503030403020204" pitchFamily="34" charset="0"/>
                      </a:endParaRP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1" i="0" u="none" strike="noStrike" dirty="0">
                        <a:solidFill>
                          <a:srgbClr val="000000"/>
                        </a:solidFill>
                        <a:effectLst/>
                        <a:latin typeface="Source Sans Pro" panose="020B0503030403020204" pitchFamily="34" charset="0"/>
                      </a:endParaRP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004349"/>
                  </a:ext>
                </a:extLst>
              </a:tr>
              <a:tr h="247209">
                <a:tc>
                  <a:txBody>
                    <a:bodyPr/>
                    <a:lstStyle/>
                    <a:p>
                      <a:pPr algn="r" fontAlgn="b"/>
                      <a:r>
                        <a:rPr lang="en-US" sz="1000" b="0" i="0" u="none" strike="noStrike" dirty="0">
                          <a:solidFill>
                            <a:srgbClr val="000000"/>
                          </a:solidFill>
                          <a:effectLst/>
                          <a:latin typeface="Source Sans Pro" panose="020B0503030403020204" pitchFamily="34" charset="0"/>
                        </a:rPr>
                        <a:t>FSBA Total PE Asset Class Portfolio</a:t>
                      </a:r>
                    </a:p>
                  </a:txBody>
                  <a:tcPr marL="8391" marR="8391" marT="839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AB64"/>
                    </a:solidFill>
                  </a:tcPr>
                </a:tc>
                <a:tc>
                  <a:txBody>
                    <a:bodyPr/>
                    <a:lstStyle/>
                    <a:p>
                      <a:pPr algn="ctr" fontAlgn="b"/>
                      <a:r>
                        <a:rPr lang="en-US" sz="1000" b="0" i="0" u="none" strike="noStrike" dirty="0">
                          <a:solidFill>
                            <a:srgbClr val="000000"/>
                          </a:solidFill>
                          <a:effectLst/>
                          <a:latin typeface="Source Sans Pro" panose="020B0503030403020204" pitchFamily="34" charset="0"/>
                        </a:rPr>
                        <a:t>20.3%</a:t>
                      </a: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AB64"/>
                    </a:solidFill>
                  </a:tcPr>
                </a:tc>
                <a:tc>
                  <a:txBody>
                    <a:bodyPr/>
                    <a:lstStyle/>
                    <a:p>
                      <a:pPr algn="ctr" fontAlgn="b"/>
                      <a:r>
                        <a:rPr lang="en-US" sz="1000" b="0" i="0" u="none" strike="noStrike" dirty="0">
                          <a:solidFill>
                            <a:srgbClr val="000000"/>
                          </a:solidFill>
                          <a:effectLst/>
                          <a:latin typeface="Source Sans Pro" panose="020B0503030403020204" pitchFamily="34" charset="0"/>
                        </a:rPr>
                        <a:t>17.3%</a:t>
                      </a: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AB64"/>
                    </a:solidFill>
                  </a:tcPr>
                </a:tc>
                <a:tc>
                  <a:txBody>
                    <a:bodyPr/>
                    <a:lstStyle/>
                    <a:p>
                      <a:pPr algn="ctr" fontAlgn="b"/>
                      <a:r>
                        <a:rPr lang="en-US" sz="1000" b="0" i="0" u="none" strike="noStrike" dirty="0">
                          <a:solidFill>
                            <a:srgbClr val="000000"/>
                          </a:solidFill>
                          <a:effectLst/>
                          <a:latin typeface="Source Sans Pro" panose="020B0503030403020204" pitchFamily="34" charset="0"/>
                        </a:rPr>
                        <a:t>15.9%</a:t>
                      </a: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AB64"/>
                    </a:solidFill>
                  </a:tcPr>
                </a:tc>
                <a:tc>
                  <a:txBody>
                    <a:bodyPr/>
                    <a:lstStyle/>
                    <a:p>
                      <a:pPr algn="ctr" fontAlgn="b"/>
                      <a:r>
                        <a:rPr lang="en-US" sz="1000" b="0" i="0" u="none" strike="noStrike" dirty="0">
                          <a:solidFill>
                            <a:srgbClr val="000000"/>
                          </a:solidFill>
                          <a:effectLst/>
                          <a:latin typeface="Source Sans Pro" panose="020B0503030403020204" pitchFamily="34" charset="0"/>
                        </a:rPr>
                        <a:t>15.4%</a:t>
                      </a:r>
                    </a:p>
                  </a:txBody>
                  <a:tcPr marL="8391" marR="8391" marT="839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AB64"/>
                    </a:solidFill>
                  </a:tcPr>
                </a:tc>
                <a:extLst>
                  <a:ext uri="{0D108BD9-81ED-4DB2-BD59-A6C34878D82A}">
                    <a16:rowId xmlns:a16="http://schemas.microsoft.com/office/drawing/2014/main" val="3108065098"/>
                  </a:ext>
                </a:extLst>
              </a:tr>
              <a:tr h="247209">
                <a:tc>
                  <a:txBody>
                    <a:bodyPr/>
                    <a:lstStyle/>
                    <a:p>
                      <a:pPr algn="r" fontAlgn="b"/>
                      <a:r>
                        <a:rPr lang="en-US" sz="1000" b="0" i="0" u="none" strike="noStrike" dirty="0">
                          <a:solidFill>
                            <a:srgbClr val="000000"/>
                          </a:solidFill>
                          <a:effectLst/>
                          <a:latin typeface="Source Sans Pro" panose="020B0503030403020204" pitchFamily="34" charset="0"/>
                        </a:rPr>
                        <a:t>Quartile Ranking</a:t>
                      </a:r>
                    </a:p>
                  </a:txBody>
                  <a:tcPr marL="8391" marR="8391" marT="839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1st</a:t>
                      </a:r>
                    </a:p>
                  </a:txBody>
                  <a:tcPr marL="8391" marR="8391" marT="8391" marB="0" anchor="b">
                    <a:lnL>
                      <a:noFill/>
                    </a:lnL>
                    <a:lnR>
                      <a:noFill/>
                    </a:lnR>
                    <a:lnT w="6350" cap="flat" cmpd="sng" algn="ctr">
                      <a:solidFill>
                        <a:srgbClr val="000000"/>
                      </a:solidFill>
                      <a:prstDash val="solid"/>
                      <a:round/>
                      <a:headEnd type="none" w="med" len="med"/>
                      <a:tailEnd type="none" w="med" len="med"/>
                    </a:lnT>
                    <a:lnB>
                      <a:noFill/>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1st</a:t>
                      </a:r>
                    </a:p>
                  </a:txBody>
                  <a:tcPr marL="8391" marR="8391" marT="8391" marB="0" anchor="b">
                    <a:lnL>
                      <a:noFill/>
                    </a:lnL>
                    <a:lnR>
                      <a:noFill/>
                    </a:lnR>
                    <a:lnT w="6350" cap="flat" cmpd="sng" algn="ctr">
                      <a:solidFill>
                        <a:srgbClr val="000000"/>
                      </a:solidFill>
                      <a:prstDash val="solid"/>
                      <a:round/>
                      <a:headEnd type="none" w="med" len="med"/>
                      <a:tailEnd type="none" w="med" len="med"/>
                    </a:lnT>
                    <a:lnB>
                      <a:noFill/>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1st</a:t>
                      </a:r>
                    </a:p>
                  </a:txBody>
                  <a:tcPr marL="8391" marR="8391" marT="8391" marB="0" anchor="b">
                    <a:lnL>
                      <a:noFill/>
                    </a:lnL>
                    <a:lnR>
                      <a:noFill/>
                    </a:lnR>
                    <a:lnT w="6350" cap="flat" cmpd="sng" algn="ctr">
                      <a:solidFill>
                        <a:srgbClr val="000000"/>
                      </a:solidFill>
                      <a:prstDash val="solid"/>
                      <a:round/>
                      <a:headEnd type="none" w="med" len="med"/>
                      <a:tailEnd type="none" w="med" len="med"/>
                    </a:lnT>
                    <a:lnB>
                      <a:noFill/>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1st</a:t>
                      </a:r>
                    </a:p>
                  </a:txBody>
                  <a:tcPr marL="8391" marR="8391" marT="839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2CCA3"/>
                    </a:solidFill>
                  </a:tcPr>
                </a:tc>
                <a:extLst>
                  <a:ext uri="{0D108BD9-81ED-4DB2-BD59-A6C34878D82A}">
                    <a16:rowId xmlns:a16="http://schemas.microsoft.com/office/drawing/2014/main" val="1452521714"/>
                  </a:ext>
                </a:extLst>
              </a:tr>
              <a:tr h="247209">
                <a:tc>
                  <a:txBody>
                    <a:bodyPr/>
                    <a:lstStyle/>
                    <a:p>
                      <a:pPr algn="r" fontAlgn="b"/>
                      <a:r>
                        <a:rPr lang="en-US" sz="1000" b="0" i="0" u="none" strike="noStrike" dirty="0">
                          <a:solidFill>
                            <a:srgbClr val="000000"/>
                          </a:solidFill>
                          <a:effectLst/>
                          <a:latin typeface="Source Sans Pro" panose="020B0503030403020204" pitchFamily="34" charset="0"/>
                        </a:rPr>
                        <a:t>FSBA PE Total Portfolio</a:t>
                      </a:r>
                    </a:p>
                  </a:txBody>
                  <a:tcPr marL="8391" marR="8391" marT="8391" marB="0" anchor="b">
                    <a:lnL w="6350" cap="flat" cmpd="sng" algn="ctr">
                      <a:solidFill>
                        <a:srgbClr val="000000"/>
                      </a:solidFill>
                      <a:prstDash val="solid"/>
                      <a:round/>
                      <a:headEnd type="none" w="med" len="med"/>
                      <a:tailEnd type="none" w="med" len="med"/>
                    </a:lnL>
                    <a:lnR>
                      <a:noFill/>
                    </a:lnR>
                    <a:lnT>
                      <a:noFill/>
                    </a:lnT>
                    <a:lnB>
                      <a:noFill/>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20.3%</a:t>
                      </a:r>
                    </a:p>
                  </a:txBody>
                  <a:tcPr marL="8391" marR="8391" marT="8391" marB="0" anchor="b">
                    <a:lnL>
                      <a:noFill/>
                    </a:lnL>
                    <a:lnR>
                      <a:noFill/>
                    </a:lnR>
                    <a:lnT>
                      <a:noFill/>
                    </a:lnT>
                    <a:lnB>
                      <a:noFill/>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17.3%</a:t>
                      </a:r>
                    </a:p>
                  </a:txBody>
                  <a:tcPr marL="8391" marR="8391" marT="8391" marB="0" anchor="b">
                    <a:lnL>
                      <a:noFill/>
                    </a:lnL>
                    <a:lnR>
                      <a:noFill/>
                    </a:lnR>
                    <a:lnT>
                      <a:noFill/>
                    </a:lnT>
                    <a:lnB>
                      <a:noFill/>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15.9%</a:t>
                      </a:r>
                    </a:p>
                  </a:txBody>
                  <a:tcPr marL="8391" marR="8391" marT="8391" marB="0" anchor="b">
                    <a:lnL>
                      <a:noFill/>
                    </a:lnL>
                    <a:lnR>
                      <a:noFill/>
                    </a:lnR>
                    <a:lnT>
                      <a:noFill/>
                    </a:lnT>
                    <a:lnB>
                      <a:noFill/>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14.6%</a:t>
                      </a:r>
                    </a:p>
                  </a:txBody>
                  <a:tcPr marL="8391" marR="8391" marT="8391" marB="0" anchor="b">
                    <a:lnL>
                      <a:noFill/>
                    </a:lnL>
                    <a:lnR w="6350" cap="flat" cmpd="sng" algn="ctr">
                      <a:solidFill>
                        <a:srgbClr val="000000"/>
                      </a:solidFill>
                      <a:prstDash val="solid"/>
                      <a:round/>
                      <a:headEnd type="none" w="med" len="med"/>
                      <a:tailEnd type="none" w="med" len="med"/>
                    </a:lnR>
                    <a:lnT>
                      <a:noFill/>
                    </a:lnT>
                    <a:lnB>
                      <a:noFill/>
                    </a:lnB>
                    <a:solidFill>
                      <a:srgbClr val="A2CCA3"/>
                    </a:solidFill>
                  </a:tcPr>
                </a:tc>
                <a:extLst>
                  <a:ext uri="{0D108BD9-81ED-4DB2-BD59-A6C34878D82A}">
                    <a16:rowId xmlns:a16="http://schemas.microsoft.com/office/drawing/2014/main" val="3623570381"/>
                  </a:ext>
                </a:extLst>
              </a:tr>
              <a:tr h="247209">
                <a:tc>
                  <a:txBody>
                    <a:bodyPr/>
                    <a:lstStyle/>
                    <a:p>
                      <a:pPr algn="r" fontAlgn="b"/>
                      <a:r>
                        <a:rPr lang="en-US" sz="1000" b="0" i="0" u="none" strike="noStrike" dirty="0">
                          <a:solidFill>
                            <a:srgbClr val="000000"/>
                          </a:solidFill>
                          <a:effectLst/>
                          <a:latin typeface="Source Sans Pro" panose="020B0503030403020204" pitchFamily="34" charset="0"/>
                        </a:rPr>
                        <a:t>Quartile Ranking</a:t>
                      </a:r>
                    </a:p>
                  </a:txBody>
                  <a:tcPr marL="8391" marR="8391" marT="8391"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1st</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1st</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1st</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solidFill>
                      <a:srgbClr val="A2CCA3"/>
                    </a:solidFill>
                  </a:tcPr>
                </a:tc>
                <a:tc>
                  <a:txBody>
                    <a:bodyPr/>
                    <a:lstStyle/>
                    <a:p>
                      <a:pPr algn="ctr" fontAlgn="b"/>
                      <a:r>
                        <a:rPr lang="en-US" sz="1000" b="0" i="0" u="none" strike="noStrike" dirty="0">
                          <a:solidFill>
                            <a:srgbClr val="000000"/>
                          </a:solidFill>
                          <a:effectLst/>
                          <a:latin typeface="Source Sans Pro" panose="020B0503030403020204" pitchFamily="34" charset="0"/>
                        </a:rPr>
                        <a:t>1st</a:t>
                      </a:r>
                    </a:p>
                  </a:txBody>
                  <a:tcPr marL="8391" marR="8391" marT="839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2CCA3"/>
                    </a:solidFill>
                  </a:tcPr>
                </a:tc>
                <a:extLst>
                  <a:ext uri="{0D108BD9-81ED-4DB2-BD59-A6C34878D82A}">
                    <a16:rowId xmlns:a16="http://schemas.microsoft.com/office/drawing/2014/main" val="1368777432"/>
                  </a:ext>
                </a:extLst>
              </a:tr>
              <a:tr h="247209">
                <a:tc>
                  <a:txBody>
                    <a:bodyPr/>
                    <a:lstStyle/>
                    <a:p>
                      <a:pPr algn="l" fontAlgn="b"/>
                      <a:r>
                        <a:rPr lang="en-US" sz="1000" b="0" i="0" u="none" strike="noStrike" dirty="0">
                          <a:solidFill>
                            <a:srgbClr val="000000"/>
                          </a:solidFill>
                          <a:effectLst/>
                          <a:latin typeface="Source Sans Pro" panose="020B0503030403020204" pitchFamily="34" charset="0"/>
                        </a:rPr>
                        <a:t> </a:t>
                      </a: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Source Sans Pro" panose="020B0503030403020204" pitchFamily="34" charset="0"/>
                      </a:endParaRP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Source Sans Pro" panose="020B0503030403020204" pitchFamily="34" charset="0"/>
                      </a:endParaRP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Source Sans Pro" panose="020B0503030403020204" pitchFamily="34" charset="0"/>
                      </a:endParaRP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Source Sans Pro" panose="020B0503030403020204" pitchFamily="34" charset="0"/>
                      </a:endParaRP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1240332"/>
                  </a:ext>
                </a:extLst>
              </a:tr>
              <a:tr h="247209">
                <a:tc>
                  <a:txBody>
                    <a:bodyPr/>
                    <a:lstStyle/>
                    <a:p>
                      <a:pPr algn="r" fontAlgn="b"/>
                      <a:r>
                        <a:rPr lang="en-US" sz="1000" b="0" i="0" u="none" strike="noStrike" dirty="0">
                          <a:solidFill>
                            <a:srgbClr val="000000"/>
                          </a:solidFill>
                          <a:effectLst/>
                          <a:latin typeface="Source Sans Pro" panose="020B0503030403020204" pitchFamily="34" charset="0"/>
                        </a:rPr>
                        <a:t>S&amp;P 500 AACR</a:t>
                      </a:r>
                    </a:p>
                  </a:txBody>
                  <a:tcPr marL="8391" marR="8391" marT="839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83A1C2"/>
                    </a:solidFill>
                  </a:tcPr>
                </a:tc>
                <a:tc>
                  <a:txBody>
                    <a:bodyPr/>
                    <a:lstStyle/>
                    <a:p>
                      <a:pPr algn="ctr" fontAlgn="b"/>
                      <a:r>
                        <a:rPr lang="en-US" sz="1000" b="0" i="0" u="none" strike="noStrike" dirty="0">
                          <a:solidFill>
                            <a:srgbClr val="000000"/>
                          </a:solidFill>
                          <a:effectLst/>
                          <a:latin typeface="Source Sans Pro" panose="020B0503030403020204" pitchFamily="34" charset="0"/>
                        </a:rPr>
                        <a:t>15.1%</a:t>
                      </a:r>
                    </a:p>
                  </a:txBody>
                  <a:tcPr marL="8391" marR="8391" marT="8391" marB="0" anchor="b">
                    <a:lnL>
                      <a:noFill/>
                    </a:lnL>
                    <a:lnR>
                      <a:noFill/>
                    </a:lnR>
                    <a:lnT w="6350" cap="flat" cmpd="sng" algn="ctr">
                      <a:solidFill>
                        <a:srgbClr val="000000"/>
                      </a:solidFill>
                      <a:prstDash val="solid"/>
                      <a:round/>
                      <a:headEnd type="none" w="med" len="med"/>
                      <a:tailEnd type="none" w="med" len="med"/>
                    </a:lnT>
                    <a:lnB>
                      <a:noFill/>
                    </a:lnB>
                    <a:solidFill>
                      <a:srgbClr val="83A1C2"/>
                    </a:solidFill>
                  </a:tcPr>
                </a:tc>
                <a:tc>
                  <a:txBody>
                    <a:bodyPr/>
                    <a:lstStyle/>
                    <a:p>
                      <a:pPr algn="ctr" fontAlgn="b"/>
                      <a:r>
                        <a:rPr lang="en-US" sz="1000" b="0" i="0" u="none" strike="noStrike" dirty="0">
                          <a:solidFill>
                            <a:srgbClr val="000000"/>
                          </a:solidFill>
                          <a:effectLst/>
                          <a:latin typeface="Source Sans Pro" panose="020B0503030403020204" pitchFamily="34" charset="0"/>
                        </a:rPr>
                        <a:t>12.3%</a:t>
                      </a:r>
                    </a:p>
                  </a:txBody>
                  <a:tcPr marL="8391" marR="8391" marT="8391" marB="0" anchor="b">
                    <a:lnL>
                      <a:noFill/>
                    </a:lnL>
                    <a:lnR>
                      <a:noFill/>
                    </a:lnR>
                    <a:lnT w="6350" cap="flat" cmpd="sng" algn="ctr">
                      <a:solidFill>
                        <a:srgbClr val="000000"/>
                      </a:solidFill>
                      <a:prstDash val="solid"/>
                      <a:round/>
                      <a:headEnd type="none" w="med" len="med"/>
                      <a:tailEnd type="none" w="med" len="med"/>
                    </a:lnT>
                    <a:lnB>
                      <a:noFill/>
                    </a:lnB>
                    <a:solidFill>
                      <a:srgbClr val="83A1C2"/>
                    </a:solidFill>
                  </a:tcPr>
                </a:tc>
                <a:tc>
                  <a:txBody>
                    <a:bodyPr/>
                    <a:lstStyle/>
                    <a:p>
                      <a:pPr algn="ctr" fontAlgn="b"/>
                      <a:r>
                        <a:rPr lang="en-US" sz="1000" b="0" i="0" u="none" strike="noStrike" dirty="0">
                          <a:solidFill>
                            <a:srgbClr val="000000"/>
                          </a:solidFill>
                          <a:effectLst/>
                          <a:latin typeface="Source Sans Pro" panose="020B0503030403020204" pitchFamily="34" charset="0"/>
                        </a:rPr>
                        <a:t>14.1%</a:t>
                      </a:r>
                    </a:p>
                  </a:txBody>
                  <a:tcPr marL="8391" marR="8391" marT="8391" marB="0" anchor="b">
                    <a:lnL>
                      <a:noFill/>
                    </a:lnL>
                    <a:lnR>
                      <a:noFill/>
                    </a:lnR>
                    <a:lnT w="6350" cap="flat" cmpd="sng" algn="ctr">
                      <a:solidFill>
                        <a:srgbClr val="000000"/>
                      </a:solidFill>
                      <a:prstDash val="solid"/>
                      <a:round/>
                      <a:headEnd type="none" w="med" len="med"/>
                      <a:tailEnd type="none" w="med" len="med"/>
                    </a:lnT>
                    <a:lnB>
                      <a:noFill/>
                    </a:lnB>
                    <a:solidFill>
                      <a:srgbClr val="83A1C2"/>
                    </a:solidFill>
                  </a:tcPr>
                </a:tc>
                <a:tc>
                  <a:txBody>
                    <a:bodyPr/>
                    <a:lstStyle/>
                    <a:p>
                      <a:pPr algn="ctr" fontAlgn="b"/>
                      <a:r>
                        <a:rPr lang="en-US" sz="1000" b="0" i="0" u="none" strike="noStrike" dirty="0">
                          <a:solidFill>
                            <a:srgbClr val="000000"/>
                          </a:solidFill>
                          <a:effectLst/>
                          <a:latin typeface="Source Sans Pro" panose="020B0503030403020204" pitchFamily="34" charset="0"/>
                        </a:rPr>
                        <a:t>13.7%</a:t>
                      </a:r>
                    </a:p>
                  </a:txBody>
                  <a:tcPr marL="8391" marR="8391" marT="839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A1C2"/>
                    </a:solidFill>
                  </a:tcPr>
                </a:tc>
                <a:extLst>
                  <a:ext uri="{0D108BD9-81ED-4DB2-BD59-A6C34878D82A}">
                    <a16:rowId xmlns:a16="http://schemas.microsoft.com/office/drawing/2014/main" val="3121946223"/>
                  </a:ext>
                </a:extLst>
              </a:tr>
              <a:tr h="247209">
                <a:tc>
                  <a:txBody>
                    <a:bodyPr/>
                    <a:lstStyle/>
                    <a:p>
                      <a:pPr algn="r" fontAlgn="b"/>
                      <a:r>
                        <a:rPr lang="en-US" sz="1000" b="0" i="0" u="none" strike="noStrike" dirty="0">
                          <a:solidFill>
                            <a:srgbClr val="000000"/>
                          </a:solidFill>
                          <a:effectLst/>
                          <a:latin typeface="Source Sans Pro" panose="020B0503030403020204" pitchFamily="34" charset="0"/>
                        </a:rPr>
                        <a:t>MSCI ACWI AACR</a:t>
                      </a:r>
                    </a:p>
                  </a:txBody>
                  <a:tcPr marL="8391" marR="8391" marT="8391"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83A1C2"/>
                    </a:solidFill>
                  </a:tcPr>
                </a:tc>
                <a:tc>
                  <a:txBody>
                    <a:bodyPr/>
                    <a:lstStyle/>
                    <a:p>
                      <a:pPr algn="ctr" fontAlgn="b"/>
                      <a:r>
                        <a:rPr lang="en-US" sz="1000" b="0" i="0" u="none" strike="noStrike" dirty="0">
                          <a:solidFill>
                            <a:srgbClr val="000000"/>
                          </a:solidFill>
                          <a:effectLst/>
                          <a:latin typeface="Source Sans Pro" panose="020B0503030403020204" pitchFamily="34" charset="0"/>
                        </a:rPr>
                        <a:t>10.4%</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solidFill>
                      <a:srgbClr val="83A1C2"/>
                    </a:solidFill>
                  </a:tcPr>
                </a:tc>
                <a:tc>
                  <a:txBody>
                    <a:bodyPr/>
                    <a:lstStyle/>
                    <a:p>
                      <a:pPr algn="ctr" fontAlgn="b"/>
                      <a:r>
                        <a:rPr lang="en-US" sz="1000" b="0" i="0" u="none" strike="noStrike" dirty="0">
                          <a:solidFill>
                            <a:srgbClr val="000000"/>
                          </a:solidFill>
                          <a:effectLst/>
                          <a:latin typeface="Source Sans Pro" panose="020B0503030403020204" pitchFamily="34" charset="0"/>
                        </a:rPr>
                        <a:t>7.1%</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solidFill>
                      <a:srgbClr val="83A1C2"/>
                    </a:solidFill>
                  </a:tcPr>
                </a:tc>
                <a:tc>
                  <a:txBody>
                    <a:bodyPr/>
                    <a:lstStyle/>
                    <a:p>
                      <a:pPr algn="ctr" fontAlgn="b"/>
                      <a:r>
                        <a:rPr lang="en-US" sz="1000" b="0" i="0" u="none" strike="noStrike" dirty="0">
                          <a:solidFill>
                            <a:srgbClr val="000000"/>
                          </a:solidFill>
                          <a:effectLst/>
                          <a:latin typeface="Source Sans Pro" panose="020B0503030403020204" pitchFamily="34" charset="0"/>
                        </a:rPr>
                        <a:t>10.3%</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solidFill>
                      <a:srgbClr val="83A1C2"/>
                    </a:solidFill>
                  </a:tcPr>
                </a:tc>
                <a:tc>
                  <a:txBody>
                    <a:bodyPr/>
                    <a:lstStyle/>
                    <a:p>
                      <a:pPr algn="ctr" fontAlgn="b"/>
                      <a:r>
                        <a:rPr lang="en-US" sz="1000" b="0" i="0" u="none" strike="noStrike" dirty="0">
                          <a:solidFill>
                            <a:srgbClr val="000000"/>
                          </a:solidFill>
                          <a:effectLst/>
                          <a:latin typeface="Source Sans Pro" panose="020B0503030403020204" pitchFamily="34" charset="0"/>
                        </a:rPr>
                        <a:t>8.5%</a:t>
                      </a:r>
                    </a:p>
                  </a:txBody>
                  <a:tcPr marL="8391" marR="8391" marT="839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3A1C2"/>
                    </a:solidFill>
                  </a:tcPr>
                </a:tc>
                <a:extLst>
                  <a:ext uri="{0D108BD9-81ED-4DB2-BD59-A6C34878D82A}">
                    <a16:rowId xmlns:a16="http://schemas.microsoft.com/office/drawing/2014/main" val="3570226948"/>
                  </a:ext>
                </a:extLst>
              </a:tr>
              <a:tr h="247209">
                <a:tc>
                  <a:txBody>
                    <a:bodyPr/>
                    <a:lstStyle/>
                    <a:p>
                      <a:pPr algn="l" fontAlgn="b"/>
                      <a:r>
                        <a:rPr lang="en-US" sz="1000" b="0" i="0" u="none" strike="noStrike" dirty="0">
                          <a:solidFill>
                            <a:srgbClr val="000000"/>
                          </a:solidFill>
                          <a:effectLst/>
                          <a:latin typeface="Source Sans Pro" panose="020B0503030403020204" pitchFamily="34" charset="0"/>
                        </a:rPr>
                        <a:t> </a:t>
                      </a: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Source Sans Pro" panose="020B0503030403020204" pitchFamily="34" charset="0"/>
                        </a:rPr>
                        <a:t> </a:t>
                      </a: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Source Sans Pro" panose="020B0503030403020204" pitchFamily="34" charset="0"/>
                        </a:rPr>
                        <a:t> </a:t>
                      </a: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Source Sans Pro" panose="020B0503030403020204" pitchFamily="34" charset="0"/>
                        </a:rPr>
                        <a:t> </a:t>
                      </a: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Source Sans Pro" panose="020B0503030403020204" pitchFamily="34" charset="0"/>
                        </a:rPr>
                        <a:t> </a:t>
                      </a:r>
                    </a:p>
                  </a:txBody>
                  <a:tcPr marL="8391" marR="8391" marT="83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932345"/>
                  </a:ext>
                </a:extLst>
              </a:tr>
              <a:tr h="354904">
                <a:tc>
                  <a:txBody>
                    <a:bodyPr/>
                    <a:lstStyle/>
                    <a:p>
                      <a:pPr algn="l" fontAlgn="ctr"/>
                      <a:r>
                        <a:rPr lang="en-US" sz="1000" b="0" i="0" u="none" strike="noStrike" dirty="0">
                          <a:solidFill>
                            <a:srgbClr val="000000"/>
                          </a:solidFill>
                          <a:effectLst/>
                          <a:latin typeface="Source Sans Pro" panose="020B0503030403020204" pitchFamily="34" charset="0"/>
                        </a:rPr>
                        <a:t>Sample Size</a:t>
                      </a:r>
                    </a:p>
                  </a:txBody>
                  <a:tcPr marL="8391" marR="8391" marT="839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Source Sans Pro" panose="020B0503030403020204" pitchFamily="34" charset="0"/>
                        </a:rPr>
                        <a:t>556</a:t>
                      </a:r>
                    </a:p>
                  </a:txBody>
                  <a:tcPr marL="8391" marR="8391" marT="83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Source Sans Pro" panose="020B0503030403020204" pitchFamily="34" charset="0"/>
                        </a:rPr>
                        <a:t>536</a:t>
                      </a:r>
                    </a:p>
                  </a:txBody>
                  <a:tcPr marL="8391" marR="8391" marT="83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Source Sans Pro" panose="020B0503030403020204" pitchFamily="34" charset="0"/>
                        </a:rPr>
                        <a:t>490</a:t>
                      </a:r>
                    </a:p>
                  </a:txBody>
                  <a:tcPr marL="8391" marR="8391" marT="83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Source Sans Pro" panose="020B0503030403020204" pitchFamily="34" charset="0"/>
                        </a:rPr>
                        <a:t>426</a:t>
                      </a:r>
                    </a:p>
                  </a:txBody>
                  <a:tcPr marL="8391" marR="8391" marT="839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101885"/>
                  </a:ext>
                </a:extLst>
              </a:tr>
            </a:tbl>
          </a:graphicData>
        </a:graphic>
      </p:graphicFrame>
      <p:sp>
        <p:nvSpPr>
          <p:cNvPr id="2" name="Slide Number Placeholder 1"/>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57</a:t>
            </a:fld>
            <a:endParaRPr lang="en-US" dirty="0">
              <a:solidFill>
                <a:srgbClr val="0C3980"/>
              </a:solidFill>
            </a:endParaRPr>
          </a:p>
        </p:txBody>
      </p:sp>
    </p:spTree>
    <p:extLst>
      <p:ext uri="{BB962C8B-B14F-4D97-AF65-F5344CB8AC3E}">
        <p14:creationId xmlns:p14="http://schemas.microsoft.com/office/powerpoint/2010/main" val="20579338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Exposures and Pacing</a:t>
            </a:r>
          </a:p>
        </p:txBody>
      </p:sp>
    </p:spTree>
    <p:extLst>
      <p:ext uri="{BB962C8B-B14F-4D97-AF65-F5344CB8AC3E}">
        <p14:creationId xmlns:p14="http://schemas.microsoft.com/office/powerpoint/2010/main" val="40100653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5183" y="1034751"/>
            <a:ext cx="7481454" cy="837332"/>
          </a:xfrm>
        </p:spPr>
        <p:txBody>
          <a:bodyPr/>
          <a:lstStyle/>
          <a:p>
            <a:r>
              <a:rPr lang="en-US" sz="1100" dirty="0">
                <a:latin typeface="+mn-lt"/>
              </a:rPr>
              <a:t>The PE Portfolio’s NAV exposure stood at ~8.7% of FRS total assets, above the 6% target allocation, due to strong NAV growth.</a:t>
            </a:r>
          </a:p>
          <a:p>
            <a:pPr marL="0" indent="0">
              <a:buNone/>
            </a:pPr>
            <a:endParaRPr lang="en-US" sz="1100" dirty="0">
              <a:latin typeface="+mn-lt"/>
            </a:endParaRPr>
          </a:p>
        </p:txBody>
      </p:sp>
      <p:sp>
        <p:nvSpPr>
          <p:cNvPr id="7" name="Title 6"/>
          <p:cNvSpPr>
            <a:spLocks noGrp="1"/>
          </p:cNvSpPr>
          <p:nvPr>
            <p:ph type="title"/>
          </p:nvPr>
        </p:nvSpPr>
        <p:spPr/>
        <p:txBody>
          <a:bodyPr/>
          <a:lstStyle/>
          <a:p>
            <a:r>
              <a:rPr lang="en-US" dirty="0"/>
              <a:t>PE Portfolio Currently At Target</a:t>
            </a:r>
          </a:p>
        </p:txBody>
      </p:sp>
      <p:sp>
        <p:nvSpPr>
          <p:cNvPr id="4" name="TextBox 3"/>
          <p:cNvSpPr txBox="1"/>
          <p:nvPr/>
        </p:nvSpPr>
        <p:spPr>
          <a:xfrm>
            <a:off x="935182" y="4629151"/>
            <a:ext cx="7294418" cy="300109"/>
          </a:xfrm>
          <a:prstGeom prst="rect">
            <a:avLst/>
          </a:prstGeom>
          <a:noFill/>
        </p:spPr>
        <p:txBody>
          <a:bodyPr wrap="square" lIns="0" tIns="0" rIns="0" bIns="0" rtlCol="0">
            <a:noAutofit/>
          </a:bodyPr>
          <a:lstStyle/>
          <a:p>
            <a:pPr defTabSz="674258"/>
            <a:r>
              <a:rPr lang="en-US" sz="529" dirty="0">
                <a:solidFill>
                  <a:prstClr val="black"/>
                </a:solidFill>
                <a:latin typeface="Source Sans Pro" panose="020B0503030403020204" pitchFamily="34" charset="0"/>
              </a:rPr>
              <a:t>Note: FRS annual market values were provided by FSBA as of December 31, 2020. Current NAV and Unfunded amounts are C|A reported as of December 31, 2020. Includes subsequent commitments through March 31, 2020.</a:t>
            </a:r>
          </a:p>
          <a:p>
            <a:pPr defTabSz="674258"/>
            <a:r>
              <a:rPr lang="en-US" sz="529" dirty="0">
                <a:solidFill>
                  <a:prstClr val="black"/>
                </a:solidFill>
                <a:latin typeface="Source Sans Pro" panose="020B0503030403020204" pitchFamily="34" charset="0"/>
              </a:rPr>
              <a:t>Copyright © 2021 by Cambridge Associates LLC. All rights reserved. Confidential.</a:t>
            </a:r>
          </a:p>
        </p:txBody>
      </p:sp>
      <p:grpSp>
        <p:nvGrpSpPr>
          <p:cNvPr id="9" name="gpTakeaway"/>
          <p:cNvGrpSpPr/>
          <p:nvPr/>
        </p:nvGrpSpPr>
        <p:grpSpPr>
          <a:xfrm>
            <a:off x="4680067" y="429634"/>
            <a:ext cx="3740727" cy="496196"/>
            <a:chOff x="5148072" y="649224"/>
            <a:chExt cx="4114800" cy="749808"/>
          </a:xfrm>
        </p:grpSpPr>
        <p:cxnSp>
          <p:nvCxnSpPr>
            <p:cNvPr id="10" name="lnTakeaway"/>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bTakeaway"/>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674258">
                <a:lnSpc>
                  <a:spcPct val="90000"/>
                </a:lnSpc>
                <a:spcAft>
                  <a:spcPts val="801"/>
                </a:spcAft>
              </a:pPr>
              <a:r>
                <a:rPr lang="en-US" sz="800" dirty="0">
                  <a:solidFill>
                    <a:prstClr val="black"/>
                  </a:solidFill>
                  <a:latin typeface="Alright Sans Regular"/>
                </a:rPr>
                <a:t>As of December 31, 2020</a:t>
              </a:r>
            </a:p>
          </p:txBody>
        </p:sp>
      </p:grpSp>
      <p:graphicFrame>
        <p:nvGraphicFramePr>
          <p:cNvPr id="14" name="Chart 1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33813876"/>
              </p:ext>
            </p:extLst>
          </p:nvPr>
        </p:nvGraphicFramePr>
        <p:xfrm>
          <a:off x="935183" y="1380425"/>
          <a:ext cx="7481454" cy="3188214"/>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1"/>
          </p:nvPr>
        </p:nvSpPr>
        <p:spPr/>
        <p:txBody>
          <a:bodyPr/>
          <a:lstStyle/>
          <a:p>
            <a:pPr defTabSz="674258"/>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674258"/>
              <a:t>59</a:t>
            </a:fld>
            <a:endParaRPr lang="en-US" dirty="0">
              <a:solidFill>
                <a:srgbClr val="233451"/>
              </a:solidFill>
            </a:endParaRPr>
          </a:p>
        </p:txBody>
      </p:sp>
    </p:spTree>
    <p:extLst>
      <p:ext uri="{BB962C8B-B14F-4D97-AF65-F5344CB8AC3E}">
        <p14:creationId xmlns:p14="http://schemas.microsoft.com/office/powerpoint/2010/main" val="691105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Equity Policy</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Policy </a:t>
            </a:r>
            <a:r>
              <a:rPr lang="en-US" dirty="0"/>
              <a:t>target allocation: 6% of total fund</a:t>
            </a:r>
          </a:p>
          <a:p>
            <a:r>
              <a:rPr lang="en-US" dirty="0"/>
              <a:t>Allocation range: 2% - 9% of total fund</a:t>
            </a:r>
          </a:p>
          <a:p>
            <a:r>
              <a:rPr lang="en-US" dirty="0" smtClean="0"/>
              <a:t>6/15/20 </a:t>
            </a:r>
            <a:r>
              <a:rPr lang="en-US" dirty="0"/>
              <a:t>allocation: </a:t>
            </a:r>
            <a:r>
              <a:rPr lang="en-US" dirty="0" smtClean="0"/>
              <a:t>∼8.0% </a:t>
            </a:r>
            <a:r>
              <a:rPr lang="en-US" dirty="0"/>
              <a:t>of total </a:t>
            </a:r>
            <a:r>
              <a:rPr lang="en-US" dirty="0" smtClean="0"/>
              <a:t>fund</a:t>
            </a:r>
          </a:p>
          <a:p>
            <a:pPr marL="0" indent="0">
              <a:buNone/>
            </a:pPr>
            <a:endParaRPr lang="en-US" dirty="0"/>
          </a:p>
          <a:p>
            <a:pPr marL="0" indent="0">
              <a:buNone/>
            </a:pPr>
            <a:r>
              <a:rPr lang="en-US" dirty="0" smtClean="0"/>
              <a:t>Per Policy:</a:t>
            </a:r>
          </a:p>
          <a:p>
            <a:r>
              <a:rPr lang="en-US" dirty="0"/>
              <a:t>Private Equity shall utilize a prudent process to maximize long-term access to attractive risk-adjusted investment opportunities through use of business partners with appropriate:</a:t>
            </a:r>
          </a:p>
          <a:p>
            <a:pPr lvl="1"/>
            <a:r>
              <a:rPr lang="en-US" dirty="0"/>
              <a:t>Financial, operational and investment experience and </a:t>
            </a:r>
            <a:r>
              <a:rPr lang="en-US" dirty="0" smtClean="0"/>
              <a:t>resources</a:t>
            </a:r>
          </a:p>
          <a:p>
            <a:pPr lvl="1"/>
            <a:r>
              <a:rPr lang="en-US" dirty="0" smtClean="0"/>
              <a:t>Alignment </a:t>
            </a:r>
            <a:r>
              <a:rPr lang="en-US" dirty="0"/>
              <a:t>of </a:t>
            </a:r>
            <a:r>
              <a:rPr lang="en-US" dirty="0" smtClean="0"/>
              <a:t>interests</a:t>
            </a:r>
            <a:endParaRPr lang="en-US" dirty="0"/>
          </a:p>
          <a:p>
            <a:pPr lvl="1"/>
            <a:r>
              <a:rPr lang="en-US" dirty="0"/>
              <a:t>Transparency and repeatability of investment </a:t>
            </a:r>
            <a:r>
              <a:rPr lang="en-US" dirty="0" smtClean="0"/>
              <a:t>process, </a:t>
            </a:r>
            <a:r>
              <a:rPr lang="en-US" dirty="0"/>
              <a:t>and</a:t>
            </a:r>
          </a:p>
          <a:p>
            <a:pPr lvl="1"/>
            <a:r>
              <a:rPr lang="en-US" dirty="0"/>
              <a:t>Controls on </a:t>
            </a:r>
            <a:r>
              <a:rPr lang="en-US" dirty="0" smtClean="0"/>
              <a:t>leverage </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83292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PE Asset Class Portfolio: </a:t>
            </a:r>
            <a:br>
              <a:rPr lang="en-US" dirty="0"/>
            </a:br>
            <a:r>
              <a:rPr lang="en-US" dirty="0"/>
              <a:t>Exposure Modeling</a:t>
            </a:r>
          </a:p>
        </p:txBody>
      </p:sp>
      <p:sp>
        <p:nvSpPr>
          <p:cNvPr id="4" name="Text Placeholder 3">
            <a:extLst>
              <a:ext uri="{FF2B5EF4-FFF2-40B4-BE49-F238E27FC236}">
                <a16:creationId xmlns:a16="http://schemas.microsoft.com/office/drawing/2014/main" id="{6F197A5F-8BDB-48D3-85A1-CA5465C71070}"/>
              </a:ext>
            </a:extLst>
          </p:cNvPr>
          <p:cNvSpPr>
            <a:spLocks noGrp="1"/>
          </p:cNvSpPr>
          <p:nvPr>
            <p:ph type="body" sz="quarter" idx="13"/>
          </p:nvPr>
        </p:nvSpPr>
        <p:spPr/>
        <p:txBody>
          <a:bodyPr/>
          <a:lstStyle/>
          <a:p>
            <a:r>
              <a:rPr lang="en-US" dirty="0"/>
              <a:t>Notes: </a:t>
            </a:r>
          </a:p>
          <a:p>
            <a:r>
              <a:rPr lang="en-US" dirty="0"/>
              <a:t>*Base Cases represent two similar scenarios: (</a:t>
            </a:r>
            <a:r>
              <a:rPr lang="en-US" dirty="0" err="1"/>
              <a:t>i</a:t>
            </a:r>
            <a:r>
              <a:rPr lang="en-US" dirty="0"/>
              <a:t>) CA equilibrium assumptions (solid green line) and (ii) CA equilibrium assumptions with a modestly decreased annual distribution rate for a slightly more conservative outlook (dotted green line).</a:t>
            </a:r>
          </a:p>
          <a:p>
            <a:r>
              <a:rPr lang="en-US" dirty="0"/>
              <a:t>Assumptions used in C|A’s private equity exposure modeling are proprietary. Estimates provided by the modeling are illustrative only (not predictive) and intended to help guide (not strictly determine) commitment pacing decisions. Historical data as of December 31, 2020. Historical commitments represent commitments made as of legal inception date.  Subsequent commitments made in Q1 2021 are not included in the analysis. </a:t>
            </a:r>
          </a:p>
          <a:p>
            <a:r>
              <a:rPr lang="en-US" dirty="0">
                <a:solidFill>
                  <a:prstClr val="black"/>
                </a:solidFill>
              </a:rPr>
              <a:t>Copyright © 2021 by Cambridge Associates LLC. All rights reserved. Confidential.</a:t>
            </a:r>
          </a:p>
          <a:p>
            <a:endParaRPr lang="en-US" dirty="0"/>
          </a:p>
        </p:txBody>
      </p:sp>
      <p:grpSp>
        <p:nvGrpSpPr>
          <p:cNvPr id="7" name="gpTakeaway"/>
          <p:cNvGrpSpPr/>
          <p:nvPr/>
        </p:nvGrpSpPr>
        <p:grpSpPr>
          <a:xfrm>
            <a:off x="4680067" y="429634"/>
            <a:ext cx="3740727" cy="496196"/>
            <a:chOff x="5148072" y="649224"/>
            <a:chExt cx="4114800" cy="749808"/>
          </a:xfrm>
        </p:grpSpPr>
        <p:cxnSp>
          <p:nvCxnSpPr>
            <p:cNvPr id="5" name="lnTakeaway"/>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bTakeaway"/>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674258">
                <a:lnSpc>
                  <a:spcPct val="90000"/>
                </a:lnSpc>
                <a:spcAft>
                  <a:spcPts val="801"/>
                </a:spcAft>
              </a:pPr>
              <a:r>
                <a:rPr lang="en-US" sz="800" dirty="0">
                  <a:solidFill>
                    <a:prstClr val="black"/>
                  </a:solidFill>
                  <a:latin typeface="Alright Sans Regular"/>
                </a:rPr>
                <a:t>$1.75 billion Pacing </a:t>
              </a:r>
            </a:p>
          </p:txBody>
        </p:sp>
      </p:grpSp>
      <p:graphicFrame>
        <p:nvGraphicFramePr>
          <p:cNvPr id="9" name="Content Placeholder 8">
            <a:extLst>
              <a:ext uri="{FF2B5EF4-FFF2-40B4-BE49-F238E27FC236}">
                <a16:creationId xmlns:a16="http://schemas.microsoft.com/office/drawing/2014/main" id="{00000000-0008-0000-0200-000009000000}"/>
              </a:ext>
            </a:extLst>
          </p:cNvPr>
          <p:cNvGraphicFramePr>
            <a:graphicFrameLocks noGrp="1"/>
          </p:cNvGraphicFramePr>
          <p:nvPr>
            <p:ph idx="1"/>
            <p:extLst>
              <p:ext uri="{D42A27DB-BD31-4B8C-83A1-F6EECF244321}">
                <p14:modId xmlns:p14="http://schemas.microsoft.com/office/powerpoint/2010/main" val="3889070284"/>
              </p:ext>
            </p:extLst>
          </p:nvPr>
        </p:nvGraphicFramePr>
        <p:xfrm>
          <a:off x="939193" y="1065259"/>
          <a:ext cx="7482028" cy="3509893"/>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60</a:t>
            </a:fld>
            <a:endParaRPr lang="en-US">
              <a:solidFill>
                <a:srgbClr val="0C3980"/>
              </a:solidFill>
            </a:endParaRPr>
          </a:p>
        </p:txBody>
      </p:sp>
    </p:spTree>
    <p:extLst>
      <p:ext uri="{BB962C8B-B14F-4D97-AF65-F5344CB8AC3E}">
        <p14:creationId xmlns:p14="http://schemas.microsoft.com/office/powerpoint/2010/main" val="40928966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00000000-0008-0000-0200-000003000000}"/>
              </a:ext>
            </a:extLst>
          </p:cNvPr>
          <p:cNvGraphicFramePr>
            <a:graphicFrameLocks noChangeAspect="1"/>
          </p:cNvGraphicFramePr>
          <p:nvPr>
            <p:extLst/>
          </p:nvPr>
        </p:nvGraphicFramePr>
        <p:xfrm>
          <a:off x="790021" y="2805399"/>
          <a:ext cx="3527270" cy="17825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a16="http://schemas.microsoft.com/office/drawing/2014/main" id="{EAB2B8A6-DB76-4AFB-B6AE-53E83098F052}"/>
              </a:ext>
            </a:extLst>
          </p:cNvPr>
          <p:cNvGraphicFramePr>
            <a:graphicFrameLocks noChangeAspect="1"/>
          </p:cNvGraphicFramePr>
          <p:nvPr>
            <p:extLst/>
          </p:nvPr>
        </p:nvGraphicFramePr>
        <p:xfrm>
          <a:off x="790021" y="1031670"/>
          <a:ext cx="3527270" cy="1782529"/>
        </p:xfrm>
        <a:graphic>
          <a:graphicData uri="http://schemas.openxmlformats.org/drawingml/2006/chart">
            <c:chart xmlns:c="http://schemas.openxmlformats.org/drawingml/2006/chart" xmlns:r="http://schemas.openxmlformats.org/officeDocument/2006/relationships" r:id="rId4"/>
          </a:graphicData>
        </a:graphic>
      </p:graphicFrame>
      <p:sp>
        <p:nvSpPr>
          <p:cNvPr id="21" name="Right Brace 20"/>
          <p:cNvSpPr/>
          <p:nvPr/>
        </p:nvSpPr>
        <p:spPr>
          <a:xfrm>
            <a:off x="4239104" y="3100523"/>
            <a:ext cx="117400" cy="497733"/>
          </a:xfrm>
          <a:prstGeom prst="rightBrac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lIns="73262" tIns="36631" rIns="73262" bIns="36631" rtlCol="0" anchor="ctr"/>
          <a:lstStyle/>
          <a:p>
            <a:pPr algn="ctr" defTabSz="816320">
              <a:defRPr/>
            </a:pPr>
            <a:endParaRPr lang="en-US" sz="1600">
              <a:solidFill>
                <a:prstClr val="black"/>
              </a:solidFill>
              <a:latin typeface="Whitman RomanOsF"/>
            </a:endParaRPr>
          </a:p>
        </p:txBody>
      </p:sp>
      <p:sp>
        <p:nvSpPr>
          <p:cNvPr id="4" name="Title 3"/>
          <p:cNvSpPr>
            <a:spLocks noGrp="1"/>
          </p:cNvSpPr>
          <p:nvPr>
            <p:ph type="title"/>
          </p:nvPr>
        </p:nvSpPr>
        <p:spPr>
          <a:xfrm>
            <a:off x="939339" y="429634"/>
            <a:ext cx="3740727" cy="496196"/>
          </a:xfrm>
        </p:spPr>
        <p:txBody>
          <a:bodyPr/>
          <a:lstStyle/>
          <a:p>
            <a:r>
              <a:rPr lang="en-US" dirty="0"/>
              <a:t>FSBA Private Equity Program Status</a:t>
            </a:r>
          </a:p>
        </p:txBody>
      </p:sp>
      <p:sp>
        <p:nvSpPr>
          <p:cNvPr id="14" name="TextBox 13"/>
          <p:cNvSpPr txBox="1"/>
          <p:nvPr/>
        </p:nvSpPr>
        <p:spPr>
          <a:xfrm>
            <a:off x="4302915" y="3199521"/>
            <a:ext cx="672497" cy="337556"/>
          </a:xfrm>
          <a:prstGeom prst="rect">
            <a:avLst/>
          </a:prstGeom>
          <a:noFill/>
        </p:spPr>
        <p:txBody>
          <a:bodyPr wrap="square" lIns="0" tIns="0" rIns="0" bIns="0" rtlCol="0" anchor="ctr">
            <a:noAutofit/>
          </a:bodyPr>
          <a:lstStyle/>
          <a:p>
            <a:pPr algn="ctr" defTabSz="816320">
              <a:defRPr/>
            </a:pPr>
            <a:r>
              <a:rPr lang="en-US" sz="700" dirty="0">
                <a:solidFill>
                  <a:prstClr val="black"/>
                </a:solidFill>
                <a:latin typeface="Source Sans Pro" pitchFamily="34" charset="0"/>
              </a:rPr>
              <a:t>$18.0 billion “value creation”</a:t>
            </a:r>
          </a:p>
        </p:txBody>
      </p:sp>
      <p:sp>
        <p:nvSpPr>
          <p:cNvPr id="41" name="TextBox 40"/>
          <p:cNvSpPr txBox="1"/>
          <p:nvPr/>
        </p:nvSpPr>
        <p:spPr>
          <a:xfrm>
            <a:off x="4331267" y="1331872"/>
            <a:ext cx="672497" cy="358495"/>
          </a:xfrm>
          <a:prstGeom prst="rect">
            <a:avLst/>
          </a:prstGeom>
          <a:noFill/>
        </p:spPr>
        <p:txBody>
          <a:bodyPr wrap="square" lIns="0" tIns="0" rIns="0" bIns="0" rtlCol="0" anchor="ctr">
            <a:noAutofit/>
          </a:bodyPr>
          <a:lstStyle/>
          <a:p>
            <a:pPr algn="ctr" defTabSz="816320">
              <a:defRPr/>
            </a:pPr>
            <a:r>
              <a:rPr lang="en-US" sz="700" dirty="0">
                <a:solidFill>
                  <a:prstClr val="black"/>
                </a:solidFill>
                <a:latin typeface="Source Sans Pro" pitchFamily="34" charset="0"/>
              </a:rPr>
              <a:t>$17.3 billion “value creation”</a:t>
            </a:r>
          </a:p>
        </p:txBody>
      </p:sp>
      <p:grpSp>
        <p:nvGrpSpPr>
          <p:cNvPr id="10" name="gpTakeaway"/>
          <p:cNvGrpSpPr/>
          <p:nvPr/>
        </p:nvGrpSpPr>
        <p:grpSpPr>
          <a:xfrm>
            <a:off x="4680067" y="429634"/>
            <a:ext cx="3740727" cy="496196"/>
            <a:chOff x="5148072" y="649224"/>
            <a:chExt cx="4114800" cy="749808"/>
          </a:xfrm>
        </p:grpSpPr>
        <p:cxnSp>
          <p:nvCxnSpPr>
            <p:cNvPr id="8" name="lnTakeaway"/>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bTakeaway"/>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816320">
                <a:lnSpc>
                  <a:spcPct val="90000"/>
                </a:lnSpc>
                <a:spcAft>
                  <a:spcPts val="801"/>
                </a:spcAft>
                <a:defRPr/>
              </a:pPr>
              <a:r>
                <a:rPr lang="en-US" sz="800" dirty="0">
                  <a:solidFill>
                    <a:prstClr val="black"/>
                  </a:solidFill>
                  <a:latin typeface="Alright Sans Regular"/>
                </a:rPr>
                <a:t>As of December 31, 2020</a:t>
              </a:r>
            </a:p>
          </p:txBody>
        </p:sp>
      </p:grpSp>
      <p:cxnSp>
        <p:nvCxnSpPr>
          <p:cNvPr id="38" name="Straight Connector 37"/>
          <p:cNvCxnSpPr>
            <a:cxnSpLocks/>
          </p:cNvCxnSpPr>
          <p:nvPr/>
        </p:nvCxnSpPr>
        <p:spPr>
          <a:xfrm flipV="1">
            <a:off x="1522075" y="1225823"/>
            <a:ext cx="2683384" cy="174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522075" y="1802721"/>
            <a:ext cx="2683384" cy="174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a:off x="4232514" y="1227370"/>
            <a:ext cx="123990" cy="567499"/>
          </a:xfrm>
          <a:prstGeom prst="rightBrac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lIns="73262" tIns="36631" rIns="73262" bIns="36631" rtlCol="0" anchor="ctr"/>
          <a:lstStyle/>
          <a:p>
            <a:pPr algn="ctr" defTabSz="816320">
              <a:defRPr/>
            </a:pPr>
            <a:endParaRPr lang="en-US" sz="1600">
              <a:solidFill>
                <a:prstClr val="black"/>
              </a:solidFill>
              <a:latin typeface="Whitman RomanOsF"/>
            </a:endParaRPr>
          </a:p>
        </p:txBody>
      </p:sp>
      <p:sp>
        <p:nvSpPr>
          <p:cNvPr id="22" name="Content Placeholder 1"/>
          <p:cNvSpPr>
            <a:spLocks noGrp="1"/>
          </p:cNvSpPr>
          <p:nvPr>
            <p:ph sz="quarter" idx="12"/>
          </p:nvPr>
        </p:nvSpPr>
        <p:spPr>
          <a:xfrm>
            <a:off x="5049345" y="1075695"/>
            <a:ext cx="3371449" cy="3529853"/>
          </a:xfrm>
        </p:spPr>
        <p:txBody>
          <a:bodyPr/>
          <a:lstStyle/>
          <a:p>
            <a:r>
              <a:rPr lang="en-US" sz="927" dirty="0">
                <a:latin typeface="Source Sans Pro" panose="020B0503030403020204" pitchFamily="34" charset="0"/>
              </a:rPr>
              <a:t>Since the PE Asset Class Portfolio’s inception, $30.4 billion has been committed to 292 funds.</a:t>
            </a:r>
          </a:p>
          <a:p>
            <a:r>
              <a:rPr lang="en-US" sz="927" dirty="0">
                <a:latin typeface="Source Sans Pro" panose="020B0503030403020204" pitchFamily="34" charset="0"/>
              </a:rPr>
              <a:t>Managers have called ~77%</a:t>
            </a:r>
            <a:r>
              <a:rPr lang="en-US" sz="927" dirty="0">
                <a:solidFill>
                  <a:srgbClr val="FF0000"/>
                </a:solidFill>
                <a:latin typeface="Source Sans Pro" panose="020B0503030403020204" pitchFamily="34" charset="0"/>
              </a:rPr>
              <a:t> </a:t>
            </a:r>
            <a:r>
              <a:rPr lang="en-US" sz="927" dirty="0">
                <a:latin typeface="Source Sans Pro" panose="020B0503030403020204" pitchFamily="34" charset="0"/>
              </a:rPr>
              <a:t>of commitments ($23.6</a:t>
            </a:r>
            <a:r>
              <a:rPr lang="en-US" sz="927" dirty="0">
                <a:solidFill>
                  <a:srgbClr val="FF0000"/>
                </a:solidFill>
                <a:latin typeface="Source Sans Pro" panose="020B0503030403020204" pitchFamily="34" charset="0"/>
              </a:rPr>
              <a:t> </a:t>
            </a:r>
            <a:r>
              <a:rPr lang="en-US" sz="927" dirty="0">
                <a:latin typeface="Source Sans Pro" panose="020B0503030403020204" pitchFamily="34" charset="0"/>
              </a:rPr>
              <a:t>billion) and distributed $24.8 billion, representing a D/PI (Distributions to Paid In) ratio of 1.05x.</a:t>
            </a:r>
          </a:p>
          <a:p>
            <a:r>
              <a:rPr lang="en-US" sz="927" dirty="0">
                <a:latin typeface="Source Sans Pro" panose="020B0503030403020204" pitchFamily="34" charset="0"/>
              </a:rPr>
              <a:t>The portfolio has seen strong “value creation” in the form of distributions and NAV in excess of paid in capital. Since inception, the PE Asset Class Portfolio has generated $17.3 billion of value.  </a:t>
            </a:r>
          </a:p>
          <a:p>
            <a:pPr marL="0" indent="0">
              <a:buNone/>
            </a:pPr>
            <a:endParaRPr lang="en-US" sz="927" dirty="0">
              <a:latin typeface="Source Sans Pro" panose="020B0503030403020204" pitchFamily="34" charset="0"/>
            </a:endParaRPr>
          </a:p>
          <a:p>
            <a:endParaRPr lang="en-US" sz="927" dirty="0">
              <a:latin typeface="Source Sans Pro" panose="020B0503030403020204" pitchFamily="34" charset="0"/>
            </a:endParaRPr>
          </a:p>
          <a:p>
            <a:r>
              <a:rPr lang="en-US" sz="927" dirty="0">
                <a:latin typeface="Source Sans Pro" panose="020B0503030403020204" pitchFamily="34" charset="0"/>
              </a:rPr>
              <a:t>Since inception, the Total PE Portfolio has committed $34.8 billion to 324 funds.</a:t>
            </a:r>
          </a:p>
          <a:p>
            <a:r>
              <a:rPr lang="en-US" sz="927" dirty="0">
                <a:latin typeface="Source Sans Pro" panose="020B0503030403020204" pitchFamily="34" charset="0"/>
              </a:rPr>
              <a:t>Managers have called ~83% of total commitments, or $28.7 billion, and distributed $30.7 billion, for a DPI of 1.07x.</a:t>
            </a:r>
          </a:p>
          <a:p>
            <a:r>
              <a:rPr lang="en-US" sz="927" dirty="0">
                <a:latin typeface="Source Sans Pro" panose="020B0503030403020204" pitchFamily="34" charset="0"/>
              </a:rPr>
              <a:t>Since inception, the total program has created $18.0 billion of “value”.</a:t>
            </a:r>
          </a:p>
          <a:p>
            <a:endParaRPr lang="en-US" sz="927" dirty="0">
              <a:latin typeface="Source Sans Pro" panose="020B0503030403020204" pitchFamily="34" charset="0"/>
            </a:endParaRPr>
          </a:p>
          <a:p>
            <a:endParaRPr lang="en-US" sz="927" dirty="0">
              <a:latin typeface="Source Sans Pro" panose="020B0503030403020204" pitchFamily="34" charset="0"/>
            </a:endParaRPr>
          </a:p>
          <a:p>
            <a:endParaRPr lang="en-US" sz="927" dirty="0">
              <a:latin typeface="Source Sans Pro" panose="020B0503030403020204" pitchFamily="34" charset="0"/>
            </a:endParaRPr>
          </a:p>
          <a:p>
            <a:endParaRPr lang="en-US" sz="1100" dirty="0"/>
          </a:p>
        </p:txBody>
      </p:sp>
      <p:sp>
        <p:nvSpPr>
          <p:cNvPr id="23" name="Text Placeholder 1">
            <a:extLst>
              <a:ext uri="{FF2B5EF4-FFF2-40B4-BE49-F238E27FC236}">
                <a16:creationId xmlns:a16="http://schemas.microsoft.com/office/drawing/2014/main" id="{5309A175-391C-4544-9696-53DDE427B143}"/>
              </a:ext>
            </a:extLst>
          </p:cNvPr>
          <p:cNvSpPr txBox="1">
            <a:spLocks/>
          </p:cNvSpPr>
          <p:nvPr/>
        </p:nvSpPr>
        <p:spPr>
          <a:xfrm>
            <a:off x="939338" y="4629150"/>
            <a:ext cx="7232072" cy="363071"/>
          </a:xfrm>
          <a:prstGeom prst="rect">
            <a:avLst/>
          </a:prstGeom>
        </p:spPr>
        <p:txBody>
          <a:bodyPr/>
          <a:lstStyle>
            <a:lvl1pPr marL="276764" indent="-276764" algn="l" defTabSz="1233484" rtl="0" eaLnBrk="1" latinLnBrk="0" hangingPunct="1">
              <a:lnSpc>
                <a:spcPct val="90000"/>
              </a:lnSpc>
              <a:spcBef>
                <a:spcPts val="0"/>
              </a:spcBef>
              <a:spcAft>
                <a:spcPts val="1210"/>
              </a:spcAft>
              <a:buClr>
                <a:schemeClr val="tx2"/>
              </a:buClr>
              <a:buSzPct val="75000"/>
              <a:buFont typeface="Wingdings" panose="05000000000000000000" pitchFamily="2" charset="2"/>
              <a:buChar char="n"/>
              <a:defRPr sz="2116" kern="1200">
                <a:solidFill>
                  <a:schemeClr val="tx1"/>
                </a:solidFill>
                <a:latin typeface="+mn-lt"/>
                <a:ea typeface="+mn-ea"/>
                <a:cs typeface="+mn-cs"/>
              </a:defRPr>
            </a:lvl1pPr>
            <a:lvl2pPr marL="553530" indent="-276764" algn="l" defTabSz="1233484" rtl="0" eaLnBrk="1" latinLnBrk="0" hangingPunct="1">
              <a:lnSpc>
                <a:spcPct val="90000"/>
              </a:lnSpc>
              <a:spcBef>
                <a:spcPts val="0"/>
              </a:spcBef>
              <a:spcAft>
                <a:spcPts val="1210"/>
              </a:spcAft>
              <a:buClr>
                <a:schemeClr val="bg2"/>
              </a:buClr>
              <a:buSzPct val="75000"/>
              <a:buFont typeface="Wingdings" panose="05000000000000000000" pitchFamily="2" charset="2"/>
              <a:buChar char="n"/>
              <a:defRPr sz="1964" kern="1200">
                <a:solidFill>
                  <a:schemeClr val="tx1"/>
                </a:solidFill>
                <a:latin typeface="+mn-lt"/>
                <a:ea typeface="+mn-ea"/>
                <a:cs typeface="+mn-cs"/>
              </a:defRPr>
            </a:lvl2pPr>
            <a:lvl3pPr marL="830294" indent="-276764" algn="l" defTabSz="1233484" rtl="0" eaLnBrk="1" latinLnBrk="0" hangingPunct="1">
              <a:lnSpc>
                <a:spcPct val="90000"/>
              </a:lnSpc>
              <a:spcBef>
                <a:spcPts val="0"/>
              </a:spcBef>
              <a:spcAft>
                <a:spcPts val="1210"/>
              </a:spcAft>
              <a:buClr>
                <a:schemeClr val="bg2"/>
              </a:buClr>
              <a:buSzPct val="75000"/>
              <a:buFont typeface="Wingdings" panose="05000000000000000000" pitchFamily="2" charset="2"/>
              <a:buChar char="n"/>
              <a:defRPr sz="1662" kern="1200">
                <a:solidFill>
                  <a:schemeClr val="tx1"/>
                </a:solidFill>
                <a:latin typeface="+mn-lt"/>
                <a:ea typeface="+mn-ea"/>
                <a:cs typeface="+mn-cs"/>
              </a:defRPr>
            </a:lvl3pPr>
            <a:lvl4pPr marL="1107058" indent="-276764" algn="l" defTabSz="1233484" rtl="0" eaLnBrk="1" latinLnBrk="0" hangingPunct="1">
              <a:lnSpc>
                <a:spcPct val="90000"/>
              </a:lnSpc>
              <a:spcBef>
                <a:spcPts val="0"/>
              </a:spcBef>
              <a:spcAft>
                <a:spcPts val="1210"/>
              </a:spcAft>
              <a:buClr>
                <a:schemeClr val="bg2"/>
              </a:buClr>
              <a:buSzPct val="75000"/>
              <a:buFont typeface="Wingdings" panose="05000000000000000000" pitchFamily="2" charset="2"/>
              <a:buChar char="n"/>
              <a:defRPr sz="1662" kern="1200">
                <a:solidFill>
                  <a:schemeClr val="tx1"/>
                </a:solidFill>
                <a:latin typeface="+mn-lt"/>
                <a:ea typeface="+mn-ea"/>
                <a:cs typeface="+mn-cs"/>
              </a:defRPr>
            </a:lvl4pPr>
            <a:lvl5pPr marL="1383823" indent="-276764" algn="l" defTabSz="1233484" rtl="0" eaLnBrk="1" latinLnBrk="0" hangingPunct="1">
              <a:lnSpc>
                <a:spcPct val="90000"/>
              </a:lnSpc>
              <a:spcBef>
                <a:spcPts val="0"/>
              </a:spcBef>
              <a:spcAft>
                <a:spcPts val="1210"/>
              </a:spcAft>
              <a:buClr>
                <a:schemeClr val="bg2"/>
              </a:buClr>
              <a:buSzPct val="75000"/>
              <a:buFont typeface="Wingdings" panose="05000000000000000000" pitchFamily="2" charset="2"/>
              <a:buChar char="n"/>
              <a:defRPr sz="1662" kern="1200">
                <a:solidFill>
                  <a:schemeClr val="tx1"/>
                </a:solidFill>
                <a:latin typeface="+mn-lt"/>
                <a:ea typeface="+mn-ea"/>
                <a:cs typeface="+mn-cs"/>
              </a:defRPr>
            </a:lvl5pPr>
            <a:lvl6pPr marL="3392081" indent="-308370" algn="l" defTabSz="1233484" rtl="0" eaLnBrk="1" latinLnBrk="0" hangingPunct="1">
              <a:spcBef>
                <a:spcPct val="20000"/>
              </a:spcBef>
              <a:buFont typeface="Arial" panose="020B0604020202020204" pitchFamily="34" charset="0"/>
              <a:buChar char="•"/>
              <a:defRPr sz="2720" kern="1200">
                <a:solidFill>
                  <a:schemeClr val="tx1"/>
                </a:solidFill>
                <a:latin typeface="+mn-lt"/>
                <a:ea typeface="+mn-ea"/>
                <a:cs typeface="+mn-cs"/>
              </a:defRPr>
            </a:lvl6pPr>
            <a:lvl7pPr marL="4008823" indent="-308370" algn="l" defTabSz="1233484" rtl="0" eaLnBrk="1" latinLnBrk="0" hangingPunct="1">
              <a:spcBef>
                <a:spcPct val="20000"/>
              </a:spcBef>
              <a:buFont typeface="Arial" panose="020B0604020202020204" pitchFamily="34" charset="0"/>
              <a:buChar char="•"/>
              <a:defRPr sz="2720" kern="1200">
                <a:solidFill>
                  <a:schemeClr val="tx1"/>
                </a:solidFill>
                <a:latin typeface="+mn-lt"/>
                <a:ea typeface="+mn-ea"/>
                <a:cs typeface="+mn-cs"/>
              </a:defRPr>
            </a:lvl7pPr>
            <a:lvl8pPr marL="4625565" indent="-308370" algn="l" defTabSz="1233484" rtl="0" eaLnBrk="1" latinLnBrk="0" hangingPunct="1">
              <a:spcBef>
                <a:spcPct val="20000"/>
              </a:spcBef>
              <a:buFont typeface="Arial" panose="020B0604020202020204" pitchFamily="34" charset="0"/>
              <a:buChar char="•"/>
              <a:defRPr sz="2720" kern="1200">
                <a:solidFill>
                  <a:schemeClr val="tx1"/>
                </a:solidFill>
                <a:latin typeface="+mn-lt"/>
                <a:ea typeface="+mn-ea"/>
                <a:cs typeface="+mn-cs"/>
              </a:defRPr>
            </a:lvl8pPr>
            <a:lvl9pPr marL="5242307" indent="-308370" algn="l" defTabSz="1233484" rtl="0" eaLnBrk="1" latinLnBrk="0" hangingPunct="1">
              <a:spcBef>
                <a:spcPct val="20000"/>
              </a:spcBef>
              <a:buFont typeface="Arial" panose="020B0604020202020204" pitchFamily="34" charset="0"/>
              <a:buChar char="•"/>
              <a:defRPr sz="2720" kern="1200">
                <a:solidFill>
                  <a:schemeClr val="tx1"/>
                </a:solidFill>
                <a:latin typeface="+mn-lt"/>
                <a:ea typeface="+mn-ea"/>
                <a:cs typeface="+mn-cs"/>
              </a:defRPr>
            </a:lvl9pPr>
          </a:lstStyle>
          <a:p>
            <a:pPr marL="0" indent="0" defTabSz="816320">
              <a:spcAft>
                <a:spcPts val="0"/>
              </a:spcAft>
              <a:buClr>
                <a:srgbClr val="0C3980"/>
              </a:buClr>
              <a:buNone/>
              <a:defRPr/>
            </a:pPr>
            <a:r>
              <a:rPr lang="en-US" sz="529" dirty="0">
                <a:solidFill>
                  <a:prstClr val="black"/>
                </a:solidFill>
                <a:latin typeface="Source Sans Pro" panose="020B0503030403020204" pitchFamily="34" charset="0"/>
              </a:rPr>
              <a:t>Note: Data provided by Cambridge Associates LLC as of December 31, 2020. Data includes subsequent commitments through 3/31/2021. NAV and Unfunded Commitments exclude funds sold on the secondary market. Current allocations are on a NAV basis. </a:t>
            </a:r>
          </a:p>
          <a:p>
            <a:pPr marL="0" indent="0" defTabSz="816320">
              <a:spcAft>
                <a:spcPts val="0"/>
              </a:spcAft>
              <a:buClr>
                <a:srgbClr val="0C3980"/>
              </a:buClr>
              <a:buNone/>
              <a:defRPr/>
            </a:pPr>
            <a:r>
              <a:rPr lang="en-US" sz="529" dirty="0">
                <a:solidFill>
                  <a:prstClr val="black"/>
                </a:solidFill>
                <a:latin typeface="Source Sans Pro" panose="020B0503030403020204" pitchFamily="34" charset="0"/>
              </a:rPr>
              <a:t>Copyright © 2021 by Cambridge Associates LLC. All rights reserved. Confidential.</a:t>
            </a:r>
          </a:p>
          <a:p>
            <a:pPr marL="183162" indent="-183162" defTabSz="816320">
              <a:spcAft>
                <a:spcPts val="801"/>
              </a:spcAft>
              <a:buClr>
                <a:srgbClr val="0C3980"/>
              </a:buClr>
              <a:defRPr/>
            </a:pPr>
            <a:endParaRPr lang="en-US" sz="1400" dirty="0">
              <a:solidFill>
                <a:prstClr val="black"/>
              </a:solidFill>
              <a:highlight>
                <a:srgbClr val="FFFF00"/>
              </a:highlight>
              <a:latin typeface="Whitman RomanOsF"/>
            </a:endParaRPr>
          </a:p>
          <a:p>
            <a:pPr marL="183162" indent="-183162" defTabSz="816320">
              <a:spcAft>
                <a:spcPts val="801"/>
              </a:spcAft>
              <a:buClr>
                <a:srgbClr val="0C3980"/>
              </a:buClr>
              <a:defRPr/>
            </a:pPr>
            <a:endParaRPr lang="en-US" sz="1400" dirty="0">
              <a:solidFill>
                <a:prstClr val="black"/>
              </a:solidFill>
              <a:latin typeface="Whitman RomanOsF"/>
            </a:endParaRPr>
          </a:p>
        </p:txBody>
      </p:sp>
      <p:cxnSp>
        <p:nvCxnSpPr>
          <p:cNvPr id="18" name="Straight Connector 17">
            <a:extLst>
              <a:ext uri="{FF2B5EF4-FFF2-40B4-BE49-F238E27FC236}">
                <a16:creationId xmlns:a16="http://schemas.microsoft.com/office/drawing/2014/main" id="{5AE8852E-E80F-45ED-8C35-3AF995C4D270}"/>
              </a:ext>
            </a:extLst>
          </p:cNvPr>
          <p:cNvCxnSpPr/>
          <p:nvPr/>
        </p:nvCxnSpPr>
        <p:spPr>
          <a:xfrm flipV="1">
            <a:off x="1529328" y="3599190"/>
            <a:ext cx="2683384" cy="174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EDCB0C-6D0A-4985-ABA7-8F28B9924A77}"/>
              </a:ext>
            </a:extLst>
          </p:cNvPr>
          <p:cNvCxnSpPr/>
          <p:nvPr/>
        </p:nvCxnSpPr>
        <p:spPr>
          <a:xfrm flipV="1">
            <a:off x="1529328" y="3095222"/>
            <a:ext cx="2683384" cy="174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defTabSz="674258"/>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674258"/>
              <a:t>61</a:t>
            </a:fld>
            <a:endParaRPr lang="en-US" dirty="0">
              <a:solidFill>
                <a:srgbClr val="233451"/>
              </a:solidFill>
            </a:endParaRPr>
          </a:p>
        </p:txBody>
      </p:sp>
    </p:spTree>
    <p:extLst>
      <p:ext uri="{BB962C8B-B14F-4D97-AF65-F5344CB8AC3E}">
        <p14:creationId xmlns:p14="http://schemas.microsoft.com/office/powerpoint/2010/main" val="5479864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9338" y="429634"/>
            <a:ext cx="3740729" cy="496196"/>
          </a:xfrm>
        </p:spPr>
        <p:txBody>
          <a:bodyPr/>
          <a:lstStyle/>
          <a:p>
            <a:r>
              <a:rPr lang="en-US" dirty="0"/>
              <a:t>Total PE Asset Class Portfolio Exposure</a:t>
            </a:r>
            <a:br>
              <a:rPr lang="en-US" dirty="0"/>
            </a:br>
            <a:r>
              <a:rPr lang="en-US" dirty="0"/>
              <a:t>by Sub Asset Class vs. Targets</a:t>
            </a:r>
          </a:p>
        </p:txBody>
      </p:sp>
      <p:sp>
        <p:nvSpPr>
          <p:cNvPr id="9" name="Content Placeholder 8"/>
          <p:cNvSpPr>
            <a:spLocks noGrp="1"/>
          </p:cNvSpPr>
          <p:nvPr>
            <p:ph idx="1"/>
          </p:nvPr>
        </p:nvSpPr>
        <p:spPr/>
        <p:txBody>
          <a:bodyPr/>
          <a:lstStyle/>
          <a:p>
            <a:r>
              <a:rPr lang="en-US" sz="927" dirty="0"/>
              <a:t>Venture Capital allocation is currently above the upper boundary of the FSBA’s policy range driven by strong NAV growth; however, on a paid in capital basis, the allocation is well within targets</a:t>
            </a:r>
          </a:p>
          <a:p>
            <a:r>
              <a:rPr lang="en-US" sz="927" dirty="0"/>
              <a:t>Distressed, Secondaries and Co-Investments are all at the lower end of the policy ranges </a:t>
            </a:r>
          </a:p>
        </p:txBody>
      </p:sp>
      <p:sp>
        <p:nvSpPr>
          <p:cNvPr id="2" name="Text Placeholder 1">
            <a:extLst>
              <a:ext uri="{FF2B5EF4-FFF2-40B4-BE49-F238E27FC236}">
                <a16:creationId xmlns:a16="http://schemas.microsoft.com/office/drawing/2014/main" id="{6AD6109F-A55F-4EE7-B3B6-1DD6450E07BD}"/>
              </a:ext>
            </a:extLst>
          </p:cNvPr>
          <p:cNvSpPr>
            <a:spLocks noGrp="1"/>
          </p:cNvSpPr>
          <p:nvPr>
            <p:ph type="body" sz="quarter" idx="13"/>
          </p:nvPr>
        </p:nvSpPr>
        <p:spPr/>
        <p:txBody>
          <a:bodyPr/>
          <a:lstStyle/>
          <a:p>
            <a:pPr>
              <a:defRPr/>
            </a:pPr>
            <a:r>
              <a:rPr lang="en-US" dirty="0">
                <a:solidFill>
                  <a:prstClr val="black"/>
                </a:solidFill>
              </a:rPr>
              <a:t>Note: Data provided by Cambridge Associates LLC as of December 31, 2020. Data includes subsequent commitments through 3/31/2021. </a:t>
            </a:r>
            <a:r>
              <a:rPr lang="en-US" dirty="0"/>
              <a:t>NAV and Unfunded Commitments exclude funds sold on the secondary market. </a:t>
            </a:r>
            <a:r>
              <a:rPr lang="en-US" dirty="0">
                <a:solidFill>
                  <a:prstClr val="black"/>
                </a:solidFill>
              </a:rPr>
              <a:t>Current allocations are on a NAV basis.</a:t>
            </a:r>
            <a:endParaRPr lang="en-US" dirty="0"/>
          </a:p>
          <a:p>
            <a:r>
              <a:rPr lang="en-US" dirty="0"/>
              <a:t>Copyright © 2021 by Cambridge Associates LLC. All rights reserved. Confidential.</a:t>
            </a:r>
          </a:p>
          <a:p>
            <a:endParaRPr lang="en-US" dirty="0">
              <a:highlight>
                <a:srgbClr val="FFFF00"/>
              </a:highlight>
            </a:endParaRPr>
          </a:p>
          <a:p>
            <a:endParaRPr lang="en-US" dirty="0"/>
          </a:p>
        </p:txBody>
      </p:sp>
      <p:graphicFrame>
        <p:nvGraphicFramePr>
          <p:cNvPr id="17" name="Table 16">
            <a:extLst>
              <a:ext uri="{FF2B5EF4-FFF2-40B4-BE49-F238E27FC236}">
                <a16:creationId xmlns:a16="http://schemas.microsoft.com/office/drawing/2014/main" id="{D4B57B6C-4981-4F3E-8BDA-A6EACF305AEC}"/>
              </a:ext>
            </a:extLst>
          </p:cNvPr>
          <p:cNvGraphicFramePr>
            <a:graphicFrameLocks noGrp="1"/>
          </p:cNvGraphicFramePr>
          <p:nvPr>
            <p:extLst>
              <p:ext uri="{D42A27DB-BD31-4B8C-83A1-F6EECF244321}">
                <p14:modId xmlns:p14="http://schemas.microsoft.com/office/powerpoint/2010/main" val="3083368836"/>
              </p:ext>
            </p:extLst>
          </p:nvPr>
        </p:nvGraphicFramePr>
        <p:xfrm>
          <a:off x="4649403" y="1592573"/>
          <a:ext cx="3771388" cy="624840"/>
        </p:xfrm>
        <a:graphic>
          <a:graphicData uri="http://schemas.openxmlformats.org/drawingml/2006/table">
            <a:tbl>
              <a:tblPr/>
              <a:tblGrid>
                <a:gridCol w="1002748">
                  <a:extLst>
                    <a:ext uri="{9D8B030D-6E8A-4147-A177-3AD203B41FA5}">
                      <a16:colId xmlns:a16="http://schemas.microsoft.com/office/drawing/2014/main" val="1641153502"/>
                    </a:ext>
                  </a:extLst>
                </a:gridCol>
                <a:gridCol w="692160">
                  <a:extLst>
                    <a:ext uri="{9D8B030D-6E8A-4147-A177-3AD203B41FA5}">
                      <a16:colId xmlns:a16="http://schemas.microsoft.com/office/drawing/2014/main" val="1911310260"/>
                    </a:ext>
                  </a:extLst>
                </a:gridCol>
                <a:gridCol w="692160">
                  <a:extLst>
                    <a:ext uri="{9D8B030D-6E8A-4147-A177-3AD203B41FA5}">
                      <a16:colId xmlns:a16="http://schemas.microsoft.com/office/drawing/2014/main" val="2483508174"/>
                    </a:ext>
                  </a:extLst>
                </a:gridCol>
                <a:gridCol w="692160">
                  <a:extLst>
                    <a:ext uri="{9D8B030D-6E8A-4147-A177-3AD203B41FA5}">
                      <a16:colId xmlns:a16="http://schemas.microsoft.com/office/drawing/2014/main" val="499876549"/>
                    </a:ext>
                  </a:extLst>
                </a:gridCol>
                <a:gridCol w="692160">
                  <a:extLst>
                    <a:ext uri="{9D8B030D-6E8A-4147-A177-3AD203B41FA5}">
                      <a16:colId xmlns:a16="http://schemas.microsoft.com/office/drawing/2014/main" val="3649367918"/>
                    </a:ext>
                  </a:extLst>
                </a:gridCol>
              </a:tblGrid>
              <a:tr h="90768">
                <a:tc gridSpan="5">
                  <a:txBody>
                    <a:bodyPr/>
                    <a:lstStyle/>
                    <a:p>
                      <a:pPr algn="l" fontAlgn="t"/>
                      <a:r>
                        <a:rPr lang="en-US" sz="600" b="0" i="0" u="none" strike="noStrike" cap="none" dirty="0">
                          <a:effectLst/>
                          <a:latin typeface="+mj-lt"/>
                        </a:rPr>
                        <a:t>TOTAL FRS TARGET AND RANGE</a:t>
                      </a:r>
                    </a:p>
                  </a:txBody>
                  <a:tcPr marL="0" marR="0" marT="0" marB="0" anchor="b">
                    <a:lnL>
                      <a:noFill/>
                    </a:lnL>
                    <a:lnR>
                      <a:noFill/>
                    </a:lnR>
                    <a:lnT>
                      <a:noFill/>
                    </a:lnT>
                    <a:lnB>
                      <a:noFill/>
                    </a:lnB>
                  </a:tcPr>
                </a:tc>
                <a:tc hMerge="1">
                  <a:txBody>
                    <a:bodyPr/>
                    <a:lstStyle/>
                    <a:p>
                      <a:pPr algn="l" fontAlgn="t"/>
                      <a:endParaRPr lang="en-US" sz="1050" b="0" i="0" u="none" strike="noStrike" dirty="0">
                        <a:effectLst/>
                        <a:latin typeface="+mj-lt"/>
                      </a:endParaRPr>
                    </a:p>
                  </a:txBody>
                  <a:tcPr marL="0" marR="0" marT="0" marB="0">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4394403"/>
                  </a:ext>
                </a:extLst>
              </a:tr>
              <a:tr h="105896">
                <a:tc>
                  <a:txBody>
                    <a:bodyPr/>
                    <a:lstStyle/>
                    <a:p>
                      <a:pPr algn="l" fontAlgn="b"/>
                      <a:endParaRPr lang="en-US" sz="700" b="0" i="0" u="none" strike="noStrike" cap="none" dirty="0">
                        <a:effectLst/>
                        <a:latin typeface="Source Sans Pro" panose="020B0503030403020204" pitchFamily="34" charset="0"/>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en-US" sz="700" b="0" i="0" u="none" strike="noStrike" cap="none" dirty="0">
                        <a:solidFill>
                          <a:srgbClr val="FFFFFF"/>
                        </a:solidFill>
                        <a:effectLst/>
                        <a:latin typeface="Source Sans Pro" panose="020B0503030403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700" b="0" i="0" u="none" strike="noStrike" cap="none" dirty="0">
                        <a:solidFill>
                          <a:srgbClr val="FFFFFF"/>
                        </a:solidFill>
                        <a:effectLst/>
                        <a:latin typeface="Source Sans Pro" panose="020B0503030403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700" b="0" i="0" u="none" strike="noStrike" cap="none" dirty="0">
                        <a:solidFill>
                          <a:srgbClr val="FFFFFF"/>
                        </a:solidFill>
                        <a:effectLst/>
                        <a:latin typeface="Source Sans Pro" panose="020B0503030403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700" b="0" i="0" u="none" strike="noStrike" cap="none" dirty="0">
                        <a:solidFill>
                          <a:srgbClr val="FFFFFF"/>
                        </a:solidFill>
                        <a:effectLst/>
                        <a:latin typeface="Source Sans Pro" panose="020B0503030403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3634341"/>
                  </a:ext>
                </a:extLst>
              </a:tr>
              <a:tr h="195403">
                <a:tc>
                  <a:txBody>
                    <a:bodyPr/>
                    <a:lstStyle/>
                    <a:p>
                      <a:pPr algn="l" fontAlgn="b"/>
                      <a:endParaRPr lang="en-US" sz="700" b="0" i="0" u="none" strike="noStrike" cap="none" dirty="0">
                        <a:effectLst/>
                        <a:latin typeface="Source Sans Pro" panose="020B0503030403020204" pitchFamily="34" charset="0"/>
                      </a:endParaRPr>
                    </a:p>
                  </a:txBody>
                  <a:tcPr marL="0" marR="0" marT="0" marB="0" anchor="b">
                    <a:lnL>
                      <a:noFill/>
                    </a:lnL>
                    <a:lnR w="12700" cap="flat" cmpd="sng" algn="ctr">
                      <a:solidFill>
                        <a:schemeClr val="bg1">
                          <a:lumMod val="95000"/>
                        </a:schemeClr>
                      </a:solidFill>
                      <a:prstDash val="solid"/>
                      <a:round/>
                      <a:headEnd type="none" w="med" len="med"/>
                      <a:tailEnd type="none" w="med" len="med"/>
                    </a:lnR>
                    <a:lnT>
                      <a:noFill/>
                    </a:lnT>
                    <a:lnB>
                      <a:noFill/>
                    </a:lnB>
                  </a:tcPr>
                </a:tc>
                <a:tc>
                  <a:txBody>
                    <a:bodyPr/>
                    <a:lstStyle/>
                    <a:p>
                      <a:pPr algn="ctr" fontAlgn="b"/>
                      <a:r>
                        <a:rPr lang="en-US" sz="700" b="0" i="0" u="none" strike="noStrike" cap="none" dirty="0">
                          <a:solidFill>
                            <a:srgbClr val="FFFFFF"/>
                          </a:solidFill>
                          <a:effectLst/>
                          <a:latin typeface="Source Sans Pro" panose="020B0503030403020204" pitchFamily="34" charset="0"/>
                        </a:rPr>
                        <a:t>Current Allocation</a:t>
                      </a:r>
                    </a:p>
                  </a:txBody>
                  <a:tcPr marL="0" marR="0" marT="0" marB="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78024"/>
                    </a:solidFill>
                  </a:tcPr>
                </a:tc>
                <a:tc>
                  <a:txBody>
                    <a:bodyPr/>
                    <a:lstStyle/>
                    <a:p>
                      <a:pPr algn="ctr" fontAlgn="b"/>
                      <a:r>
                        <a:rPr lang="en-US" sz="700" b="0" i="0" u="none" strike="noStrike" cap="none" dirty="0">
                          <a:solidFill>
                            <a:srgbClr val="FFFFFF"/>
                          </a:solidFill>
                          <a:effectLst/>
                          <a:latin typeface="Source Sans Pro" panose="020B0503030403020204" pitchFamily="34" charset="0"/>
                        </a:rPr>
                        <a:t>Target Allocation</a:t>
                      </a:r>
                    </a:p>
                  </a:txBody>
                  <a:tcPr marL="0" marR="0" marT="0" marB="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C3980"/>
                    </a:solidFill>
                  </a:tcPr>
                </a:tc>
                <a:tc>
                  <a:txBody>
                    <a:bodyPr/>
                    <a:lstStyle/>
                    <a:p>
                      <a:pPr algn="ctr" fontAlgn="b"/>
                      <a:r>
                        <a:rPr lang="en-US" sz="700" b="0" i="0" u="none" strike="noStrike" cap="none" dirty="0">
                          <a:solidFill>
                            <a:srgbClr val="FFFFFF"/>
                          </a:solidFill>
                          <a:effectLst/>
                          <a:latin typeface="Source Sans Pro" panose="020B0503030403020204" pitchFamily="34" charset="0"/>
                        </a:rPr>
                        <a:t>Policy Low</a:t>
                      </a:r>
                    </a:p>
                  </a:txBody>
                  <a:tcPr marL="0" marR="0" marT="0" marB="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63AB64"/>
                    </a:solidFill>
                  </a:tcPr>
                </a:tc>
                <a:tc>
                  <a:txBody>
                    <a:bodyPr/>
                    <a:lstStyle/>
                    <a:p>
                      <a:pPr algn="ctr" fontAlgn="b"/>
                      <a:r>
                        <a:rPr lang="en-US" sz="700" b="0" i="0" u="none" strike="noStrike" cap="none" dirty="0">
                          <a:solidFill>
                            <a:srgbClr val="FFFFFF"/>
                          </a:solidFill>
                          <a:effectLst/>
                          <a:latin typeface="Source Sans Pro" panose="020B0503030403020204" pitchFamily="34" charset="0"/>
                        </a:rPr>
                        <a:t>Policy High</a:t>
                      </a:r>
                    </a:p>
                  </a:txBody>
                  <a:tcPr marL="0" marR="0" marT="0" marB="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63AB64"/>
                    </a:solidFill>
                  </a:tcPr>
                </a:tc>
                <a:extLst>
                  <a:ext uri="{0D108BD9-81ED-4DB2-BD59-A6C34878D82A}">
                    <a16:rowId xmlns:a16="http://schemas.microsoft.com/office/drawing/2014/main" val="1661819847"/>
                  </a:ext>
                </a:extLst>
              </a:tr>
              <a:tr h="201706">
                <a:tc>
                  <a:txBody>
                    <a:bodyPr/>
                    <a:lstStyle/>
                    <a:p>
                      <a:pPr algn="l" fontAlgn="ctr"/>
                      <a:r>
                        <a:rPr lang="en-US" sz="700" b="0" i="0" u="none" strike="noStrike" cap="none" dirty="0">
                          <a:effectLst/>
                          <a:latin typeface="Source Sans Pro" panose="020B0503030403020204" pitchFamily="34" charset="0"/>
                        </a:rPr>
                        <a:t>Total PE Asset Class Portfolio</a:t>
                      </a:r>
                    </a:p>
                  </a:txBody>
                  <a:tcPr marL="0" marR="0" marT="0" marB="0" anchor="ctr">
                    <a:lnL>
                      <a:noFill/>
                    </a:lnL>
                    <a:lnR w="12700" cap="flat" cmpd="sng" algn="ctr">
                      <a:solidFill>
                        <a:schemeClr val="bg1">
                          <a:lumMod val="95000"/>
                        </a:schemeClr>
                      </a:solidFill>
                      <a:prstDash val="solid"/>
                      <a:round/>
                      <a:headEnd type="none" w="med" len="med"/>
                      <a:tailEnd type="none" w="med" len="med"/>
                    </a:lnR>
                    <a:lnT>
                      <a:noFill/>
                    </a:lnT>
                    <a:lnB>
                      <a:noFill/>
                    </a:lnB>
                  </a:tcPr>
                </a:tc>
                <a:tc>
                  <a:txBody>
                    <a:bodyPr/>
                    <a:lstStyle/>
                    <a:p>
                      <a:pPr algn="ctr" fontAlgn="ctr"/>
                      <a:r>
                        <a:rPr lang="en-US" sz="700" b="0" i="0" u="none" strike="noStrike" cap="none" dirty="0">
                          <a:effectLst/>
                          <a:latin typeface="Source Sans Pro" panose="020B0503030403020204" pitchFamily="34" charset="0"/>
                        </a:rPr>
                        <a:t>8.7%</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6.0%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2.0%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9.0%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extLst>
                  <a:ext uri="{0D108BD9-81ED-4DB2-BD59-A6C34878D82A}">
                    <a16:rowId xmlns:a16="http://schemas.microsoft.com/office/drawing/2014/main" val="4131174159"/>
                  </a:ext>
                </a:extLst>
              </a:tr>
            </a:tbl>
          </a:graphicData>
        </a:graphic>
      </p:graphicFrame>
      <p:graphicFrame>
        <p:nvGraphicFramePr>
          <p:cNvPr id="20" name="Table 19">
            <a:extLst>
              <a:ext uri="{FF2B5EF4-FFF2-40B4-BE49-F238E27FC236}">
                <a16:creationId xmlns:a16="http://schemas.microsoft.com/office/drawing/2014/main" id="{EFC25EF7-6976-45B9-A6AD-50F065B7480B}"/>
              </a:ext>
            </a:extLst>
          </p:cNvPr>
          <p:cNvGraphicFramePr>
            <a:graphicFrameLocks noGrp="1"/>
          </p:cNvGraphicFramePr>
          <p:nvPr>
            <p:extLst>
              <p:ext uri="{D42A27DB-BD31-4B8C-83A1-F6EECF244321}">
                <p14:modId xmlns:p14="http://schemas.microsoft.com/office/powerpoint/2010/main" val="3551396850"/>
              </p:ext>
            </p:extLst>
          </p:nvPr>
        </p:nvGraphicFramePr>
        <p:xfrm>
          <a:off x="4637299" y="2394123"/>
          <a:ext cx="3771385" cy="1054416"/>
        </p:xfrm>
        <a:graphic>
          <a:graphicData uri="http://schemas.openxmlformats.org/drawingml/2006/table">
            <a:tbl>
              <a:tblPr/>
              <a:tblGrid>
                <a:gridCol w="1001253">
                  <a:extLst>
                    <a:ext uri="{9D8B030D-6E8A-4147-A177-3AD203B41FA5}">
                      <a16:colId xmlns:a16="http://schemas.microsoft.com/office/drawing/2014/main" val="3119158579"/>
                    </a:ext>
                  </a:extLst>
                </a:gridCol>
                <a:gridCol w="692533">
                  <a:extLst>
                    <a:ext uri="{9D8B030D-6E8A-4147-A177-3AD203B41FA5}">
                      <a16:colId xmlns:a16="http://schemas.microsoft.com/office/drawing/2014/main" val="213868428"/>
                    </a:ext>
                  </a:extLst>
                </a:gridCol>
                <a:gridCol w="692533">
                  <a:extLst>
                    <a:ext uri="{9D8B030D-6E8A-4147-A177-3AD203B41FA5}">
                      <a16:colId xmlns:a16="http://schemas.microsoft.com/office/drawing/2014/main" val="4142372739"/>
                    </a:ext>
                  </a:extLst>
                </a:gridCol>
                <a:gridCol w="692533">
                  <a:extLst>
                    <a:ext uri="{9D8B030D-6E8A-4147-A177-3AD203B41FA5}">
                      <a16:colId xmlns:a16="http://schemas.microsoft.com/office/drawing/2014/main" val="3021452325"/>
                    </a:ext>
                  </a:extLst>
                </a:gridCol>
                <a:gridCol w="692533">
                  <a:extLst>
                    <a:ext uri="{9D8B030D-6E8A-4147-A177-3AD203B41FA5}">
                      <a16:colId xmlns:a16="http://schemas.microsoft.com/office/drawing/2014/main" val="1492334460"/>
                    </a:ext>
                  </a:extLst>
                </a:gridCol>
              </a:tblGrid>
              <a:tr h="90768">
                <a:tc gridSpan="5">
                  <a:txBody>
                    <a:bodyPr/>
                    <a:lstStyle/>
                    <a:p>
                      <a:pPr algn="l" fontAlgn="b"/>
                      <a:r>
                        <a:rPr lang="en-US" sz="600" b="0" i="0" u="none" strike="noStrike" cap="none" dirty="0">
                          <a:effectLst/>
                          <a:latin typeface="+mj-lt"/>
                        </a:rPr>
                        <a:t>SUB-STRATEGY ALLOCATIONS VS. TARGETS</a:t>
                      </a:r>
                    </a:p>
                  </a:txBody>
                  <a:tcPr marL="0" marR="0" marT="0" marB="0" anchor="b">
                    <a:lnL>
                      <a:noFill/>
                    </a:lnL>
                    <a:lnR>
                      <a:noFill/>
                    </a:lnR>
                    <a:lnT>
                      <a:noFill/>
                    </a:lnT>
                    <a:lnB>
                      <a:noFill/>
                    </a:lnB>
                    <a:solidFill>
                      <a:schemeClr val="bg1"/>
                    </a:solidFill>
                  </a:tcPr>
                </a:tc>
                <a:tc hMerge="1">
                  <a:txBody>
                    <a:bodyPr/>
                    <a:lstStyle/>
                    <a:p>
                      <a:pPr algn="ctr" fontAlgn="b"/>
                      <a:endParaRPr lang="en-US" sz="1050" b="0" i="0" u="none" strike="noStrike" dirty="0">
                        <a:solidFill>
                          <a:srgbClr val="FFFFFF"/>
                        </a:solidFill>
                        <a:effectLst/>
                        <a:latin typeface="Source Sans Pro" panose="020B0503030403020204" pitchFamily="34" charset="0"/>
                      </a:endParaRPr>
                    </a:p>
                  </a:txBody>
                  <a:tcPr marL="0" marR="0" marT="0" marB="0" anchor="ctr">
                    <a:lnL>
                      <a:noFill/>
                    </a:lnL>
                    <a:lnR w="6350" cap="flat" cmpd="sng" algn="ctr">
                      <a:solidFill>
                        <a:srgbClr val="FFFFFF"/>
                      </a:solidFill>
                      <a:prstDash val="solid"/>
                      <a:round/>
                      <a:headEnd type="none" w="med" len="med"/>
                      <a:tailEnd type="none" w="med" len="med"/>
                    </a:lnR>
                    <a:lnT>
                      <a:noFill/>
                    </a:lnT>
                    <a:lnB>
                      <a:noFill/>
                    </a:lnB>
                    <a:solidFill>
                      <a:schemeClr val="bg1"/>
                    </a:solidFill>
                  </a:tcPr>
                </a:tc>
                <a:tc hMerge="1">
                  <a:txBody>
                    <a:bodyPr/>
                    <a:lstStyle/>
                    <a:p>
                      <a:pPr algn="ctr" fontAlgn="b"/>
                      <a:endParaRPr lang="en-US" sz="1050" b="0" i="0" u="none" strike="noStrike" dirty="0">
                        <a:solidFill>
                          <a:srgbClr val="FFFFFF"/>
                        </a:solidFill>
                        <a:effectLst/>
                        <a:latin typeface="Source Sans Pro" panose="020B0503030403020204" pitchFamily="34"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chemeClr val="bg1"/>
                    </a:solidFill>
                  </a:tcPr>
                </a:tc>
                <a:tc hMerge="1">
                  <a:txBody>
                    <a:bodyPr/>
                    <a:lstStyle/>
                    <a:p>
                      <a:pPr algn="ctr" fontAlgn="b"/>
                      <a:endParaRPr lang="en-US" sz="1050" b="0" i="0" u="none" strike="noStrike" dirty="0">
                        <a:solidFill>
                          <a:srgbClr val="FFFFFF"/>
                        </a:solidFill>
                        <a:effectLst/>
                        <a:latin typeface="Source Sans Pro" panose="020B0503030403020204" pitchFamily="34" charset="0"/>
                      </a:endParaRPr>
                    </a:p>
                  </a:txBody>
                  <a:tcPr marL="0" marR="0" marT="0" marB="0" anchor="ctr">
                    <a:lnL w="6350" cap="flat" cmpd="sng" algn="ctr">
                      <a:solidFill>
                        <a:srgbClr val="FFFFFF"/>
                      </a:solidFill>
                      <a:prstDash val="solid"/>
                      <a:round/>
                      <a:headEnd type="none" w="med" len="med"/>
                      <a:tailEnd type="none" w="med" len="med"/>
                    </a:lnL>
                    <a:lnR>
                      <a:noFill/>
                    </a:lnR>
                    <a:lnT>
                      <a:noFill/>
                    </a:lnT>
                    <a:lnB>
                      <a:noFill/>
                    </a:lnB>
                    <a:solidFill>
                      <a:schemeClr val="bg1"/>
                    </a:solidFill>
                  </a:tcPr>
                </a:tc>
                <a:tc hMerge="1">
                  <a:txBody>
                    <a:bodyPr/>
                    <a:lstStyle/>
                    <a:p>
                      <a:pPr algn="ctr" fontAlgn="b"/>
                      <a:endParaRPr lang="en-US" sz="1050" b="0" i="0" u="none" strike="noStrike" dirty="0">
                        <a:solidFill>
                          <a:srgbClr val="FFFFFF"/>
                        </a:solidFill>
                        <a:effectLst/>
                        <a:latin typeface="Source Sans Pro" panose="020B0503030403020204" pitchFamily="34" charset="0"/>
                      </a:endParaRP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3977403184"/>
                  </a:ext>
                </a:extLst>
              </a:tr>
              <a:tr h="105896">
                <a:tc>
                  <a:txBody>
                    <a:bodyPr/>
                    <a:lstStyle/>
                    <a:p>
                      <a:pPr algn="l" fontAlgn="b"/>
                      <a:endParaRPr lang="en-US" sz="700" b="0" i="0" u="none" strike="noStrike" cap="none" dirty="0">
                        <a:effectLst/>
                        <a:latin typeface="Source Sans Pro" panose="020B0503030403020204" pitchFamily="34" charset="0"/>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en-US" sz="700" b="0" i="0" u="none" strike="noStrike" cap="none" dirty="0">
                        <a:solidFill>
                          <a:srgbClr val="FFFFFF"/>
                        </a:solidFill>
                        <a:effectLst/>
                        <a:latin typeface="Source Sans Pro" panose="020B0503030403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700" b="0" i="0" u="none" strike="noStrike" cap="none" dirty="0">
                        <a:solidFill>
                          <a:srgbClr val="FFFFFF"/>
                        </a:solidFill>
                        <a:effectLst/>
                        <a:latin typeface="Source Sans Pro" panose="020B0503030403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700" b="0" i="0" u="none" strike="noStrike" cap="none" dirty="0">
                        <a:solidFill>
                          <a:srgbClr val="FFFFFF"/>
                        </a:solidFill>
                        <a:effectLst/>
                        <a:latin typeface="Source Sans Pro" panose="020B0503030403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700" b="0" i="0" u="none" strike="noStrike" cap="none" dirty="0">
                        <a:solidFill>
                          <a:srgbClr val="FFFFFF"/>
                        </a:solidFill>
                        <a:effectLst/>
                        <a:latin typeface="Source Sans Pro" panose="020B0503030403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9111101"/>
                  </a:ext>
                </a:extLst>
              </a:tr>
              <a:tr h="189099">
                <a:tc>
                  <a:txBody>
                    <a:bodyPr/>
                    <a:lstStyle/>
                    <a:p>
                      <a:pPr algn="l" fontAlgn="b"/>
                      <a:r>
                        <a:rPr lang="en-US" sz="700" b="0" i="0" u="none" strike="noStrike" cap="none" dirty="0">
                          <a:effectLst/>
                          <a:latin typeface="Source Sans Pro" panose="020B0503030403020204" pitchFamily="34" charset="0"/>
                        </a:rPr>
                        <a:t> </a:t>
                      </a:r>
                    </a:p>
                  </a:txBody>
                  <a:tcPr marL="0" marR="0" marT="0" marB="0" anchor="b">
                    <a:lnL>
                      <a:noFill/>
                    </a:lnL>
                    <a:lnR w="12700" cap="flat" cmpd="sng" algn="ctr">
                      <a:solidFill>
                        <a:schemeClr val="bg1">
                          <a:lumMod val="95000"/>
                        </a:schemeClr>
                      </a:solidFill>
                      <a:prstDash val="solid"/>
                      <a:round/>
                      <a:headEnd type="none" w="med" len="med"/>
                      <a:tailEnd type="none" w="med" len="med"/>
                    </a:lnR>
                    <a:lnT>
                      <a:noFill/>
                    </a:lnT>
                    <a:lnB>
                      <a:noFill/>
                    </a:lnB>
                    <a:solidFill>
                      <a:srgbClr val="FFFFFF"/>
                    </a:solidFill>
                  </a:tcPr>
                </a:tc>
                <a:tc>
                  <a:txBody>
                    <a:bodyPr/>
                    <a:lstStyle/>
                    <a:p>
                      <a:pPr algn="ctr" fontAlgn="b"/>
                      <a:r>
                        <a:rPr lang="en-US" sz="700" b="0" i="0" u="none" strike="noStrike" cap="none" dirty="0">
                          <a:solidFill>
                            <a:srgbClr val="FFFFFF"/>
                          </a:solidFill>
                          <a:effectLst/>
                          <a:latin typeface="Source Sans Pro" panose="020B0503030403020204" pitchFamily="34" charset="0"/>
                        </a:rPr>
                        <a:t>Current Allocation</a:t>
                      </a:r>
                    </a:p>
                  </a:txBody>
                  <a:tcPr marL="0" marR="0" marT="0" marB="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78024"/>
                    </a:solidFill>
                  </a:tcPr>
                </a:tc>
                <a:tc>
                  <a:txBody>
                    <a:bodyPr/>
                    <a:lstStyle/>
                    <a:p>
                      <a:pPr algn="ctr" fontAlgn="b"/>
                      <a:r>
                        <a:rPr lang="en-US" sz="700" b="0" i="0" u="none" strike="noStrike" cap="none" dirty="0">
                          <a:solidFill>
                            <a:srgbClr val="FFFFFF"/>
                          </a:solidFill>
                          <a:effectLst/>
                          <a:latin typeface="Source Sans Pro" panose="020B0503030403020204" pitchFamily="34" charset="0"/>
                        </a:rPr>
                        <a:t>Target Allocation</a:t>
                      </a:r>
                    </a:p>
                  </a:txBody>
                  <a:tcPr marL="0" marR="0" marT="0" marB="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C3980"/>
                    </a:solidFill>
                  </a:tcPr>
                </a:tc>
                <a:tc>
                  <a:txBody>
                    <a:bodyPr/>
                    <a:lstStyle/>
                    <a:p>
                      <a:pPr algn="ctr" fontAlgn="b"/>
                      <a:r>
                        <a:rPr lang="en-US" sz="700" b="0" i="0" u="none" strike="noStrike" cap="none" dirty="0">
                          <a:solidFill>
                            <a:srgbClr val="FFFFFF"/>
                          </a:solidFill>
                          <a:effectLst/>
                          <a:latin typeface="Source Sans Pro" panose="020B0503030403020204" pitchFamily="34" charset="0"/>
                        </a:rPr>
                        <a:t>Policy Low</a:t>
                      </a:r>
                    </a:p>
                  </a:txBody>
                  <a:tcPr marL="0" marR="0" marT="0" marB="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63AB64"/>
                    </a:solidFill>
                  </a:tcPr>
                </a:tc>
                <a:tc>
                  <a:txBody>
                    <a:bodyPr/>
                    <a:lstStyle/>
                    <a:p>
                      <a:pPr algn="ctr" fontAlgn="b"/>
                      <a:r>
                        <a:rPr lang="en-US" sz="700" b="0" i="0" u="none" strike="noStrike" cap="none" dirty="0">
                          <a:solidFill>
                            <a:srgbClr val="FFFFFF"/>
                          </a:solidFill>
                          <a:effectLst/>
                          <a:latin typeface="Source Sans Pro" panose="020B0503030403020204" pitchFamily="34" charset="0"/>
                        </a:rPr>
                        <a:t>Policy High</a:t>
                      </a:r>
                    </a:p>
                  </a:txBody>
                  <a:tcPr marL="0" marR="0" marT="0" marB="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63AB64"/>
                    </a:solidFill>
                  </a:tcPr>
                </a:tc>
                <a:extLst>
                  <a:ext uri="{0D108BD9-81ED-4DB2-BD59-A6C34878D82A}">
                    <a16:rowId xmlns:a16="http://schemas.microsoft.com/office/drawing/2014/main" val="1967092602"/>
                  </a:ext>
                </a:extLst>
              </a:tr>
              <a:tr h="107156">
                <a:tc>
                  <a:txBody>
                    <a:bodyPr/>
                    <a:lstStyle/>
                    <a:p>
                      <a:pPr algn="l" fontAlgn="ctr"/>
                      <a:r>
                        <a:rPr lang="en-US" sz="700" b="0" i="0" u="none" strike="noStrike" cap="none" dirty="0">
                          <a:effectLst/>
                          <a:latin typeface="Source Sans Pro" panose="020B0503030403020204" pitchFamily="34" charset="0"/>
                        </a:rPr>
                        <a:t>Venture Capital</a:t>
                      </a:r>
                    </a:p>
                  </a:txBody>
                  <a:tcPr marL="0" marR="0" marT="0" marB="0" anchor="ctr">
                    <a:lnL>
                      <a:noFill/>
                    </a:lnL>
                    <a:lnR w="12700" cap="flat" cmpd="sng" algn="ctr">
                      <a:solidFill>
                        <a:schemeClr val="bg1">
                          <a:lumMod val="95000"/>
                        </a:schemeClr>
                      </a:solidFill>
                      <a:prstDash val="solid"/>
                      <a:round/>
                      <a:headEnd type="none" w="med" len="med"/>
                      <a:tailEnd type="none" w="med" len="med"/>
                    </a:lnR>
                    <a:lnT>
                      <a:noFill/>
                    </a:lnT>
                    <a:lnB>
                      <a:noFill/>
                    </a:lnB>
                  </a:tcPr>
                </a:tc>
                <a:tc>
                  <a:txBody>
                    <a:bodyPr/>
                    <a:lstStyle/>
                    <a:p>
                      <a:pPr algn="ctr" fontAlgn="ctr"/>
                      <a:r>
                        <a:rPr lang="en-US" sz="700" b="0" i="0" u="none" strike="noStrike" cap="none" dirty="0">
                          <a:effectLst/>
                          <a:latin typeface="Source Sans Pro" panose="020B0503030403020204" pitchFamily="34" charset="0"/>
                        </a:rPr>
                        <a:t>27.3%</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10.0%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5.0%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15.0%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extLst>
                  <a:ext uri="{0D108BD9-81ED-4DB2-BD59-A6C34878D82A}">
                    <a16:rowId xmlns:a16="http://schemas.microsoft.com/office/drawing/2014/main" val="2548765596"/>
                  </a:ext>
                </a:extLst>
              </a:tr>
              <a:tr h="107156">
                <a:tc>
                  <a:txBody>
                    <a:bodyPr/>
                    <a:lstStyle/>
                    <a:p>
                      <a:pPr algn="l" fontAlgn="ctr"/>
                      <a:r>
                        <a:rPr lang="en-US" sz="700" b="0" i="0" u="none" strike="noStrike" cap="none" dirty="0">
                          <a:effectLst/>
                          <a:latin typeface="Source Sans Pro" panose="020B0503030403020204" pitchFamily="34" charset="0"/>
                        </a:rPr>
                        <a:t>Buyout</a:t>
                      </a:r>
                    </a:p>
                  </a:txBody>
                  <a:tcPr marL="0" marR="0" marT="0" marB="0" anchor="ctr">
                    <a:lnL>
                      <a:noFill/>
                    </a:lnL>
                    <a:lnR w="12700" cap="flat" cmpd="sng" algn="ctr">
                      <a:solidFill>
                        <a:schemeClr val="bg1">
                          <a:lumMod val="95000"/>
                        </a:schemeClr>
                      </a:solidFill>
                      <a:prstDash val="solid"/>
                      <a:round/>
                      <a:headEnd type="none" w="med" len="med"/>
                      <a:tailEnd type="none" w="med" len="med"/>
                    </a:lnR>
                    <a:lnT>
                      <a:noFill/>
                    </a:lnT>
                    <a:lnB>
                      <a:noFill/>
                    </a:lnB>
                  </a:tcPr>
                </a:tc>
                <a:tc>
                  <a:txBody>
                    <a:bodyPr/>
                    <a:lstStyle/>
                    <a:p>
                      <a:pPr algn="ctr" fontAlgn="ctr"/>
                      <a:r>
                        <a:rPr lang="en-US" sz="700" b="0" i="0" u="none" strike="noStrike" cap="none" dirty="0">
                          <a:effectLst/>
                          <a:latin typeface="Source Sans Pro" panose="020B0503030403020204" pitchFamily="34" charset="0"/>
                        </a:rPr>
                        <a:t>52.7%</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55.0%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40.0%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80.0%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extLst>
                  <a:ext uri="{0D108BD9-81ED-4DB2-BD59-A6C34878D82A}">
                    <a16:rowId xmlns:a16="http://schemas.microsoft.com/office/drawing/2014/main" val="247630621"/>
                  </a:ext>
                </a:extLst>
              </a:tr>
              <a:tr h="107156">
                <a:tc>
                  <a:txBody>
                    <a:bodyPr/>
                    <a:lstStyle/>
                    <a:p>
                      <a:pPr algn="l" fontAlgn="ctr"/>
                      <a:r>
                        <a:rPr lang="en-US" sz="700" b="0" i="0" u="none" strike="noStrike" cap="none" dirty="0">
                          <a:effectLst/>
                          <a:latin typeface="Source Sans Pro" panose="020B0503030403020204" pitchFamily="34" charset="0"/>
                        </a:rPr>
                        <a:t>Distressed</a:t>
                      </a:r>
                    </a:p>
                  </a:txBody>
                  <a:tcPr marL="0" marR="0" marT="0" marB="0" anchor="ctr">
                    <a:lnL>
                      <a:noFill/>
                    </a:lnL>
                    <a:lnR w="12700" cap="flat" cmpd="sng" algn="ctr">
                      <a:solidFill>
                        <a:schemeClr val="bg1">
                          <a:lumMod val="95000"/>
                        </a:schemeClr>
                      </a:solidFill>
                      <a:prstDash val="solid"/>
                      <a:round/>
                      <a:headEnd type="none" w="med" len="med"/>
                      <a:tailEnd type="none" w="med" len="med"/>
                    </a:lnR>
                    <a:lnT>
                      <a:noFill/>
                    </a:lnT>
                    <a:lnB>
                      <a:noFill/>
                    </a:lnB>
                  </a:tcPr>
                </a:tc>
                <a:tc>
                  <a:txBody>
                    <a:bodyPr/>
                    <a:lstStyle/>
                    <a:p>
                      <a:pPr algn="ctr" fontAlgn="ctr"/>
                      <a:r>
                        <a:rPr lang="en-US" sz="700" b="0" i="0" u="none" strike="noStrike" cap="none" dirty="0">
                          <a:effectLst/>
                          <a:latin typeface="Source Sans Pro" panose="020B0503030403020204" pitchFamily="34" charset="0"/>
                        </a:rPr>
                        <a:t>8.7%</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15.0%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5.0%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25.0%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extLst>
                  <a:ext uri="{0D108BD9-81ED-4DB2-BD59-A6C34878D82A}">
                    <a16:rowId xmlns:a16="http://schemas.microsoft.com/office/drawing/2014/main" val="515226049"/>
                  </a:ext>
                </a:extLst>
              </a:tr>
              <a:tr h="107156">
                <a:tc>
                  <a:txBody>
                    <a:bodyPr/>
                    <a:lstStyle/>
                    <a:p>
                      <a:pPr algn="l" fontAlgn="ctr"/>
                      <a:r>
                        <a:rPr lang="en-US" sz="700" b="0" i="0" u="none" strike="noStrike" cap="none" dirty="0">
                          <a:effectLst/>
                          <a:latin typeface="Source Sans Pro" panose="020B0503030403020204" pitchFamily="34" charset="0"/>
                        </a:rPr>
                        <a:t>Secondary</a:t>
                      </a:r>
                    </a:p>
                  </a:txBody>
                  <a:tcPr marL="0" marR="0" marT="0" marB="0" anchor="ctr">
                    <a:lnL>
                      <a:noFill/>
                    </a:lnL>
                    <a:lnR w="12700" cap="flat" cmpd="sng" algn="ctr">
                      <a:solidFill>
                        <a:schemeClr val="bg1">
                          <a:lumMod val="95000"/>
                        </a:schemeClr>
                      </a:solidFill>
                      <a:prstDash val="solid"/>
                      <a:round/>
                      <a:headEnd type="none" w="med" len="med"/>
                      <a:tailEnd type="none" w="med" len="med"/>
                    </a:lnR>
                    <a:lnT>
                      <a:noFill/>
                    </a:lnT>
                    <a:lnB>
                      <a:noFill/>
                    </a:lnB>
                  </a:tcPr>
                </a:tc>
                <a:tc>
                  <a:txBody>
                    <a:bodyPr/>
                    <a:lstStyle/>
                    <a:p>
                      <a:pPr algn="ctr" fontAlgn="ctr"/>
                      <a:r>
                        <a:rPr lang="en-US" sz="700" b="0" i="0" u="none" strike="noStrike" cap="none" dirty="0">
                          <a:effectLst/>
                          <a:latin typeface="Source Sans Pro" panose="020B0503030403020204" pitchFamily="34" charset="0"/>
                        </a:rPr>
                        <a:t>4.0%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10.0%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5.0%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25.0%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CF2"/>
                    </a:solidFill>
                  </a:tcPr>
                </a:tc>
                <a:extLst>
                  <a:ext uri="{0D108BD9-81ED-4DB2-BD59-A6C34878D82A}">
                    <a16:rowId xmlns:a16="http://schemas.microsoft.com/office/drawing/2014/main" val="1554648973"/>
                  </a:ext>
                </a:extLst>
              </a:tr>
              <a:tr h="107156">
                <a:tc>
                  <a:txBody>
                    <a:bodyPr/>
                    <a:lstStyle/>
                    <a:p>
                      <a:pPr algn="l" fontAlgn="ctr"/>
                      <a:r>
                        <a:rPr lang="en-US" sz="700" b="0" i="0" u="none" strike="noStrike" cap="none" dirty="0">
                          <a:effectLst/>
                          <a:latin typeface="Source Sans Pro" panose="020B0503030403020204" pitchFamily="34" charset="0"/>
                        </a:rPr>
                        <a:t>Co-investments</a:t>
                      </a:r>
                    </a:p>
                  </a:txBody>
                  <a:tcPr marL="0" marR="0" marT="0" marB="0" anchor="ctr">
                    <a:lnL>
                      <a:noFill/>
                    </a:lnL>
                    <a:lnR w="12700" cap="flat" cmpd="sng" algn="ctr">
                      <a:solidFill>
                        <a:schemeClr val="bg1">
                          <a:lumMod val="95000"/>
                        </a:schemeClr>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cap="none" dirty="0">
                          <a:effectLst/>
                          <a:latin typeface="Source Sans Pro" panose="020B0503030403020204" pitchFamily="34" charset="0"/>
                        </a:rPr>
                        <a:t>7.2%</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10.0%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5.0%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CF2"/>
                    </a:solidFill>
                  </a:tcPr>
                </a:tc>
                <a:tc>
                  <a:txBody>
                    <a:bodyPr/>
                    <a:lstStyle/>
                    <a:p>
                      <a:pPr algn="ctr" fontAlgn="ctr"/>
                      <a:r>
                        <a:rPr lang="en-US" sz="700" b="0" i="0" u="none" strike="noStrike" cap="none" dirty="0">
                          <a:effectLst/>
                          <a:latin typeface="Source Sans Pro" panose="020B0503030403020204" pitchFamily="34" charset="0"/>
                        </a:rPr>
                        <a:t>25.0%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CF2"/>
                    </a:solidFill>
                  </a:tcPr>
                </a:tc>
                <a:extLst>
                  <a:ext uri="{0D108BD9-81ED-4DB2-BD59-A6C34878D82A}">
                    <a16:rowId xmlns:a16="http://schemas.microsoft.com/office/drawing/2014/main" val="2270761837"/>
                  </a:ext>
                </a:extLst>
              </a:tr>
              <a:tr h="107156">
                <a:tc>
                  <a:txBody>
                    <a:bodyPr/>
                    <a:lstStyle/>
                    <a:p>
                      <a:pPr algn="l" fontAlgn="ctr"/>
                      <a:r>
                        <a:rPr lang="en-US" sz="700" b="0" i="0" u="none" strike="noStrike" cap="none" dirty="0">
                          <a:effectLst/>
                          <a:latin typeface="Source Sans Pro" panose="020B0503030403020204" pitchFamily="34" charset="0"/>
                        </a:rPr>
                        <a:t>Total</a:t>
                      </a:r>
                    </a:p>
                  </a:txBody>
                  <a:tcPr marL="0" marR="0" marT="0" marB="0" anchor="ctr">
                    <a:lnL>
                      <a:noFill/>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700" b="0" i="0" u="none" strike="noStrike" cap="none" dirty="0">
                          <a:effectLst/>
                          <a:latin typeface="Source Sans Pro" panose="020B0503030403020204" pitchFamily="34" charset="0"/>
                        </a:rPr>
                        <a:t>100.0%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6ECF2"/>
                    </a:solidFill>
                  </a:tcPr>
                </a:tc>
                <a:tc>
                  <a:txBody>
                    <a:bodyPr/>
                    <a:lstStyle/>
                    <a:p>
                      <a:pPr algn="ctr" fontAlgn="ctr"/>
                      <a:r>
                        <a:rPr lang="en-US" sz="700" b="0" i="0" u="none" strike="noStrike" cap="none" dirty="0">
                          <a:effectLst/>
                          <a:latin typeface="Source Sans Pro" panose="020B0503030403020204" pitchFamily="34" charset="0"/>
                        </a:rPr>
                        <a:t>100.0%</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6ECF2"/>
                    </a:solidFill>
                  </a:tcPr>
                </a:tc>
                <a:tc>
                  <a:txBody>
                    <a:bodyPr/>
                    <a:lstStyle/>
                    <a:p>
                      <a:pPr algn="ctr" fontAlgn="ctr"/>
                      <a:r>
                        <a:rPr lang="en-US" sz="700" b="0" i="0" u="none" strike="noStrike" cap="none" dirty="0">
                          <a:effectLst/>
                          <a:latin typeface="Source Sans Pro" panose="020B0503030403020204" pitchFamily="34" charset="0"/>
                        </a:rPr>
                        <a:t>---</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6ECF2"/>
                    </a:solidFill>
                  </a:tcPr>
                </a:tc>
                <a:tc>
                  <a:txBody>
                    <a:bodyPr/>
                    <a:lstStyle/>
                    <a:p>
                      <a:pPr algn="ctr" fontAlgn="ctr"/>
                      <a:r>
                        <a:rPr lang="en-US" sz="700" b="0" i="0" u="none" strike="noStrike" cap="none" dirty="0">
                          <a:effectLst/>
                          <a:latin typeface="Source Sans Pro" panose="020B0503030403020204" pitchFamily="34" charset="0"/>
                        </a:rPr>
                        <a:t>---</a:t>
                      </a:r>
                    </a:p>
                  </a:txBody>
                  <a:tcPr marL="0" marR="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6ECF2"/>
                    </a:solidFill>
                  </a:tcPr>
                </a:tc>
                <a:extLst>
                  <a:ext uri="{0D108BD9-81ED-4DB2-BD59-A6C34878D82A}">
                    <a16:rowId xmlns:a16="http://schemas.microsoft.com/office/drawing/2014/main" val="3688700722"/>
                  </a:ext>
                </a:extLst>
              </a:tr>
            </a:tbl>
          </a:graphicData>
        </a:graphic>
      </p:graphicFrame>
      <p:graphicFrame>
        <p:nvGraphicFramePr>
          <p:cNvPr id="3" name="Table 2">
            <a:extLst>
              <a:ext uri="{FF2B5EF4-FFF2-40B4-BE49-F238E27FC236}">
                <a16:creationId xmlns:a16="http://schemas.microsoft.com/office/drawing/2014/main" id="{CDD243E6-1AC8-443C-8554-42C26D3DDCC1}"/>
              </a:ext>
            </a:extLst>
          </p:cNvPr>
          <p:cNvGraphicFramePr>
            <a:graphicFrameLocks noGrp="1"/>
          </p:cNvGraphicFramePr>
          <p:nvPr>
            <p:extLst>
              <p:ext uri="{D42A27DB-BD31-4B8C-83A1-F6EECF244321}">
                <p14:modId xmlns:p14="http://schemas.microsoft.com/office/powerpoint/2010/main" val="1510792608"/>
              </p:ext>
            </p:extLst>
          </p:nvPr>
        </p:nvGraphicFramePr>
        <p:xfrm>
          <a:off x="4649403" y="3600272"/>
          <a:ext cx="3759283" cy="960819"/>
        </p:xfrm>
        <a:graphic>
          <a:graphicData uri="http://schemas.openxmlformats.org/drawingml/2006/table">
            <a:tbl>
              <a:tblPr/>
              <a:tblGrid>
                <a:gridCol w="1918434">
                  <a:extLst>
                    <a:ext uri="{9D8B030D-6E8A-4147-A177-3AD203B41FA5}">
                      <a16:colId xmlns:a16="http://schemas.microsoft.com/office/drawing/2014/main" val="3762777031"/>
                    </a:ext>
                  </a:extLst>
                </a:gridCol>
                <a:gridCol w="1840849">
                  <a:extLst>
                    <a:ext uri="{9D8B030D-6E8A-4147-A177-3AD203B41FA5}">
                      <a16:colId xmlns:a16="http://schemas.microsoft.com/office/drawing/2014/main" val="1268528755"/>
                    </a:ext>
                  </a:extLst>
                </a:gridCol>
              </a:tblGrid>
              <a:tr h="90768">
                <a:tc gridSpan="2">
                  <a:txBody>
                    <a:bodyPr/>
                    <a:lstStyle/>
                    <a:p>
                      <a:pPr algn="l" fontAlgn="b"/>
                      <a:r>
                        <a:rPr lang="en-US" sz="600" b="0" i="0" u="none" strike="noStrike" cap="none" dirty="0">
                          <a:effectLst/>
                          <a:latin typeface="+mj-lt"/>
                        </a:rPr>
                        <a:t>SUB-STRATEGY TOTAL PAID-IN</a:t>
                      </a:r>
                    </a:p>
                  </a:txBody>
                  <a:tcPr marL="0" marR="0" marT="0" marB="0" anchor="b">
                    <a:lnL>
                      <a:noFill/>
                    </a:lnL>
                    <a:lnR>
                      <a:noFill/>
                    </a:lnR>
                    <a:lnT>
                      <a:noFill/>
                    </a:lnT>
                    <a:lnB>
                      <a:noFill/>
                    </a:lnB>
                    <a:solidFill>
                      <a:schemeClr val="bg1"/>
                    </a:solidFill>
                  </a:tcPr>
                </a:tc>
                <a:tc hMerge="1">
                  <a:txBody>
                    <a:bodyPr/>
                    <a:lstStyle/>
                    <a:p>
                      <a:pPr algn="r" fontAlgn="b"/>
                      <a:endParaRPr lang="en-US" sz="800" b="1" i="0" u="none" strike="noStrike" dirty="0">
                        <a:solidFill>
                          <a:srgbClr val="FFFFFF"/>
                        </a:solidFill>
                        <a:effectLst/>
                        <a:latin typeface="Arial" panose="020B060402020202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541136621"/>
                  </a:ext>
                </a:extLst>
              </a:tr>
              <a:tr h="100853">
                <a:tc>
                  <a:txBody>
                    <a:bodyPr/>
                    <a:lstStyle/>
                    <a:p>
                      <a:pPr algn="l" fontAlgn="b"/>
                      <a:endParaRPr lang="en-US" sz="700" b="0" i="0" u="none" strike="noStrike" cap="none" dirty="0">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en-US" sz="500" b="1" i="0" u="none" strike="noStrike" cap="none" dirty="0">
                        <a:solidFill>
                          <a:srgbClr val="FFFFFF"/>
                        </a:solidFill>
                        <a:effectLst/>
                        <a:latin typeface="Arial" panose="020B060402020202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628606961"/>
                  </a:ext>
                </a:extLst>
              </a:tr>
              <a:tr h="119763">
                <a:tc>
                  <a:txBody>
                    <a:bodyPr/>
                    <a:lstStyle/>
                    <a:p>
                      <a:pPr algn="l" fontAlgn="b"/>
                      <a:endParaRPr lang="en-US" sz="700" b="0" i="0" u="none" strike="noStrike" cap="none" dirty="0">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r>
                        <a:rPr lang="en-US" sz="700" b="0" i="0" u="none" strike="noStrike" cap="none" dirty="0">
                          <a:solidFill>
                            <a:srgbClr val="FFFFFF"/>
                          </a:solidFill>
                          <a:effectLst/>
                          <a:latin typeface="Source Sans Pro" panose="020B0503030403020204" pitchFamily="34" charset="0"/>
                        </a:rPr>
                        <a:t>Total Paid-In Allocation</a:t>
                      </a:r>
                    </a:p>
                  </a:txBody>
                  <a:tcPr marL="0" marR="0" marT="0" marB="0" anchor="ctr">
                    <a:lnL>
                      <a:noFill/>
                    </a:lnL>
                    <a:lnR>
                      <a:noFill/>
                    </a:lnR>
                    <a:lnT>
                      <a:noFill/>
                    </a:lnT>
                    <a:lnB>
                      <a:noFill/>
                    </a:lnB>
                    <a:solidFill>
                      <a:schemeClr val="accent4"/>
                    </a:solidFill>
                  </a:tcPr>
                </a:tc>
                <a:extLst>
                  <a:ext uri="{0D108BD9-81ED-4DB2-BD59-A6C34878D82A}">
                    <a16:rowId xmlns:a16="http://schemas.microsoft.com/office/drawing/2014/main" val="3014936637"/>
                  </a:ext>
                </a:extLst>
              </a:tr>
              <a:tr h="107156">
                <a:tc>
                  <a:txBody>
                    <a:bodyPr/>
                    <a:lstStyle/>
                    <a:p>
                      <a:pPr algn="l" fontAlgn="ctr"/>
                      <a:r>
                        <a:rPr lang="en-US" sz="700" b="0" i="0" u="none" strike="noStrike" cap="none" dirty="0">
                          <a:effectLst/>
                          <a:latin typeface="Source Sans Pro" panose="020B0503030403020204" pitchFamily="34" charset="0"/>
                        </a:rPr>
                        <a:t>Venture Capital</a:t>
                      </a:r>
                    </a:p>
                  </a:txBody>
                  <a:tcPr marL="0" marR="0" marT="0" marB="0" anchor="ctr">
                    <a:lnL>
                      <a:noFill/>
                    </a:lnL>
                    <a:lnR>
                      <a:noFill/>
                    </a:lnR>
                    <a:lnT>
                      <a:noFill/>
                    </a:lnT>
                    <a:lnB>
                      <a:noFill/>
                    </a:lnB>
                  </a:tcPr>
                </a:tc>
                <a:tc>
                  <a:txBody>
                    <a:bodyPr/>
                    <a:lstStyle/>
                    <a:p>
                      <a:pPr algn="ctr" fontAlgn="ctr"/>
                      <a:r>
                        <a:rPr lang="en-US" sz="700" b="0" i="0" u="none" strike="noStrike" cap="none" dirty="0">
                          <a:effectLst/>
                          <a:latin typeface="Source Sans Pro" panose="020B0503030403020204" pitchFamily="34" charset="0"/>
                        </a:rPr>
                        <a:t>12.0%</a:t>
                      </a:r>
                    </a:p>
                  </a:txBody>
                  <a:tcPr marL="0" marR="0" marT="0" marB="0" anchor="ctr">
                    <a:lnL>
                      <a:noFill/>
                    </a:lnL>
                    <a:lnR>
                      <a:noFill/>
                    </a:lnR>
                    <a:lnT>
                      <a:noFill/>
                    </a:lnT>
                    <a:lnB>
                      <a:noFill/>
                    </a:lnB>
                    <a:solidFill>
                      <a:srgbClr val="E6ECF2"/>
                    </a:solidFill>
                  </a:tcPr>
                </a:tc>
                <a:extLst>
                  <a:ext uri="{0D108BD9-81ED-4DB2-BD59-A6C34878D82A}">
                    <a16:rowId xmlns:a16="http://schemas.microsoft.com/office/drawing/2014/main" val="126848198"/>
                  </a:ext>
                </a:extLst>
              </a:tr>
              <a:tr h="107156">
                <a:tc>
                  <a:txBody>
                    <a:bodyPr/>
                    <a:lstStyle/>
                    <a:p>
                      <a:pPr algn="l" fontAlgn="ctr"/>
                      <a:r>
                        <a:rPr lang="en-US" sz="700" b="0" i="0" u="none" strike="noStrike" cap="none" dirty="0">
                          <a:effectLst/>
                          <a:latin typeface="Source Sans Pro" panose="020B0503030403020204" pitchFamily="34" charset="0"/>
                        </a:rPr>
                        <a:t>Buyout</a:t>
                      </a:r>
                    </a:p>
                  </a:txBody>
                  <a:tcPr marL="0" marR="0" marT="0" marB="0" anchor="ctr">
                    <a:lnL>
                      <a:noFill/>
                    </a:lnL>
                    <a:lnR>
                      <a:noFill/>
                    </a:lnR>
                    <a:lnT>
                      <a:noFill/>
                    </a:lnT>
                    <a:lnB>
                      <a:noFill/>
                    </a:lnB>
                  </a:tcPr>
                </a:tc>
                <a:tc>
                  <a:txBody>
                    <a:bodyPr/>
                    <a:lstStyle/>
                    <a:p>
                      <a:pPr algn="ctr" fontAlgn="ctr"/>
                      <a:r>
                        <a:rPr lang="en-US" sz="700" b="0" i="0" u="none" strike="noStrike" cap="none" dirty="0">
                          <a:effectLst/>
                          <a:latin typeface="Source Sans Pro" panose="020B0503030403020204" pitchFamily="34" charset="0"/>
                        </a:rPr>
                        <a:t>57.8%</a:t>
                      </a:r>
                    </a:p>
                  </a:txBody>
                  <a:tcPr marL="0" marR="0" marT="0" marB="0" anchor="ctr">
                    <a:lnL>
                      <a:noFill/>
                    </a:lnL>
                    <a:lnR>
                      <a:noFill/>
                    </a:lnR>
                    <a:lnT>
                      <a:noFill/>
                    </a:lnT>
                    <a:lnB>
                      <a:noFill/>
                    </a:lnB>
                    <a:solidFill>
                      <a:srgbClr val="E6ECF2"/>
                    </a:solidFill>
                  </a:tcPr>
                </a:tc>
                <a:extLst>
                  <a:ext uri="{0D108BD9-81ED-4DB2-BD59-A6C34878D82A}">
                    <a16:rowId xmlns:a16="http://schemas.microsoft.com/office/drawing/2014/main" val="114284202"/>
                  </a:ext>
                </a:extLst>
              </a:tr>
              <a:tr h="107156">
                <a:tc>
                  <a:txBody>
                    <a:bodyPr/>
                    <a:lstStyle/>
                    <a:p>
                      <a:pPr algn="l" fontAlgn="ctr"/>
                      <a:r>
                        <a:rPr lang="en-US" sz="700" b="0" i="0" u="none" strike="noStrike" cap="none" dirty="0">
                          <a:effectLst/>
                          <a:latin typeface="Source Sans Pro" panose="020B0503030403020204" pitchFamily="34" charset="0"/>
                        </a:rPr>
                        <a:t>Distressed</a:t>
                      </a:r>
                    </a:p>
                  </a:txBody>
                  <a:tcPr marL="0" marR="0" marT="0" marB="0" anchor="ctr">
                    <a:lnL>
                      <a:noFill/>
                    </a:lnL>
                    <a:lnR>
                      <a:noFill/>
                    </a:lnR>
                    <a:lnT>
                      <a:noFill/>
                    </a:lnT>
                    <a:lnB>
                      <a:noFill/>
                    </a:lnB>
                  </a:tcPr>
                </a:tc>
                <a:tc>
                  <a:txBody>
                    <a:bodyPr/>
                    <a:lstStyle/>
                    <a:p>
                      <a:pPr algn="ctr" fontAlgn="ctr"/>
                      <a:r>
                        <a:rPr lang="en-US" sz="700" b="0" i="0" u="none" strike="noStrike" cap="none" dirty="0">
                          <a:effectLst/>
                          <a:latin typeface="Source Sans Pro" panose="020B0503030403020204" pitchFamily="34" charset="0"/>
                        </a:rPr>
                        <a:t>12.6%</a:t>
                      </a:r>
                    </a:p>
                  </a:txBody>
                  <a:tcPr marL="0" marR="0" marT="0" marB="0" anchor="ctr">
                    <a:lnL>
                      <a:noFill/>
                    </a:lnL>
                    <a:lnR>
                      <a:noFill/>
                    </a:lnR>
                    <a:lnT>
                      <a:noFill/>
                    </a:lnT>
                    <a:lnB>
                      <a:noFill/>
                    </a:lnB>
                    <a:solidFill>
                      <a:srgbClr val="E6ECF2"/>
                    </a:solidFill>
                  </a:tcPr>
                </a:tc>
                <a:extLst>
                  <a:ext uri="{0D108BD9-81ED-4DB2-BD59-A6C34878D82A}">
                    <a16:rowId xmlns:a16="http://schemas.microsoft.com/office/drawing/2014/main" val="322916039"/>
                  </a:ext>
                </a:extLst>
              </a:tr>
              <a:tr h="107156">
                <a:tc>
                  <a:txBody>
                    <a:bodyPr/>
                    <a:lstStyle/>
                    <a:p>
                      <a:pPr algn="l" fontAlgn="ctr"/>
                      <a:r>
                        <a:rPr lang="en-US" sz="700" b="0" i="0" u="none" strike="noStrike" cap="none" dirty="0">
                          <a:effectLst/>
                          <a:latin typeface="Source Sans Pro" panose="020B0503030403020204" pitchFamily="34" charset="0"/>
                        </a:rPr>
                        <a:t>Secondary</a:t>
                      </a:r>
                    </a:p>
                  </a:txBody>
                  <a:tcPr marL="0" marR="0" marT="0" marB="0" anchor="ctr">
                    <a:lnL>
                      <a:noFill/>
                    </a:lnL>
                    <a:lnR>
                      <a:noFill/>
                    </a:lnR>
                    <a:lnT>
                      <a:noFill/>
                    </a:lnT>
                    <a:lnB>
                      <a:noFill/>
                    </a:lnB>
                  </a:tcPr>
                </a:tc>
                <a:tc>
                  <a:txBody>
                    <a:bodyPr/>
                    <a:lstStyle/>
                    <a:p>
                      <a:pPr algn="ctr" fontAlgn="ctr"/>
                      <a:r>
                        <a:rPr lang="en-US" sz="700" b="0" i="0" u="none" strike="noStrike" cap="none" dirty="0">
                          <a:effectLst/>
                          <a:latin typeface="Source Sans Pro" panose="020B0503030403020204" pitchFamily="34" charset="0"/>
                        </a:rPr>
                        <a:t>6.4%</a:t>
                      </a:r>
                    </a:p>
                  </a:txBody>
                  <a:tcPr marL="0" marR="0" marT="0" marB="0" anchor="ctr">
                    <a:lnL>
                      <a:noFill/>
                    </a:lnL>
                    <a:lnR>
                      <a:noFill/>
                    </a:lnR>
                    <a:lnT>
                      <a:noFill/>
                    </a:lnT>
                    <a:lnB>
                      <a:noFill/>
                    </a:lnB>
                    <a:solidFill>
                      <a:srgbClr val="E6ECF2"/>
                    </a:solidFill>
                  </a:tcPr>
                </a:tc>
                <a:extLst>
                  <a:ext uri="{0D108BD9-81ED-4DB2-BD59-A6C34878D82A}">
                    <a16:rowId xmlns:a16="http://schemas.microsoft.com/office/drawing/2014/main" val="2687351063"/>
                  </a:ext>
                </a:extLst>
              </a:tr>
              <a:tr h="107156">
                <a:tc>
                  <a:txBody>
                    <a:bodyPr/>
                    <a:lstStyle/>
                    <a:p>
                      <a:pPr algn="l" fontAlgn="ctr"/>
                      <a:r>
                        <a:rPr lang="en-US" sz="700" b="0" i="0" u="none" strike="noStrike" cap="none" dirty="0">
                          <a:effectLst/>
                          <a:latin typeface="Source Sans Pro" panose="020B0503030403020204" pitchFamily="34" charset="0"/>
                        </a:rPr>
                        <a:t>Co-Investments</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cap="none" dirty="0">
                          <a:effectLst/>
                          <a:latin typeface="Source Sans Pro" panose="020B0503030403020204" pitchFamily="34" charset="0"/>
                        </a:rPr>
                        <a:t>11.2%</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E6ECF2"/>
                    </a:solidFill>
                  </a:tcPr>
                </a:tc>
                <a:extLst>
                  <a:ext uri="{0D108BD9-81ED-4DB2-BD59-A6C34878D82A}">
                    <a16:rowId xmlns:a16="http://schemas.microsoft.com/office/drawing/2014/main" val="2853394337"/>
                  </a:ext>
                </a:extLst>
              </a:tr>
              <a:tr h="107156">
                <a:tc>
                  <a:txBody>
                    <a:bodyPr/>
                    <a:lstStyle/>
                    <a:p>
                      <a:pPr algn="l" fontAlgn="ctr"/>
                      <a:r>
                        <a:rPr lang="en-US" sz="700" b="0" i="0" u="none" strike="noStrike" cap="none" dirty="0">
                          <a:effectLst/>
                          <a:latin typeface="Source Sans Pro" panose="020B0503030403020204" pitchFamily="34" charset="0"/>
                        </a:rPr>
                        <a:t>Total</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cap="none" dirty="0">
                          <a:effectLst/>
                          <a:latin typeface="Source Sans Pro" panose="020B0503030403020204" pitchFamily="34" charset="0"/>
                        </a:rPr>
                        <a:t>100.0%</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CF2"/>
                    </a:solidFill>
                  </a:tcPr>
                </a:tc>
                <a:extLst>
                  <a:ext uri="{0D108BD9-81ED-4DB2-BD59-A6C34878D82A}">
                    <a16:rowId xmlns:a16="http://schemas.microsoft.com/office/drawing/2014/main" val="3933563263"/>
                  </a:ext>
                </a:extLst>
              </a:tr>
            </a:tbl>
          </a:graphicData>
        </a:graphic>
      </p:graphicFrame>
      <p:grpSp>
        <p:nvGrpSpPr>
          <p:cNvPr id="13" name="gpTakeaway">
            <a:extLst>
              <a:ext uri="{FF2B5EF4-FFF2-40B4-BE49-F238E27FC236}">
                <a16:creationId xmlns:a16="http://schemas.microsoft.com/office/drawing/2014/main" id="{2D9929FB-3F1E-41CB-B66E-2C0667BC58E0}"/>
              </a:ext>
            </a:extLst>
          </p:cNvPr>
          <p:cNvGrpSpPr/>
          <p:nvPr/>
        </p:nvGrpSpPr>
        <p:grpSpPr>
          <a:xfrm>
            <a:off x="4680067" y="429634"/>
            <a:ext cx="3740727" cy="496196"/>
            <a:chOff x="5148072" y="649224"/>
            <a:chExt cx="4114800" cy="749808"/>
          </a:xfrm>
        </p:grpSpPr>
        <p:cxnSp>
          <p:nvCxnSpPr>
            <p:cNvPr id="14" name="lnTakeaway">
              <a:extLst>
                <a:ext uri="{FF2B5EF4-FFF2-40B4-BE49-F238E27FC236}">
                  <a16:creationId xmlns:a16="http://schemas.microsoft.com/office/drawing/2014/main" id="{BF1733E4-20A6-4FDE-B645-2A85F71988FF}"/>
                </a:ext>
              </a:extLst>
            </p:cNvPr>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bTakeaway">
              <a:extLst>
                <a:ext uri="{FF2B5EF4-FFF2-40B4-BE49-F238E27FC236}">
                  <a16:creationId xmlns:a16="http://schemas.microsoft.com/office/drawing/2014/main" id="{724C8D1E-344E-4FBA-AD8F-7A7E7A5982F8}"/>
                </a:ext>
              </a:extLst>
            </p:cNvPr>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816320">
                <a:lnSpc>
                  <a:spcPct val="90000"/>
                </a:lnSpc>
                <a:spcAft>
                  <a:spcPts val="801"/>
                </a:spcAft>
              </a:pPr>
              <a:r>
                <a:rPr lang="en-US" sz="800" dirty="0">
                  <a:solidFill>
                    <a:prstClr val="black"/>
                  </a:solidFill>
                  <a:latin typeface="Alright Sans Regular"/>
                </a:rPr>
                <a:t>As of December 31, 2020</a:t>
              </a:r>
            </a:p>
          </p:txBody>
        </p:sp>
      </p:grpSp>
      <p:graphicFrame>
        <p:nvGraphicFramePr>
          <p:cNvPr id="16" name="Chart 15">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3350157105"/>
              </p:ext>
            </p:extLst>
          </p:nvPr>
        </p:nvGraphicFramePr>
        <p:xfrm>
          <a:off x="939338" y="1592572"/>
          <a:ext cx="3632662" cy="2987954"/>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62</a:t>
            </a:fld>
            <a:endParaRPr lang="en-US">
              <a:solidFill>
                <a:srgbClr val="0C3980"/>
              </a:solidFill>
            </a:endParaRPr>
          </a:p>
        </p:txBody>
      </p:sp>
    </p:spTree>
    <p:extLst>
      <p:ext uri="{BB962C8B-B14F-4D97-AF65-F5344CB8AC3E}">
        <p14:creationId xmlns:p14="http://schemas.microsoft.com/office/powerpoint/2010/main" val="42564321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C592-A109-42C9-B4FE-79096DDCE982}"/>
              </a:ext>
            </a:extLst>
          </p:cNvPr>
          <p:cNvSpPr>
            <a:spLocks noGrp="1"/>
          </p:cNvSpPr>
          <p:nvPr>
            <p:ph type="title"/>
          </p:nvPr>
        </p:nvSpPr>
        <p:spPr/>
        <p:txBody>
          <a:bodyPr/>
          <a:lstStyle/>
          <a:p>
            <a:r>
              <a:rPr lang="en-US" dirty="0"/>
              <a:t>Consistent Venture Capital Deployment Over Time</a:t>
            </a:r>
          </a:p>
        </p:txBody>
      </p:sp>
      <p:sp>
        <p:nvSpPr>
          <p:cNvPr id="4" name="Text Placeholder 3">
            <a:extLst>
              <a:ext uri="{FF2B5EF4-FFF2-40B4-BE49-F238E27FC236}">
                <a16:creationId xmlns:a16="http://schemas.microsoft.com/office/drawing/2014/main" id="{FB1C38E7-9A74-4F0B-A4F3-B44287A530AE}"/>
              </a:ext>
            </a:extLst>
          </p:cNvPr>
          <p:cNvSpPr>
            <a:spLocks noGrp="1"/>
          </p:cNvSpPr>
          <p:nvPr>
            <p:ph type="body" sz="quarter" idx="13"/>
          </p:nvPr>
        </p:nvSpPr>
        <p:spPr/>
        <p:txBody>
          <a:bodyPr/>
          <a:lstStyle/>
          <a:p>
            <a:r>
              <a:rPr lang="en-US" dirty="0"/>
              <a:t>Notes: Data provided by Cambridge Associates LLC as of December 31, 2020. Annual commitments based on legal inception date of underlying funds. Venture Commitments reflect annual commitments to venture capital funds as a percent of the total commitments to FSBA’s private equity portfolio. Average Venture Commitments reflects the simple average of FSBA’s annual commitments to venture capital funds as a percent of the total private equity portfolio since 1998. Data set excludes subsequent commitments made in 2021.</a:t>
            </a:r>
          </a:p>
          <a:p>
            <a:r>
              <a:rPr lang="en-US" dirty="0"/>
              <a:t>Copyright © 2021 by Cambridge Associates LLC. All rights reserved. Confidential.</a:t>
            </a:r>
          </a:p>
        </p:txBody>
      </p:sp>
      <p:grpSp>
        <p:nvGrpSpPr>
          <p:cNvPr id="7" name="gpTakeaway">
            <a:extLst>
              <a:ext uri="{FF2B5EF4-FFF2-40B4-BE49-F238E27FC236}">
                <a16:creationId xmlns:a16="http://schemas.microsoft.com/office/drawing/2014/main" id="{DEBD50F4-56C0-49C8-859A-C088141647C9}"/>
              </a:ext>
            </a:extLst>
          </p:cNvPr>
          <p:cNvGrpSpPr/>
          <p:nvPr/>
        </p:nvGrpSpPr>
        <p:grpSpPr>
          <a:xfrm>
            <a:off x="4680067" y="429634"/>
            <a:ext cx="3740727" cy="496196"/>
            <a:chOff x="5148072" y="649224"/>
            <a:chExt cx="4114800" cy="749808"/>
          </a:xfrm>
        </p:grpSpPr>
        <p:cxnSp>
          <p:nvCxnSpPr>
            <p:cNvPr id="8" name="lnTakeaway">
              <a:extLst>
                <a:ext uri="{FF2B5EF4-FFF2-40B4-BE49-F238E27FC236}">
                  <a16:creationId xmlns:a16="http://schemas.microsoft.com/office/drawing/2014/main" id="{A2FD3D57-CE56-409D-8F4D-2B9A878A0273}"/>
                </a:ext>
              </a:extLst>
            </p:cNvPr>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bTakeaway">
              <a:extLst>
                <a:ext uri="{FF2B5EF4-FFF2-40B4-BE49-F238E27FC236}">
                  <a16:creationId xmlns:a16="http://schemas.microsoft.com/office/drawing/2014/main" id="{600725F2-C707-4A4F-83A3-495ED1A6CAD7}"/>
                </a:ext>
              </a:extLst>
            </p:cNvPr>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816320">
                <a:lnSpc>
                  <a:spcPct val="90000"/>
                </a:lnSpc>
                <a:spcAft>
                  <a:spcPts val="801"/>
                </a:spcAft>
              </a:pPr>
              <a:r>
                <a:rPr lang="en-US" sz="800" dirty="0">
                  <a:solidFill>
                    <a:prstClr val="black"/>
                  </a:solidFill>
                  <a:latin typeface="Alright Sans Regular"/>
                </a:rPr>
                <a:t>As of December 31, 2020</a:t>
              </a:r>
            </a:p>
          </p:txBody>
        </p:sp>
      </p:grpSp>
      <p:sp>
        <p:nvSpPr>
          <p:cNvPr id="10" name="Content Placeholder 8">
            <a:extLst>
              <a:ext uri="{FF2B5EF4-FFF2-40B4-BE49-F238E27FC236}">
                <a16:creationId xmlns:a16="http://schemas.microsoft.com/office/drawing/2014/main" id="{902139B2-1F57-4EED-930F-56B564FDE74F}"/>
              </a:ext>
            </a:extLst>
          </p:cNvPr>
          <p:cNvSpPr txBox="1">
            <a:spLocks/>
          </p:cNvSpPr>
          <p:nvPr/>
        </p:nvSpPr>
        <p:spPr>
          <a:xfrm>
            <a:off x="939339" y="1065007"/>
            <a:ext cx="7481454" cy="3509682"/>
          </a:xfrm>
          <a:prstGeom prst="rect">
            <a:avLst/>
          </a:prstGeom>
        </p:spPr>
        <p:txBody>
          <a:bodyPr vert="horz" lIns="0" tIns="0" rIns="0" bIns="0" rtlCol="0">
            <a:noAutofit/>
          </a:bodyPr>
          <a:lstStyle>
            <a:lvl1pPr marL="228600" indent="-228600" algn="l" defTabSz="1018824" rtl="0" eaLnBrk="1" latinLnBrk="0" hangingPunct="1">
              <a:lnSpc>
                <a:spcPct val="90000"/>
              </a:lnSpc>
              <a:spcBef>
                <a:spcPts val="0"/>
              </a:spcBef>
              <a:spcAft>
                <a:spcPts val="1000"/>
              </a:spcAft>
              <a:buClr>
                <a:schemeClr val="tx2"/>
              </a:buClr>
              <a:buSzPct val="75000"/>
              <a:buFont typeface="Wingdings" panose="05000000000000000000" pitchFamily="2" charset="2"/>
              <a:buChar char="n"/>
              <a:defRPr sz="1800" kern="1200">
                <a:solidFill>
                  <a:schemeClr val="tx1"/>
                </a:solidFill>
                <a:latin typeface="+mn-lt"/>
                <a:ea typeface="+mn-ea"/>
                <a:cs typeface="+mn-cs"/>
              </a:defRPr>
            </a:lvl1pPr>
            <a:lvl2pPr marL="4572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600" kern="1200">
                <a:solidFill>
                  <a:schemeClr val="tx1"/>
                </a:solidFill>
                <a:latin typeface="+mn-lt"/>
                <a:ea typeface="+mn-ea"/>
                <a:cs typeface="+mn-cs"/>
              </a:defRPr>
            </a:lvl2pPr>
            <a:lvl3pPr marL="6858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3pPr>
            <a:lvl4pPr marL="9144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4pPr>
            <a:lvl5pPr marL="11430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151287" indent="-151287" defTabSz="674258">
              <a:spcAft>
                <a:spcPts val="662"/>
              </a:spcAft>
              <a:buClr>
                <a:srgbClr val="0C3980"/>
              </a:buClr>
            </a:pPr>
            <a:r>
              <a:rPr lang="en-US" sz="927" dirty="0">
                <a:solidFill>
                  <a:prstClr val="black"/>
                </a:solidFill>
                <a:latin typeface="Whitman RomanOsF"/>
              </a:rPr>
              <a:t>Commitments to venture have been relatively stable over the past 10 years averaging 12.4% of total PE commitments since 1998.</a:t>
            </a:r>
          </a:p>
        </p:txBody>
      </p:sp>
      <p:graphicFrame>
        <p:nvGraphicFramePr>
          <p:cNvPr id="13" name="Content Placeholder 11">
            <a:extLst>
              <a:ext uri="{FF2B5EF4-FFF2-40B4-BE49-F238E27FC236}">
                <a16:creationId xmlns:a16="http://schemas.microsoft.com/office/drawing/2014/main" id="{6BEBE388-D6D7-4627-B9D0-F1420CBD265E}"/>
              </a:ext>
            </a:extLst>
          </p:cNvPr>
          <p:cNvGraphicFramePr>
            <a:graphicFrameLocks/>
          </p:cNvGraphicFramePr>
          <p:nvPr>
            <p:extLst>
              <p:ext uri="{D42A27DB-BD31-4B8C-83A1-F6EECF244321}">
                <p14:modId xmlns:p14="http://schemas.microsoft.com/office/powerpoint/2010/main" val="4180952722"/>
              </p:ext>
            </p:extLst>
          </p:nvPr>
        </p:nvGraphicFramePr>
        <p:xfrm>
          <a:off x="939193" y="1311088"/>
          <a:ext cx="7482028" cy="326406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63</a:t>
            </a:fld>
            <a:endParaRPr lang="en-US">
              <a:solidFill>
                <a:srgbClr val="0C3980"/>
              </a:solidFill>
            </a:endParaRPr>
          </a:p>
        </p:txBody>
      </p:sp>
    </p:spTree>
    <p:extLst>
      <p:ext uri="{BB962C8B-B14F-4D97-AF65-F5344CB8AC3E}">
        <p14:creationId xmlns:p14="http://schemas.microsoft.com/office/powerpoint/2010/main" val="34038927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C592-A109-42C9-B4FE-79096DDCE982}"/>
              </a:ext>
            </a:extLst>
          </p:cNvPr>
          <p:cNvSpPr>
            <a:spLocks noGrp="1"/>
          </p:cNvSpPr>
          <p:nvPr>
            <p:ph type="title"/>
          </p:nvPr>
        </p:nvSpPr>
        <p:spPr/>
        <p:txBody>
          <a:bodyPr/>
          <a:lstStyle/>
          <a:p>
            <a:r>
              <a:rPr lang="en-US" dirty="0"/>
              <a:t>VC Investments Since GFC Consistently Strong</a:t>
            </a:r>
          </a:p>
        </p:txBody>
      </p:sp>
      <p:sp>
        <p:nvSpPr>
          <p:cNvPr id="4" name="Text Placeholder 3">
            <a:extLst>
              <a:ext uri="{FF2B5EF4-FFF2-40B4-BE49-F238E27FC236}">
                <a16:creationId xmlns:a16="http://schemas.microsoft.com/office/drawing/2014/main" id="{FB1C38E7-9A74-4F0B-A4F3-B44287A530AE}"/>
              </a:ext>
            </a:extLst>
          </p:cNvPr>
          <p:cNvSpPr>
            <a:spLocks noGrp="1"/>
          </p:cNvSpPr>
          <p:nvPr>
            <p:ph type="body" sz="quarter" idx="13"/>
          </p:nvPr>
        </p:nvSpPr>
        <p:spPr/>
        <p:txBody>
          <a:bodyPr/>
          <a:lstStyle/>
          <a:p>
            <a:r>
              <a:rPr lang="en-US" dirty="0"/>
              <a:t>Notes: Data provided by Cambridge Associates LLC as of December 31, 2020. Venture Paid In reflects FSBA’s paid in commitments to venture funds annually as a percent of the private equity portfolio’s total paid in commitments annually. Venture NAV reflects the net asset value of FSBA’s venture capital investments as a percent of the total portfolio’s NAV. Data reflects secondary sales of assets over time. Net asset values are reflective of Q4 NAVs from 1998 to 2020. ¹ Growth rates are calculated on a compounded annual basis.</a:t>
            </a:r>
          </a:p>
          <a:p>
            <a:r>
              <a:rPr lang="en-US" dirty="0"/>
              <a:t>Copyright © 2021 by Cambridge Associates LLC. All rights reserved. Confidential.</a:t>
            </a:r>
          </a:p>
        </p:txBody>
      </p:sp>
      <p:grpSp>
        <p:nvGrpSpPr>
          <p:cNvPr id="7" name="gpTakeaway">
            <a:extLst>
              <a:ext uri="{FF2B5EF4-FFF2-40B4-BE49-F238E27FC236}">
                <a16:creationId xmlns:a16="http://schemas.microsoft.com/office/drawing/2014/main" id="{DEBD50F4-56C0-49C8-859A-C088141647C9}"/>
              </a:ext>
            </a:extLst>
          </p:cNvPr>
          <p:cNvGrpSpPr/>
          <p:nvPr/>
        </p:nvGrpSpPr>
        <p:grpSpPr>
          <a:xfrm>
            <a:off x="4680067" y="429634"/>
            <a:ext cx="3740727" cy="496196"/>
            <a:chOff x="5148072" y="649224"/>
            <a:chExt cx="4114800" cy="749808"/>
          </a:xfrm>
        </p:grpSpPr>
        <p:cxnSp>
          <p:nvCxnSpPr>
            <p:cNvPr id="8" name="lnTakeaway">
              <a:extLst>
                <a:ext uri="{FF2B5EF4-FFF2-40B4-BE49-F238E27FC236}">
                  <a16:creationId xmlns:a16="http://schemas.microsoft.com/office/drawing/2014/main" id="{A2FD3D57-CE56-409D-8F4D-2B9A878A0273}"/>
                </a:ext>
              </a:extLst>
            </p:cNvPr>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bTakeaway">
              <a:extLst>
                <a:ext uri="{FF2B5EF4-FFF2-40B4-BE49-F238E27FC236}">
                  <a16:creationId xmlns:a16="http://schemas.microsoft.com/office/drawing/2014/main" id="{600725F2-C707-4A4F-83A3-495ED1A6CAD7}"/>
                </a:ext>
              </a:extLst>
            </p:cNvPr>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816320">
                <a:lnSpc>
                  <a:spcPct val="90000"/>
                </a:lnSpc>
                <a:spcAft>
                  <a:spcPts val="801"/>
                </a:spcAft>
              </a:pPr>
              <a:r>
                <a:rPr lang="en-US" sz="800" dirty="0">
                  <a:solidFill>
                    <a:prstClr val="black"/>
                  </a:solidFill>
                  <a:latin typeface="Alright Sans Regular"/>
                </a:rPr>
                <a:t>As of December 31, 2020</a:t>
              </a:r>
            </a:p>
          </p:txBody>
        </p:sp>
      </p:grpSp>
      <p:sp>
        <p:nvSpPr>
          <p:cNvPr id="10" name="Content Placeholder 8">
            <a:extLst>
              <a:ext uri="{FF2B5EF4-FFF2-40B4-BE49-F238E27FC236}">
                <a16:creationId xmlns:a16="http://schemas.microsoft.com/office/drawing/2014/main" id="{902139B2-1F57-4EED-930F-56B564FDE74F}"/>
              </a:ext>
            </a:extLst>
          </p:cNvPr>
          <p:cNvSpPr txBox="1">
            <a:spLocks/>
          </p:cNvSpPr>
          <p:nvPr/>
        </p:nvSpPr>
        <p:spPr>
          <a:xfrm>
            <a:off x="939339" y="1065007"/>
            <a:ext cx="7481454" cy="3509682"/>
          </a:xfrm>
          <a:prstGeom prst="rect">
            <a:avLst/>
          </a:prstGeom>
        </p:spPr>
        <p:txBody>
          <a:bodyPr vert="horz" lIns="0" tIns="0" rIns="0" bIns="0" rtlCol="0">
            <a:noAutofit/>
          </a:bodyPr>
          <a:lstStyle>
            <a:lvl1pPr marL="228600" indent="-228600" algn="l" defTabSz="1018824" rtl="0" eaLnBrk="1" latinLnBrk="0" hangingPunct="1">
              <a:lnSpc>
                <a:spcPct val="90000"/>
              </a:lnSpc>
              <a:spcBef>
                <a:spcPts val="0"/>
              </a:spcBef>
              <a:spcAft>
                <a:spcPts val="1000"/>
              </a:spcAft>
              <a:buClr>
                <a:schemeClr val="tx2"/>
              </a:buClr>
              <a:buSzPct val="75000"/>
              <a:buFont typeface="Wingdings" panose="05000000000000000000" pitchFamily="2" charset="2"/>
              <a:buChar char="n"/>
              <a:defRPr sz="1800" kern="1200">
                <a:solidFill>
                  <a:schemeClr val="tx1"/>
                </a:solidFill>
                <a:latin typeface="+mn-lt"/>
                <a:ea typeface="+mn-ea"/>
                <a:cs typeface="+mn-cs"/>
              </a:defRPr>
            </a:lvl1pPr>
            <a:lvl2pPr marL="4572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600" kern="1200">
                <a:solidFill>
                  <a:schemeClr val="tx1"/>
                </a:solidFill>
                <a:latin typeface="+mn-lt"/>
                <a:ea typeface="+mn-ea"/>
                <a:cs typeface="+mn-cs"/>
              </a:defRPr>
            </a:lvl2pPr>
            <a:lvl3pPr marL="6858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3pPr>
            <a:lvl4pPr marL="9144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4pPr>
            <a:lvl5pPr marL="11430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151287" indent="-151287" defTabSz="674258">
              <a:spcAft>
                <a:spcPts val="662"/>
              </a:spcAft>
              <a:buClr>
                <a:srgbClr val="0C3980"/>
              </a:buClr>
            </a:pPr>
            <a:r>
              <a:rPr lang="en-US" sz="927" dirty="0">
                <a:solidFill>
                  <a:prstClr val="black"/>
                </a:solidFill>
                <a:latin typeface="Whitman RomanOsF"/>
              </a:rPr>
              <a:t>Since the GFC, FSBA’s venture portfolio has done exceptionally well as shown by the outpacing of NAV compared to paid in commitments as a percent of the total PE portfolio.</a:t>
            </a:r>
          </a:p>
          <a:p>
            <a:pPr marL="302575" lvl="1" indent="-151287" defTabSz="674258">
              <a:spcAft>
                <a:spcPts val="662"/>
              </a:spcAft>
              <a:buClr>
                <a:srgbClr val="A7A9AC"/>
              </a:buClr>
            </a:pPr>
            <a:r>
              <a:rPr lang="en-US" sz="794" dirty="0">
                <a:solidFill>
                  <a:prstClr val="black"/>
                </a:solidFill>
                <a:latin typeface="Whitman RomanOsF"/>
              </a:rPr>
              <a:t>Average annual difference between paid-in capital and NAV for the period of 2015-2020 is 10.9%</a:t>
            </a:r>
          </a:p>
        </p:txBody>
      </p:sp>
      <p:graphicFrame>
        <p:nvGraphicFramePr>
          <p:cNvPr id="14" name="Content Placeholder 13">
            <a:extLst>
              <a:ext uri="{FF2B5EF4-FFF2-40B4-BE49-F238E27FC236}">
                <a16:creationId xmlns:a16="http://schemas.microsoft.com/office/drawing/2014/main" id="{D82998E0-F993-4CE6-8726-BAAF0AE49FDF}"/>
              </a:ext>
            </a:extLst>
          </p:cNvPr>
          <p:cNvGraphicFramePr>
            <a:graphicFrameLocks noGrp="1"/>
          </p:cNvGraphicFramePr>
          <p:nvPr>
            <p:ph idx="1"/>
            <p:extLst>
              <p:ext uri="{D42A27DB-BD31-4B8C-83A1-F6EECF244321}">
                <p14:modId xmlns:p14="http://schemas.microsoft.com/office/powerpoint/2010/main" val="3147081113"/>
              </p:ext>
            </p:extLst>
          </p:nvPr>
        </p:nvGraphicFramePr>
        <p:xfrm>
          <a:off x="830986" y="1657751"/>
          <a:ext cx="7482028" cy="331449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64</a:t>
            </a:fld>
            <a:endParaRPr lang="en-US">
              <a:solidFill>
                <a:srgbClr val="0C3980"/>
              </a:solidFill>
            </a:endParaRPr>
          </a:p>
        </p:txBody>
      </p:sp>
    </p:spTree>
    <p:extLst>
      <p:ext uri="{BB962C8B-B14F-4D97-AF65-F5344CB8AC3E}">
        <p14:creationId xmlns:p14="http://schemas.microsoft.com/office/powerpoint/2010/main" val="16774201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CF43-0F07-4668-8053-19BEF03BDB95}"/>
              </a:ext>
            </a:extLst>
          </p:cNvPr>
          <p:cNvSpPr>
            <a:spLocks noGrp="1"/>
          </p:cNvSpPr>
          <p:nvPr>
            <p:ph type="title"/>
          </p:nvPr>
        </p:nvSpPr>
        <p:spPr>
          <a:xfrm>
            <a:off x="939338" y="429634"/>
            <a:ext cx="3740729" cy="496196"/>
          </a:xfrm>
        </p:spPr>
        <p:txBody>
          <a:bodyPr/>
          <a:lstStyle/>
          <a:p>
            <a:r>
              <a:rPr lang="en-US" dirty="0"/>
              <a:t>VC NAV Growth Rate Has Outpaced the Overall Portfolio</a:t>
            </a:r>
          </a:p>
        </p:txBody>
      </p:sp>
      <p:sp>
        <p:nvSpPr>
          <p:cNvPr id="4" name="Text Placeholder 3">
            <a:extLst>
              <a:ext uri="{FF2B5EF4-FFF2-40B4-BE49-F238E27FC236}">
                <a16:creationId xmlns:a16="http://schemas.microsoft.com/office/drawing/2014/main" id="{B1C16037-1202-4004-8ED3-E701562796D6}"/>
              </a:ext>
            </a:extLst>
          </p:cNvPr>
          <p:cNvSpPr>
            <a:spLocks noGrp="1"/>
          </p:cNvSpPr>
          <p:nvPr>
            <p:ph type="body" sz="quarter" idx="13"/>
          </p:nvPr>
        </p:nvSpPr>
        <p:spPr/>
        <p:txBody>
          <a:bodyPr/>
          <a:lstStyle/>
          <a:p>
            <a:r>
              <a:rPr lang="en-US" dirty="0"/>
              <a:t>Notes: Data provided by Cambridge Associates LLC as of December 31, 2020. Data reflects secondary sales of assets over time. Data excludes legacy funds. NAV growth rates are calculated on a compounded annual basis.</a:t>
            </a:r>
          </a:p>
          <a:p>
            <a:r>
              <a:rPr lang="en-US" dirty="0"/>
              <a:t>Copyright © 2021 by Cambridge Associates LLC. All rights reserved. Confidential.</a:t>
            </a:r>
          </a:p>
        </p:txBody>
      </p:sp>
      <p:graphicFrame>
        <p:nvGraphicFramePr>
          <p:cNvPr id="5" name="Content Placeholder 4">
            <a:extLst>
              <a:ext uri="{FF2B5EF4-FFF2-40B4-BE49-F238E27FC236}">
                <a16:creationId xmlns:a16="http://schemas.microsoft.com/office/drawing/2014/main" id="{20FF1F93-7E86-4DE6-8A18-D806A9FA01B6}"/>
              </a:ext>
            </a:extLst>
          </p:cNvPr>
          <p:cNvGraphicFramePr>
            <a:graphicFrameLocks noGrp="1"/>
          </p:cNvGraphicFramePr>
          <p:nvPr>
            <p:ph idx="1"/>
            <p:extLst>
              <p:ext uri="{D42A27DB-BD31-4B8C-83A1-F6EECF244321}">
                <p14:modId xmlns:p14="http://schemas.microsoft.com/office/powerpoint/2010/main" val="3118066591"/>
              </p:ext>
            </p:extLst>
          </p:nvPr>
        </p:nvGraphicFramePr>
        <p:xfrm>
          <a:off x="939193" y="1065259"/>
          <a:ext cx="7482028" cy="3509893"/>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pTakeaway">
            <a:extLst>
              <a:ext uri="{FF2B5EF4-FFF2-40B4-BE49-F238E27FC236}">
                <a16:creationId xmlns:a16="http://schemas.microsoft.com/office/drawing/2014/main" id="{8E5F5362-4698-413E-8FBF-7178A97D9DC6}"/>
              </a:ext>
            </a:extLst>
          </p:cNvPr>
          <p:cNvGrpSpPr/>
          <p:nvPr/>
        </p:nvGrpSpPr>
        <p:grpSpPr>
          <a:xfrm>
            <a:off x="4680067" y="429634"/>
            <a:ext cx="3740727" cy="496196"/>
            <a:chOff x="5148072" y="649224"/>
            <a:chExt cx="4114800" cy="749808"/>
          </a:xfrm>
        </p:grpSpPr>
        <p:cxnSp>
          <p:nvCxnSpPr>
            <p:cNvPr id="7" name="lnTakeaway">
              <a:extLst>
                <a:ext uri="{FF2B5EF4-FFF2-40B4-BE49-F238E27FC236}">
                  <a16:creationId xmlns:a16="http://schemas.microsoft.com/office/drawing/2014/main" id="{38F61D4F-861E-47DC-8459-2B177FD1030E}"/>
                </a:ext>
              </a:extLst>
            </p:cNvPr>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bTakeaway">
              <a:extLst>
                <a:ext uri="{FF2B5EF4-FFF2-40B4-BE49-F238E27FC236}">
                  <a16:creationId xmlns:a16="http://schemas.microsoft.com/office/drawing/2014/main" id="{14280C9F-9EC9-4074-8328-E53FC4C30C59}"/>
                </a:ext>
              </a:extLst>
            </p:cNvPr>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816320">
                <a:lnSpc>
                  <a:spcPct val="90000"/>
                </a:lnSpc>
                <a:spcAft>
                  <a:spcPts val="801"/>
                </a:spcAft>
              </a:pPr>
              <a:r>
                <a:rPr lang="en-US" sz="800" dirty="0">
                  <a:solidFill>
                    <a:prstClr val="black"/>
                  </a:solidFill>
                  <a:latin typeface="Alright Sans Regular"/>
                </a:rPr>
                <a:t>As of December 31, 2020</a:t>
              </a:r>
            </a:p>
          </p:txBody>
        </p:sp>
      </p:grpSp>
      <p:sp>
        <p:nvSpPr>
          <p:cNvPr id="9" name="Slide Number Placeholder 8"/>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65</a:t>
            </a:fld>
            <a:endParaRPr lang="en-US">
              <a:solidFill>
                <a:srgbClr val="0C3980"/>
              </a:solidFill>
            </a:endParaRPr>
          </a:p>
        </p:txBody>
      </p:sp>
    </p:spTree>
    <p:extLst>
      <p:ext uri="{BB962C8B-B14F-4D97-AF65-F5344CB8AC3E}">
        <p14:creationId xmlns:p14="http://schemas.microsoft.com/office/powerpoint/2010/main" val="32681464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7050-673B-48B4-AC8F-8F11B7E904FF}"/>
              </a:ext>
            </a:extLst>
          </p:cNvPr>
          <p:cNvSpPr>
            <a:spLocks noGrp="1"/>
          </p:cNvSpPr>
          <p:nvPr>
            <p:ph type="title"/>
          </p:nvPr>
        </p:nvSpPr>
        <p:spPr/>
        <p:txBody>
          <a:bodyPr/>
          <a:lstStyle/>
          <a:p>
            <a:r>
              <a:rPr lang="en-US" dirty="0"/>
              <a:t>Venture Exposure Compared to the Broader PE Portfolio</a:t>
            </a:r>
          </a:p>
        </p:txBody>
      </p:sp>
      <p:sp>
        <p:nvSpPr>
          <p:cNvPr id="4" name="Text Placeholder 3">
            <a:extLst>
              <a:ext uri="{FF2B5EF4-FFF2-40B4-BE49-F238E27FC236}">
                <a16:creationId xmlns:a16="http://schemas.microsoft.com/office/drawing/2014/main" id="{AA69482B-5AAE-48D0-940D-9EDB0E83A1FC}"/>
              </a:ext>
            </a:extLst>
          </p:cNvPr>
          <p:cNvSpPr>
            <a:spLocks noGrp="1"/>
          </p:cNvSpPr>
          <p:nvPr>
            <p:ph type="body" sz="quarter" idx="13"/>
          </p:nvPr>
        </p:nvSpPr>
        <p:spPr/>
        <p:txBody>
          <a:bodyPr/>
          <a:lstStyle/>
          <a:p>
            <a:r>
              <a:rPr lang="en-US" dirty="0"/>
              <a:t>Notes: Data provided by Cambridge Associates LLC as of December 31, 2020. Data reflects secondary sales of assets over time. Data excludes legacy funds. Data includes subsequent commitments made in the first quarter of 2021.</a:t>
            </a:r>
          </a:p>
          <a:p>
            <a:r>
              <a:rPr lang="en-US" dirty="0"/>
              <a:t>Copyright © 2021 by Cambridge Associates LLC. All rights reserved. Confidential.</a:t>
            </a:r>
          </a:p>
          <a:p>
            <a:endParaRPr lang="en-US" dirty="0"/>
          </a:p>
        </p:txBody>
      </p:sp>
      <p:graphicFrame>
        <p:nvGraphicFramePr>
          <p:cNvPr id="5" name="Content Placeholder 4">
            <a:extLst>
              <a:ext uri="{FF2B5EF4-FFF2-40B4-BE49-F238E27FC236}">
                <a16:creationId xmlns:a16="http://schemas.microsoft.com/office/drawing/2014/main" id="{00000000-0008-0000-0D00-000002000000}"/>
              </a:ext>
            </a:extLst>
          </p:cNvPr>
          <p:cNvGraphicFramePr>
            <a:graphicFrameLocks noGrp="1"/>
          </p:cNvGraphicFramePr>
          <p:nvPr>
            <p:ph idx="1"/>
            <p:extLst>
              <p:ext uri="{D42A27DB-BD31-4B8C-83A1-F6EECF244321}">
                <p14:modId xmlns:p14="http://schemas.microsoft.com/office/powerpoint/2010/main" val="1021062348"/>
              </p:ext>
            </p:extLst>
          </p:nvPr>
        </p:nvGraphicFramePr>
        <p:xfrm>
          <a:off x="939193" y="1260662"/>
          <a:ext cx="7482028" cy="3314490"/>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a:extLst>
              <a:ext uri="{FF2B5EF4-FFF2-40B4-BE49-F238E27FC236}">
                <a16:creationId xmlns:a16="http://schemas.microsoft.com/office/drawing/2014/main" id="{FED3D4C7-0366-41EB-A6CF-6F907638B9C9}"/>
              </a:ext>
            </a:extLst>
          </p:cNvPr>
          <p:cNvSpPr/>
          <p:nvPr/>
        </p:nvSpPr>
        <p:spPr>
          <a:xfrm>
            <a:off x="1320744" y="3428285"/>
            <a:ext cx="352985" cy="252132"/>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0256" tIns="30256" rIns="30256" bIns="30256" numCol="1" spcCol="0" rtlCol="0" fromWordArt="0" anchor="ctr" anchorCtr="0" forceAA="0" compatLnSpc="1">
            <a:prstTxWarp prst="textNoShape">
              <a:avLst/>
            </a:prstTxWarp>
            <a:noAutofit/>
          </a:bodyPr>
          <a:lstStyle/>
          <a:p>
            <a:pPr algn="ctr" defTabSz="674258">
              <a:lnSpc>
                <a:spcPct val="90000"/>
              </a:lnSpc>
              <a:spcAft>
                <a:spcPts val="662"/>
              </a:spcAft>
            </a:pPr>
            <a:endParaRPr lang="en-US" sz="1191" dirty="0">
              <a:solidFill>
                <a:prstClr val="black"/>
              </a:solidFill>
              <a:latin typeface="Whitman RomanOsF"/>
            </a:endParaRPr>
          </a:p>
        </p:txBody>
      </p:sp>
      <p:sp>
        <p:nvSpPr>
          <p:cNvPr id="7" name="Oval 6">
            <a:extLst>
              <a:ext uri="{FF2B5EF4-FFF2-40B4-BE49-F238E27FC236}">
                <a16:creationId xmlns:a16="http://schemas.microsoft.com/office/drawing/2014/main" id="{411F7C73-E7BD-4711-AAD5-ED8E01B03342}"/>
              </a:ext>
            </a:extLst>
          </p:cNvPr>
          <p:cNvSpPr/>
          <p:nvPr/>
        </p:nvSpPr>
        <p:spPr>
          <a:xfrm>
            <a:off x="3109633" y="3380832"/>
            <a:ext cx="352985" cy="252132"/>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0256" tIns="30256" rIns="30256" bIns="30256" numCol="1" spcCol="0" rtlCol="0" fromWordArt="0" anchor="ctr" anchorCtr="0" forceAA="0" compatLnSpc="1">
            <a:prstTxWarp prst="textNoShape">
              <a:avLst/>
            </a:prstTxWarp>
            <a:noAutofit/>
          </a:bodyPr>
          <a:lstStyle/>
          <a:p>
            <a:pPr algn="ctr" defTabSz="674258">
              <a:lnSpc>
                <a:spcPct val="90000"/>
              </a:lnSpc>
              <a:spcAft>
                <a:spcPts val="662"/>
              </a:spcAft>
            </a:pPr>
            <a:endParaRPr lang="en-US" sz="1191" dirty="0">
              <a:solidFill>
                <a:prstClr val="black"/>
              </a:solidFill>
              <a:latin typeface="Whitman RomanOsF"/>
            </a:endParaRPr>
          </a:p>
        </p:txBody>
      </p:sp>
      <p:sp>
        <p:nvSpPr>
          <p:cNvPr id="8" name="Oval 7">
            <a:extLst>
              <a:ext uri="{FF2B5EF4-FFF2-40B4-BE49-F238E27FC236}">
                <a16:creationId xmlns:a16="http://schemas.microsoft.com/office/drawing/2014/main" id="{306F2DFC-9D5C-4336-AAD5-A597B5408BA7}"/>
              </a:ext>
            </a:extLst>
          </p:cNvPr>
          <p:cNvSpPr/>
          <p:nvPr/>
        </p:nvSpPr>
        <p:spPr>
          <a:xfrm>
            <a:off x="4924985" y="2786223"/>
            <a:ext cx="352985" cy="252132"/>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0256" tIns="30256" rIns="30256" bIns="30256" numCol="1" spcCol="0" rtlCol="0" fromWordArt="0" anchor="ctr" anchorCtr="0" forceAA="0" compatLnSpc="1">
            <a:prstTxWarp prst="textNoShape">
              <a:avLst/>
            </a:prstTxWarp>
            <a:noAutofit/>
          </a:bodyPr>
          <a:lstStyle/>
          <a:p>
            <a:pPr algn="ctr" defTabSz="674258">
              <a:lnSpc>
                <a:spcPct val="90000"/>
              </a:lnSpc>
              <a:spcAft>
                <a:spcPts val="662"/>
              </a:spcAft>
            </a:pPr>
            <a:endParaRPr lang="en-US" sz="1191" dirty="0">
              <a:solidFill>
                <a:prstClr val="black"/>
              </a:solidFill>
              <a:latin typeface="Whitman RomanOsF"/>
            </a:endParaRPr>
          </a:p>
        </p:txBody>
      </p:sp>
      <p:sp>
        <p:nvSpPr>
          <p:cNvPr id="9" name="Oval 8">
            <a:extLst>
              <a:ext uri="{FF2B5EF4-FFF2-40B4-BE49-F238E27FC236}">
                <a16:creationId xmlns:a16="http://schemas.microsoft.com/office/drawing/2014/main" id="{2B01CA3C-3C76-4EC2-9D0C-B414C9836D0A}"/>
              </a:ext>
            </a:extLst>
          </p:cNvPr>
          <p:cNvSpPr/>
          <p:nvPr/>
        </p:nvSpPr>
        <p:spPr>
          <a:xfrm>
            <a:off x="6698316" y="3050802"/>
            <a:ext cx="352985" cy="252132"/>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0256" tIns="30256" rIns="30256" bIns="30256" numCol="1" spcCol="0" rtlCol="0" fromWordArt="0" anchor="ctr" anchorCtr="0" forceAA="0" compatLnSpc="1">
            <a:prstTxWarp prst="textNoShape">
              <a:avLst/>
            </a:prstTxWarp>
            <a:noAutofit/>
          </a:bodyPr>
          <a:lstStyle/>
          <a:p>
            <a:pPr algn="ctr" defTabSz="674258">
              <a:lnSpc>
                <a:spcPct val="90000"/>
              </a:lnSpc>
              <a:spcAft>
                <a:spcPts val="662"/>
              </a:spcAft>
            </a:pPr>
            <a:endParaRPr lang="en-US" sz="1191" dirty="0">
              <a:solidFill>
                <a:prstClr val="black"/>
              </a:solidFill>
              <a:latin typeface="Whitman RomanOsF"/>
            </a:endParaRPr>
          </a:p>
        </p:txBody>
      </p:sp>
      <p:grpSp>
        <p:nvGrpSpPr>
          <p:cNvPr id="10" name="gpTakeaway">
            <a:extLst>
              <a:ext uri="{FF2B5EF4-FFF2-40B4-BE49-F238E27FC236}">
                <a16:creationId xmlns:a16="http://schemas.microsoft.com/office/drawing/2014/main" id="{2B56C46C-F623-4E3E-931F-8109F99D1F4B}"/>
              </a:ext>
            </a:extLst>
          </p:cNvPr>
          <p:cNvGrpSpPr/>
          <p:nvPr/>
        </p:nvGrpSpPr>
        <p:grpSpPr>
          <a:xfrm>
            <a:off x="4680067" y="429634"/>
            <a:ext cx="3740727" cy="496196"/>
            <a:chOff x="5148072" y="649224"/>
            <a:chExt cx="4114800" cy="749808"/>
          </a:xfrm>
        </p:grpSpPr>
        <p:cxnSp>
          <p:nvCxnSpPr>
            <p:cNvPr id="11" name="lnTakeaway">
              <a:extLst>
                <a:ext uri="{FF2B5EF4-FFF2-40B4-BE49-F238E27FC236}">
                  <a16:creationId xmlns:a16="http://schemas.microsoft.com/office/drawing/2014/main" id="{DC584FAC-A35F-4CC3-BFC7-8FA4932EE86B}"/>
                </a:ext>
              </a:extLst>
            </p:cNvPr>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bTakeaway">
              <a:extLst>
                <a:ext uri="{FF2B5EF4-FFF2-40B4-BE49-F238E27FC236}">
                  <a16:creationId xmlns:a16="http://schemas.microsoft.com/office/drawing/2014/main" id="{6321E4A9-3C23-437E-AFD3-B38E235A7E3F}"/>
                </a:ext>
              </a:extLst>
            </p:cNvPr>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816320">
                <a:lnSpc>
                  <a:spcPct val="90000"/>
                </a:lnSpc>
                <a:spcAft>
                  <a:spcPts val="801"/>
                </a:spcAft>
              </a:pPr>
              <a:r>
                <a:rPr lang="en-US" sz="800" dirty="0">
                  <a:solidFill>
                    <a:prstClr val="black"/>
                  </a:solidFill>
                  <a:latin typeface="Alright Sans Regular"/>
                </a:rPr>
                <a:t>As of December 31, 2020</a:t>
              </a:r>
            </a:p>
          </p:txBody>
        </p:sp>
      </p:grpSp>
      <p:sp>
        <p:nvSpPr>
          <p:cNvPr id="13" name="Content Placeholder 8">
            <a:extLst>
              <a:ext uri="{FF2B5EF4-FFF2-40B4-BE49-F238E27FC236}">
                <a16:creationId xmlns:a16="http://schemas.microsoft.com/office/drawing/2014/main" id="{90729030-BEF1-4464-9121-D77CA92A76B8}"/>
              </a:ext>
            </a:extLst>
          </p:cNvPr>
          <p:cNvSpPr txBox="1">
            <a:spLocks/>
          </p:cNvSpPr>
          <p:nvPr/>
        </p:nvSpPr>
        <p:spPr>
          <a:xfrm>
            <a:off x="939339" y="1065007"/>
            <a:ext cx="7481454" cy="461444"/>
          </a:xfrm>
          <a:prstGeom prst="rect">
            <a:avLst/>
          </a:prstGeom>
        </p:spPr>
        <p:txBody>
          <a:bodyPr vert="horz" lIns="0" tIns="0" rIns="0" bIns="0" rtlCol="0">
            <a:noAutofit/>
          </a:bodyPr>
          <a:lstStyle>
            <a:lvl1pPr marL="228600" indent="-228600" algn="l" defTabSz="1018824" rtl="0" eaLnBrk="1" latinLnBrk="0" hangingPunct="1">
              <a:lnSpc>
                <a:spcPct val="90000"/>
              </a:lnSpc>
              <a:spcBef>
                <a:spcPts val="0"/>
              </a:spcBef>
              <a:spcAft>
                <a:spcPts val="1000"/>
              </a:spcAft>
              <a:buClr>
                <a:schemeClr val="tx2"/>
              </a:buClr>
              <a:buSzPct val="75000"/>
              <a:buFont typeface="Wingdings" panose="05000000000000000000" pitchFamily="2" charset="2"/>
              <a:buChar char="n"/>
              <a:defRPr sz="1800" kern="1200">
                <a:solidFill>
                  <a:schemeClr val="tx1"/>
                </a:solidFill>
                <a:latin typeface="+mn-lt"/>
                <a:ea typeface="+mn-ea"/>
                <a:cs typeface="+mn-cs"/>
              </a:defRPr>
            </a:lvl1pPr>
            <a:lvl2pPr marL="4572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600" kern="1200">
                <a:solidFill>
                  <a:schemeClr val="tx1"/>
                </a:solidFill>
                <a:latin typeface="+mn-lt"/>
                <a:ea typeface="+mn-ea"/>
                <a:cs typeface="+mn-cs"/>
              </a:defRPr>
            </a:lvl2pPr>
            <a:lvl3pPr marL="6858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3pPr>
            <a:lvl4pPr marL="9144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4pPr>
            <a:lvl5pPr marL="11430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151287" indent="-151287" defTabSz="674258">
              <a:spcAft>
                <a:spcPts val="662"/>
              </a:spcAft>
              <a:buClr>
                <a:srgbClr val="0C3980"/>
              </a:buClr>
            </a:pPr>
            <a:r>
              <a:rPr lang="en-US" sz="927" dirty="0">
                <a:solidFill>
                  <a:prstClr val="black"/>
                </a:solidFill>
                <a:latin typeface="Whitman RomanOsF"/>
              </a:rPr>
              <a:t>Based on paid-in capital, venture capital represents ~12% of the portfolio.</a:t>
            </a:r>
            <a:endParaRPr lang="en-US" sz="794" dirty="0">
              <a:solidFill>
                <a:prstClr val="black"/>
              </a:solidFill>
              <a:latin typeface="Whitman RomanOsF"/>
            </a:endParaRPr>
          </a:p>
        </p:txBody>
      </p:sp>
      <p:sp>
        <p:nvSpPr>
          <p:cNvPr id="14" name="Slide Number Placeholder 13"/>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66</a:t>
            </a:fld>
            <a:endParaRPr lang="en-US">
              <a:solidFill>
                <a:srgbClr val="0C3980"/>
              </a:solidFill>
            </a:endParaRPr>
          </a:p>
        </p:txBody>
      </p:sp>
    </p:spTree>
    <p:extLst>
      <p:ext uri="{BB962C8B-B14F-4D97-AF65-F5344CB8AC3E}">
        <p14:creationId xmlns:p14="http://schemas.microsoft.com/office/powerpoint/2010/main" val="2771572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4C7B2E-20A9-475E-9CB2-603252405E4A}"/>
              </a:ext>
            </a:extLst>
          </p:cNvPr>
          <p:cNvSpPr>
            <a:spLocks noGrp="1"/>
          </p:cNvSpPr>
          <p:nvPr>
            <p:ph type="title"/>
          </p:nvPr>
        </p:nvSpPr>
        <p:spPr/>
        <p:txBody>
          <a:bodyPr/>
          <a:lstStyle/>
          <a:p>
            <a:r>
              <a:rPr lang="en-US" dirty="0"/>
              <a:t>Venture has outperformed in the last 1-3 years</a:t>
            </a:r>
          </a:p>
        </p:txBody>
      </p:sp>
      <p:sp>
        <p:nvSpPr>
          <p:cNvPr id="2" name="TextBox 1">
            <a:extLst>
              <a:ext uri="{FF2B5EF4-FFF2-40B4-BE49-F238E27FC236}">
                <a16:creationId xmlns:a16="http://schemas.microsoft.com/office/drawing/2014/main" id="{F7667EDF-3EB0-491A-9D43-615796A230E2}"/>
              </a:ext>
            </a:extLst>
          </p:cNvPr>
          <p:cNvSpPr txBox="1"/>
          <p:nvPr/>
        </p:nvSpPr>
        <p:spPr>
          <a:xfrm>
            <a:off x="8253133" y="4487956"/>
            <a:ext cx="352985" cy="352985"/>
          </a:xfrm>
          <a:prstGeom prst="rect">
            <a:avLst/>
          </a:prstGeom>
          <a:solidFill>
            <a:schemeClr val="bg1"/>
          </a:solidFill>
        </p:spPr>
        <p:txBody>
          <a:bodyPr wrap="square" lIns="30256" rIns="30256" rtlCol="0" anchor="t" anchorCtr="0">
            <a:noAutofit/>
          </a:bodyPr>
          <a:lstStyle/>
          <a:p>
            <a:pPr defTabSz="674258">
              <a:lnSpc>
                <a:spcPct val="90000"/>
              </a:lnSpc>
              <a:spcAft>
                <a:spcPts val="662"/>
              </a:spcAft>
            </a:pPr>
            <a:endParaRPr lang="en-US" sz="1191" dirty="0">
              <a:solidFill>
                <a:prstClr val="black"/>
              </a:solidFill>
              <a:latin typeface="Whitman RomanOsF"/>
              <a:cs typeface="Arial"/>
            </a:endParaRPr>
          </a:p>
        </p:txBody>
      </p:sp>
      <p:graphicFrame>
        <p:nvGraphicFramePr>
          <p:cNvPr id="8" name="object 7">
            <a:extLst>
              <a:ext uri="{FF2B5EF4-FFF2-40B4-BE49-F238E27FC236}">
                <a16:creationId xmlns:a16="http://schemas.microsoft.com/office/drawing/2014/main" id="{0D772A14-4A4A-4EA8-877B-9434AAA8A7A8}"/>
              </a:ext>
            </a:extLst>
          </p:cNvPr>
          <p:cNvGraphicFramePr>
            <a:graphicFrameLocks noGrp="1"/>
          </p:cNvGraphicFramePr>
          <p:nvPr>
            <p:extLst>
              <p:ext uri="{D42A27DB-BD31-4B8C-83A1-F6EECF244321}">
                <p14:modId xmlns:p14="http://schemas.microsoft.com/office/powerpoint/2010/main" val="1468285214"/>
              </p:ext>
            </p:extLst>
          </p:nvPr>
        </p:nvGraphicFramePr>
        <p:xfrm>
          <a:off x="883952" y="1159809"/>
          <a:ext cx="7587904" cy="2413593"/>
        </p:xfrm>
        <a:graphic>
          <a:graphicData uri="http://schemas.openxmlformats.org/drawingml/2006/table">
            <a:tbl>
              <a:tblPr firstRow="1" bandRow="1">
                <a:tableStyleId>{2D5ABB26-0587-4C30-8999-92F81FD0307C}</a:tableStyleId>
              </a:tblPr>
              <a:tblGrid>
                <a:gridCol w="2528240">
                  <a:extLst>
                    <a:ext uri="{9D8B030D-6E8A-4147-A177-3AD203B41FA5}">
                      <a16:colId xmlns:a16="http://schemas.microsoft.com/office/drawing/2014/main" val="20000"/>
                    </a:ext>
                  </a:extLst>
                </a:gridCol>
                <a:gridCol w="1264916">
                  <a:extLst>
                    <a:ext uri="{9D8B030D-6E8A-4147-A177-3AD203B41FA5}">
                      <a16:colId xmlns:a16="http://schemas.microsoft.com/office/drawing/2014/main" val="20002"/>
                    </a:ext>
                  </a:extLst>
                </a:gridCol>
                <a:gridCol w="1264916">
                  <a:extLst>
                    <a:ext uri="{9D8B030D-6E8A-4147-A177-3AD203B41FA5}">
                      <a16:colId xmlns:a16="http://schemas.microsoft.com/office/drawing/2014/main" val="20003"/>
                    </a:ext>
                  </a:extLst>
                </a:gridCol>
                <a:gridCol w="1264916">
                  <a:extLst>
                    <a:ext uri="{9D8B030D-6E8A-4147-A177-3AD203B41FA5}">
                      <a16:colId xmlns:a16="http://schemas.microsoft.com/office/drawing/2014/main" val="20004"/>
                    </a:ext>
                  </a:extLst>
                </a:gridCol>
                <a:gridCol w="1264916">
                  <a:extLst>
                    <a:ext uri="{9D8B030D-6E8A-4147-A177-3AD203B41FA5}">
                      <a16:colId xmlns:a16="http://schemas.microsoft.com/office/drawing/2014/main" val="20005"/>
                    </a:ext>
                  </a:extLst>
                </a:gridCol>
              </a:tblGrid>
              <a:tr h="178777">
                <a:tc>
                  <a:txBody>
                    <a:bodyPr/>
                    <a:lstStyle/>
                    <a:p>
                      <a:pPr marL="1905" algn="ctr">
                        <a:lnSpc>
                          <a:spcPct val="100000"/>
                        </a:lnSpc>
                        <a:spcBef>
                          <a:spcPts val="270"/>
                        </a:spcBef>
                      </a:pPr>
                      <a:r>
                        <a:rPr sz="700" b="1" spc="15" dirty="0">
                          <a:solidFill>
                            <a:srgbClr val="FFFFFF"/>
                          </a:solidFill>
                          <a:latin typeface="Source Sans Pro"/>
                          <a:cs typeface="Source Sans Pro"/>
                        </a:rPr>
                        <a:t>INDEX</a:t>
                      </a:r>
                      <a:endParaRPr sz="700">
                        <a:latin typeface="Source Sans Pro"/>
                        <a:cs typeface="Source Sans Pro"/>
                      </a:endParaRPr>
                    </a:p>
                  </a:txBody>
                  <a:tcPr marL="0" marR="0" marT="2269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1A8CF"/>
                    </a:solidFill>
                  </a:tcPr>
                </a:tc>
                <a:tc>
                  <a:txBody>
                    <a:bodyPr/>
                    <a:lstStyle/>
                    <a:p>
                      <a:pPr marR="38735" algn="r">
                        <a:lnSpc>
                          <a:spcPct val="100000"/>
                        </a:lnSpc>
                        <a:spcBef>
                          <a:spcPts val="270"/>
                        </a:spcBef>
                      </a:pPr>
                      <a:r>
                        <a:rPr sz="700" b="1" spc="20" dirty="0">
                          <a:solidFill>
                            <a:srgbClr val="FFFFFF"/>
                          </a:solidFill>
                          <a:latin typeface="Source Sans Pro"/>
                          <a:cs typeface="Source Sans Pro"/>
                        </a:rPr>
                        <a:t>1</a:t>
                      </a:r>
                      <a:r>
                        <a:rPr sz="700" b="1" dirty="0">
                          <a:solidFill>
                            <a:srgbClr val="FFFFFF"/>
                          </a:solidFill>
                          <a:latin typeface="Source Sans Pro"/>
                          <a:cs typeface="Source Sans Pro"/>
                        </a:rPr>
                        <a:t>-</a:t>
                      </a:r>
                      <a:r>
                        <a:rPr sz="700" b="1" spc="20" dirty="0">
                          <a:solidFill>
                            <a:srgbClr val="FFFFFF"/>
                          </a:solidFill>
                          <a:latin typeface="Source Sans Pro"/>
                          <a:cs typeface="Source Sans Pro"/>
                        </a:rPr>
                        <a:t>Y</a:t>
                      </a:r>
                      <a:r>
                        <a:rPr sz="700" b="1" spc="5" dirty="0">
                          <a:solidFill>
                            <a:srgbClr val="FFFFFF"/>
                          </a:solidFill>
                          <a:latin typeface="Source Sans Pro"/>
                          <a:cs typeface="Source Sans Pro"/>
                        </a:rPr>
                        <a:t>E</a:t>
                      </a:r>
                      <a:r>
                        <a:rPr sz="700" b="1" spc="-15" dirty="0">
                          <a:solidFill>
                            <a:srgbClr val="FFFFFF"/>
                          </a:solidFill>
                          <a:latin typeface="Source Sans Pro"/>
                          <a:cs typeface="Source Sans Pro"/>
                        </a:rPr>
                        <a:t>A</a:t>
                      </a:r>
                      <a:r>
                        <a:rPr sz="700" b="1" dirty="0">
                          <a:solidFill>
                            <a:srgbClr val="FFFFFF"/>
                          </a:solidFill>
                          <a:latin typeface="Source Sans Pro"/>
                          <a:cs typeface="Source Sans Pro"/>
                        </a:rPr>
                        <a:t>R</a:t>
                      </a:r>
                      <a:endParaRPr sz="700" dirty="0">
                        <a:latin typeface="Source Sans Pro"/>
                        <a:cs typeface="Source Sans Pro"/>
                      </a:endParaRPr>
                    </a:p>
                  </a:txBody>
                  <a:tcPr marL="0" marR="0" marT="22692"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91A8CF"/>
                    </a:solidFill>
                  </a:tcPr>
                </a:tc>
                <a:tc>
                  <a:txBody>
                    <a:bodyPr/>
                    <a:lstStyle/>
                    <a:p>
                      <a:pPr marR="40640" algn="r">
                        <a:lnSpc>
                          <a:spcPct val="100000"/>
                        </a:lnSpc>
                        <a:spcBef>
                          <a:spcPts val="270"/>
                        </a:spcBef>
                      </a:pPr>
                      <a:r>
                        <a:rPr sz="700" b="1" spc="20" dirty="0">
                          <a:solidFill>
                            <a:srgbClr val="FFFFFF"/>
                          </a:solidFill>
                          <a:latin typeface="Source Sans Pro"/>
                          <a:cs typeface="Source Sans Pro"/>
                        </a:rPr>
                        <a:t>3</a:t>
                      </a:r>
                      <a:r>
                        <a:rPr sz="700" b="1" dirty="0">
                          <a:solidFill>
                            <a:srgbClr val="FFFFFF"/>
                          </a:solidFill>
                          <a:latin typeface="Source Sans Pro"/>
                          <a:cs typeface="Source Sans Pro"/>
                        </a:rPr>
                        <a:t>-</a:t>
                      </a:r>
                      <a:r>
                        <a:rPr sz="700" b="1" spc="20" dirty="0">
                          <a:solidFill>
                            <a:srgbClr val="FFFFFF"/>
                          </a:solidFill>
                          <a:latin typeface="Source Sans Pro"/>
                          <a:cs typeface="Source Sans Pro"/>
                        </a:rPr>
                        <a:t>Y</a:t>
                      </a:r>
                      <a:r>
                        <a:rPr sz="700" b="1" spc="5" dirty="0">
                          <a:solidFill>
                            <a:srgbClr val="FFFFFF"/>
                          </a:solidFill>
                          <a:latin typeface="Source Sans Pro"/>
                          <a:cs typeface="Source Sans Pro"/>
                        </a:rPr>
                        <a:t>E</a:t>
                      </a:r>
                      <a:r>
                        <a:rPr sz="700" b="1" spc="-15" dirty="0">
                          <a:solidFill>
                            <a:srgbClr val="FFFFFF"/>
                          </a:solidFill>
                          <a:latin typeface="Source Sans Pro"/>
                          <a:cs typeface="Source Sans Pro"/>
                        </a:rPr>
                        <a:t>AR</a:t>
                      </a:r>
                      <a:endParaRPr sz="700">
                        <a:latin typeface="Source Sans Pro"/>
                        <a:cs typeface="Source Sans Pro"/>
                      </a:endParaRPr>
                    </a:p>
                  </a:txBody>
                  <a:tcPr marL="0" marR="0" marT="2269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1A8CF"/>
                    </a:solidFill>
                  </a:tcPr>
                </a:tc>
                <a:tc>
                  <a:txBody>
                    <a:bodyPr/>
                    <a:lstStyle/>
                    <a:p>
                      <a:pPr marR="38735" algn="r">
                        <a:lnSpc>
                          <a:spcPct val="100000"/>
                        </a:lnSpc>
                        <a:spcBef>
                          <a:spcPts val="270"/>
                        </a:spcBef>
                      </a:pPr>
                      <a:r>
                        <a:rPr sz="700" b="1" spc="20" dirty="0">
                          <a:solidFill>
                            <a:srgbClr val="FFFFFF"/>
                          </a:solidFill>
                          <a:latin typeface="Source Sans Pro"/>
                          <a:cs typeface="Source Sans Pro"/>
                        </a:rPr>
                        <a:t>5</a:t>
                      </a:r>
                      <a:r>
                        <a:rPr sz="700" b="1" dirty="0">
                          <a:solidFill>
                            <a:srgbClr val="FFFFFF"/>
                          </a:solidFill>
                          <a:latin typeface="Source Sans Pro"/>
                          <a:cs typeface="Source Sans Pro"/>
                        </a:rPr>
                        <a:t>-</a:t>
                      </a:r>
                      <a:r>
                        <a:rPr sz="700" b="1" spc="20" dirty="0">
                          <a:solidFill>
                            <a:srgbClr val="FFFFFF"/>
                          </a:solidFill>
                          <a:latin typeface="Source Sans Pro"/>
                          <a:cs typeface="Source Sans Pro"/>
                        </a:rPr>
                        <a:t>Y</a:t>
                      </a:r>
                      <a:r>
                        <a:rPr sz="700" b="1" spc="5" dirty="0">
                          <a:solidFill>
                            <a:srgbClr val="FFFFFF"/>
                          </a:solidFill>
                          <a:latin typeface="Source Sans Pro"/>
                          <a:cs typeface="Source Sans Pro"/>
                        </a:rPr>
                        <a:t>E</a:t>
                      </a:r>
                      <a:r>
                        <a:rPr sz="700" b="1" spc="-15" dirty="0">
                          <a:solidFill>
                            <a:srgbClr val="FFFFFF"/>
                          </a:solidFill>
                          <a:latin typeface="Source Sans Pro"/>
                          <a:cs typeface="Source Sans Pro"/>
                        </a:rPr>
                        <a:t>A</a:t>
                      </a:r>
                      <a:r>
                        <a:rPr sz="700" b="1" dirty="0">
                          <a:solidFill>
                            <a:srgbClr val="FFFFFF"/>
                          </a:solidFill>
                          <a:latin typeface="Source Sans Pro"/>
                          <a:cs typeface="Source Sans Pro"/>
                        </a:rPr>
                        <a:t>R</a:t>
                      </a:r>
                      <a:endParaRPr sz="700">
                        <a:latin typeface="Source Sans Pro"/>
                        <a:cs typeface="Source Sans Pro"/>
                      </a:endParaRPr>
                    </a:p>
                  </a:txBody>
                  <a:tcPr marL="0" marR="0" marT="2269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1A8CF"/>
                    </a:solidFill>
                  </a:tcPr>
                </a:tc>
                <a:tc>
                  <a:txBody>
                    <a:bodyPr/>
                    <a:lstStyle/>
                    <a:p>
                      <a:pPr marR="40640" algn="r">
                        <a:lnSpc>
                          <a:spcPct val="100000"/>
                        </a:lnSpc>
                        <a:spcBef>
                          <a:spcPts val="270"/>
                        </a:spcBef>
                      </a:pPr>
                      <a:r>
                        <a:rPr sz="700" b="1" spc="15" dirty="0">
                          <a:solidFill>
                            <a:srgbClr val="FFFFFF"/>
                          </a:solidFill>
                          <a:latin typeface="Source Sans Pro"/>
                          <a:cs typeface="Source Sans Pro"/>
                        </a:rPr>
                        <a:t>1</a:t>
                      </a:r>
                      <a:r>
                        <a:rPr sz="700" b="1" spc="20" dirty="0">
                          <a:solidFill>
                            <a:srgbClr val="FFFFFF"/>
                          </a:solidFill>
                          <a:latin typeface="Source Sans Pro"/>
                          <a:cs typeface="Source Sans Pro"/>
                        </a:rPr>
                        <a:t>0</a:t>
                      </a:r>
                      <a:r>
                        <a:rPr sz="700" b="1" dirty="0">
                          <a:solidFill>
                            <a:srgbClr val="FFFFFF"/>
                          </a:solidFill>
                          <a:latin typeface="Source Sans Pro"/>
                          <a:cs typeface="Source Sans Pro"/>
                        </a:rPr>
                        <a:t>-</a:t>
                      </a:r>
                      <a:r>
                        <a:rPr sz="700" b="1" spc="20" dirty="0">
                          <a:solidFill>
                            <a:srgbClr val="FFFFFF"/>
                          </a:solidFill>
                          <a:latin typeface="Source Sans Pro"/>
                          <a:cs typeface="Source Sans Pro"/>
                        </a:rPr>
                        <a:t>Y</a:t>
                      </a:r>
                      <a:r>
                        <a:rPr sz="700" b="1" spc="5" dirty="0">
                          <a:solidFill>
                            <a:srgbClr val="FFFFFF"/>
                          </a:solidFill>
                          <a:latin typeface="Source Sans Pro"/>
                          <a:cs typeface="Source Sans Pro"/>
                        </a:rPr>
                        <a:t>E</a:t>
                      </a:r>
                      <a:r>
                        <a:rPr sz="700" b="1" spc="-15" dirty="0">
                          <a:solidFill>
                            <a:srgbClr val="FFFFFF"/>
                          </a:solidFill>
                          <a:latin typeface="Source Sans Pro"/>
                          <a:cs typeface="Source Sans Pro"/>
                        </a:rPr>
                        <a:t>AR</a:t>
                      </a:r>
                      <a:endParaRPr sz="700">
                        <a:latin typeface="Source Sans Pro"/>
                        <a:cs typeface="Source Sans Pro"/>
                      </a:endParaRPr>
                    </a:p>
                  </a:txBody>
                  <a:tcPr marL="0" marR="0" marT="2269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1A8CF"/>
                    </a:solidFill>
                  </a:tcPr>
                </a:tc>
                <a:extLst>
                  <a:ext uri="{0D108BD9-81ED-4DB2-BD59-A6C34878D82A}">
                    <a16:rowId xmlns:a16="http://schemas.microsoft.com/office/drawing/2014/main" val="10000"/>
                  </a:ext>
                </a:extLst>
              </a:tr>
              <a:tr h="223481">
                <a:tc>
                  <a:txBody>
                    <a:bodyPr/>
                    <a:lstStyle/>
                    <a:p>
                      <a:pPr marL="39370">
                        <a:lnSpc>
                          <a:spcPct val="100000"/>
                        </a:lnSpc>
                        <a:spcBef>
                          <a:spcPts val="370"/>
                        </a:spcBef>
                      </a:pPr>
                      <a:r>
                        <a:rPr sz="800" b="1" spc="5" dirty="0">
                          <a:latin typeface="Source Sans Pro"/>
                          <a:cs typeface="Source Sans Pro"/>
                        </a:rPr>
                        <a:t>PRIVATE</a:t>
                      </a:r>
                      <a:r>
                        <a:rPr sz="800" b="1" spc="-45" dirty="0">
                          <a:latin typeface="Source Sans Pro"/>
                          <a:cs typeface="Source Sans Pro"/>
                        </a:rPr>
                        <a:t> </a:t>
                      </a:r>
                      <a:r>
                        <a:rPr sz="800" b="1" dirty="0">
                          <a:latin typeface="Source Sans Pro"/>
                          <a:cs typeface="Source Sans Pro"/>
                        </a:rPr>
                        <a:t>EQUITY</a:t>
                      </a:r>
                      <a:r>
                        <a:rPr sz="800" b="1" spc="-30" dirty="0">
                          <a:latin typeface="Source Sans Pro"/>
                          <a:cs typeface="Source Sans Pro"/>
                        </a:rPr>
                        <a:t> </a:t>
                      </a:r>
                      <a:r>
                        <a:rPr sz="800" b="1" dirty="0">
                          <a:latin typeface="Source Sans Pro"/>
                          <a:cs typeface="Source Sans Pro"/>
                        </a:rPr>
                        <a:t>&amp;</a:t>
                      </a:r>
                      <a:r>
                        <a:rPr sz="800" b="1" spc="20" dirty="0">
                          <a:latin typeface="Source Sans Pro"/>
                          <a:cs typeface="Source Sans Pro"/>
                        </a:rPr>
                        <a:t> </a:t>
                      </a:r>
                      <a:r>
                        <a:rPr sz="800" b="1" spc="5" dirty="0">
                          <a:latin typeface="Source Sans Pro"/>
                          <a:cs typeface="Source Sans Pro"/>
                        </a:rPr>
                        <a:t>VENTURE</a:t>
                      </a:r>
                      <a:r>
                        <a:rPr sz="800" b="1" spc="-45" dirty="0">
                          <a:latin typeface="Source Sans Pro"/>
                          <a:cs typeface="Source Sans Pro"/>
                        </a:rPr>
                        <a:t> </a:t>
                      </a:r>
                      <a:r>
                        <a:rPr sz="800" b="1" spc="10" dirty="0">
                          <a:latin typeface="Source Sans Pro"/>
                          <a:cs typeface="Source Sans Pro"/>
                        </a:rPr>
                        <a:t>CAPITAL</a:t>
                      </a:r>
                      <a:r>
                        <a:rPr sz="800" b="1" spc="-25" dirty="0">
                          <a:latin typeface="Source Sans Pro"/>
                          <a:cs typeface="Source Sans Pro"/>
                        </a:rPr>
                        <a:t> </a:t>
                      </a:r>
                      <a:r>
                        <a:rPr sz="800" b="1" spc="-5" dirty="0">
                          <a:latin typeface="Source Sans Pro"/>
                          <a:cs typeface="Source Sans Pro"/>
                        </a:rPr>
                        <a:t>INDEX</a:t>
                      </a:r>
                      <a:r>
                        <a:rPr sz="800" b="1" spc="-7" baseline="25252" dirty="0">
                          <a:latin typeface="Source Sans Pro"/>
                          <a:cs typeface="Source Sans Pro"/>
                        </a:rPr>
                        <a:t>1</a:t>
                      </a:r>
                      <a:endParaRPr sz="800" baseline="25252">
                        <a:latin typeface="Source Sans Pro"/>
                        <a:cs typeface="Source Sans Pro"/>
                      </a:endParaRPr>
                    </a:p>
                  </a:txBody>
                  <a:tcPr marL="0" marR="0" marT="31096" marB="0">
                    <a:lnL w="12700">
                      <a:solidFill>
                        <a:srgbClr val="FFFFFF"/>
                      </a:solidFill>
                      <a:prstDash val="solid"/>
                    </a:lnL>
                    <a:lnT w="12700">
                      <a:solidFill>
                        <a:srgbClr val="FFFFFF"/>
                      </a:solidFill>
                      <a:prstDash val="solid"/>
                    </a:lnT>
                    <a:lnB w="10172">
                      <a:solidFill>
                        <a:srgbClr val="A7A9AC"/>
                      </a:solidFill>
                      <a:prstDash val="solid"/>
                    </a:lnB>
                  </a:tcPr>
                </a:tc>
                <a:tc>
                  <a:txBody>
                    <a:bodyPr/>
                    <a:lstStyle/>
                    <a:p>
                      <a:pPr marR="39370" algn="r">
                        <a:lnSpc>
                          <a:spcPct val="100000"/>
                        </a:lnSpc>
                        <a:spcBef>
                          <a:spcPts val="250"/>
                        </a:spcBef>
                      </a:pPr>
                      <a:r>
                        <a:rPr sz="800" b="1" spc="-25" dirty="0">
                          <a:latin typeface="Source Sans Pro"/>
                          <a:cs typeface="Source Sans Pro"/>
                        </a:rPr>
                        <a:t>32</a:t>
                      </a:r>
                      <a:r>
                        <a:rPr sz="800" b="1" dirty="0">
                          <a:latin typeface="Source Sans Pro"/>
                          <a:cs typeface="Source Sans Pro"/>
                        </a:rPr>
                        <a:t>.</a:t>
                      </a:r>
                      <a:r>
                        <a:rPr sz="800" b="1" spc="-25" dirty="0">
                          <a:latin typeface="Source Sans Pro"/>
                          <a:cs typeface="Source Sans Pro"/>
                        </a:rPr>
                        <a:t>19</a:t>
                      </a:r>
                      <a:endParaRPr sz="800">
                        <a:latin typeface="Source Sans Pro"/>
                        <a:cs typeface="Source Sans Pro"/>
                      </a:endParaRPr>
                    </a:p>
                  </a:txBody>
                  <a:tcPr marL="0" marR="0" marT="21011" marB="0">
                    <a:lnT w="12700" cap="flat" cmpd="sng" algn="ctr">
                      <a:solidFill>
                        <a:srgbClr val="FFFFFF"/>
                      </a:solidFill>
                      <a:prstDash val="solid"/>
                      <a:round/>
                      <a:headEnd type="none" w="med" len="med"/>
                      <a:tailEnd type="none" w="med" len="med"/>
                    </a:lnT>
                    <a:lnB w="10172" cap="flat" cmpd="sng" algn="ctr">
                      <a:solidFill>
                        <a:srgbClr val="A7A9AC"/>
                      </a:solidFill>
                      <a:prstDash val="solid"/>
                      <a:round/>
                      <a:headEnd type="none" w="med" len="med"/>
                      <a:tailEnd type="none" w="med" len="med"/>
                    </a:lnB>
                  </a:tcPr>
                </a:tc>
                <a:tc>
                  <a:txBody>
                    <a:bodyPr/>
                    <a:lstStyle/>
                    <a:p>
                      <a:pPr marR="39370" algn="r">
                        <a:lnSpc>
                          <a:spcPct val="100000"/>
                        </a:lnSpc>
                        <a:spcBef>
                          <a:spcPts val="250"/>
                        </a:spcBef>
                      </a:pPr>
                      <a:r>
                        <a:rPr sz="800" b="1" spc="-25" dirty="0">
                          <a:latin typeface="Source Sans Pro"/>
                          <a:cs typeface="Source Sans Pro"/>
                        </a:rPr>
                        <a:t>19</a:t>
                      </a:r>
                      <a:r>
                        <a:rPr sz="800" b="1" dirty="0">
                          <a:latin typeface="Source Sans Pro"/>
                          <a:cs typeface="Source Sans Pro"/>
                        </a:rPr>
                        <a:t>.</a:t>
                      </a:r>
                      <a:r>
                        <a:rPr sz="800" b="1" spc="-25" dirty="0">
                          <a:latin typeface="Source Sans Pro"/>
                          <a:cs typeface="Source Sans Pro"/>
                        </a:rPr>
                        <a:t>88</a:t>
                      </a:r>
                      <a:endParaRPr sz="800">
                        <a:latin typeface="Source Sans Pro"/>
                        <a:cs typeface="Source Sans Pro"/>
                      </a:endParaRPr>
                    </a:p>
                  </a:txBody>
                  <a:tcPr marL="0" marR="0" marT="21011" marB="0">
                    <a:lnT w="12700">
                      <a:solidFill>
                        <a:srgbClr val="FFFFFF"/>
                      </a:solidFill>
                      <a:prstDash val="solid"/>
                    </a:lnT>
                    <a:lnB w="10172">
                      <a:solidFill>
                        <a:srgbClr val="A7A9AC"/>
                      </a:solidFill>
                      <a:prstDash val="solid"/>
                    </a:lnB>
                  </a:tcPr>
                </a:tc>
                <a:tc>
                  <a:txBody>
                    <a:bodyPr/>
                    <a:lstStyle/>
                    <a:p>
                      <a:pPr marR="39370" algn="r">
                        <a:lnSpc>
                          <a:spcPct val="100000"/>
                        </a:lnSpc>
                        <a:spcBef>
                          <a:spcPts val="250"/>
                        </a:spcBef>
                      </a:pPr>
                      <a:r>
                        <a:rPr sz="800" b="1" spc="-25" dirty="0">
                          <a:latin typeface="Source Sans Pro"/>
                          <a:cs typeface="Source Sans Pro"/>
                        </a:rPr>
                        <a:t>17</a:t>
                      </a:r>
                      <a:r>
                        <a:rPr sz="800" b="1" dirty="0">
                          <a:latin typeface="Source Sans Pro"/>
                          <a:cs typeface="Source Sans Pro"/>
                        </a:rPr>
                        <a:t>.</a:t>
                      </a:r>
                      <a:r>
                        <a:rPr sz="800" b="1" spc="-25" dirty="0">
                          <a:latin typeface="Source Sans Pro"/>
                          <a:cs typeface="Source Sans Pro"/>
                        </a:rPr>
                        <a:t>53</a:t>
                      </a:r>
                      <a:endParaRPr sz="800">
                        <a:latin typeface="Source Sans Pro"/>
                        <a:cs typeface="Source Sans Pro"/>
                      </a:endParaRPr>
                    </a:p>
                  </a:txBody>
                  <a:tcPr marL="0" marR="0" marT="21011" marB="0">
                    <a:lnT w="12700">
                      <a:solidFill>
                        <a:srgbClr val="FFFFFF"/>
                      </a:solidFill>
                      <a:prstDash val="solid"/>
                    </a:lnT>
                    <a:lnB w="10172">
                      <a:solidFill>
                        <a:srgbClr val="A7A9AC"/>
                      </a:solidFill>
                      <a:prstDash val="solid"/>
                    </a:lnB>
                  </a:tcPr>
                </a:tc>
                <a:tc>
                  <a:txBody>
                    <a:bodyPr/>
                    <a:lstStyle/>
                    <a:p>
                      <a:pPr marR="39370" algn="r">
                        <a:lnSpc>
                          <a:spcPct val="100000"/>
                        </a:lnSpc>
                        <a:spcBef>
                          <a:spcPts val="250"/>
                        </a:spcBef>
                      </a:pPr>
                      <a:r>
                        <a:rPr sz="800" b="1" spc="-25" dirty="0">
                          <a:latin typeface="Source Sans Pro"/>
                          <a:cs typeface="Source Sans Pro"/>
                        </a:rPr>
                        <a:t>14</a:t>
                      </a:r>
                      <a:r>
                        <a:rPr sz="800" b="1" dirty="0">
                          <a:latin typeface="Source Sans Pro"/>
                          <a:cs typeface="Source Sans Pro"/>
                        </a:rPr>
                        <a:t>.</a:t>
                      </a:r>
                      <a:r>
                        <a:rPr sz="800" b="1" spc="-25" dirty="0">
                          <a:latin typeface="Source Sans Pro"/>
                          <a:cs typeface="Source Sans Pro"/>
                        </a:rPr>
                        <a:t>76</a:t>
                      </a:r>
                      <a:endParaRPr sz="800">
                        <a:latin typeface="Source Sans Pro"/>
                        <a:cs typeface="Source Sans Pro"/>
                      </a:endParaRPr>
                    </a:p>
                  </a:txBody>
                  <a:tcPr marL="0" marR="0" marT="21011" marB="0">
                    <a:lnT w="12700">
                      <a:solidFill>
                        <a:srgbClr val="FFFFFF"/>
                      </a:solidFill>
                      <a:prstDash val="solid"/>
                    </a:lnT>
                    <a:lnB w="10172">
                      <a:solidFill>
                        <a:srgbClr val="A7A9AC"/>
                      </a:solidFill>
                      <a:prstDash val="solid"/>
                    </a:lnB>
                  </a:tcPr>
                </a:tc>
                <a:extLst>
                  <a:ext uri="{0D108BD9-81ED-4DB2-BD59-A6C34878D82A}">
                    <a16:rowId xmlns:a16="http://schemas.microsoft.com/office/drawing/2014/main" val="10001"/>
                  </a:ext>
                </a:extLst>
              </a:tr>
              <a:tr h="223483">
                <a:tc>
                  <a:txBody>
                    <a:bodyPr/>
                    <a:lstStyle/>
                    <a:p>
                      <a:pPr marL="221615">
                        <a:lnSpc>
                          <a:spcPct val="100000"/>
                        </a:lnSpc>
                        <a:spcBef>
                          <a:spcPts val="380"/>
                        </a:spcBef>
                      </a:pPr>
                      <a:r>
                        <a:rPr sz="800" b="1" spc="5" dirty="0">
                          <a:latin typeface="Source Sans Pro"/>
                          <a:cs typeface="Source Sans Pro"/>
                        </a:rPr>
                        <a:t>PRIVATE </a:t>
                      </a:r>
                      <a:r>
                        <a:rPr sz="800" b="1" dirty="0">
                          <a:latin typeface="Source Sans Pro"/>
                          <a:cs typeface="Source Sans Pro"/>
                        </a:rPr>
                        <a:t>EQUITY</a:t>
                      </a:r>
                      <a:r>
                        <a:rPr sz="800" b="1" spc="-114" dirty="0">
                          <a:latin typeface="Source Sans Pro"/>
                          <a:cs typeface="Source Sans Pro"/>
                        </a:rPr>
                        <a:t> </a:t>
                      </a:r>
                      <a:r>
                        <a:rPr sz="800" b="1" spc="-5" dirty="0">
                          <a:latin typeface="Source Sans Pro"/>
                          <a:cs typeface="Source Sans Pro"/>
                        </a:rPr>
                        <a:t>INDEX</a:t>
                      </a:r>
                      <a:r>
                        <a:rPr sz="800" b="1" spc="-7" baseline="25252" dirty="0">
                          <a:latin typeface="Source Sans Pro"/>
                          <a:cs typeface="Source Sans Pro"/>
                        </a:rPr>
                        <a:t>1</a:t>
                      </a:r>
                      <a:endParaRPr sz="800" baseline="25252" dirty="0">
                        <a:latin typeface="Source Sans Pro"/>
                        <a:cs typeface="Source Sans Pro"/>
                      </a:endParaRPr>
                    </a:p>
                  </a:txBody>
                  <a:tcPr marL="0" marR="0" marT="31937" marB="0">
                    <a:lnL w="12700">
                      <a:solidFill>
                        <a:srgbClr val="FFFFFF"/>
                      </a:solidFill>
                      <a:prstDash val="solid"/>
                    </a:lnL>
                    <a:lnT w="10172">
                      <a:solidFill>
                        <a:srgbClr val="A7A9AC"/>
                      </a:solidFill>
                      <a:prstDash val="solid"/>
                    </a:lnT>
                    <a:lnB w="10172" cap="flat" cmpd="sng" algn="ctr">
                      <a:solidFill>
                        <a:srgbClr val="A7A9AC"/>
                      </a:solidFill>
                      <a:prstDash val="solid"/>
                      <a:round/>
                      <a:headEnd type="none" w="med" len="med"/>
                      <a:tailEnd type="none" w="med" len="med"/>
                    </a:lnB>
                  </a:tcPr>
                </a:tc>
                <a:tc>
                  <a:txBody>
                    <a:bodyPr/>
                    <a:lstStyle/>
                    <a:p>
                      <a:pPr marR="39370" algn="r">
                        <a:lnSpc>
                          <a:spcPct val="100000"/>
                        </a:lnSpc>
                        <a:spcBef>
                          <a:spcPts val="260"/>
                        </a:spcBef>
                      </a:pPr>
                      <a:r>
                        <a:rPr sz="800" b="1" spc="-25" dirty="0">
                          <a:latin typeface="Source Sans Pro"/>
                          <a:cs typeface="Source Sans Pro"/>
                        </a:rPr>
                        <a:t>27</a:t>
                      </a:r>
                      <a:r>
                        <a:rPr sz="800" b="1" dirty="0">
                          <a:latin typeface="Source Sans Pro"/>
                          <a:cs typeface="Source Sans Pro"/>
                        </a:rPr>
                        <a:t>.</a:t>
                      </a:r>
                      <a:r>
                        <a:rPr sz="800" b="1" spc="-25" dirty="0">
                          <a:latin typeface="Source Sans Pro"/>
                          <a:cs typeface="Source Sans Pro"/>
                        </a:rPr>
                        <a:t>16</a:t>
                      </a:r>
                      <a:endParaRPr sz="800" dirty="0">
                        <a:latin typeface="Source Sans Pro"/>
                        <a:cs typeface="Source Sans Pro"/>
                      </a:endParaRPr>
                    </a:p>
                  </a:txBody>
                  <a:tcPr marL="0" marR="0" marT="21851" marB="0">
                    <a:lnT w="10172" cap="flat" cmpd="sng" algn="ctr">
                      <a:solidFill>
                        <a:srgbClr val="A7A9AC"/>
                      </a:solidFill>
                      <a:prstDash val="solid"/>
                      <a:round/>
                      <a:headEnd type="none" w="med" len="med"/>
                      <a:tailEnd type="none" w="med" len="med"/>
                    </a:lnT>
                    <a:lnB w="10172" cap="flat" cmpd="sng" algn="ctr">
                      <a:solidFill>
                        <a:srgbClr val="A7A9AC"/>
                      </a:solidFill>
                      <a:prstDash val="solid"/>
                      <a:round/>
                      <a:headEnd type="none" w="med" len="med"/>
                      <a:tailEnd type="none" w="med" len="med"/>
                    </a:lnB>
                  </a:tcPr>
                </a:tc>
                <a:tc>
                  <a:txBody>
                    <a:bodyPr/>
                    <a:lstStyle/>
                    <a:p>
                      <a:pPr marR="39370" algn="r">
                        <a:lnSpc>
                          <a:spcPct val="100000"/>
                        </a:lnSpc>
                        <a:spcBef>
                          <a:spcPts val="260"/>
                        </a:spcBef>
                      </a:pPr>
                      <a:r>
                        <a:rPr sz="800" b="1" spc="-25" dirty="0">
                          <a:latin typeface="Source Sans Pro"/>
                          <a:cs typeface="Source Sans Pro"/>
                        </a:rPr>
                        <a:t>17</a:t>
                      </a:r>
                      <a:r>
                        <a:rPr sz="800" b="1" dirty="0">
                          <a:latin typeface="Source Sans Pro"/>
                          <a:cs typeface="Source Sans Pro"/>
                        </a:rPr>
                        <a:t>.</a:t>
                      </a:r>
                      <a:r>
                        <a:rPr sz="800" b="1" spc="-25" dirty="0">
                          <a:latin typeface="Source Sans Pro"/>
                          <a:cs typeface="Source Sans Pro"/>
                        </a:rPr>
                        <a:t>54</a:t>
                      </a:r>
                      <a:endParaRPr sz="800" dirty="0">
                        <a:latin typeface="Source Sans Pro"/>
                        <a:cs typeface="Source Sans Pro"/>
                      </a:endParaRPr>
                    </a:p>
                  </a:txBody>
                  <a:tcPr marL="0" marR="0" marT="21851" marB="0">
                    <a:lnT w="10172">
                      <a:solidFill>
                        <a:srgbClr val="A7A9AC"/>
                      </a:solidFill>
                      <a:prstDash val="solid"/>
                    </a:lnT>
                    <a:lnB w="10172" cap="flat" cmpd="sng" algn="ctr">
                      <a:solidFill>
                        <a:srgbClr val="A7A9AC"/>
                      </a:solidFill>
                      <a:prstDash val="solid"/>
                      <a:round/>
                      <a:headEnd type="none" w="med" len="med"/>
                      <a:tailEnd type="none" w="med" len="med"/>
                    </a:lnB>
                  </a:tcPr>
                </a:tc>
                <a:tc>
                  <a:txBody>
                    <a:bodyPr/>
                    <a:lstStyle/>
                    <a:p>
                      <a:pPr marR="39370" algn="r">
                        <a:lnSpc>
                          <a:spcPct val="100000"/>
                        </a:lnSpc>
                        <a:spcBef>
                          <a:spcPts val="260"/>
                        </a:spcBef>
                      </a:pPr>
                      <a:r>
                        <a:rPr sz="800" b="1" spc="-25" dirty="0">
                          <a:latin typeface="Source Sans Pro"/>
                          <a:cs typeface="Source Sans Pro"/>
                        </a:rPr>
                        <a:t>17</a:t>
                      </a:r>
                      <a:r>
                        <a:rPr sz="800" b="1" dirty="0">
                          <a:latin typeface="Source Sans Pro"/>
                          <a:cs typeface="Source Sans Pro"/>
                        </a:rPr>
                        <a:t>.</a:t>
                      </a:r>
                      <a:r>
                        <a:rPr sz="800" b="1" spc="-25" dirty="0">
                          <a:latin typeface="Source Sans Pro"/>
                          <a:cs typeface="Source Sans Pro"/>
                        </a:rPr>
                        <a:t>07</a:t>
                      </a:r>
                      <a:endParaRPr sz="800" dirty="0">
                        <a:latin typeface="Source Sans Pro"/>
                        <a:cs typeface="Source Sans Pro"/>
                      </a:endParaRPr>
                    </a:p>
                  </a:txBody>
                  <a:tcPr marL="0" marR="0" marT="21851" marB="0">
                    <a:lnT w="10172">
                      <a:solidFill>
                        <a:srgbClr val="A7A9AC"/>
                      </a:solidFill>
                      <a:prstDash val="solid"/>
                    </a:lnT>
                    <a:lnB w="10172" cap="flat" cmpd="sng" algn="ctr">
                      <a:solidFill>
                        <a:srgbClr val="A7A9AC"/>
                      </a:solidFill>
                      <a:prstDash val="solid"/>
                      <a:round/>
                      <a:headEnd type="none" w="med" len="med"/>
                      <a:tailEnd type="none" w="med" len="med"/>
                    </a:lnB>
                  </a:tcPr>
                </a:tc>
                <a:tc>
                  <a:txBody>
                    <a:bodyPr/>
                    <a:lstStyle/>
                    <a:p>
                      <a:pPr marR="39370" algn="r">
                        <a:lnSpc>
                          <a:spcPct val="100000"/>
                        </a:lnSpc>
                        <a:spcBef>
                          <a:spcPts val="260"/>
                        </a:spcBef>
                      </a:pPr>
                      <a:r>
                        <a:rPr sz="800" b="1" spc="-25" dirty="0">
                          <a:latin typeface="Source Sans Pro"/>
                          <a:cs typeface="Source Sans Pro"/>
                        </a:rPr>
                        <a:t>14</a:t>
                      </a:r>
                      <a:r>
                        <a:rPr sz="800" b="1" dirty="0">
                          <a:latin typeface="Source Sans Pro"/>
                          <a:cs typeface="Source Sans Pro"/>
                        </a:rPr>
                        <a:t>.</a:t>
                      </a:r>
                      <a:r>
                        <a:rPr sz="800" b="1" spc="-25" dirty="0">
                          <a:latin typeface="Source Sans Pro"/>
                          <a:cs typeface="Source Sans Pro"/>
                        </a:rPr>
                        <a:t>05</a:t>
                      </a:r>
                      <a:endParaRPr sz="800" dirty="0">
                        <a:latin typeface="Source Sans Pro"/>
                        <a:cs typeface="Source Sans Pro"/>
                      </a:endParaRPr>
                    </a:p>
                  </a:txBody>
                  <a:tcPr marL="0" marR="0" marT="21851" marB="0">
                    <a:lnT w="10172">
                      <a:solidFill>
                        <a:srgbClr val="A7A9AC"/>
                      </a:solidFill>
                      <a:prstDash val="solid"/>
                    </a:lnT>
                    <a:lnB w="10172" cap="flat" cmpd="sng" algn="ctr">
                      <a:solidFill>
                        <a:srgbClr val="A7A9AC"/>
                      </a:solidFill>
                      <a:prstDash val="solid"/>
                      <a:round/>
                      <a:headEnd type="none" w="med" len="med"/>
                      <a:tailEnd type="none" w="med" len="med"/>
                    </a:lnB>
                  </a:tcPr>
                </a:tc>
                <a:extLst>
                  <a:ext uri="{0D108BD9-81ED-4DB2-BD59-A6C34878D82A}">
                    <a16:rowId xmlns:a16="http://schemas.microsoft.com/office/drawing/2014/main" val="10002"/>
                  </a:ext>
                </a:extLst>
              </a:tr>
              <a:tr h="223481">
                <a:tc>
                  <a:txBody>
                    <a:bodyPr/>
                    <a:lstStyle/>
                    <a:p>
                      <a:pPr marL="221615" algn="l" defTabSz="1112641" rtl="0" eaLnBrk="1" latinLnBrk="0" hangingPunct="1">
                        <a:lnSpc>
                          <a:spcPct val="100000"/>
                        </a:lnSpc>
                        <a:spcBef>
                          <a:spcPts val="380"/>
                        </a:spcBef>
                      </a:pPr>
                      <a:r>
                        <a:rPr sz="800" b="1" kern="1200" spc="5" dirty="0">
                          <a:solidFill>
                            <a:schemeClr val="tx1"/>
                          </a:solidFill>
                          <a:latin typeface="Source Sans Pro"/>
                          <a:ea typeface="+mn-ea"/>
                          <a:cs typeface="Source Sans Pro"/>
                        </a:rPr>
                        <a:t>BUYOUT INDEX</a:t>
                      </a:r>
                      <a:r>
                        <a:rPr lang="en-US" sz="800" b="1" spc="-7" baseline="25252" dirty="0">
                          <a:latin typeface="Source Sans Pro"/>
                          <a:cs typeface="Source Sans Pro"/>
                        </a:rPr>
                        <a:t>1</a:t>
                      </a:r>
                      <a:endParaRPr sz="800" b="1" kern="1200" spc="5" dirty="0">
                        <a:solidFill>
                          <a:schemeClr val="tx1"/>
                        </a:solidFill>
                        <a:latin typeface="Source Sans Pro"/>
                        <a:ea typeface="+mn-ea"/>
                        <a:cs typeface="Source Sans Pro"/>
                      </a:endParaRPr>
                    </a:p>
                  </a:txBody>
                  <a:tcPr marL="0" marR="0" marT="28995" marB="0">
                    <a:lnL w="12700">
                      <a:solidFill>
                        <a:srgbClr val="FFFFFF"/>
                      </a:solidFill>
                      <a:prstDash val="solid"/>
                    </a:lnL>
                    <a:lnT w="10172">
                      <a:solidFill>
                        <a:srgbClr val="A7A9AC"/>
                      </a:solidFill>
                      <a:prstDash val="solid"/>
                    </a:lnT>
                    <a:lnB w="10172" cap="flat" cmpd="sng" algn="ctr">
                      <a:solidFill>
                        <a:srgbClr val="A7A9AC"/>
                      </a:solidFill>
                      <a:prstDash val="solid"/>
                      <a:round/>
                      <a:headEnd type="none" w="med" len="med"/>
                      <a:tailEnd type="none" w="med" len="med"/>
                    </a:lnB>
                  </a:tcPr>
                </a:tc>
                <a:tc>
                  <a:txBody>
                    <a:bodyPr/>
                    <a:lstStyle/>
                    <a:p>
                      <a:pPr marL="0" marR="39370" algn="r" defTabSz="1112641" rtl="0" eaLnBrk="1" latinLnBrk="0" hangingPunct="1">
                        <a:lnSpc>
                          <a:spcPct val="100000"/>
                        </a:lnSpc>
                        <a:spcBef>
                          <a:spcPts val="260"/>
                        </a:spcBef>
                      </a:pPr>
                      <a:r>
                        <a:rPr sz="800" b="1" kern="1200" spc="-25" dirty="0">
                          <a:solidFill>
                            <a:schemeClr val="tx1"/>
                          </a:solidFill>
                          <a:latin typeface="Source Sans Pro"/>
                          <a:ea typeface="+mn-ea"/>
                          <a:cs typeface="Source Sans Pro"/>
                        </a:rPr>
                        <a:t>23.22</a:t>
                      </a:r>
                    </a:p>
                  </a:txBody>
                  <a:tcPr marL="0" marR="0" marT="32777" marB="0">
                    <a:lnT w="10172" cap="flat" cmpd="sng" algn="ctr">
                      <a:solidFill>
                        <a:srgbClr val="A7A9AC"/>
                      </a:solidFill>
                      <a:prstDash val="solid"/>
                      <a:round/>
                      <a:headEnd type="none" w="med" len="med"/>
                      <a:tailEnd type="none" w="med" len="med"/>
                    </a:lnT>
                    <a:lnB w="10172" cap="flat" cmpd="sng" algn="ctr">
                      <a:solidFill>
                        <a:srgbClr val="A7A9AC"/>
                      </a:solidFill>
                      <a:prstDash val="solid"/>
                      <a:round/>
                      <a:headEnd type="none" w="med" len="med"/>
                      <a:tailEnd type="none" w="med" len="med"/>
                    </a:lnB>
                  </a:tcPr>
                </a:tc>
                <a:tc>
                  <a:txBody>
                    <a:bodyPr/>
                    <a:lstStyle/>
                    <a:p>
                      <a:pPr marL="0" marR="39370" algn="r" defTabSz="1112641" rtl="0" eaLnBrk="1" latinLnBrk="0" hangingPunct="1">
                        <a:lnSpc>
                          <a:spcPct val="100000"/>
                        </a:lnSpc>
                        <a:spcBef>
                          <a:spcPts val="260"/>
                        </a:spcBef>
                      </a:pPr>
                      <a:r>
                        <a:rPr sz="800" b="1" kern="1200" spc="-25" dirty="0">
                          <a:solidFill>
                            <a:schemeClr val="tx1"/>
                          </a:solidFill>
                          <a:latin typeface="Source Sans Pro"/>
                          <a:ea typeface="+mn-ea"/>
                          <a:cs typeface="Source Sans Pro"/>
                        </a:rPr>
                        <a:t>15.84</a:t>
                      </a:r>
                    </a:p>
                  </a:txBody>
                  <a:tcPr marL="0" marR="0" marT="32777" marB="0">
                    <a:lnT w="10172">
                      <a:solidFill>
                        <a:srgbClr val="A7A9AC"/>
                      </a:solidFill>
                      <a:prstDash val="solid"/>
                    </a:lnT>
                    <a:lnB w="10172" cap="flat" cmpd="sng" algn="ctr">
                      <a:solidFill>
                        <a:srgbClr val="A7A9AC"/>
                      </a:solidFill>
                      <a:prstDash val="solid"/>
                      <a:round/>
                      <a:headEnd type="none" w="med" len="med"/>
                      <a:tailEnd type="none" w="med" len="med"/>
                    </a:lnB>
                  </a:tcPr>
                </a:tc>
                <a:tc>
                  <a:txBody>
                    <a:bodyPr/>
                    <a:lstStyle/>
                    <a:p>
                      <a:pPr marL="0" marR="39370" algn="r" defTabSz="1112641" rtl="0" eaLnBrk="1" latinLnBrk="0" hangingPunct="1">
                        <a:lnSpc>
                          <a:spcPct val="100000"/>
                        </a:lnSpc>
                        <a:spcBef>
                          <a:spcPts val="260"/>
                        </a:spcBef>
                      </a:pPr>
                      <a:r>
                        <a:rPr sz="800" b="1" kern="1200" spc="-25" dirty="0">
                          <a:solidFill>
                            <a:schemeClr val="tx1"/>
                          </a:solidFill>
                          <a:latin typeface="Source Sans Pro"/>
                          <a:ea typeface="+mn-ea"/>
                          <a:cs typeface="Source Sans Pro"/>
                        </a:rPr>
                        <a:t>16.52</a:t>
                      </a:r>
                    </a:p>
                  </a:txBody>
                  <a:tcPr marL="0" marR="0" marT="32777" marB="0">
                    <a:lnT w="10172">
                      <a:solidFill>
                        <a:srgbClr val="A7A9AC"/>
                      </a:solidFill>
                      <a:prstDash val="solid"/>
                    </a:lnT>
                    <a:lnB w="10172" cap="flat" cmpd="sng" algn="ctr">
                      <a:solidFill>
                        <a:srgbClr val="A7A9AC"/>
                      </a:solidFill>
                      <a:prstDash val="solid"/>
                      <a:round/>
                      <a:headEnd type="none" w="med" len="med"/>
                      <a:tailEnd type="none" w="med" len="med"/>
                    </a:lnB>
                  </a:tcPr>
                </a:tc>
                <a:tc>
                  <a:txBody>
                    <a:bodyPr/>
                    <a:lstStyle/>
                    <a:p>
                      <a:pPr marL="0" marR="39370" algn="r" defTabSz="1112641" rtl="0" eaLnBrk="1" latinLnBrk="0" hangingPunct="1">
                        <a:lnSpc>
                          <a:spcPct val="100000"/>
                        </a:lnSpc>
                        <a:spcBef>
                          <a:spcPts val="260"/>
                        </a:spcBef>
                      </a:pPr>
                      <a:r>
                        <a:rPr sz="800" b="1" kern="1200" spc="-25" dirty="0">
                          <a:solidFill>
                            <a:schemeClr val="tx1"/>
                          </a:solidFill>
                          <a:latin typeface="Source Sans Pro"/>
                          <a:ea typeface="+mn-ea"/>
                          <a:cs typeface="Source Sans Pro"/>
                        </a:rPr>
                        <a:t>13.80</a:t>
                      </a:r>
                    </a:p>
                  </a:txBody>
                  <a:tcPr marL="0" marR="0" marT="32777" marB="0">
                    <a:lnT w="10172">
                      <a:solidFill>
                        <a:srgbClr val="A7A9AC"/>
                      </a:solidFill>
                      <a:prstDash val="solid"/>
                    </a:lnT>
                    <a:lnB w="10172" cap="flat" cmpd="sng" algn="ctr">
                      <a:solidFill>
                        <a:srgbClr val="A7A9AC"/>
                      </a:solidFill>
                      <a:prstDash val="solid"/>
                      <a:round/>
                      <a:headEnd type="none" w="med" len="med"/>
                      <a:tailEnd type="none" w="med" len="med"/>
                    </a:lnB>
                  </a:tcPr>
                </a:tc>
                <a:extLst>
                  <a:ext uri="{0D108BD9-81ED-4DB2-BD59-A6C34878D82A}">
                    <a16:rowId xmlns:a16="http://schemas.microsoft.com/office/drawing/2014/main" val="1232488101"/>
                  </a:ext>
                </a:extLst>
              </a:tr>
              <a:tr h="223481">
                <a:tc>
                  <a:txBody>
                    <a:bodyPr/>
                    <a:lstStyle/>
                    <a:p>
                      <a:pPr marL="221615" algn="l" defTabSz="1112641" rtl="0" eaLnBrk="1" latinLnBrk="0" hangingPunct="1">
                        <a:lnSpc>
                          <a:spcPct val="100000"/>
                        </a:lnSpc>
                        <a:spcBef>
                          <a:spcPts val="380"/>
                        </a:spcBef>
                      </a:pPr>
                      <a:r>
                        <a:rPr sz="800" b="1" kern="1200" spc="5" dirty="0">
                          <a:solidFill>
                            <a:schemeClr val="tx1"/>
                          </a:solidFill>
                          <a:latin typeface="Source Sans Pro"/>
                          <a:ea typeface="+mn-ea"/>
                          <a:cs typeface="Source Sans Pro"/>
                        </a:rPr>
                        <a:t>GROWTH EQUITY INDEX</a:t>
                      </a:r>
                      <a:r>
                        <a:rPr lang="en-US" sz="800" b="1" spc="-7" baseline="25252" dirty="0">
                          <a:latin typeface="Source Sans Pro"/>
                          <a:cs typeface="Source Sans Pro"/>
                        </a:rPr>
                        <a:t>1</a:t>
                      </a:r>
                      <a:endParaRPr sz="800" b="1" kern="1200" spc="5" dirty="0">
                        <a:solidFill>
                          <a:schemeClr val="tx1"/>
                        </a:solidFill>
                        <a:latin typeface="Source Sans Pro"/>
                        <a:ea typeface="+mn-ea"/>
                        <a:cs typeface="Source Sans Pro"/>
                      </a:endParaRPr>
                    </a:p>
                  </a:txBody>
                  <a:tcPr marL="0" marR="0" marT="28995" marB="0">
                    <a:lnL w="12700">
                      <a:solidFill>
                        <a:srgbClr val="FFFFFF"/>
                      </a:solidFill>
                      <a:prstDash val="solid"/>
                    </a:lnL>
                    <a:lnT w="10172">
                      <a:solidFill>
                        <a:srgbClr val="A7A9AC"/>
                      </a:solidFill>
                      <a:prstDash val="solid"/>
                    </a:lnT>
                    <a:lnB w="10172" cap="flat" cmpd="sng" algn="ctr">
                      <a:solidFill>
                        <a:srgbClr val="A7A9AC"/>
                      </a:solidFill>
                      <a:prstDash val="solid"/>
                      <a:round/>
                      <a:headEnd type="none" w="med" len="med"/>
                      <a:tailEnd type="none" w="med" len="med"/>
                    </a:lnB>
                  </a:tcPr>
                </a:tc>
                <a:tc>
                  <a:txBody>
                    <a:bodyPr/>
                    <a:lstStyle/>
                    <a:p>
                      <a:pPr marL="0" marR="39370" algn="r" defTabSz="1112641" rtl="0" eaLnBrk="1" latinLnBrk="0" hangingPunct="1">
                        <a:lnSpc>
                          <a:spcPct val="100000"/>
                        </a:lnSpc>
                        <a:spcBef>
                          <a:spcPts val="260"/>
                        </a:spcBef>
                      </a:pPr>
                      <a:r>
                        <a:rPr sz="800" b="1" kern="1200" spc="-25" dirty="0">
                          <a:solidFill>
                            <a:schemeClr val="tx1"/>
                          </a:solidFill>
                          <a:latin typeface="Source Sans Pro"/>
                          <a:ea typeface="+mn-ea"/>
                          <a:cs typeface="Source Sans Pro"/>
                        </a:rPr>
                        <a:t>39.40</a:t>
                      </a:r>
                    </a:p>
                  </a:txBody>
                  <a:tcPr marL="0" marR="0" marT="32777" marB="0">
                    <a:lnT w="10172" cap="flat" cmpd="sng" algn="ctr">
                      <a:solidFill>
                        <a:srgbClr val="A7A9AC"/>
                      </a:solidFill>
                      <a:prstDash val="solid"/>
                      <a:round/>
                      <a:headEnd type="none" w="med" len="med"/>
                      <a:tailEnd type="none" w="med" len="med"/>
                    </a:lnT>
                    <a:lnB w="10172" cap="flat" cmpd="sng" algn="ctr">
                      <a:solidFill>
                        <a:srgbClr val="A7A9AC"/>
                      </a:solidFill>
                      <a:prstDash val="solid"/>
                      <a:round/>
                      <a:headEnd type="none" w="med" len="med"/>
                      <a:tailEnd type="none" w="med" len="med"/>
                    </a:lnB>
                  </a:tcPr>
                </a:tc>
                <a:tc>
                  <a:txBody>
                    <a:bodyPr/>
                    <a:lstStyle/>
                    <a:p>
                      <a:pPr marL="0" marR="39370" algn="r" defTabSz="1112641" rtl="0" eaLnBrk="1" latinLnBrk="0" hangingPunct="1">
                        <a:lnSpc>
                          <a:spcPct val="100000"/>
                        </a:lnSpc>
                        <a:spcBef>
                          <a:spcPts val="260"/>
                        </a:spcBef>
                      </a:pPr>
                      <a:r>
                        <a:rPr sz="800" b="1" kern="1200" spc="-25" dirty="0">
                          <a:solidFill>
                            <a:schemeClr val="tx1"/>
                          </a:solidFill>
                          <a:latin typeface="Source Sans Pro"/>
                          <a:ea typeface="+mn-ea"/>
                          <a:cs typeface="Source Sans Pro"/>
                        </a:rPr>
                        <a:t>22.71</a:t>
                      </a:r>
                    </a:p>
                  </a:txBody>
                  <a:tcPr marL="0" marR="0" marT="32777" marB="0">
                    <a:lnT w="10172">
                      <a:solidFill>
                        <a:srgbClr val="A7A9AC"/>
                      </a:solidFill>
                      <a:prstDash val="solid"/>
                    </a:lnT>
                    <a:lnB w="10172" cap="flat" cmpd="sng" algn="ctr">
                      <a:solidFill>
                        <a:srgbClr val="A7A9AC"/>
                      </a:solidFill>
                      <a:prstDash val="solid"/>
                      <a:round/>
                      <a:headEnd type="none" w="med" len="med"/>
                      <a:tailEnd type="none" w="med" len="med"/>
                    </a:lnB>
                  </a:tcPr>
                </a:tc>
                <a:tc>
                  <a:txBody>
                    <a:bodyPr/>
                    <a:lstStyle/>
                    <a:p>
                      <a:pPr marL="0" marR="39370" algn="r" defTabSz="1112641" rtl="0" eaLnBrk="1" latinLnBrk="0" hangingPunct="1">
                        <a:lnSpc>
                          <a:spcPct val="100000"/>
                        </a:lnSpc>
                        <a:spcBef>
                          <a:spcPts val="260"/>
                        </a:spcBef>
                      </a:pPr>
                      <a:r>
                        <a:rPr sz="800" b="1" kern="1200" spc="-25" dirty="0">
                          <a:solidFill>
                            <a:schemeClr val="tx1"/>
                          </a:solidFill>
                          <a:latin typeface="Source Sans Pro"/>
                          <a:ea typeface="+mn-ea"/>
                          <a:cs typeface="Source Sans Pro"/>
                        </a:rPr>
                        <a:t>18.76</a:t>
                      </a:r>
                    </a:p>
                  </a:txBody>
                  <a:tcPr marL="0" marR="0" marT="32777" marB="0">
                    <a:lnT w="10172">
                      <a:solidFill>
                        <a:srgbClr val="A7A9AC"/>
                      </a:solidFill>
                      <a:prstDash val="solid"/>
                    </a:lnT>
                    <a:lnB w="10172" cap="flat" cmpd="sng" algn="ctr">
                      <a:solidFill>
                        <a:srgbClr val="A7A9AC"/>
                      </a:solidFill>
                      <a:prstDash val="solid"/>
                      <a:round/>
                      <a:headEnd type="none" w="med" len="med"/>
                      <a:tailEnd type="none" w="med" len="med"/>
                    </a:lnB>
                  </a:tcPr>
                </a:tc>
                <a:tc>
                  <a:txBody>
                    <a:bodyPr/>
                    <a:lstStyle/>
                    <a:p>
                      <a:pPr marL="0" marR="39370" algn="r" defTabSz="1112641" rtl="0" eaLnBrk="1" latinLnBrk="0" hangingPunct="1">
                        <a:lnSpc>
                          <a:spcPct val="100000"/>
                        </a:lnSpc>
                        <a:spcBef>
                          <a:spcPts val="260"/>
                        </a:spcBef>
                      </a:pPr>
                      <a:r>
                        <a:rPr sz="800" b="1" kern="1200" spc="-25" dirty="0">
                          <a:solidFill>
                            <a:schemeClr val="tx1"/>
                          </a:solidFill>
                          <a:latin typeface="Source Sans Pro"/>
                          <a:ea typeface="+mn-ea"/>
                          <a:cs typeface="Source Sans Pro"/>
                        </a:rPr>
                        <a:t>15.06</a:t>
                      </a:r>
                    </a:p>
                  </a:txBody>
                  <a:tcPr marL="0" marR="0" marT="32777" marB="0">
                    <a:lnT w="10172">
                      <a:solidFill>
                        <a:srgbClr val="A7A9AC"/>
                      </a:solidFill>
                      <a:prstDash val="solid"/>
                    </a:lnT>
                    <a:lnB w="10172" cap="flat" cmpd="sng" algn="ctr">
                      <a:solidFill>
                        <a:srgbClr val="A7A9AC"/>
                      </a:solidFill>
                      <a:prstDash val="solid"/>
                      <a:round/>
                      <a:headEnd type="none" w="med" len="med"/>
                      <a:tailEnd type="none" w="med" len="med"/>
                    </a:lnB>
                  </a:tcPr>
                </a:tc>
                <a:extLst>
                  <a:ext uri="{0D108BD9-81ED-4DB2-BD59-A6C34878D82A}">
                    <a16:rowId xmlns:a16="http://schemas.microsoft.com/office/drawing/2014/main" val="2931786973"/>
                  </a:ext>
                </a:extLst>
              </a:tr>
              <a:tr h="223481">
                <a:tc>
                  <a:txBody>
                    <a:bodyPr/>
                    <a:lstStyle/>
                    <a:p>
                      <a:pPr marL="221615">
                        <a:lnSpc>
                          <a:spcPct val="100000"/>
                        </a:lnSpc>
                        <a:spcBef>
                          <a:spcPts val="380"/>
                        </a:spcBef>
                      </a:pPr>
                      <a:r>
                        <a:rPr sz="800" b="1" spc="5" dirty="0">
                          <a:latin typeface="Source Sans Pro"/>
                          <a:cs typeface="Source Sans Pro"/>
                        </a:rPr>
                        <a:t>VENTURE</a:t>
                      </a:r>
                      <a:r>
                        <a:rPr sz="800" b="1" spc="-75" dirty="0">
                          <a:latin typeface="Source Sans Pro"/>
                          <a:cs typeface="Source Sans Pro"/>
                        </a:rPr>
                        <a:t> </a:t>
                      </a:r>
                      <a:r>
                        <a:rPr sz="800" b="1" spc="10" dirty="0">
                          <a:latin typeface="Source Sans Pro"/>
                          <a:cs typeface="Source Sans Pro"/>
                        </a:rPr>
                        <a:t>CAPITAL</a:t>
                      </a:r>
                      <a:r>
                        <a:rPr sz="800" b="1" spc="-55" dirty="0">
                          <a:latin typeface="Source Sans Pro"/>
                          <a:cs typeface="Source Sans Pro"/>
                        </a:rPr>
                        <a:t> </a:t>
                      </a:r>
                      <a:r>
                        <a:rPr sz="800" b="1" spc="-5" dirty="0">
                          <a:latin typeface="Source Sans Pro"/>
                          <a:cs typeface="Source Sans Pro"/>
                        </a:rPr>
                        <a:t>INDEX</a:t>
                      </a:r>
                      <a:r>
                        <a:rPr sz="800" b="1" spc="-7" baseline="25252" dirty="0">
                          <a:latin typeface="Source Sans Pro"/>
                          <a:cs typeface="Source Sans Pro"/>
                        </a:rPr>
                        <a:t>1</a:t>
                      </a:r>
                      <a:endParaRPr sz="800" baseline="25252" dirty="0">
                        <a:latin typeface="Source Sans Pro"/>
                        <a:cs typeface="Source Sans Pro"/>
                      </a:endParaRPr>
                    </a:p>
                  </a:txBody>
                  <a:tcPr marL="0" marR="0" marT="31937" marB="0">
                    <a:lnL w="12700">
                      <a:solidFill>
                        <a:srgbClr val="FFFFFF"/>
                      </a:solidFill>
                      <a:prstDash val="solid"/>
                    </a:lnL>
                    <a:lnT w="10172" cap="flat" cmpd="sng" algn="ctr">
                      <a:solidFill>
                        <a:srgbClr val="A7A9AC"/>
                      </a:solidFill>
                      <a:prstDash val="solid"/>
                      <a:round/>
                      <a:headEnd type="none" w="med" len="med"/>
                      <a:tailEnd type="none" w="med" len="med"/>
                    </a:lnT>
                    <a:lnB w="10172">
                      <a:solidFill>
                        <a:srgbClr val="A7A9AC"/>
                      </a:solidFill>
                      <a:prstDash val="solid"/>
                    </a:lnB>
                  </a:tcPr>
                </a:tc>
                <a:tc>
                  <a:txBody>
                    <a:bodyPr/>
                    <a:lstStyle/>
                    <a:p>
                      <a:pPr marR="39370" algn="r">
                        <a:lnSpc>
                          <a:spcPct val="100000"/>
                        </a:lnSpc>
                        <a:spcBef>
                          <a:spcPts val="260"/>
                        </a:spcBef>
                      </a:pPr>
                      <a:r>
                        <a:rPr sz="800" b="1" spc="-25" dirty="0">
                          <a:latin typeface="Source Sans Pro"/>
                          <a:cs typeface="Source Sans Pro"/>
                        </a:rPr>
                        <a:t>49</a:t>
                      </a:r>
                      <a:r>
                        <a:rPr sz="800" b="1" dirty="0">
                          <a:latin typeface="Source Sans Pro"/>
                          <a:cs typeface="Source Sans Pro"/>
                        </a:rPr>
                        <a:t>.</a:t>
                      </a:r>
                      <a:r>
                        <a:rPr sz="800" b="1" spc="-25" dirty="0">
                          <a:latin typeface="Source Sans Pro"/>
                          <a:cs typeface="Source Sans Pro"/>
                        </a:rPr>
                        <a:t>83</a:t>
                      </a:r>
                      <a:endParaRPr sz="800">
                        <a:latin typeface="Source Sans Pro"/>
                        <a:cs typeface="Source Sans Pro"/>
                      </a:endParaRPr>
                    </a:p>
                  </a:txBody>
                  <a:tcPr marL="0" marR="0" marT="21851" marB="0">
                    <a:lnT w="10172" cap="flat" cmpd="sng" algn="ctr">
                      <a:solidFill>
                        <a:srgbClr val="A7A9AC"/>
                      </a:solidFill>
                      <a:prstDash val="solid"/>
                      <a:round/>
                      <a:headEnd type="none" w="med" len="med"/>
                      <a:tailEnd type="none" w="med" len="med"/>
                    </a:lnT>
                    <a:lnB w="10172" cap="flat" cmpd="sng" algn="ctr">
                      <a:solidFill>
                        <a:srgbClr val="A7A9AC"/>
                      </a:solidFill>
                      <a:prstDash val="solid"/>
                      <a:round/>
                      <a:headEnd type="none" w="med" len="med"/>
                      <a:tailEnd type="none" w="med" len="med"/>
                    </a:lnB>
                  </a:tcPr>
                </a:tc>
                <a:tc>
                  <a:txBody>
                    <a:bodyPr/>
                    <a:lstStyle/>
                    <a:p>
                      <a:pPr marR="39370" algn="r">
                        <a:lnSpc>
                          <a:spcPct val="100000"/>
                        </a:lnSpc>
                        <a:spcBef>
                          <a:spcPts val="260"/>
                        </a:spcBef>
                      </a:pPr>
                      <a:r>
                        <a:rPr sz="800" b="1" spc="-25" dirty="0">
                          <a:latin typeface="Source Sans Pro"/>
                          <a:cs typeface="Source Sans Pro"/>
                        </a:rPr>
                        <a:t>28</a:t>
                      </a:r>
                      <a:r>
                        <a:rPr sz="800" b="1" dirty="0">
                          <a:latin typeface="Source Sans Pro"/>
                          <a:cs typeface="Source Sans Pro"/>
                        </a:rPr>
                        <a:t>.</a:t>
                      </a:r>
                      <a:r>
                        <a:rPr sz="800" b="1" spc="-25" dirty="0">
                          <a:latin typeface="Source Sans Pro"/>
                          <a:cs typeface="Source Sans Pro"/>
                        </a:rPr>
                        <a:t>00</a:t>
                      </a:r>
                      <a:endParaRPr sz="800" dirty="0">
                        <a:latin typeface="Source Sans Pro"/>
                        <a:cs typeface="Source Sans Pro"/>
                      </a:endParaRPr>
                    </a:p>
                  </a:txBody>
                  <a:tcPr marL="0" marR="0" marT="21851" marB="0">
                    <a:lnT w="10172" cap="flat" cmpd="sng" algn="ctr">
                      <a:solidFill>
                        <a:srgbClr val="A7A9AC"/>
                      </a:solidFill>
                      <a:prstDash val="solid"/>
                      <a:round/>
                      <a:headEnd type="none" w="med" len="med"/>
                      <a:tailEnd type="none" w="med" len="med"/>
                    </a:lnT>
                    <a:lnB w="10172">
                      <a:solidFill>
                        <a:srgbClr val="A7A9AC"/>
                      </a:solidFill>
                      <a:prstDash val="solid"/>
                    </a:lnB>
                  </a:tcPr>
                </a:tc>
                <a:tc>
                  <a:txBody>
                    <a:bodyPr/>
                    <a:lstStyle/>
                    <a:p>
                      <a:pPr marR="39370" algn="r">
                        <a:lnSpc>
                          <a:spcPct val="100000"/>
                        </a:lnSpc>
                        <a:spcBef>
                          <a:spcPts val="260"/>
                        </a:spcBef>
                      </a:pPr>
                      <a:r>
                        <a:rPr sz="800" b="1" spc="-25" dirty="0">
                          <a:latin typeface="Source Sans Pro"/>
                          <a:cs typeface="Source Sans Pro"/>
                        </a:rPr>
                        <a:t>18</a:t>
                      </a:r>
                      <a:r>
                        <a:rPr sz="800" b="1" dirty="0">
                          <a:latin typeface="Source Sans Pro"/>
                          <a:cs typeface="Source Sans Pro"/>
                        </a:rPr>
                        <a:t>.</a:t>
                      </a:r>
                      <a:r>
                        <a:rPr sz="800" b="1" spc="-25" dirty="0">
                          <a:latin typeface="Source Sans Pro"/>
                          <a:cs typeface="Source Sans Pro"/>
                        </a:rPr>
                        <a:t>98</a:t>
                      </a:r>
                      <a:endParaRPr sz="800">
                        <a:latin typeface="Source Sans Pro"/>
                        <a:cs typeface="Source Sans Pro"/>
                      </a:endParaRPr>
                    </a:p>
                  </a:txBody>
                  <a:tcPr marL="0" marR="0" marT="21851" marB="0">
                    <a:lnT w="10172" cap="flat" cmpd="sng" algn="ctr">
                      <a:solidFill>
                        <a:srgbClr val="A7A9AC"/>
                      </a:solidFill>
                      <a:prstDash val="solid"/>
                      <a:round/>
                      <a:headEnd type="none" w="med" len="med"/>
                      <a:tailEnd type="none" w="med" len="med"/>
                    </a:lnT>
                    <a:lnB w="10172">
                      <a:solidFill>
                        <a:srgbClr val="A7A9AC"/>
                      </a:solidFill>
                      <a:prstDash val="solid"/>
                    </a:lnB>
                  </a:tcPr>
                </a:tc>
                <a:tc>
                  <a:txBody>
                    <a:bodyPr/>
                    <a:lstStyle/>
                    <a:p>
                      <a:pPr marR="39370" algn="r">
                        <a:lnSpc>
                          <a:spcPct val="100000"/>
                        </a:lnSpc>
                        <a:spcBef>
                          <a:spcPts val="260"/>
                        </a:spcBef>
                      </a:pPr>
                      <a:r>
                        <a:rPr sz="800" b="1" spc="-25" dirty="0">
                          <a:latin typeface="Source Sans Pro"/>
                          <a:cs typeface="Source Sans Pro"/>
                        </a:rPr>
                        <a:t>17</a:t>
                      </a:r>
                      <a:r>
                        <a:rPr sz="800" b="1" dirty="0">
                          <a:latin typeface="Source Sans Pro"/>
                          <a:cs typeface="Source Sans Pro"/>
                        </a:rPr>
                        <a:t>.</a:t>
                      </a:r>
                      <a:r>
                        <a:rPr sz="800" b="1" spc="-25" dirty="0">
                          <a:latin typeface="Source Sans Pro"/>
                          <a:cs typeface="Source Sans Pro"/>
                        </a:rPr>
                        <a:t>76</a:t>
                      </a:r>
                      <a:endParaRPr sz="800" dirty="0">
                        <a:latin typeface="Source Sans Pro"/>
                        <a:cs typeface="Source Sans Pro"/>
                      </a:endParaRPr>
                    </a:p>
                  </a:txBody>
                  <a:tcPr marL="0" marR="0" marT="21851" marB="0">
                    <a:lnT w="10172" cap="flat" cmpd="sng" algn="ctr">
                      <a:solidFill>
                        <a:srgbClr val="A7A9AC"/>
                      </a:solidFill>
                      <a:prstDash val="solid"/>
                      <a:round/>
                      <a:headEnd type="none" w="med" len="med"/>
                      <a:tailEnd type="none" w="med" len="med"/>
                    </a:lnT>
                    <a:lnB w="10172">
                      <a:solidFill>
                        <a:srgbClr val="A7A9AC"/>
                      </a:solidFill>
                      <a:prstDash val="solid"/>
                    </a:lnB>
                  </a:tcPr>
                </a:tc>
                <a:extLst>
                  <a:ext uri="{0D108BD9-81ED-4DB2-BD59-A6C34878D82A}">
                    <a16:rowId xmlns:a16="http://schemas.microsoft.com/office/drawing/2014/main" val="10003"/>
                  </a:ext>
                </a:extLst>
              </a:tr>
              <a:tr h="223481">
                <a:tc>
                  <a:txBody>
                    <a:bodyPr/>
                    <a:lstStyle/>
                    <a:p>
                      <a:pPr marL="38735">
                        <a:lnSpc>
                          <a:spcPct val="100000"/>
                        </a:lnSpc>
                        <a:spcBef>
                          <a:spcPts val="380"/>
                        </a:spcBef>
                      </a:pPr>
                      <a:r>
                        <a:rPr sz="800" spc="-10" dirty="0">
                          <a:latin typeface="Source Sans Pro"/>
                          <a:cs typeface="Source Sans Pro"/>
                        </a:rPr>
                        <a:t>MSCI World </a:t>
                      </a:r>
                      <a:r>
                        <a:rPr sz="800" dirty="0">
                          <a:latin typeface="Source Sans Pro"/>
                          <a:cs typeface="Source Sans Pro"/>
                        </a:rPr>
                        <a:t>Index </a:t>
                      </a:r>
                      <a:r>
                        <a:rPr sz="800" spc="-20" dirty="0">
                          <a:latin typeface="Source Sans Pro"/>
                          <a:cs typeface="Source Sans Pro"/>
                        </a:rPr>
                        <a:t>(net)</a:t>
                      </a:r>
                      <a:endParaRPr sz="800">
                        <a:latin typeface="Source Sans Pro"/>
                        <a:cs typeface="Source Sans Pro"/>
                      </a:endParaRPr>
                    </a:p>
                  </a:txBody>
                  <a:tcPr marL="0" marR="0" marT="31937" marB="0">
                    <a:lnL w="12700">
                      <a:solidFill>
                        <a:srgbClr val="FFFFFF"/>
                      </a:solidFill>
                      <a:prstDash val="solid"/>
                    </a:lnL>
                    <a:lnT w="10172" cap="flat" cmpd="sng" algn="ctr">
                      <a:solidFill>
                        <a:srgbClr val="A7A9AC"/>
                      </a:solidFill>
                      <a:prstDash val="solid"/>
                      <a:round/>
                      <a:headEnd type="none" w="med" len="med"/>
                      <a:tailEnd type="none" w="med" len="med"/>
                    </a:lnT>
                    <a:lnB w="10172">
                      <a:solidFill>
                        <a:srgbClr val="A7A9AC"/>
                      </a:solidFill>
                      <a:prstDash val="solid"/>
                    </a:lnB>
                  </a:tcPr>
                </a:tc>
                <a:tc>
                  <a:txBody>
                    <a:bodyPr/>
                    <a:lstStyle/>
                    <a:p>
                      <a:pPr marR="40005" algn="r">
                        <a:lnSpc>
                          <a:spcPct val="100000"/>
                        </a:lnSpc>
                        <a:spcBef>
                          <a:spcPts val="340"/>
                        </a:spcBef>
                      </a:pPr>
                      <a:r>
                        <a:rPr sz="800" dirty="0">
                          <a:latin typeface="Source Sans Pro"/>
                          <a:cs typeface="Source Sans Pro"/>
                        </a:rPr>
                        <a:t>15</a:t>
                      </a:r>
                      <a:r>
                        <a:rPr sz="800" spc="-40" dirty="0">
                          <a:latin typeface="Source Sans Pro"/>
                          <a:cs typeface="Source Sans Pro"/>
                        </a:rPr>
                        <a:t>.</a:t>
                      </a:r>
                      <a:r>
                        <a:rPr sz="800" dirty="0">
                          <a:latin typeface="Source Sans Pro"/>
                          <a:cs typeface="Source Sans Pro"/>
                        </a:rPr>
                        <a:t>90</a:t>
                      </a:r>
                      <a:endParaRPr sz="800">
                        <a:latin typeface="Source Sans Pro"/>
                        <a:cs typeface="Source Sans Pro"/>
                      </a:endParaRPr>
                    </a:p>
                  </a:txBody>
                  <a:tcPr marL="0" marR="0" marT="28575" marB="0">
                    <a:lnT w="10172" cap="flat" cmpd="sng" algn="ctr">
                      <a:solidFill>
                        <a:srgbClr val="A7A9AC"/>
                      </a:solidFill>
                      <a:prstDash val="solid"/>
                      <a:round/>
                      <a:headEnd type="none" w="med" len="med"/>
                      <a:tailEnd type="none" w="med" len="med"/>
                    </a:lnT>
                    <a:lnB w="10172" cap="flat" cmpd="sng" algn="ctr">
                      <a:solidFill>
                        <a:srgbClr val="A7A9AC"/>
                      </a:solidFill>
                      <a:prstDash val="solid"/>
                      <a:round/>
                      <a:headEnd type="none" w="med" len="med"/>
                      <a:tailEnd type="none" w="med" len="med"/>
                    </a:lnB>
                  </a:tcPr>
                </a:tc>
                <a:tc>
                  <a:txBody>
                    <a:bodyPr/>
                    <a:lstStyle/>
                    <a:p>
                      <a:pPr marR="40005" algn="r">
                        <a:lnSpc>
                          <a:spcPct val="100000"/>
                        </a:lnSpc>
                        <a:spcBef>
                          <a:spcPts val="340"/>
                        </a:spcBef>
                      </a:pPr>
                      <a:r>
                        <a:rPr sz="800" dirty="0">
                          <a:latin typeface="Source Sans Pro"/>
                          <a:cs typeface="Source Sans Pro"/>
                        </a:rPr>
                        <a:t>10</a:t>
                      </a:r>
                      <a:r>
                        <a:rPr sz="800" spc="-40" dirty="0">
                          <a:latin typeface="Source Sans Pro"/>
                          <a:cs typeface="Source Sans Pro"/>
                        </a:rPr>
                        <a:t>.</a:t>
                      </a:r>
                      <a:r>
                        <a:rPr sz="800" dirty="0">
                          <a:latin typeface="Source Sans Pro"/>
                          <a:cs typeface="Source Sans Pro"/>
                        </a:rPr>
                        <a:t>54</a:t>
                      </a:r>
                      <a:endParaRPr sz="800">
                        <a:latin typeface="Source Sans Pro"/>
                        <a:cs typeface="Source Sans Pro"/>
                      </a:endParaRPr>
                    </a:p>
                  </a:txBody>
                  <a:tcPr marL="0" marR="0" marT="28575" marB="0">
                    <a:lnT w="10172" cap="flat" cmpd="sng" algn="ctr">
                      <a:solidFill>
                        <a:srgbClr val="A7A9AC"/>
                      </a:solidFill>
                      <a:prstDash val="solid"/>
                      <a:round/>
                      <a:headEnd type="none" w="med" len="med"/>
                      <a:tailEnd type="none" w="med" len="med"/>
                    </a:lnT>
                    <a:lnB w="10172">
                      <a:solidFill>
                        <a:srgbClr val="A7A9AC"/>
                      </a:solidFill>
                      <a:prstDash val="solid"/>
                    </a:lnB>
                  </a:tcPr>
                </a:tc>
                <a:tc>
                  <a:txBody>
                    <a:bodyPr/>
                    <a:lstStyle/>
                    <a:p>
                      <a:pPr marR="40005" algn="r">
                        <a:lnSpc>
                          <a:spcPct val="100000"/>
                        </a:lnSpc>
                        <a:spcBef>
                          <a:spcPts val="340"/>
                        </a:spcBef>
                      </a:pPr>
                      <a:r>
                        <a:rPr sz="800" dirty="0">
                          <a:latin typeface="Source Sans Pro"/>
                          <a:cs typeface="Source Sans Pro"/>
                        </a:rPr>
                        <a:t>12</a:t>
                      </a:r>
                      <a:r>
                        <a:rPr sz="800" spc="-40" dirty="0">
                          <a:latin typeface="Source Sans Pro"/>
                          <a:cs typeface="Source Sans Pro"/>
                        </a:rPr>
                        <a:t>.</a:t>
                      </a:r>
                      <a:r>
                        <a:rPr sz="800" dirty="0">
                          <a:latin typeface="Source Sans Pro"/>
                          <a:cs typeface="Source Sans Pro"/>
                        </a:rPr>
                        <a:t>19</a:t>
                      </a:r>
                      <a:endParaRPr sz="800">
                        <a:latin typeface="Source Sans Pro"/>
                        <a:cs typeface="Source Sans Pro"/>
                      </a:endParaRPr>
                    </a:p>
                  </a:txBody>
                  <a:tcPr marL="0" marR="0" marT="28575" marB="0">
                    <a:lnT w="10172" cap="flat" cmpd="sng" algn="ctr">
                      <a:solidFill>
                        <a:srgbClr val="A7A9AC"/>
                      </a:solidFill>
                      <a:prstDash val="solid"/>
                      <a:round/>
                      <a:headEnd type="none" w="med" len="med"/>
                      <a:tailEnd type="none" w="med" len="med"/>
                    </a:lnT>
                    <a:lnB w="10172">
                      <a:solidFill>
                        <a:srgbClr val="A7A9AC"/>
                      </a:solidFill>
                      <a:prstDash val="solid"/>
                    </a:lnB>
                  </a:tcPr>
                </a:tc>
                <a:tc>
                  <a:txBody>
                    <a:bodyPr/>
                    <a:lstStyle/>
                    <a:p>
                      <a:pPr marR="40005" algn="r">
                        <a:lnSpc>
                          <a:spcPct val="100000"/>
                        </a:lnSpc>
                        <a:spcBef>
                          <a:spcPts val="340"/>
                        </a:spcBef>
                      </a:pPr>
                      <a:r>
                        <a:rPr sz="800" dirty="0">
                          <a:latin typeface="Source Sans Pro"/>
                          <a:cs typeface="Source Sans Pro"/>
                        </a:rPr>
                        <a:t>9</a:t>
                      </a:r>
                      <a:r>
                        <a:rPr sz="800" spc="-40" dirty="0">
                          <a:latin typeface="Source Sans Pro"/>
                          <a:cs typeface="Source Sans Pro"/>
                        </a:rPr>
                        <a:t>.</a:t>
                      </a:r>
                      <a:r>
                        <a:rPr sz="800" dirty="0">
                          <a:latin typeface="Source Sans Pro"/>
                          <a:cs typeface="Source Sans Pro"/>
                        </a:rPr>
                        <a:t>87</a:t>
                      </a:r>
                    </a:p>
                  </a:txBody>
                  <a:tcPr marL="0" marR="0" marT="28575" marB="0">
                    <a:lnT w="10172" cap="flat" cmpd="sng" algn="ctr">
                      <a:solidFill>
                        <a:srgbClr val="A7A9AC"/>
                      </a:solidFill>
                      <a:prstDash val="solid"/>
                      <a:round/>
                      <a:headEnd type="none" w="med" len="med"/>
                      <a:tailEnd type="none" w="med" len="med"/>
                    </a:lnT>
                    <a:lnB w="10172">
                      <a:solidFill>
                        <a:srgbClr val="A7A9AC"/>
                      </a:solidFill>
                      <a:prstDash val="solid"/>
                    </a:lnB>
                  </a:tcPr>
                </a:tc>
                <a:extLst>
                  <a:ext uri="{0D108BD9-81ED-4DB2-BD59-A6C34878D82A}">
                    <a16:rowId xmlns:a16="http://schemas.microsoft.com/office/drawing/2014/main" val="10013"/>
                  </a:ext>
                </a:extLst>
              </a:tr>
              <a:tr h="223481">
                <a:tc>
                  <a:txBody>
                    <a:bodyPr/>
                    <a:lstStyle/>
                    <a:p>
                      <a:pPr marL="38735">
                        <a:lnSpc>
                          <a:spcPct val="100000"/>
                        </a:lnSpc>
                        <a:spcBef>
                          <a:spcPts val="380"/>
                        </a:spcBef>
                      </a:pPr>
                      <a:r>
                        <a:rPr sz="800" spc="-10" dirty="0">
                          <a:latin typeface="Source Sans Pro"/>
                          <a:cs typeface="Source Sans Pro"/>
                        </a:rPr>
                        <a:t>Nasdaq </a:t>
                      </a:r>
                      <a:r>
                        <a:rPr sz="800" spc="-15" dirty="0">
                          <a:latin typeface="Source Sans Pro"/>
                          <a:cs typeface="Source Sans Pro"/>
                        </a:rPr>
                        <a:t>Composite  </a:t>
                      </a:r>
                      <a:r>
                        <a:rPr sz="800" spc="-5" dirty="0">
                          <a:latin typeface="Source Sans Pro"/>
                          <a:cs typeface="Source Sans Pro"/>
                        </a:rPr>
                        <a:t>Index*</a:t>
                      </a:r>
                      <a:endParaRPr sz="800">
                        <a:latin typeface="Source Sans Pro"/>
                        <a:cs typeface="Source Sans Pro"/>
                      </a:endParaRPr>
                    </a:p>
                  </a:txBody>
                  <a:tcPr marL="0" marR="0" marT="31937" marB="0">
                    <a:lnL w="12700">
                      <a:solidFill>
                        <a:srgbClr val="FFFFFF"/>
                      </a:solidFill>
                      <a:prstDash val="solid"/>
                    </a:lnL>
                    <a:lnT w="10172">
                      <a:solidFill>
                        <a:srgbClr val="A7A9AC"/>
                      </a:solidFill>
                      <a:prstDash val="solid"/>
                    </a:lnT>
                    <a:lnB w="10172">
                      <a:solidFill>
                        <a:srgbClr val="A7A9AC"/>
                      </a:solidFill>
                      <a:prstDash val="solid"/>
                    </a:lnB>
                  </a:tcPr>
                </a:tc>
                <a:tc>
                  <a:txBody>
                    <a:bodyPr/>
                    <a:lstStyle/>
                    <a:p>
                      <a:pPr marR="39370" algn="r">
                        <a:lnSpc>
                          <a:spcPct val="100000"/>
                        </a:lnSpc>
                        <a:spcBef>
                          <a:spcPts val="340"/>
                        </a:spcBef>
                      </a:pPr>
                      <a:r>
                        <a:rPr sz="800" dirty="0">
                          <a:latin typeface="Source Sans Pro"/>
                          <a:cs typeface="Source Sans Pro"/>
                        </a:rPr>
                        <a:t>43</a:t>
                      </a:r>
                      <a:r>
                        <a:rPr sz="800" spc="-40" dirty="0">
                          <a:latin typeface="Source Sans Pro"/>
                          <a:cs typeface="Source Sans Pro"/>
                        </a:rPr>
                        <a:t>.</a:t>
                      </a:r>
                      <a:r>
                        <a:rPr sz="800" dirty="0">
                          <a:latin typeface="Source Sans Pro"/>
                          <a:cs typeface="Source Sans Pro"/>
                        </a:rPr>
                        <a:t>64</a:t>
                      </a:r>
                      <a:endParaRPr sz="800">
                        <a:latin typeface="Source Sans Pro"/>
                        <a:cs typeface="Source Sans Pro"/>
                      </a:endParaRPr>
                    </a:p>
                  </a:txBody>
                  <a:tcPr marL="0" marR="0" marT="28575" marB="0">
                    <a:lnT w="10172" cap="flat" cmpd="sng" algn="ctr">
                      <a:solidFill>
                        <a:srgbClr val="A7A9AC"/>
                      </a:solidFill>
                      <a:prstDash val="solid"/>
                      <a:round/>
                      <a:headEnd type="none" w="med" len="med"/>
                      <a:tailEnd type="none" w="med" len="med"/>
                    </a:lnT>
                    <a:lnB w="10172" cap="flat" cmpd="sng" algn="ctr">
                      <a:solidFill>
                        <a:srgbClr val="A7A9AC"/>
                      </a:solidFill>
                      <a:prstDash val="solid"/>
                      <a:round/>
                      <a:headEnd type="none" w="med" len="med"/>
                      <a:tailEnd type="none" w="med" len="med"/>
                    </a:lnB>
                  </a:tcPr>
                </a:tc>
                <a:tc>
                  <a:txBody>
                    <a:bodyPr/>
                    <a:lstStyle/>
                    <a:p>
                      <a:pPr marR="39370" algn="r">
                        <a:lnSpc>
                          <a:spcPct val="100000"/>
                        </a:lnSpc>
                        <a:spcBef>
                          <a:spcPts val="340"/>
                        </a:spcBef>
                      </a:pPr>
                      <a:r>
                        <a:rPr sz="800" dirty="0">
                          <a:latin typeface="Source Sans Pro"/>
                          <a:cs typeface="Source Sans Pro"/>
                        </a:rPr>
                        <a:t>23</a:t>
                      </a:r>
                      <a:r>
                        <a:rPr sz="800" spc="-40" dirty="0">
                          <a:latin typeface="Source Sans Pro"/>
                          <a:cs typeface="Source Sans Pro"/>
                        </a:rPr>
                        <a:t>.</a:t>
                      </a:r>
                      <a:r>
                        <a:rPr sz="800" dirty="0">
                          <a:latin typeface="Source Sans Pro"/>
                          <a:cs typeface="Source Sans Pro"/>
                        </a:rPr>
                        <a:t>13</a:t>
                      </a:r>
                      <a:endParaRPr sz="800">
                        <a:latin typeface="Source Sans Pro"/>
                        <a:cs typeface="Source Sans Pro"/>
                      </a:endParaRPr>
                    </a:p>
                  </a:txBody>
                  <a:tcPr marL="0" marR="0" marT="28575" marB="0">
                    <a:lnT w="10172">
                      <a:solidFill>
                        <a:srgbClr val="A7A9AC"/>
                      </a:solidFill>
                      <a:prstDash val="solid"/>
                    </a:lnT>
                    <a:lnB w="10172">
                      <a:solidFill>
                        <a:srgbClr val="A7A9AC"/>
                      </a:solidFill>
                      <a:prstDash val="solid"/>
                    </a:lnB>
                  </a:tcPr>
                </a:tc>
                <a:tc>
                  <a:txBody>
                    <a:bodyPr/>
                    <a:lstStyle/>
                    <a:p>
                      <a:pPr marR="39370" algn="r">
                        <a:lnSpc>
                          <a:spcPct val="100000"/>
                        </a:lnSpc>
                        <a:spcBef>
                          <a:spcPts val="340"/>
                        </a:spcBef>
                      </a:pPr>
                      <a:r>
                        <a:rPr sz="800" dirty="0">
                          <a:latin typeface="Source Sans Pro"/>
                          <a:cs typeface="Source Sans Pro"/>
                        </a:rPr>
                        <a:t>20</a:t>
                      </a:r>
                      <a:r>
                        <a:rPr sz="800" spc="-40" dirty="0">
                          <a:latin typeface="Source Sans Pro"/>
                          <a:cs typeface="Source Sans Pro"/>
                        </a:rPr>
                        <a:t>.</a:t>
                      </a:r>
                      <a:r>
                        <a:rPr sz="800" dirty="0">
                          <a:latin typeface="Source Sans Pro"/>
                          <a:cs typeface="Source Sans Pro"/>
                        </a:rPr>
                        <a:t>81</a:t>
                      </a:r>
                    </a:p>
                  </a:txBody>
                  <a:tcPr marL="0" marR="0" marT="28575" marB="0">
                    <a:lnT w="10172">
                      <a:solidFill>
                        <a:srgbClr val="A7A9AC"/>
                      </a:solidFill>
                      <a:prstDash val="solid"/>
                    </a:lnT>
                    <a:lnB w="10172">
                      <a:solidFill>
                        <a:srgbClr val="A7A9AC"/>
                      </a:solidFill>
                      <a:prstDash val="solid"/>
                    </a:lnB>
                  </a:tcPr>
                </a:tc>
                <a:tc>
                  <a:txBody>
                    <a:bodyPr/>
                    <a:lstStyle/>
                    <a:p>
                      <a:pPr marR="39370" algn="r">
                        <a:lnSpc>
                          <a:spcPct val="100000"/>
                        </a:lnSpc>
                        <a:spcBef>
                          <a:spcPts val="340"/>
                        </a:spcBef>
                      </a:pPr>
                      <a:r>
                        <a:rPr sz="800" dirty="0">
                          <a:latin typeface="Source Sans Pro"/>
                          <a:cs typeface="Source Sans Pro"/>
                        </a:rPr>
                        <a:t>17</a:t>
                      </a:r>
                      <a:r>
                        <a:rPr sz="800" spc="-40" dirty="0">
                          <a:latin typeface="Source Sans Pro"/>
                          <a:cs typeface="Source Sans Pro"/>
                        </a:rPr>
                        <a:t>.</a:t>
                      </a:r>
                      <a:r>
                        <a:rPr sz="800" dirty="0">
                          <a:latin typeface="Source Sans Pro"/>
                          <a:cs typeface="Source Sans Pro"/>
                        </a:rPr>
                        <a:t>12</a:t>
                      </a:r>
                      <a:endParaRPr sz="800">
                        <a:latin typeface="Source Sans Pro"/>
                        <a:cs typeface="Source Sans Pro"/>
                      </a:endParaRPr>
                    </a:p>
                  </a:txBody>
                  <a:tcPr marL="0" marR="0" marT="28575" marB="0">
                    <a:lnT w="10172">
                      <a:solidFill>
                        <a:srgbClr val="A7A9AC"/>
                      </a:solidFill>
                      <a:prstDash val="solid"/>
                    </a:lnT>
                    <a:lnB w="10172">
                      <a:solidFill>
                        <a:srgbClr val="A7A9AC"/>
                      </a:solidFill>
                      <a:prstDash val="solid"/>
                    </a:lnB>
                  </a:tcPr>
                </a:tc>
                <a:extLst>
                  <a:ext uri="{0D108BD9-81ED-4DB2-BD59-A6C34878D82A}">
                    <a16:rowId xmlns:a16="http://schemas.microsoft.com/office/drawing/2014/main" val="10014"/>
                  </a:ext>
                </a:extLst>
              </a:tr>
              <a:tr h="223483">
                <a:tc>
                  <a:txBody>
                    <a:bodyPr/>
                    <a:lstStyle/>
                    <a:p>
                      <a:pPr marL="38735">
                        <a:lnSpc>
                          <a:spcPct val="100000"/>
                        </a:lnSpc>
                        <a:spcBef>
                          <a:spcPts val="380"/>
                        </a:spcBef>
                      </a:pPr>
                      <a:r>
                        <a:rPr sz="800" spc="-5" dirty="0">
                          <a:latin typeface="Source Sans Pro"/>
                          <a:cs typeface="Source Sans Pro"/>
                        </a:rPr>
                        <a:t>Russell </a:t>
                      </a:r>
                      <a:r>
                        <a:rPr sz="800" dirty="0">
                          <a:latin typeface="Source Sans Pro"/>
                          <a:cs typeface="Source Sans Pro"/>
                        </a:rPr>
                        <a:t>1000</a:t>
                      </a:r>
                      <a:r>
                        <a:rPr sz="800" baseline="25252" dirty="0">
                          <a:latin typeface="Source Sans Pro"/>
                          <a:cs typeface="Source Sans Pro"/>
                        </a:rPr>
                        <a:t>®</a:t>
                      </a:r>
                      <a:r>
                        <a:rPr sz="800" spc="-60" baseline="25252" dirty="0">
                          <a:latin typeface="Source Sans Pro"/>
                          <a:cs typeface="Source Sans Pro"/>
                        </a:rPr>
                        <a:t> </a:t>
                      </a:r>
                      <a:r>
                        <a:rPr sz="800" dirty="0">
                          <a:latin typeface="Source Sans Pro"/>
                          <a:cs typeface="Source Sans Pro"/>
                        </a:rPr>
                        <a:t>Index</a:t>
                      </a:r>
                      <a:endParaRPr sz="800">
                        <a:latin typeface="Source Sans Pro"/>
                        <a:cs typeface="Source Sans Pro"/>
                      </a:endParaRPr>
                    </a:p>
                  </a:txBody>
                  <a:tcPr marL="0" marR="0" marT="31937" marB="0">
                    <a:lnL w="12700">
                      <a:solidFill>
                        <a:srgbClr val="FFFFFF"/>
                      </a:solidFill>
                      <a:prstDash val="solid"/>
                    </a:lnL>
                    <a:lnT w="10172">
                      <a:solidFill>
                        <a:srgbClr val="A7A9AC"/>
                      </a:solidFill>
                      <a:prstDash val="solid"/>
                    </a:lnT>
                    <a:lnB w="10172">
                      <a:solidFill>
                        <a:srgbClr val="A7A9AC"/>
                      </a:solidFill>
                      <a:prstDash val="solid"/>
                    </a:lnB>
                  </a:tcPr>
                </a:tc>
                <a:tc>
                  <a:txBody>
                    <a:bodyPr/>
                    <a:lstStyle/>
                    <a:p>
                      <a:pPr marR="39370" algn="r">
                        <a:lnSpc>
                          <a:spcPct val="100000"/>
                        </a:lnSpc>
                        <a:spcBef>
                          <a:spcPts val="340"/>
                        </a:spcBef>
                      </a:pPr>
                      <a:r>
                        <a:rPr sz="800" dirty="0">
                          <a:latin typeface="Source Sans Pro"/>
                          <a:cs typeface="Source Sans Pro"/>
                        </a:rPr>
                        <a:t>20</a:t>
                      </a:r>
                      <a:r>
                        <a:rPr sz="800" spc="-40" dirty="0">
                          <a:latin typeface="Source Sans Pro"/>
                          <a:cs typeface="Source Sans Pro"/>
                        </a:rPr>
                        <a:t>.</a:t>
                      </a:r>
                      <a:r>
                        <a:rPr sz="800" dirty="0">
                          <a:latin typeface="Source Sans Pro"/>
                          <a:cs typeface="Source Sans Pro"/>
                        </a:rPr>
                        <a:t>96</a:t>
                      </a:r>
                      <a:endParaRPr sz="800">
                        <a:latin typeface="Source Sans Pro"/>
                        <a:cs typeface="Source Sans Pro"/>
                      </a:endParaRPr>
                    </a:p>
                  </a:txBody>
                  <a:tcPr marL="0" marR="0" marT="28575" marB="0">
                    <a:lnT w="10172" cap="flat" cmpd="sng" algn="ctr">
                      <a:solidFill>
                        <a:srgbClr val="A7A9AC"/>
                      </a:solidFill>
                      <a:prstDash val="solid"/>
                      <a:round/>
                      <a:headEnd type="none" w="med" len="med"/>
                      <a:tailEnd type="none" w="med" len="med"/>
                    </a:lnT>
                    <a:lnB w="10172" cap="flat" cmpd="sng" algn="ctr">
                      <a:solidFill>
                        <a:srgbClr val="A7A9AC"/>
                      </a:solidFill>
                      <a:prstDash val="solid"/>
                      <a:round/>
                      <a:headEnd type="none" w="med" len="med"/>
                      <a:tailEnd type="none" w="med" len="med"/>
                    </a:lnB>
                  </a:tcPr>
                </a:tc>
                <a:tc>
                  <a:txBody>
                    <a:bodyPr/>
                    <a:lstStyle/>
                    <a:p>
                      <a:pPr marR="39370" algn="r">
                        <a:lnSpc>
                          <a:spcPct val="100000"/>
                        </a:lnSpc>
                        <a:spcBef>
                          <a:spcPts val="340"/>
                        </a:spcBef>
                      </a:pPr>
                      <a:r>
                        <a:rPr sz="800" dirty="0">
                          <a:latin typeface="Source Sans Pro"/>
                          <a:cs typeface="Source Sans Pro"/>
                        </a:rPr>
                        <a:t>14</a:t>
                      </a:r>
                      <a:r>
                        <a:rPr sz="800" spc="-40" dirty="0">
                          <a:latin typeface="Source Sans Pro"/>
                          <a:cs typeface="Source Sans Pro"/>
                        </a:rPr>
                        <a:t>.</a:t>
                      </a:r>
                      <a:r>
                        <a:rPr sz="800" dirty="0">
                          <a:latin typeface="Source Sans Pro"/>
                          <a:cs typeface="Source Sans Pro"/>
                        </a:rPr>
                        <a:t>82</a:t>
                      </a:r>
                      <a:endParaRPr sz="800">
                        <a:latin typeface="Source Sans Pro"/>
                        <a:cs typeface="Source Sans Pro"/>
                      </a:endParaRPr>
                    </a:p>
                  </a:txBody>
                  <a:tcPr marL="0" marR="0" marT="28575" marB="0">
                    <a:lnT w="10172">
                      <a:solidFill>
                        <a:srgbClr val="A7A9AC"/>
                      </a:solidFill>
                      <a:prstDash val="solid"/>
                    </a:lnT>
                    <a:lnB w="10172">
                      <a:solidFill>
                        <a:srgbClr val="A7A9AC"/>
                      </a:solidFill>
                      <a:prstDash val="solid"/>
                    </a:lnB>
                  </a:tcPr>
                </a:tc>
                <a:tc>
                  <a:txBody>
                    <a:bodyPr/>
                    <a:lstStyle/>
                    <a:p>
                      <a:pPr marR="39370" algn="r">
                        <a:lnSpc>
                          <a:spcPct val="100000"/>
                        </a:lnSpc>
                        <a:spcBef>
                          <a:spcPts val="340"/>
                        </a:spcBef>
                      </a:pPr>
                      <a:r>
                        <a:rPr sz="800" dirty="0">
                          <a:latin typeface="Source Sans Pro"/>
                          <a:cs typeface="Source Sans Pro"/>
                        </a:rPr>
                        <a:t>15</a:t>
                      </a:r>
                      <a:r>
                        <a:rPr sz="800" spc="-40" dirty="0">
                          <a:latin typeface="Source Sans Pro"/>
                          <a:cs typeface="Source Sans Pro"/>
                        </a:rPr>
                        <a:t>.</a:t>
                      </a:r>
                      <a:r>
                        <a:rPr sz="800" dirty="0">
                          <a:latin typeface="Source Sans Pro"/>
                          <a:cs typeface="Source Sans Pro"/>
                        </a:rPr>
                        <a:t>60</a:t>
                      </a:r>
                      <a:endParaRPr sz="800">
                        <a:latin typeface="Source Sans Pro"/>
                        <a:cs typeface="Source Sans Pro"/>
                      </a:endParaRPr>
                    </a:p>
                  </a:txBody>
                  <a:tcPr marL="0" marR="0" marT="28575" marB="0">
                    <a:lnT w="10172">
                      <a:solidFill>
                        <a:srgbClr val="A7A9AC"/>
                      </a:solidFill>
                      <a:prstDash val="solid"/>
                    </a:lnT>
                    <a:lnB w="10172">
                      <a:solidFill>
                        <a:srgbClr val="A7A9AC"/>
                      </a:solidFill>
                      <a:prstDash val="solid"/>
                    </a:lnB>
                  </a:tcPr>
                </a:tc>
                <a:tc>
                  <a:txBody>
                    <a:bodyPr/>
                    <a:lstStyle/>
                    <a:p>
                      <a:pPr marR="39370" algn="r">
                        <a:lnSpc>
                          <a:spcPct val="100000"/>
                        </a:lnSpc>
                        <a:spcBef>
                          <a:spcPts val="340"/>
                        </a:spcBef>
                      </a:pPr>
                      <a:r>
                        <a:rPr sz="800" dirty="0">
                          <a:latin typeface="Source Sans Pro"/>
                          <a:cs typeface="Source Sans Pro"/>
                        </a:rPr>
                        <a:t>14</a:t>
                      </a:r>
                      <a:r>
                        <a:rPr sz="800" spc="-40" dirty="0">
                          <a:latin typeface="Source Sans Pro"/>
                          <a:cs typeface="Source Sans Pro"/>
                        </a:rPr>
                        <a:t>.</a:t>
                      </a:r>
                      <a:r>
                        <a:rPr sz="800" dirty="0">
                          <a:latin typeface="Source Sans Pro"/>
                          <a:cs typeface="Source Sans Pro"/>
                        </a:rPr>
                        <a:t>01</a:t>
                      </a:r>
                      <a:endParaRPr sz="800">
                        <a:latin typeface="Source Sans Pro"/>
                        <a:cs typeface="Source Sans Pro"/>
                      </a:endParaRPr>
                    </a:p>
                  </a:txBody>
                  <a:tcPr marL="0" marR="0" marT="28575" marB="0">
                    <a:lnT w="10172">
                      <a:solidFill>
                        <a:srgbClr val="A7A9AC"/>
                      </a:solidFill>
                      <a:prstDash val="solid"/>
                    </a:lnT>
                    <a:lnB w="10172">
                      <a:solidFill>
                        <a:srgbClr val="A7A9AC"/>
                      </a:solidFill>
                      <a:prstDash val="solid"/>
                    </a:lnB>
                  </a:tcPr>
                </a:tc>
                <a:extLst>
                  <a:ext uri="{0D108BD9-81ED-4DB2-BD59-A6C34878D82A}">
                    <a16:rowId xmlns:a16="http://schemas.microsoft.com/office/drawing/2014/main" val="10015"/>
                  </a:ext>
                </a:extLst>
              </a:tr>
              <a:tr h="223481">
                <a:tc>
                  <a:txBody>
                    <a:bodyPr/>
                    <a:lstStyle/>
                    <a:p>
                      <a:pPr marL="38735">
                        <a:lnSpc>
                          <a:spcPct val="100000"/>
                        </a:lnSpc>
                        <a:spcBef>
                          <a:spcPts val="380"/>
                        </a:spcBef>
                      </a:pPr>
                      <a:r>
                        <a:rPr sz="800" spc="-5" dirty="0">
                          <a:latin typeface="Source Sans Pro"/>
                          <a:cs typeface="Source Sans Pro"/>
                        </a:rPr>
                        <a:t>Russell </a:t>
                      </a:r>
                      <a:r>
                        <a:rPr sz="800" dirty="0">
                          <a:latin typeface="Source Sans Pro"/>
                          <a:cs typeface="Source Sans Pro"/>
                        </a:rPr>
                        <a:t>2000</a:t>
                      </a:r>
                      <a:r>
                        <a:rPr sz="800" baseline="25252" dirty="0">
                          <a:latin typeface="Source Sans Pro"/>
                          <a:cs typeface="Source Sans Pro"/>
                        </a:rPr>
                        <a:t>®</a:t>
                      </a:r>
                      <a:r>
                        <a:rPr sz="800" spc="-60" baseline="25252" dirty="0">
                          <a:latin typeface="Source Sans Pro"/>
                          <a:cs typeface="Source Sans Pro"/>
                        </a:rPr>
                        <a:t> </a:t>
                      </a:r>
                      <a:r>
                        <a:rPr sz="800" dirty="0">
                          <a:latin typeface="Source Sans Pro"/>
                          <a:cs typeface="Source Sans Pro"/>
                        </a:rPr>
                        <a:t>Index</a:t>
                      </a:r>
                      <a:endParaRPr sz="800">
                        <a:latin typeface="Source Sans Pro"/>
                        <a:cs typeface="Source Sans Pro"/>
                      </a:endParaRPr>
                    </a:p>
                  </a:txBody>
                  <a:tcPr marL="0" marR="0" marT="31937" marB="0">
                    <a:lnL w="12700">
                      <a:solidFill>
                        <a:srgbClr val="FFFFFF"/>
                      </a:solidFill>
                      <a:prstDash val="solid"/>
                    </a:lnL>
                    <a:lnT w="10172">
                      <a:solidFill>
                        <a:srgbClr val="A7A9AC"/>
                      </a:solidFill>
                      <a:prstDash val="solid"/>
                    </a:lnT>
                    <a:lnB w="10172">
                      <a:solidFill>
                        <a:srgbClr val="A7A9AC"/>
                      </a:solidFill>
                      <a:prstDash val="solid"/>
                    </a:lnB>
                  </a:tcPr>
                </a:tc>
                <a:tc>
                  <a:txBody>
                    <a:bodyPr/>
                    <a:lstStyle/>
                    <a:p>
                      <a:pPr marR="39370" algn="r">
                        <a:lnSpc>
                          <a:spcPct val="100000"/>
                        </a:lnSpc>
                        <a:spcBef>
                          <a:spcPts val="340"/>
                        </a:spcBef>
                      </a:pPr>
                      <a:r>
                        <a:rPr sz="800" dirty="0">
                          <a:latin typeface="Source Sans Pro"/>
                          <a:cs typeface="Source Sans Pro"/>
                        </a:rPr>
                        <a:t>19</a:t>
                      </a:r>
                      <a:r>
                        <a:rPr sz="800" spc="-40" dirty="0">
                          <a:latin typeface="Source Sans Pro"/>
                          <a:cs typeface="Source Sans Pro"/>
                        </a:rPr>
                        <a:t>.</a:t>
                      </a:r>
                      <a:r>
                        <a:rPr sz="800" dirty="0">
                          <a:latin typeface="Source Sans Pro"/>
                          <a:cs typeface="Source Sans Pro"/>
                        </a:rPr>
                        <a:t>96</a:t>
                      </a:r>
                      <a:endParaRPr sz="800">
                        <a:latin typeface="Source Sans Pro"/>
                        <a:cs typeface="Source Sans Pro"/>
                      </a:endParaRPr>
                    </a:p>
                  </a:txBody>
                  <a:tcPr marL="0" marR="0" marT="28575" marB="0">
                    <a:lnT w="10172" cap="flat" cmpd="sng" algn="ctr">
                      <a:solidFill>
                        <a:srgbClr val="A7A9AC"/>
                      </a:solidFill>
                      <a:prstDash val="solid"/>
                      <a:round/>
                      <a:headEnd type="none" w="med" len="med"/>
                      <a:tailEnd type="none" w="med" len="med"/>
                    </a:lnT>
                    <a:lnB w="10172" cap="flat" cmpd="sng" algn="ctr">
                      <a:solidFill>
                        <a:srgbClr val="A7A9AC"/>
                      </a:solidFill>
                      <a:prstDash val="solid"/>
                      <a:round/>
                      <a:headEnd type="none" w="med" len="med"/>
                      <a:tailEnd type="none" w="med" len="med"/>
                    </a:lnB>
                  </a:tcPr>
                </a:tc>
                <a:tc>
                  <a:txBody>
                    <a:bodyPr/>
                    <a:lstStyle/>
                    <a:p>
                      <a:pPr marR="39370" algn="r">
                        <a:lnSpc>
                          <a:spcPct val="100000"/>
                        </a:lnSpc>
                        <a:spcBef>
                          <a:spcPts val="340"/>
                        </a:spcBef>
                      </a:pPr>
                      <a:r>
                        <a:rPr sz="800" dirty="0">
                          <a:latin typeface="Source Sans Pro"/>
                          <a:cs typeface="Source Sans Pro"/>
                        </a:rPr>
                        <a:t>10</a:t>
                      </a:r>
                      <a:r>
                        <a:rPr sz="800" spc="-40" dirty="0">
                          <a:latin typeface="Source Sans Pro"/>
                          <a:cs typeface="Source Sans Pro"/>
                        </a:rPr>
                        <a:t>.</a:t>
                      </a:r>
                      <a:r>
                        <a:rPr sz="800" dirty="0">
                          <a:latin typeface="Source Sans Pro"/>
                          <a:cs typeface="Source Sans Pro"/>
                        </a:rPr>
                        <a:t>25</a:t>
                      </a:r>
                      <a:endParaRPr sz="800">
                        <a:latin typeface="Source Sans Pro"/>
                        <a:cs typeface="Source Sans Pro"/>
                      </a:endParaRPr>
                    </a:p>
                  </a:txBody>
                  <a:tcPr marL="0" marR="0" marT="28575" marB="0">
                    <a:lnT w="10172">
                      <a:solidFill>
                        <a:srgbClr val="A7A9AC"/>
                      </a:solidFill>
                      <a:prstDash val="solid"/>
                    </a:lnT>
                    <a:lnB w="10172">
                      <a:solidFill>
                        <a:srgbClr val="A7A9AC"/>
                      </a:solidFill>
                      <a:prstDash val="solid"/>
                    </a:lnB>
                  </a:tcPr>
                </a:tc>
                <a:tc>
                  <a:txBody>
                    <a:bodyPr/>
                    <a:lstStyle/>
                    <a:p>
                      <a:pPr marR="39370" algn="r">
                        <a:lnSpc>
                          <a:spcPct val="100000"/>
                        </a:lnSpc>
                        <a:spcBef>
                          <a:spcPts val="340"/>
                        </a:spcBef>
                      </a:pPr>
                      <a:r>
                        <a:rPr sz="800" dirty="0">
                          <a:latin typeface="Source Sans Pro"/>
                          <a:cs typeface="Source Sans Pro"/>
                        </a:rPr>
                        <a:t>13</a:t>
                      </a:r>
                      <a:r>
                        <a:rPr sz="800" spc="-40" dirty="0">
                          <a:latin typeface="Source Sans Pro"/>
                          <a:cs typeface="Source Sans Pro"/>
                        </a:rPr>
                        <a:t>.</a:t>
                      </a:r>
                      <a:r>
                        <a:rPr sz="800" dirty="0">
                          <a:latin typeface="Source Sans Pro"/>
                          <a:cs typeface="Source Sans Pro"/>
                        </a:rPr>
                        <a:t>26</a:t>
                      </a:r>
                      <a:endParaRPr sz="800">
                        <a:latin typeface="Source Sans Pro"/>
                        <a:cs typeface="Source Sans Pro"/>
                      </a:endParaRPr>
                    </a:p>
                  </a:txBody>
                  <a:tcPr marL="0" marR="0" marT="28575" marB="0">
                    <a:lnT w="10172">
                      <a:solidFill>
                        <a:srgbClr val="A7A9AC"/>
                      </a:solidFill>
                      <a:prstDash val="solid"/>
                    </a:lnT>
                    <a:lnB w="10172">
                      <a:solidFill>
                        <a:srgbClr val="A7A9AC"/>
                      </a:solidFill>
                      <a:prstDash val="solid"/>
                    </a:lnB>
                  </a:tcPr>
                </a:tc>
                <a:tc>
                  <a:txBody>
                    <a:bodyPr/>
                    <a:lstStyle/>
                    <a:p>
                      <a:pPr marR="39370" algn="r">
                        <a:lnSpc>
                          <a:spcPct val="100000"/>
                        </a:lnSpc>
                        <a:spcBef>
                          <a:spcPts val="340"/>
                        </a:spcBef>
                      </a:pPr>
                      <a:r>
                        <a:rPr sz="800" dirty="0">
                          <a:latin typeface="Source Sans Pro"/>
                          <a:cs typeface="Source Sans Pro"/>
                        </a:rPr>
                        <a:t>11</a:t>
                      </a:r>
                      <a:r>
                        <a:rPr sz="800" spc="-40" dirty="0">
                          <a:latin typeface="Source Sans Pro"/>
                          <a:cs typeface="Source Sans Pro"/>
                        </a:rPr>
                        <a:t>.</a:t>
                      </a:r>
                      <a:r>
                        <a:rPr sz="800" dirty="0">
                          <a:latin typeface="Source Sans Pro"/>
                          <a:cs typeface="Source Sans Pro"/>
                        </a:rPr>
                        <a:t>20</a:t>
                      </a:r>
                    </a:p>
                  </a:txBody>
                  <a:tcPr marL="0" marR="0" marT="28575" marB="0">
                    <a:lnT w="10172">
                      <a:solidFill>
                        <a:srgbClr val="A7A9AC"/>
                      </a:solidFill>
                      <a:prstDash val="solid"/>
                    </a:lnT>
                    <a:lnB w="10172">
                      <a:solidFill>
                        <a:srgbClr val="A7A9AC"/>
                      </a:solidFill>
                      <a:prstDash val="solid"/>
                    </a:lnB>
                  </a:tcPr>
                </a:tc>
                <a:extLst>
                  <a:ext uri="{0D108BD9-81ED-4DB2-BD59-A6C34878D82A}">
                    <a16:rowId xmlns:a16="http://schemas.microsoft.com/office/drawing/2014/main" val="10016"/>
                  </a:ext>
                </a:extLst>
              </a:tr>
              <a:tr h="223483">
                <a:tc>
                  <a:txBody>
                    <a:bodyPr/>
                    <a:lstStyle/>
                    <a:p>
                      <a:pPr marL="38735">
                        <a:lnSpc>
                          <a:spcPct val="100000"/>
                        </a:lnSpc>
                        <a:spcBef>
                          <a:spcPts val="380"/>
                        </a:spcBef>
                      </a:pPr>
                      <a:r>
                        <a:rPr sz="800" spc="-15" dirty="0">
                          <a:latin typeface="Source Sans Pro"/>
                          <a:cs typeface="Source Sans Pro"/>
                        </a:rPr>
                        <a:t>S&amp;P </a:t>
                      </a:r>
                      <a:r>
                        <a:rPr sz="800" dirty="0">
                          <a:latin typeface="Source Sans Pro"/>
                          <a:cs typeface="Source Sans Pro"/>
                        </a:rPr>
                        <a:t>500</a:t>
                      </a:r>
                      <a:r>
                        <a:rPr sz="800" spc="-45" dirty="0">
                          <a:latin typeface="Source Sans Pro"/>
                          <a:cs typeface="Source Sans Pro"/>
                        </a:rPr>
                        <a:t> </a:t>
                      </a:r>
                      <a:r>
                        <a:rPr sz="800" dirty="0">
                          <a:latin typeface="Source Sans Pro"/>
                          <a:cs typeface="Source Sans Pro"/>
                        </a:rPr>
                        <a:t>Index</a:t>
                      </a:r>
                    </a:p>
                  </a:txBody>
                  <a:tcPr marL="0" marR="0" marT="31937" marB="0">
                    <a:lnL w="12700">
                      <a:solidFill>
                        <a:srgbClr val="FFFFFF"/>
                      </a:solidFill>
                      <a:prstDash val="solid"/>
                    </a:lnL>
                    <a:lnT w="10172">
                      <a:solidFill>
                        <a:srgbClr val="A7A9AC"/>
                      </a:solidFill>
                      <a:prstDash val="solid"/>
                    </a:lnT>
                    <a:lnB w="10172">
                      <a:solidFill>
                        <a:srgbClr val="A7A9AC"/>
                      </a:solidFill>
                      <a:prstDash val="solid"/>
                    </a:lnB>
                  </a:tcPr>
                </a:tc>
                <a:tc>
                  <a:txBody>
                    <a:bodyPr/>
                    <a:lstStyle/>
                    <a:p>
                      <a:pPr marR="40005" algn="r">
                        <a:lnSpc>
                          <a:spcPct val="100000"/>
                        </a:lnSpc>
                        <a:spcBef>
                          <a:spcPts val="340"/>
                        </a:spcBef>
                      </a:pPr>
                      <a:r>
                        <a:rPr sz="800" dirty="0">
                          <a:latin typeface="Source Sans Pro"/>
                          <a:cs typeface="Source Sans Pro"/>
                        </a:rPr>
                        <a:t>18</a:t>
                      </a:r>
                      <a:r>
                        <a:rPr sz="800" spc="-40" dirty="0">
                          <a:latin typeface="Source Sans Pro"/>
                          <a:cs typeface="Source Sans Pro"/>
                        </a:rPr>
                        <a:t>.</a:t>
                      </a:r>
                      <a:r>
                        <a:rPr sz="800" dirty="0">
                          <a:latin typeface="Source Sans Pro"/>
                          <a:cs typeface="Source Sans Pro"/>
                        </a:rPr>
                        <a:t>40</a:t>
                      </a:r>
                    </a:p>
                  </a:txBody>
                  <a:tcPr marL="0" marR="0" marT="28575" marB="0">
                    <a:lnT w="10172" cap="flat" cmpd="sng" algn="ctr">
                      <a:solidFill>
                        <a:srgbClr val="A7A9AC"/>
                      </a:solidFill>
                      <a:prstDash val="solid"/>
                      <a:round/>
                      <a:headEnd type="none" w="med" len="med"/>
                      <a:tailEnd type="none" w="med" len="med"/>
                    </a:lnT>
                    <a:lnB w="10172">
                      <a:solidFill>
                        <a:srgbClr val="A7A9AC"/>
                      </a:solidFill>
                      <a:prstDash val="solid"/>
                    </a:lnB>
                  </a:tcPr>
                </a:tc>
                <a:tc>
                  <a:txBody>
                    <a:bodyPr/>
                    <a:lstStyle/>
                    <a:p>
                      <a:pPr marR="40005" algn="r">
                        <a:lnSpc>
                          <a:spcPct val="100000"/>
                        </a:lnSpc>
                        <a:spcBef>
                          <a:spcPts val="340"/>
                        </a:spcBef>
                      </a:pPr>
                      <a:r>
                        <a:rPr sz="800" dirty="0">
                          <a:latin typeface="Source Sans Pro"/>
                          <a:cs typeface="Source Sans Pro"/>
                        </a:rPr>
                        <a:t>14</a:t>
                      </a:r>
                      <a:r>
                        <a:rPr sz="800" spc="-40" dirty="0">
                          <a:latin typeface="Source Sans Pro"/>
                          <a:cs typeface="Source Sans Pro"/>
                        </a:rPr>
                        <a:t>.</a:t>
                      </a:r>
                      <a:r>
                        <a:rPr sz="800" dirty="0">
                          <a:latin typeface="Source Sans Pro"/>
                          <a:cs typeface="Source Sans Pro"/>
                        </a:rPr>
                        <a:t>18</a:t>
                      </a:r>
                      <a:endParaRPr sz="800">
                        <a:latin typeface="Source Sans Pro"/>
                        <a:cs typeface="Source Sans Pro"/>
                      </a:endParaRPr>
                    </a:p>
                  </a:txBody>
                  <a:tcPr marL="0" marR="0" marT="28575" marB="0">
                    <a:lnT w="10172">
                      <a:solidFill>
                        <a:srgbClr val="A7A9AC"/>
                      </a:solidFill>
                      <a:prstDash val="solid"/>
                    </a:lnT>
                    <a:lnB w="10172">
                      <a:solidFill>
                        <a:srgbClr val="A7A9AC"/>
                      </a:solidFill>
                      <a:prstDash val="solid"/>
                    </a:lnB>
                  </a:tcPr>
                </a:tc>
                <a:tc>
                  <a:txBody>
                    <a:bodyPr/>
                    <a:lstStyle/>
                    <a:p>
                      <a:pPr marR="40005" algn="r">
                        <a:lnSpc>
                          <a:spcPct val="100000"/>
                        </a:lnSpc>
                        <a:spcBef>
                          <a:spcPts val="340"/>
                        </a:spcBef>
                      </a:pPr>
                      <a:r>
                        <a:rPr sz="800" dirty="0">
                          <a:latin typeface="Source Sans Pro"/>
                          <a:cs typeface="Source Sans Pro"/>
                        </a:rPr>
                        <a:t>15</a:t>
                      </a:r>
                      <a:r>
                        <a:rPr sz="800" spc="-40" dirty="0">
                          <a:latin typeface="Source Sans Pro"/>
                          <a:cs typeface="Source Sans Pro"/>
                        </a:rPr>
                        <a:t>.</a:t>
                      </a:r>
                      <a:r>
                        <a:rPr sz="800" dirty="0">
                          <a:latin typeface="Source Sans Pro"/>
                          <a:cs typeface="Source Sans Pro"/>
                        </a:rPr>
                        <a:t>22</a:t>
                      </a:r>
                      <a:endParaRPr sz="800">
                        <a:latin typeface="Source Sans Pro"/>
                        <a:cs typeface="Source Sans Pro"/>
                      </a:endParaRPr>
                    </a:p>
                  </a:txBody>
                  <a:tcPr marL="0" marR="0" marT="28575" marB="0">
                    <a:lnT w="10172">
                      <a:solidFill>
                        <a:srgbClr val="A7A9AC"/>
                      </a:solidFill>
                      <a:prstDash val="solid"/>
                    </a:lnT>
                    <a:lnB w="10172">
                      <a:solidFill>
                        <a:srgbClr val="A7A9AC"/>
                      </a:solidFill>
                      <a:prstDash val="solid"/>
                    </a:lnB>
                  </a:tcPr>
                </a:tc>
                <a:tc>
                  <a:txBody>
                    <a:bodyPr/>
                    <a:lstStyle/>
                    <a:p>
                      <a:pPr marR="40005" algn="r">
                        <a:lnSpc>
                          <a:spcPct val="100000"/>
                        </a:lnSpc>
                        <a:spcBef>
                          <a:spcPts val="340"/>
                        </a:spcBef>
                      </a:pPr>
                      <a:r>
                        <a:rPr sz="800" dirty="0">
                          <a:latin typeface="Source Sans Pro"/>
                          <a:cs typeface="Source Sans Pro"/>
                        </a:rPr>
                        <a:t>13</a:t>
                      </a:r>
                      <a:r>
                        <a:rPr sz="800" spc="-40" dirty="0">
                          <a:latin typeface="Source Sans Pro"/>
                          <a:cs typeface="Source Sans Pro"/>
                        </a:rPr>
                        <a:t>.</a:t>
                      </a:r>
                      <a:r>
                        <a:rPr sz="800" dirty="0">
                          <a:latin typeface="Source Sans Pro"/>
                          <a:cs typeface="Source Sans Pro"/>
                        </a:rPr>
                        <a:t>88</a:t>
                      </a:r>
                    </a:p>
                  </a:txBody>
                  <a:tcPr marL="0" marR="0" marT="28575" marB="0">
                    <a:lnT w="10172">
                      <a:solidFill>
                        <a:srgbClr val="A7A9AC"/>
                      </a:solidFill>
                      <a:prstDash val="solid"/>
                    </a:lnT>
                    <a:lnB w="10172">
                      <a:solidFill>
                        <a:srgbClr val="A7A9AC"/>
                      </a:solidFill>
                      <a:prstDash val="solid"/>
                    </a:lnB>
                  </a:tcPr>
                </a:tc>
                <a:extLst>
                  <a:ext uri="{0D108BD9-81ED-4DB2-BD59-A6C34878D82A}">
                    <a16:rowId xmlns:a16="http://schemas.microsoft.com/office/drawing/2014/main" val="10017"/>
                  </a:ext>
                </a:extLst>
              </a:tr>
            </a:tbl>
          </a:graphicData>
        </a:graphic>
      </p:graphicFrame>
      <p:sp>
        <p:nvSpPr>
          <p:cNvPr id="10" name="object 3">
            <a:extLst>
              <a:ext uri="{FF2B5EF4-FFF2-40B4-BE49-F238E27FC236}">
                <a16:creationId xmlns:a16="http://schemas.microsoft.com/office/drawing/2014/main" id="{58A29E81-795D-4075-8701-AC05F63D4E7E}"/>
              </a:ext>
            </a:extLst>
          </p:cNvPr>
          <p:cNvSpPr txBox="1"/>
          <p:nvPr/>
        </p:nvSpPr>
        <p:spPr>
          <a:xfrm>
            <a:off x="883952" y="955705"/>
            <a:ext cx="3990607" cy="185948"/>
          </a:xfrm>
          <a:prstGeom prst="rect">
            <a:avLst/>
          </a:prstGeom>
        </p:spPr>
        <p:txBody>
          <a:bodyPr vert="horz" wrap="square" lIns="0" tIns="0" rIns="0" bIns="0" rtlCol="0">
            <a:spAutoFit/>
          </a:bodyPr>
          <a:lstStyle/>
          <a:p>
            <a:pPr marL="8405" defTabSz="674258"/>
            <a:r>
              <a:rPr lang="en-US" sz="596" spc="13" dirty="0">
                <a:solidFill>
                  <a:prstClr val="black"/>
                </a:solidFill>
                <a:latin typeface="Alright Sans Medium"/>
                <a:cs typeface="Alright Sans Medium"/>
              </a:rPr>
              <a:t>Private Equity and Venture Capital Horizon Pooled Returns</a:t>
            </a:r>
            <a:endParaRPr sz="596" dirty="0">
              <a:solidFill>
                <a:prstClr val="black"/>
              </a:solidFill>
              <a:latin typeface="Alright Sans Medium"/>
              <a:cs typeface="Alright Sans Medium"/>
            </a:endParaRPr>
          </a:p>
          <a:p>
            <a:pPr marL="8405" defTabSz="674258">
              <a:spcBef>
                <a:spcPts val="129"/>
              </a:spcBef>
            </a:pPr>
            <a:r>
              <a:rPr sz="529" spc="10" dirty="0">
                <a:solidFill>
                  <a:prstClr val="black"/>
                </a:solidFill>
                <a:latin typeface="Alright Sans Regular"/>
                <a:cs typeface="Alright Sans Regular"/>
              </a:rPr>
              <a:t>Net </a:t>
            </a:r>
            <a:r>
              <a:rPr sz="529" spc="17" dirty="0">
                <a:solidFill>
                  <a:prstClr val="black"/>
                </a:solidFill>
                <a:latin typeface="Alright Sans Regular"/>
                <a:cs typeface="Alright Sans Regular"/>
              </a:rPr>
              <a:t>to</a:t>
            </a:r>
            <a:r>
              <a:rPr sz="529" spc="-83" dirty="0">
                <a:solidFill>
                  <a:prstClr val="black"/>
                </a:solidFill>
                <a:latin typeface="Alright Sans Regular"/>
                <a:cs typeface="Alright Sans Regular"/>
              </a:rPr>
              <a:t> </a:t>
            </a:r>
            <a:r>
              <a:rPr sz="529" dirty="0">
                <a:solidFill>
                  <a:prstClr val="black"/>
                </a:solidFill>
                <a:latin typeface="Alright Sans Regular"/>
                <a:cs typeface="Alright Sans Regular"/>
              </a:rPr>
              <a:t>Limited </a:t>
            </a:r>
            <a:r>
              <a:rPr sz="529" spc="10" dirty="0">
                <a:solidFill>
                  <a:prstClr val="black"/>
                </a:solidFill>
                <a:latin typeface="Alright Sans Regular"/>
                <a:cs typeface="Alright Sans Regular"/>
              </a:rPr>
              <a:t>Partners</a:t>
            </a:r>
            <a:r>
              <a:rPr lang="en-US" sz="529" spc="10" dirty="0">
                <a:solidFill>
                  <a:prstClr val="black"/>
                </a:solidFill>
                <a:latin typeface="Alright Sans Regular"/>
                <a:cs typeface="Alright Sans Regular"/>
              </a:rPr>
              <a:t> as of December 31, 2020</a:t>
            </a:r>
            <a:endParaRPr sz="529" dirty="0">
              <a:solidFill>
                <a:prstClr val="black"/>
              </a:solidFill>
              <a:latin typeface="Alright Sans Regular"/>
              <a:cs typeface="Alright Sans Regular"/>
            </a:endParaRPr>
          </a:p>
        </p:txBody>
      </p:sp>
      <p:sp>
        <p:nvSpPr>
          <p:cNvPr id="12" name="Text Placeholder 3">
            <a:extLst>
              <a:ext uri="{FF2B5EF4-FFF2-40B4-BE49-F238E27FC236}">
                <a16:creationId xmlns:a16="http://schemas.microsoft.com/office/drawing/2014/main" id="{A0FE6130-3AE5-45EE-AEE1-6640A81A35E1}"/>
              </a:ext>
            </a:extLst>
          </p:cNvPr>
          <p:cNvSpPr txBox="1">
            <a:spLocks/>
          </p:cNvSpPr>
          <p:nvPr/>
        </p:nvSpPr>
        <p:spPr>
          <a:xfrm>
            <a:off x="939338" y="4629150"/>
            <a:ext cx="7232072" cy="363071"/>
          </a:xfrm>
          <a:prstGeom prst="rect">
            <a:avLst/>
          </a:prstGeom>
        </p:spPr>
        <p:txBody>
          <a:bodyPr vert="horz" lIns="0" tIns="0" rIns="60512" bIns="151279" rtlCol="0" anchor="t">
            <a:noAutofit/>
          </a:bodyPr>
          <a:lstStyle>
            <a:lvl1pPr marL="0" indent="0" algn="l" defTabSz="1018824" rtl="0" eaLnBrk="1" latinLnBrk="0" hangingPunct="1">
              <a:lnSpc>
                <a:spcPct val="90000"/>
              </a:lnSpc>
              <a:spcBef>
                <a:spcPts val="0"/>
              </a:spcBef>
              <a:spcAft>
                <a:spcPts val="0"/>
              </a:spcAft>
              <a:buClr>
                <a:schemeClr val="tx2"/>
              </a:buClr>
              <a:buSzPct val="75000"/>
              <a:buFontTx/>
              <a:buNone/>
              <a:defRPr lang="en-US" sz="800" kern="1200" baseline="0" smtClean="0">
                <a:solidFill>
                  <a:schemeClr val="tx1"/>
                </a:solidFill>
                <a:latin typeface="Source Sans Pro" pitchFamily="34" charset="0"/>
                <a:ea typeface="Source Sans Pro" pitchFamily="34" charset="0"/>
                <a:cs typeface="+mn-cs"/>
              </a:defRPr>
            </a:lvl1pPr>
            <a:lvl2pPr marL="4572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lang="en-US" sz="2000" kern="1200" smtClean="0">
                <a:solidFill>
                  <a:schemeClr val="tx1"/>
                </a:solidFill>
                <a:latin typeface="+mn-lt"/>
                <a:ea typeface="+mn-ea"/>
                <a:cs typeface="+mn-cs"/>
              </a:defRPr>
            </a:lvl2pPr>
            <a:lvl3pPr marL="6858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lang="en-US" sz="2000" kern="1200" smtClean="0">
                <a:solidFill>
                  <a:schemeClr val="tx1"/>
                </a:solidFill>
                <a:latin typeface="+mn-lt"/>
                <a:ea typeface="+mn-ea"/>
                <a:cs typeface="+mn-cs"/>
              </a:defRPr>
            </a:lvl3pPr>
            <a:lvl4pPr marL="9144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lang="en-US" sz="2000" kern="1200" smtClean="0">
                <a:solidFill>
                  <a:schemeClr val="tx1"/>
                </a:solidFill>
                <a:latin typeface="+mn-lt"/>
                <a:ea typeface="+mn-ea"/>
                <a:cs typeface="+mn-cs"/>
              </a:defRPr>
            </a:lvl4pPr>
            <a:lvl5pPr marL="11430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lang="en-US" sz="20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8405" defTabSz="674258">
              <a:lnSpc>
                <a:spcPts val="608"/>
              </a:lnSpc>
              <a:buClr>
                <a:srgbClr val="0C3980"/>
              </a:buClr>
            </a:pPr>
            <a:r>
              <a:rPr lang="en-US" sz="529" spc="-17" dirty="0">
                <a:solidFill>
                  <a:prstClr val="black"/>
                </a:solidFill>
                <a:latin typeface="Source Sans Pro"/>
                <a:cs typeface="Source Sans Pro"/>
              </a:rPr>
              <a:t>Notes: Data as </a:t>
            </a:r>
            <a:r>
              <a:rPr lang="en-US" sz="529" spc="-17">
                <a:solidFill>
                  <a:prstClr val="black"/>
                </a:solidFill>
                <a:latin typeface="Source Sans Pro"/>
                <a:cs typeface="Source Sans Pro"/>
              </a:rPr>
              <a:t>of December 31, 2020. The  </a:t>
            </a:r>
            <a:r>
              <a:rPr lang="en-US" sz="529" spc="-7" dirty="0">
                <a:solidFill>
                  <a:prstClr val="black"/>
                </a:solidFill>
                <a:latin typeface="Source Sans Pro"/>
                <a:cs typeface="Source Sans Pro"/>
              </a:rPr>
              <a:t>index </a:t>
            </a:r>
            <a:r>
              <a:rPr lang="en-US" sz="529" spc="-13" dirty="0">
                <a:solidFill>
                  <a:prstClr val="black"/>
                </a:solidFill>
                <a:latin typeface="Source Sans Pro"/>
                <a:cs typeface="Source Sans Pro"/>
              </a:rPr>
              <a:t>is  </a:t>
            </a:r>
            <a:r>
              <a:rPr lang="en-US" sz="529" dirty="0">
                <a:solidFill>
                  <a:prstClr val="black"/>
                </a:solidFill>
                <a:latin typeface="Source Sans Pro"/>
                <a:cs typeface="Source Sans Pro"/>
              </a:rPr>
              <a:t>a </a:t>
            </a:r>
            <a:r>
              <a:rPr lang="en-US" sz="529" spc="-20" dirty="0">
                <a:solidFill>
                  <a:prstClr val="black"/>
                </a:solidFill>
                <a:latin typeface="Source Sans Pro"/>
                <a:cs typeface="Source Sans Pro"/>
              </a:rPr>
              <a:t>horizon  </a:t>
            </a:r>
            <a:r>
              <a:rPr lang="en-US" sz="529" spc="-3" dirty="0">
                <a:solidFill>
                  <a:prstClr val="black"/>
                </a:solidFill>
                <a:latin typeface="Source Sans Pro"/>
                <a:cs typeface="Source Sans Pro"/>
              </a:rPr>
              <a:t>calculation </a:t>
            </a:r>
            <a:r>
              <a:rPr lang="en-US" sz="529" dirty="0">
                <a:solidFill>
                  <a:prstClr val="black"/>
                </a:solidFill>
                <a:latin typeface="Source Sans Pro"/>
                <a:cs typeface="Source Sans Pro"/>
              </a:rPr>
              <a:t>based </a:t>
            </a:r>
            <a:r>
              <a:rPr lang="en-US" sz="529" spc="-13" dirty="0">
                <a:solidFill>
                  <a:prstClr val="black"/>
                </a:solidFill>
                <a:latin typeface="Source Sans Pro"/>
                <a:cs typeface="Source Sans Pro"/>
              </a:rPr>
              <a:t>on </a:t>
            </a:r>
            <a:r>
              <a:rPr lang="en-US" sz="529" spc="-3" dirty="0">
                <a:solidFill>
                  <a:prstClr val="black"/>
                </a:solidFill>
                <a:latin typeface="Source Sans Pro"/>
                <a:cs typeface="Source Sans Pro"/>
              </a:rPr>
              <a:t>data </a:t>
            </a:r>
            <a:r>
              <a:rPr lang="en-US" sz="529" dirty="0">
                <a:solidFill>
                  <a:prstClr val="black"/>
                </a:solidFill>
                <a:latin typeface="Source Sans Pro"/>
                <a:cs typeface="Source Sans Pro"/>
              </a:rPr>
              <a:t>compiled </a:t>
            </a:r>
            <a:r>
              <a:rPr lang="en-US" sz="529" spc="-13" dirty="0">
                <a:solidFill>
                  <a:prstClr val="black"/>
                </a:solidFill>
                <a:latin typeface="Source Sans Pro"/>
                <a:cs typeface="Source Sans Pro"/>
              </a:rPr>
              <a:t>from </a:t>
            </a:r>
            <a:r>
              <a:rPr lang="en-US" sz="529" spc="-7" dirty="0">
                <a:solidFill>
                  <a:prstClr val="black"/>
                </a:solidFill>
                <a:latin typeface="Source Sans Pro"/>
                <a:cs typeface="Source Sans Pro"/>
              </a:rPr>
              <a:t>4,885 private </a:t>
            </a:r>
            <a:r>
              <a:rPr lang="en-US" sz="529" spc="-10" dirty="0">
                <a:solidFill>
                  <a:prstClr val="black"/>
                </a:solidFill>
                <a:latin typeface="Source Sans Pro"/>
                <a:cs typeface="Source Sans Pro"/>
              </a:rPr>
              <a:t>equity </a:t>
            </a:r>
            <a:r>
              <a:rPr lang="en-US" sz="529" dirty="0">
                <a:solidFill>
                  <a:prstClr val="black"/>
                </a:solidFill>
                <a:latin typeface="Source Sans Pro"/>
                <a:cs typeface="Source Sans Pro"/>
              </a:rPr>
              <a:t>&amp; </a:t>
            </a:r>
            <a:r>
              <a:rPr lang="en-US" sz="529" spc="-13" dirty="0">
                <a:solidFill>
                  <a:prstClr val="black"/>
                </a:solidFill>
                <a:latin typeface="Source Sans Pro"/>
                <a:cs typeface="Source Sans Pro"/>
              </a:rPr>
              <a:t>venture </a:t>
            </a:r>
            <a:r>
              <a:rPr lang="en-US" sz="529" spc="-3" dirty="0">
                <a:solidFill>
                  <a:prstClr val="black"/>
                </a:solidFill>
                <a:latin typeface="Source Sans Pro"/>
                <a:cs typeface="Source Sans Pro"/>
              </a:rPr>
              <a:t>capital </a:t>
            </a:r>
            <a:r>
              <a:rPr lang="en-US" sz="529" spc="-7" dirty="0">
                <a:solidFill>
                  <a:prstClr val="black"/>
                </a:solidFill>
                <a:latin typeface="Source Sans Pro"/>
                <a:cs typeface="Source Sans Pro"/>
              </a:rPr>
              <a:t>funds, </a:t>
            </a:r>
            <a:r>
              <a:rPr lang="en-US" sz="529" spc="-10" dirty="0">
                <a:solidFill>
                  <a:prstClr val="black"/>
                </a:solidFill>
                <a:latin typeface="Source Sans Pro"/>
                <a:cs typeface="Source Sans Pro"/>
              </a:rPr>
              <a:t>including  </a:t>
            </a:r>
            <a:r>
              <a:rPr lang="en-US" sz="529" spc="3" dirty="0">
                <a:solidFill>
                  <a:prstClr val="black"/>
                </a:solidFill>
                <a:latin typeface="Source Sans Pro"/>
                <a:cs typeface="Source Sans Pro"/>
              </a:rPr>
              <a:t>fully </a:t>
            </a:r>
            <a:r>
              <a:rPr lang="en-US" sz="529" spc="-7" dirty="0">
                <a:solidFill>
                  <a:prstClr val="black"/>
                </a:solidFill>
                <a:latin typeface="Source Sans Pro"/>
                <a:cs typeface="Source Sans Pro"/>
              </a:rPr>
              <a:t>liquidated </a:t>
            </a:r>
            <a:r>
              <a:rPr lang="en-US" sz="529" spc="-13" dirty="0">
                <a:solidFill>
                  <a:prstClr val="black"/>
                </a:solidFill>
                <a:latin typeface="Source Sans Pro"/>
                <a:cs typeface="Source Sans Pro"/>
              </a:rPr>
              <a:t>partnerships, formed  </a:t>
            </a:r>
            <a:r>
              <a:rPr lang="en-US" sz="529" spc="-3" dirty="0">
                <a:solidFill>
                  <a:prstClr val="black"/>
                </a:solidFill>
                <a:latin typeface="Source Sans Pro"/>
                <a:cs typeface="Source Sans Pro"/>
              </a:rPr>
              <a:t>between </a:t>
            </a:r>
            <a:r>
              <a:rPr lang="en-US" sz="529" dirty="0">
                <a:solidFill>
                  <a:prstClr val="black"/>
                </a:solidFill>
                <a:latin typeface="Source Sans Pro"/>
                <a:cs typeface="Source Sans Pro"/>
              </a:rPr>
              <a:t>1981 </a:t>
            </a:r>
            <a:r>
              <a:rPr lang="en-US" sz="529" spc="-13" dirty="0">
                <a:solidFill>
                  <a:prstClr val="black"/>
                </a:solidFill>
                <a:latin typeface="Source Sans Pro"/>
                <a:cs typeface="Source Sans Pro"/>
              </a:rPr>
              <a:t>and </a:t>
            </a:r>
            <a:r>
              <a:rPr lang="en-US" sz="529" spc="-7" dirty="0">
                <a:solidFill>
                  <a:prstClr val="black"/>
                </a:solidFill>
                <a:latin typeface="Source Sans Pro"/>
                <a:cs typeface="Source Sans Pro"/>
              </a:rPr>
              <a:t> </a:t>
            </a:r>
            <a:r>
              <a:rPr lang="en-US" sz="529" dirty="0">
                <a:solidFill>
                  <a:prstClr val="black"/>
                </a:solidFill>
                <a:latin typeface="Source Sans Pro"/>
                <a:cs typeface="Source Sans Pro"/>
              </a:rPr>
              <a:t>2020. </a:t>
            </a:r>
            <a:r>
              <a:rPr lang="en-US" sz="546" spc="5" baseline="25252" dirty="0">
                <a:solidFill>
                  <a:prstClr val="black"/>
                </a:solidFill>
                <a:latin typeface="Source Sans Pro"/>
                <a:cs typeface="Source Sans Pro"/>
              </a:rPr>
              <a:t>1 </a:t>
            </a:r>
            <a:r>
              <a:rPr lang="en-US" sz="529" spc="-10" dirty="0">
                <a:solidFill>
                  <a:prstClr val="black"/>
                </a:solidFill>
                <a:latin typeface="Source Sans Pro"/>
                <a:cs typeface="Source Sans Pro"/>
              </a:rPr>
              <a:t>Private indexes </a:t>
            </a:r>
            <a:r>
              <a:rPr lang="en-US" sz="529" spc="-13" dirty="0">
                <a:solidFill>
                  <a:prstClr val="black"/>
                </a:solidFill>
                <a:latin typeface="Source Sans Pro"/>
                <a:cs typeface="Source Sans Pro"/>
              </a:rPr>
              <a:t>are </a:t>
            </a:r>
            <a:r>
              <a:rPr lang="en-US" sz="529" dirty="0">
                <a:solidFill>
                  <a:prstClr val="black"/>
                </a:solidFill>
                <a:latin typeface="Source Sans Pro"/>
                <a:cs typeface="Source Sans Pro"/>
              </a:rPr>
              <a:t>pooled </a:t>
            </a:r>
            <a:r>
              <a:rPr lang="en-US" sz="529" spc="-20" dirty="0">
                <a:solidFill>
                  <a:prstClr val="black"/>
                </a:solidFill>
                <a:latin typeface="Source Sans Pro"/>
                <a:cs typeface="Source Sans Pro"/>
              </a:rPr>
              <a:t>horizon internal </a:t>
            </a:r>
            <a:r>
              <a:rPr lang="en-US" sz="529" spc="-17" dirty="0">
                <a:solidFill>
                  <a:prstClr val="black"/>
                </a:solidFill>
                <a:latin typeface="Source Sans Pro"/>
                <a:cs typeface="Source Sans Pro"/>
              </a:rPr>
              <a:t>rate </a:t>
            </a:r>
            <a:r>
              <a:rPr lang="en-US" sz="529" spc="-13" dirty="0">
                <a:solidFill>
                  <a:prstClr val="black"/>
                </a:solidFill>
                <a:latin typeface="Source Sans Pro"/>
                <a:cs typeface="Source Sans Pro"/>
              </a:rPr>
              <a:t>of </a:t>
            </a:r>
            <a:r>
              <a:rPr lang="en-US" sz="529" spc="-20" dirty="0">
                <a:solidFill>
                  <a:prstClr val="black"/>
                </a:solidFill>
                <a:latin typeface="Source Sans Pro"/>
                <a:cs typeface="Source Sans Pro"/>
              </a:rPr>
              <a:t>return </a:t>
            </a:r>
            <a:r>
              <a:rPr lang="en-US" sz="529" spc="7" dirty="0">
                <a:solidFill>
                  <a:prstClr val="black"/>
                </a:solidFill>
                <a:latin typeface="Source Sans Pro"/>
                <a:cs typeface="Source Sans Pro"/>
              </a:rPr>
              <a:t>(IRR) </a:t>
            </a:r>
            <a:r>
              <a:rPr lang="en-US" sz="529" spc="-7" dirty="0">
                <a:solidFill>
                  <a:prstClr val="black"/>
                </a:solidFill>
                <a:latin typeface="Source Sans Pro"/>
                <a:cs typeface="Source Sans Pro"/>
              </a:rPr>
              <a:t>calculations, </a:t>
            </a:r>
            <a:r>
              <a:rPr lang="en-US" sz="529" spc="-10" dirty="0">
                <a:solidFill>
                  <a:prstClr val="black"/>
                </a:solidFill>
                <a:latin typeface="Source Sans Pro"/>
                <a:cs typeface="Source Sans Pro"/>
              </a:rPr>
              <a:t>net </a:t>
            </a:r>
            <a:r>
              <a:rPr lang="en-US" sz="529" spc="-13" dirty="0">
                <a:solidFill>
                  <a:prstClr val="black"/>
                </a:solidFill>
                <a:latin typeface="Source Sans Pro"/>
                <a:cs typeface="Source Sans Pro"/>
              </a:rPr>
              <a:t>of </a:t>
            </a:r>
            <a:r>
              <a:rPr lang="en-US" sz="529" spc="-3" dirty="0">
                <a:solidFill>
                  <a:prstClr val="black"/>
                </a:solidFill>
                <a:latin typeface="Source Sans Pro"/>
                <a:cs typeface="Source Sans Pro"/>
              </a:rPr>
              <a:t>fees, </a:t>
            </a:r>
            <a:r>
              <a:rPr lang="en-US" sz="529" spc="-7" dirty="0">
                <a:solidFill>
                  <a:prstClr val="black"/>
                </a:solidFill>
                <a:latin typeface="Source Sans Pro"/>
                <a:cs typeface="Source Sans Pro"/>
              </a:rPr>
              <a:t>expenses, </a:t>
            </a:r>
            <a:r>
              <a:rPr lang="en-US" sz="529" spc="-13" dirty="0">
                <a:solidFill>
                  <a:prstClr val="black"/>
                </a:solidFill>
                <a:latin typeface="Source Sans Pro"/>
                <a:cs typeface="Source Sans Pro"/>
              </a:rPr>
              <a:t>and </a:t>
            </a:r>
            <a:r>
              <a:rPr lang="en-US" sz="529" spc="-10" dirty="0">
                <a:solidFill>
                  <a:prstClr val="black"/>
                </a:solidFill>
                <a:latin typeface="Source Sans Pro"/>
                <a:cs typeface="Source Sans Pro"/>
              </a:rPr>
              <a:t>carried </a:t>
            </a:r>
            <a:r>
              <a:rPr lang="en-US" sz="529" spc="-17" dirty="0">
                <a:solidFill>
                  <a:prstClr val="black"/>
                </a:solidFill>
                <a:latin typeface="Source Sans Pro"/>
                <a:cs typeface="Source Sans Pro"/>
              </a:rPr>
              <a:t>interest. The </a:t>
            </a:r>
            <a:r>
              <a:rPr lang="en-US" sz="529" spc="-20" dirty="0">
                <a:solidFill>
                  <a:prstClr val="black"/>
                </a:solidFill>
                <a:latin typeface="Source Sans Pro"/>
                <a:cs typeface="Source Sans Pro"/>
              </a:rPr>
              <a:t>timing </a:t>
            </a:r>
            <a:r>
              <a:rPr lang="en-US" sz="529" spc="-13" dirty="0">
                <a:solidFill>
                  <a:prstClr val="black"/>
                </a:solidFill>
                <a:latin typeface="Source Sans Pro"/>
                <a:cs typeface="Source Sans Pro"/>
              </a:rPr>
              <a:t>and magnitude of fund </a:t>
            </a:r>
            <a:r>
              <a:rPr lang="en-US" sz="529" dirty="0">
                <a:solidFill>
                  <a:prstClr val="black"/>
                </a:solidFill>
                <a:latin typeface="Source Sans Pro"/>
                <a:cs typeface="Source Sans Pro"/>
              </a:rPr>
              <a:t>cash </a:t>
            </a:r>
            <a:r>
              <a:rPr lang="en-US" sz="529" spc="-3" dirty="0">
                <a:solidFill>
                  <a:prstClr val="black"/>
                </a:solidFill>
                <a:latin typeface="Source Sans Pro"/>
                <a:cs typeface="Source Sans Pro"/>
              </a:rPr>
              <a:t>flows </a:t>
            </a:r>
            <a:r>
              <a:rPr lang="en-US" sz="529" spc="-13" dirty="0">
                <a:solidFill>
                  <a:prstClr val="black"/>
                </a:solidFill>
                <a:latin typeface="Source Sans Pro"/>
                <a:cs typeface="Source Sans Pro"/>
              </a:rPr>
              <a:t>are </a:t>
            </a:r>
            <a:r>
              <a:rPr lang="en-US" sz="529" spc="-17" dirty="0">
                <a:solidFill>
                  <a:prstClr val="black"/>
                </a:solidFill>
                <a:latin typeface="Source Sans Pro"/>
                <a:cs typeface="Source Sans Pro"/>
              </a:rPr>
              <a:t>integral </a:t>
            </a:r>
            <a:r>
              <a:rPr lang="en-US" sz="529" spc="-13" dirty="0">
                <a:solidFill>
                  <a:prstClr val="black"/>
                </a:solidFill>
                <a:latin typeface="Source Sans Pro"/>
                <a:cs typeface="Source Sans Pro"/>
              </a:rPr>
              <a:t>to </a:t>
            </a:r>
            <a:r>
              <a:rPr lang="en-US" sz="529" spc="-17" dirty="0">
                <a:solidFill>
                  <a:prstClr val="black"/>
                </a:solidFill>
                <a:latin typeface="Source Sans Pro"/>
                <a:cs typeface="Source Sans Pro"/>
              </a:rPr>
              <a:t>the  </a:t>
            </a:r>
            <a:r>
              <a:rPr lang="en-US" sz="529" spc="7" dirty="0">
                <a:solidFill>
                  <a:prstClr val="black"/>
                </a:solidFill>
                <a:latin typeface="Source Sans Pro"/>
                <a:cs typeface="Source Sans Pro"/>
              </a:rPr>
              <a:t>IRR </a:t>
            </a:r>
            <a:r>
              <a:rPr lang="en-US" sz="529" spc="-10" dirty="0">
                <a:solidFill>
                  <a:prstClr val="black"/>
                </a:solidFill>
                <a:latin typeface="Source Sans Pro"/>
                <a:cs typeface="Source Sans Pro"/>
              </a:rPr>
              <a:t>performance </a:t>
            </a:r>
            <a:r>
              <a:rPr lang="en-US" sz="529" spc="-7" dirty="0">
                <a:solidFill>
                  <a:prstClr val="black"/>
                </a:solidFill>
                <a:latin typeface="Source Sans Pro"/>
                <a:cs typeface="Source Sans Pro"/>
              </a:rPr>
              <a:t>calculation. </a:t>
            </a:r>
            <a:r>
              <a:rPr lang="en-US" sz="529" dirty="0">
                <a:solidFill>
                  <a:prstClr val="black"/>
                </a:solidFill>
                <a:latin typeface="Source Sans Pro"/>
                <a:cs typeface="Source Sans Pro"/>
              </a:rPr>
              <a:t>Public </a:t>
            </a:r>
            <a:r>
              <a:rPr lang="en-US" sz="529" spc="-10" dirty="0">
                <a:solidFill>
                  <a:prstClr val="black"/>
                </a:solidFill>
                <a:latin typeface="Source Sans Pro"/>
                <a:cs typeface="Source Sans Pro"/>
              </a:rPr>
              <a:t>indexes </a:t>
            </a:r>
            <a:r>
              <a:rPr lang="en-US" sz="529" spc="-13" dirty="0">
                <a:solidFill>
                  <a:prstClr val="black"/>
                </a:solidFill>
                <a:latin typeface="Source Sans Pro"/>
                <a:cs typeface="Source Sans Pro"/>
              </a:rPr>
              <a:t>are </a:t>
            </a:r>
            <a:r>
              <a:rPr lang="en-US" sz="529" spc="-7" dirty="0">
                <a:solidFill>
                  <a:prstClr val="black"/>
                </a:solidFill>
                <a:latin typeface="Source Sans Pro"/>
                <a:cs typeface="Source Sans Pro"/>
              </a:rPr>
              <a:t>average </a:t>
            </a:r>
            <a:r>
              <a:rPr lang="en-US" sz="529" spc="-17" dirty="0">
                <a:solidFill>
                  <a:prstClr val="black"/>
                </a:solidFill>
                <a:latin typeface="Source Sans Pro"/>
                <a:cs typeface="Source Sans Pro"/>
              </a:rPr>
              <a:t>annual </a:t>
            </a:r>
            <a:r>
              <a:rPr lang="en-US" sz="529" spc="-7" dirty="0">
                <a:solidFill>
                  <a:prstClr val="black"/>
                </a:solidFill>
                <a:latin typeface="Source Sans Pro"/>
                <a:cs typeface="Source Sans Pro"/>
              </a:rPr>
              <a:t>compounded </a:t>
            </a:r>
            <a:r>
              <a:rPr lang="en-US" sz="529" spc="-20" dirty="0">
                <a:solidFill>
                  <a:prstClr val="black"/>
                </a:solidFill>
                <a:latin typeface="Source Sans Pro"/>
                <a:cs typeface="Source Sans Pro"/>
              </a:rPr>
              <a:t>return </a:t>
            </a:r>
            <a:r>
              <a:rPr lang="en-US" sz="529" spc="-7" dirty="0">
                <a:solidFill>
                  <a:prstClr val="black"/>
                </a:solidFill>
                <a:latin typeface="Source Sans Pro"/>
                <a:cs typeface="Source Sans Pro"/>
              </a:rPr>
              <a:t>(AACR) calculations </a:t>
            </a:r>
            <a:r>
              <a:rPr lang="en-US" sz="529" spc="-10" dirty="0">
                <a:solidFill>
                  <a:prstClr val="black"/>
                </a:solidFill>
                <a:latin typeface="Source Sans Pro"/>
                <a:cs typeface="Source Sans Pro"/>
              </a:rPr>
              <a:t>which </a:t>
            </a:r>
            <a:r>
              <a:rPr lang="en-US" sz="529" spc="-13" dirty="0">
                <a:solidFill>
                  <a:prstClr val="black"/>
                </a:solidFill>
                <a:latin typeface="Source Sans Pro"/>
                <a:cs typeface="Source Sans Pro"/>
              </a:rPr>
              <a:t>are </a:t>
            </a:r>
            <a:r>
              <a:rPr lang="en-US" sz="529" spc="-17" dirty="0">
                <a:solidFill>
                  <a:prstClr val="black"/>
                </a:solidFill>
                <a:latin typeface="Source Sans Pro"/>
                <a:cs typeface="Source Sans Pro"/>
              </a:rPr>
              <a:t>time </a:t>
            </a:r>
            <a:r>
              <a:rPr lang="en-US" sz="529" spc="-13" dirty="0">
                <a:solidFill>
                  <a:prstClr val="black"/>
                </a:solidFill>
                <a:latin typeface="Source Sans Pro"/>
                <a:cs typeface="Source Sans Pro"/>
              </a:rPr>
              <a:t>weighted measures </a:t>
            </a:r>
            <a:r>
              <a:rPr lang="en-US" sz="529" spc="-3" dirty="0">
                <a:solidFill>
                  <a:prstClr val="black"/>
                </a:solidFill>
                <a:latin typeface="Source Sans Pro"/>
                <a:cs typeface="Source Sans Pro"/>
              </a:rPr>
              <a:t>over </a:t>
            </a:r>
            <a:r>
              <a:rPr lang="en-US" sz="529" spc="-17" dirty="0">
                <a:solidFill>
                  <a:prstClr val="black"/>
                </a:solidFill>
                <a:latin typeface="Source Sans Pro"/>
                <a:cs typeface="Source Sans Pro"/>
              </a:rPr>
              <a:t>the </a:t>
            </a:r>
            <a:r>
              <a:rPr lang="en-US" sz="529" spc="-3" dirty="0">
                <a:solidFill>
                  <a:prstClr val="black"/>
                </a:solidFill>
                <a:latin typeface="Source Sans Pro"/>
                <a:cs typeface="Source Sans Pro"/>
              </a:rPr>
              <a:t>specified </a:t>
            </a:r>
            <a:r>
              <a:rPr lang="en-US" sz="529" spc="-17" dirty="0">
                <a:solidFill>
                  <a:prstClr val="black"/>
                </a:solidFill>
                <a:latin typeface="Source Sans Pro"/>
                <a:cs typeface="Source Sans Pro"/>
              </a:rPr>
              <a:t>time </a:t>
            </a:r>
            <a:r>
              <a:rPr lang="en-US" sz="529" spc="-23" dirty="0">
                <a:solidFill>
                  <a:prstClr val="black"/>
                </a:solidFill>
                <a:latin typeface="Source Sans Pro"/>
                <a:cs typeface="Source Sans Pro"/>
              </a:rPr>
              <a:t>horizon, </a:t>
            </a:r>
            <a:r>
              <a:rPr lang="en-US" sz="529" spc="-13" dirty="0">
                <a:solidFill>
                  <a:prstClr val="black"/>
                </a:solidFill>
                <a:latin typeface="Source Sans Pro"/>
                <a:cs typeface="Source Sans Pro"/>
              </a:rPr>
              <a:t>and are  </a:t>
            </a:r>
            <a:r>
              <a:rPr lang="en-US" sz="529" spc="-17" dirty="0">
                <a:solidFill>
                  <a:prstClr val="black"/>
                </a:solidFill>
                <a:latin typeface="Source Sans Pro"/>
                <a:cs typeface="Source Sans Pro"/>
              </a:rPr>
              <a:t>shown </a:t>
            </a:r>
            <a:r>
              <a:rPr lang="en-US" sz="529" spc="-7" dirty="0">
                <a:solidFill>
                  <a:prstClr val="black"/>
                </a:solidFill>
                <a:latin typeface="Source Sans Pro"/>
                <a:cs typeface="Source Sans Pro"/>
              </a:rPr>
              <a:t>for reference </a:t>
            </a:r>
            <a:r>
              <a:rPr lang="en-US" sz="529" spc="-13" dirty="0">
                <a:solidFill>
                  <a:prstClr val="black"/>
                </a:solidFill>
                <a:latin typeface="Source Sans Pro"/>
                <a:cs typeface="Source Sans Pro"/>
              </a:rPr>
              <a:t>and directional </a:t>
            </a:r>
            <a:r>
              <a:rPr lang="en-US" sz="529" spc="-7" dirty="0">
                <a:solidFill>
                  <a:prstClr val="black"/>
                </a:solidFill>
                <a:latin typeface="Source Sans Pro"/>
                <a:cs typeface="Source Sans Pro"/>
              </a:rPr>
              <a:t>purposes </a:t>
            </a:r>
            <a:r>
              <a:rPr lang="en-US" sz="529" spc="-3" dirty="0">
                <a:solidFill>
                  <a:prstClr val="black"/>
                </a:solidFill>
                <a:latin typeface="Source Sans Pro"/>
                <a:cs typeface="Source Sans Pro"/>
              </a:rPr>
              <a:t>only. </a:t>
            </a:r>
            <a:r>
              <a:rPr lang="en-US" sz="529" spc="-13" dirty="0">
                <a:solidFill>
                  <a:prstClr val="black"/>
                </a:solidFill>
                <a:latin typeface="Source Sans Pro"/>
                <a:cs typeface="Source Sans Pro"/>
              </a:rPr>
              <a:t>Due to </a:t>
            </a:r>
            <a:r>
              <a:rPr lang="en-US" sz="529" spc="-17" dirty="0">
                <a:solidFill>
                  <a:prstClr val="black"/>
                </a:solidFill>
                <a:latin typeface="Source Sans Pro"/>
                <a:cs typeface="Source Sans Pro"/>
              </a:rPr>
              <a:t>the </a:t>
            </a:r>
            <a:r>
              <a:rPr lang="en-US" sz="529" spc="-10" dirty="0">
                <a:solidFill>
                  <a:prstClr val="black"/>
                </a:solidFill>
                <a:latin typeface="Source Sans Pro"/>
                <a:cs typeface="Source Sans Pro"/>
              </a:rPr>
              <a:t>fundamental </a:t>
            </a:r>
            <a:r>
              <a:rPr lang="en-US" sz="529" spc="-3" dirty="0">
                <a:solidFill>
                  <a:prstClr val="black"/>
                </a:solidFill>
                <a:latin typeface="Source Sans Pro"/>
                <a:cs typeface="Source Sans Pro"/>
              </a:rPr>
              <a:t>differences between </a:t>
            </a:r>
            <a:r>
              <a:rPr lang="en-US" sz="529" spc="-17" dirty="0">
                <a:solidFill>
                  <a:prstClr val="black"/>
                </a:solidFill>
                <a:latin typeface="Source Sans Pro"/>
                <a:cs typeface="Source Sans Pro"/>
              </a:rPr>
              <a:t>the </a:t>
            </a:r>
            <a:r>
              <a:rPr lang="en-US" sz="529" spc="-13" dirty="0">
                <a:solidFill>
                  <a:prstClr val="black"/>
                </a:solidFill>
                <a:latin typeface="Source Sans Pro"/>
                <a:cs typeface="Source Sans Pro"/>
              </a:rPr>
              <a:t>two </a:t>
            </a:r>
            <a:r>
              <a:rPr lang="en-US" sz="529" spc="-7" dirty="0">
                <a:solidFill>
                  <a:prstClr val="black"/>
                </a:solidFill>
                <a:latin typeface="Source Sans Pro"/>
                <a:cs typeface="Source Sans Pro"/>
              </a:rPr>
              <a:t>calculations, </a:t>
            </a:r>
            <a:r>
              <a:rPr lang="en-US" sz="529" spc="-3" dirty="0">
                <a:solidFill>
                  <a:prstClr val="black"/>
                </a:solidFill>
                <a:latin typeface="Source Sans Pro"/>
                <a:cs typeface="Source Sans Pro"/>
              </a:rPr>
              <a:t>direct </a:t>
            </a:r>
            <a:r>
              <a:rPr lang="en-US" sz="529" spc="-10" dirty="0">
                <a:solidFill>
                  <a:prstClr val="black"/>
                </a:solidFill>
                <a:latin typeface="Source Sans Pro"/>
                <a:cs typeface="Source Sans Pro"/>
              </a:rPr>
              <a:t>comparison </a:t>
            </a:r>
            <a:r>
              <a:rPr lang="en-US" sz="529" spc="-13" dirty="0">
                <a:solidFill>
                  <a:prstClr val="black"/>
                </a:solidFill>
                <a:latin typeface="Source Sans Pro"/>
                <a:cs typeface="Source Sans Pro"/>
              </a:rPr>
              <a:t>of </a:t>
            </a:r>
            <a:r>
              <a:rPr lang="en-US" sz="529" spc="7" dirty="0">
                <a:solidFill>
                  <a:prstClr val="black"/>
                </a:solidFill>
                <a:latin typeface="Source Sans Pro"/>
                <a:cs typeface="Source Sans Pro"/>
              </a:rPr>
              <a:t>IRRs </a:t>
            </a:r>
            <a:r>
              <a:rPr lang="en-US" sz="529" spc="-13" dirty="0">
                <a:solidFill>
                  <a:prstClr val="black"/>
                </a:solidFill>
                <a:latin typeface="Source Sans Pro"/>
                <a:cs typeface="Source Sans Pro"/>
              </a:rPr>
              <a:t>to </a:t>
            </a:r>
            <a:r>
              <a:rPr lang="en-US" sz="529" spc="-7" dirty="0">
                <a:solidFill>
                  <a:prstClr val="black"/>
                </a:solidFill>
                <a:latin typeface="Source Sans Pro"/>
                <a:cs typeface="Source Sans Pro"/>
              </a:rPr>
              <a:t>AACRs </a:t>
            </a:r>
            <a:r>
              <a:rPr lang="en-US" sz="529" spc="-13" dirty="0">
                <a:solidFill>
                  <a:prstClr val="black"/>
                </a:solidFill>
                <a:latin typeface="Source Sans Pro"/>
                <a:cs typeface="Source Sans Pro"/>
              </a:rPr>
              <a:t>is </a:t>
            </a:r>
            <a:r>
              <a:rPr lang="en-US" sz="529" spc="-17" dirty="0">
                <a:solidFill>
                  <a:prstClr val="black"/>
                </a:solidFill>
                <a:latin typeface="Source Sans Pro"/>
                <a:cs typeface="Source Sans Pro"/>
              </a:rPr>
              <a:t>not </a:t>
            </a:r>
            <a:r>
              <a:rPr lang="en-US" sz="529" spc="-3" dirty="0">
                <a:solidFill>
                  <a:prstClr val="black"/>
                </a:solidFill>
                <a:latin typeface="Source Sans Pro"/>
                <a:cs typeface="Source Sans Pro"/>
              </a:rPr>
              <a:t>recommended.</a:t>
            </a:r>
            <a:endParaRPr lang="en-US" sz="529" dirty="0">
              <a:solidFill>
                <a:prstClr val="black"/>
              </a:solidFill>
              <a:latin typeface="Source Sans Pro"/>
              <a:cs typeface="Source Sans Pro"/>
            </a:endParaRPr>
          </a:p>
          <a:p>
            <a:pPr marL="8405" marR="100438" defTabSz="674258">
              <a:lnSpc>
                <a:spcPts val="582"/>
              </a:lnSpc>
              <a:spcBef>
                <a:spcPts val="10"/>
              </a:spcBef>
              <a:buClr>
                <a:srgbClr val="0C3980"/>
              </a:buClr>
            </a:pPr>
            <a:r>
              <a:rPr lang="en-US" sz="529" spc="-13" dirty="0">
                <a:solidFill>
                  <a:prstClr val="black"/>
                </a:solidFill>
                <a:latin typeface="Source Sans Pro"/>
                <a:cs typeface="Source Sans Pro"/>
              </a:rPr>
              <a:t>Sources: </a:t>
            </a:r>
            <a:r>
              <a:rPr lang="en-US" sz="529" spc="-3" dirty="0">
                <a:solidFill>
                  <a:prstClr val="black"/>
                </a:solidFill>
                <a:latin typeface="Source Sans Pro"/>
                <a:cs typeface="Source Sans Pro"/>
              </a:rPr>
              <a:t>Cambridge </a:t>
            </a:r>
            <a:r>
              <a:rPr lang="en-US" sz="529" spc="-13" dirty="0">
                <a:solidFill>
                  <a:prstClr val="black"/>
                </a:solidFill>
                <a:latin typeface="Source Sans Pro"/>
                <a:cs typeface="Source Sans Pro"/>
              </a:rPr>
              <a:t>Associates </a:t>
            </a:r>
            <a:r>
              <a:rPr lang="en-US" sz="529" spc="7" dirty="0">
                <a:solidFill>
                  <a:prstClr val="black"/>
                </a:solidFill>
                <a:latin typeface="Source Sans Pro"/>
                <a:cs typeface="Source Sans Pro"/>
              </a:rPr>
              <a:t>LLC, </a:t>
            </a:r>
            <a:r>
              <a:rPr lang="en-US" sz="529" spc="-7" dirty="0">
                <a:solidFill>
                  <a:prstClr val="black"/>
                </a:solidFill>
                <a:latin typeface="Source Sans Pro"/>
                <a:cs typeface="Source Sans Pro"/>
              </a:rPr>
              <a:t>Bloomberg </a:t>
            </a:r>
            <a:r>
              <a:rPr lang="en-US" sz="529" dirty="0">
                <a:solidFill>
                  <a:prstClr val="black"/>
                </a:solidFill>
                <a:latin typeface="Source Sans Pro"/>
                <a:cs typeface="Source Sans Pro"/>
              </a:rPr>
              <a:t>Barclays, </a:t>
            </a:r>
            <a:r>
              <a:rPr lang="en-US" sz="529" spc="-13" dirty="0">
                <a:solidFill>
                  <a:prstClr val="black"/>
                </a:solidFill>
                <a:latin typeface="Source Sans Pro"/>
                <a:cs typeface="Source Sans Pro"/>
              </a:rPr>
              <a:t>Dow </a:t>
            </a:r>
            <a:r>
              <a:rPr lang="en-US" sz="529" spc="-10" dirty="0">
                <a:solidFill>
                  <a:prstClr val="black"/>
                </a:solidFill>
                <a:latin typeface="Source Sans Pro"/>
                <a:cs typeface="Source Sans Pro"/>
              </a:rPr>
              <a:t>Jones </a:t>
            </a:r>
            <a:r>
              <a:rPr lang="en-US" sz="529" spc="-3" dirty="0">
                <a:solidFill>
                  <a:prstClr val="black"/>
                </a:solidFill>
                <a:latin typeface="Source Sans Pro"/>
                <a:cs typeface="Source Sans Pro"/>
              </a:rPr>
              <a:t>Indices, </a:t>
            </a:r>
            <a:r>
              <a:rPr lang="en-US" sz="529" spc="-13" dirty="0">
                <a:solidFill>
                  <a:prstClr val="black"/>
                </a:solidFill>
                <a:latin typeface="Source Sans Pro"/>
                <a:cs typeface="Source Sans Pro"/>
              </a:rPr>
              <a:t>Frank </a:t>
            </a:r>
            <a:r>
              <a:rPr lang="en-US" sz="529" spc="-3" dirty="0">
                <a:solidFill>
                  <a:prstClr val="black"/>
                </a:solidFill>
                <a:latin typeface="Source Sans Pro"/>
                <a:cs typeface="Source Sans Pro"/>
              </a:rPr>
              <a:t>Russell Company, </a:t>
            </a:r>
            <a:r>
              <a:rPr lang="en-US" sz="529" spc="-7" dirty="0">
                <a:solidFill>
                  <a:prstClr val="black"/>
                </a:solidFill>
                <a:latin typeface="Source Sans Pro"/>
                <a:cs typeface="Source Sans Pro"/>
              </a:rPr>
              <a:t>MSCI </a:t>
            </a:r>
            <a:r>
              <a:rPr lang="en-US" sz="529" spc="-3" dirty="0">
                <a:solidFill>
                  <a:prstClr val="black"/>
                </a:solidFill>
                <a:latin typeface="Source Sans Pro"/>
                <a:cs typeface="Source Sans Pro"/>
              </a:rPr>
              <a:t>Inc., </a:t>
            </a:r>
            <a:r>
              <a:rPr lang="en-US" sz="529" spc="-13" dirty="0">
                <a:solidFill>
                  <a:prstClr val="black"/>
                </a:solidFill>
                <a:latin typeface="Source Sans Pro"/>
                <a:cs typeface="Source Sans Pro"/>
              </a:rPr>
              <a:t>Standard </a:t>
            </a:r>
            <a:r>
              <a:rPr lang="en-US" sz="529" dirty="0">
                <a:solidFill>
                  <a:prstClr val="black"/>
                </a:solidFill>
                <a:latin typeface="Source Sans Pro"/>
                <a:cs typeface="Source Sans Pro"/>
              </a:rPr>
              <a:t>&amp; </a:t>
            </a:r>
            <a:r>
              <a:rPr lang="en-US" sz="529" spc="-17" dirty="0">
                <a:solidFill>
                  <a:prstClr val="black"/>
                </a:solidFill>
                <a:latin typeface="Source Sans Pro"/>
                <a:cs typeface="Source Sans Pro"/>
              </a:rPr>
              <a:t>Poor’s </a:t>
            </a:r>
            <a:r>
              <a:rPr lang="en-US" sz="529" spc="-13" dirty="0">
                <a:solidFill>
                  <a:prstClr val="black"/>
                </a:solidFill>
                <a:latin typeface="Source Sans Pro"/>
                <a:cs typeface="Source Sans Pro"/>
              </a:rPr>
              <a:t>and </a:t>
            </a:r>
            <a:r>
              <a:rPr lang="en-US" sz="529" spc="-20" dirty="0">
                <a:solidFill>
                  <a:prstClr val="black"/>
                </a:solidFill>
                <a:latin typeface="Source Sans Pro"/>
                <a:cs typeface="Source Sans Pro"/>
              </a:rPr>
              <a:t>Thomson </a:t>
            </a:r>
            <a:r>
              <a:rPr lang="en-US" sz="529" spc="-10" dirty="0">
                <a:solidFill>
                  <a:prstClr val="black"/>
                </a:solidFill>
                <a:latin typeface="Source Sans Pro"/>
                <a:cs typeface="Source Sans Pro"/>
              </a:rPr>
              <a:t>Reuters </a:t>
            </a:r>
            <a:r>
              <a:rPr lang="en-US" sz="529" spc="-13" dirty="0">
                <a:solidFill>
                  <a:prstClr val="black"/>
                </a:solidFill>
                <a:latin typeface="Source Sans Pro"/>
                <a:cs typeface="Source Sans Pro"/>
              </a:rPr>
              <a:t>Datastream.</a:t>
            </a:r>
            <a:r>
              <a:rPr lang="en-US" sz="529" dirty="0">
                <a:solidFill>
                  <a:sysClr val="windowText" lastClr="000000"/>
                </a:solidFill>
                <a:cs typeface="Arial"/>
              </a:rPr>
              <a:t>.</a:t>
            </a:r>
          </a:p>
          <a:p>
            <a:pPr defTabSz="674258">
              <a:buClr>
                <a:srgbClr val="0C3980"/>
              </a:buClr>
              <a:defRPr/>
            </a:pPr>
            <a:r>
              <a:rPr lang="en-US" sz="529" dirty="0">
                <a:solidFill>
                  <a:sysClr val="windowText" lastClr="000000"/>
                </a:solidFill>
                <a:cs typeface="Arial"/>
              </a:rPr>
              <a:t>Copyright © 2021 by Cambridge Associates LLC. All rights reserved. Confidential.</a:t>
            </a:r>
          </a:p>
          <a:p>
            <a:pPr defTabSz="674258">
              <a:buClr>
                <a:srgbClr val="0C3980"/>
              </a:buClr>
              <a:defRPr/>
            </a:pPr>
            <a:endParaRPr lang="en-US" sz="529" dirty="0">
              <a:solidFill>
                <a:sysClr val="windowText" lastClr="000000"/>
              </a:solidFill>
              <a:cs typeface="Arial"/>
            </a:endParaRPr>
          </a:p>
        </p:txBody>
      </p:sp>
      <p:sp>
        <p:nvSpPr>
          <p:cNvPr id="3" name="Slide Number Placeholder 2"/>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67</a:t>
            </a:fld>
            <a:endParaRPr lang="en-US">
              <a:solidFill>
                <a:srgbClr val="0C3980"/>
              </a:solidFill>
            </a:endParaRPr>
          </a:p>
        </p:txBody>
      </p:sp>
    </p:spTree>
    <p:extLst>
      <p:ext uri="{BB962C8B-B14F-4D97-AF65-F5344CB8AC3E}">
        <p14:creationId xmlns:p14="http://schemas.microsoft.com/office/powerpoint/2010/main" val="308465113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Venture has been a top 3 performing asset class in 7 of the last 10 years and a top performing asset class in 4 of the last 10 years</a:t>
            </a:r>
          </a:p>
        </p:txBody>
      </p:sp>
      <p:pic>
        <p:nvPicPr>
          <p:cNvPr id="6" name="New picture"/>
          <p:cNvPicPr/>
          <p:nvPr/>
        </p:nvPicPr>
        <p:blipFill>
          <a:blip r:embed="rId3"/>
          <a:stretch>
            <a:fillRect/>
          </a:stretch>
        </p:blipFill>
        <p:spPr>
          <a:xfrm>
            <a:off x="487456" y="907677"/>
            <a:ext cx="8068235" cy="5799043"/>
          </a:xfrm>
          <a:prstGeom prst="rect">
            <a:avLst/>
          </a:prstGeom>
          <a:ln>
            <a:noFill/>
          </a:ln>
        </p:spPr>
      </p:pic>
      <p:sp>
        <p:nvSpPr>
          <p:cNvPr id="5" name="TextBox 4">
            <a:extLst>
              <a:ext uri="{FF2B5EF4-FFF2-40B4-BE49-F238E27FC236}">
                <a16:creationId xmlns:a16="http://schemas.microsoft.com/office/drawing/2014/main" id="{E3462DB1-C74B-4CFC-940A-A6FCCF692E82}"/>
              </a:ext>
            </a:extLst>
          </p:cNvPr>
          <p:cNvSpPr txBox="1"/>
          <p:nvPr/>
        </p:nvSpPr>
        <p:spPr>
          <a:xfrm>
            <a:off x="8253133" y="4487956"/>
            <a:ext cx="352985" cy="352985"/>
          </a:xfrm>
          <a:prstGeom prst="rect">
            <a:avLst/>
          </a:prstGeom>
          <a:solidFill>
            <a:schemeClr val="bg1"/>
          </a:solidFill>
        </p:spPr>
        <p:txBody>
          <a:bodyPr wrap="square" lIns="30256" rIns="30256" rtlCol="0" anchor="t" anchorCtr="0">
            <a:noAutofit/>
          </a:bodyPr>
          <a:lstStyle/>
          <a:p>
            <a:pPr defTabSz="674258">
              <a:lnSpc>
                <a:spcPct val="90000"/>
              </a:lnSpc>
              <a:spcAft>
                <a:spcPts val="662"/>
              </a:spcAft>
            </a:pPr>
            <a:endParaRPr lang="en-US" sz="1191" dirty="0">
              <a:solidFill>
                <a:prstClr val="black"/>
              </a:solidFill>
              <a:latin typeface="Whitman RomanOsF"/>
              <a:cs typeface="Arial"/>
            </a:endParaRPr>
          </a:p>
        </p:txBody>
      </p:sp>
      <p:sp>
        <p:nvSpPr>
          <p:cNvPr id="4" name="Slide Number Placeholder 3"/>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68</a:t>
            </a:fld>
            <a:endParaRPr lang="en-US">
              <a:solidFill>
                <a:srgbClr val="0C3980"/>
              </a:solidFill>
            </a:endParaRPr>
          </a:p>
        </p:txBody>
      </p:sp>
    </p:spTree>
    <p:extLst>
      <p:ext uri="{BB962C8B-B14F-4D97-AF65-F5344CB8AC3E}">
        <p14:creationId xmlns:p14="http://schemas.microsoft.com/office/powerpoint/2010/main" val="297373059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39" y="429634"/>
            <a:ext cx="7481454" cy="496196"/>
          </a:xfrm>
        </p:spPr>
        <p:txBody>
          <a:bodyPr/>
          <a:lstStyle/>
          <a:p>
            <a:r>
              <a:rPr lang="en-US" dirty="0"/>
              <a:t>Total PE Asset Class Portfolio Exposure by Sub Asset Class</a:t>
            </a:r>
          </a:p>
        </p:txBody>
      </p:sp>
      <p:sp>
        <p:nvSpPr>
          <p:cNvPr id="7" name="Text Placeholder 6"/>
          <p:cNvSpPr>
            <a:spLocks noGrp="1"/>
          </p:cNvSpPr>
          <p:nvPr>
            <p:ph idx="1"/>
          </p:nvPr>
        </p:nvSpPr>
        <p:spPr/>
        <p:txBody>
          <a:bodyPr/>
          <a:lstStyle/>
          <a:p>
            <a:r>
              <a:rPr lang="en-US" sz="1059" dirty="0"/>
              <a:t>U.S. (predominantly) and Non-US Buyouts account for more than half of overall unfunded exposure</a:t>
            </a:r>
          </a:p>
          <a:p>
            <a:pPr lvl="1"/>
            <a:r>
              <a:rPr lang="en-US" sz="927" dirty="0"/>
              <a:t>Distressed Securities has meaningful unfunded capital levels as well</a:t>
            </a:r>
          </a:p>
          <a:p>
            <a:r>
              <a:rPr lang="en-US" sz="1059" dirty="0"/>
              <a:t>Over the last few years, emphasis has been placed on increasing exposure to Small Buyouts, and Non-U.S. strategies as highlighted by unfunded percent figures below</a:t>
            </a:r>
          </a:p>
          <a:p>
            <a:pPr lvl="1"/>
            <a:r>
              <a:rPr lang="en-US" sz="927" dirty="0"/>
              <a:t>U.S. Growth Equity exposure is expected to decline over time with less ‘dry powder’ available compared to other private equity asset classes</a:t>
            </a:r>
          </a:p>
        </p:txBody>
      </p:sp>
      <p:sp>
        <p:nvSpPr>
          <p:cNvPr id="12" name="Text Placeholder 11">
            <a:extLst>
              <a:ext uri="{FF2B5EF4-FFF2-40B4-BE49-F238E27FC236}">
                <a16:creationId xmlns:a16="http://schemas.microsoft.com/office/drawing/2014/main" id="{D6EC9F42-74BE-454F-B409-2568C1B128F0}"/>
              </a:ext>
            </a:extLst>
          </p:cNvPr>
          <p:cNvSpPr>
            <a:spLocks noGrp="1"/>
          </p:cNvSpPr>
          <p:nvPr>
            <p:ph type="body" sz="quarter" idx="13"/>
          </p:nvPr>
        </p:nvSpPr>
        <p:spPr/>
        <p:txBody>
          <a:bodyPr/>
          <a:lstStyle/>
          <a:p>
            <a:pPr>
              <a:defRPr/>
            </a:pPr>
            <a:r>
              <a:rPr lang="en-US" dirty="0">
                <a:solidFill>
                  <a:prstClr val="black"/>
                </a:solidFill>
              </a:rPr>
              <a:t>Note: Data provided by Cambridge Associates LLC as of December 31, 2020. Data includes subsequent commitments through 3/31/2021. </a:t>
            </a:r>
            <a:r>
              <a:rPr lang="en-US" dirty="0"/>
              <a:t>NAV and Unfunded Commitments exclude funds sold on the secondary market. </a:t>
            </a:r>
            <a:r>
              <a:rPr lang="en-US" dirty="0">
                <a:solidFill>
                  <a:prstClr val="black"/>
                </a:solidFill>
              </a:rPr>
              <a:t>Current allocations are on a NAV basis.</a:t>
            </a:r>
            <a:endParaRPr lang="en-US" dirty="0"/>
          </a:p>
          <a:p>
            <a:r>
              <a:rPr lang="en-US" dirty="0"/>
              <a:t>Copyright © 2021 by Cambridge Associates LLC. All rights reserved. Confidential.</a:t>
            </a:r>
          </a:p>
        </p:txBody>
      </p:sp>
      <p:graphicFrame>
        <p:nvGraphicFramePr>
          <p:cNvPr id="11" name="Chart 10">
            <a:extLst>
              <a:ext uri="{FF2B5EF4-FFF2-40B4-BE49-F238E27FC236}">
                <a16:creationId xmlns:a16="http://schemas.microsoft.com/office/drawing/2014/main" id="{00000000-0008-0000-0000-000002000000}"/>
              </a:ext>
            </a:extLst>
          </p:cNvPr>
          <p:cNvGraphicFramePr>
            <a:graphicFrameLocks noChangeAspect="1"/>
          </p:cNvGraphicFramePr>
          <p:nvPr>
            <p:extLst>
              <p:ext uri="{D42A27DB-BD31-4B8C-83A1-F6EECF244321}">
                <p14:modId xmlns:p14="http://schemas.microsoft.com/office/powerpoint/2010/main" val="234064398"/>
              </p:ext>
            </p:extLst>
          </p:nvPr>
        </p:nvGraphicFramePr>
        <p:xfrm>
          <a:off x="939338" y="2090946"/>
          <a:ext cx="3353160" cy="2483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57D417F4-5377-4E25-80F2-640A9DA20610}"/>
              </a:ext>
            </a:extLst>
          </p:cNvPr>
          <p:cNvGraphicFramePr>
            <a:graphicFrameLocks noGrp="1"/>
          </p:cNvGraphicFramePr>
          <p:nvPr>
            <p:extLst>
              <p:ext uri="{D42A27DB-BD31-4B8C-83A1-F6EECF244321}">
                <p14:modId xmlns:p14="http://schemas.microsoft.com/office/powerpoint/2010/main" val="2800976111"/>
              </p:ext>
            </p:extLst>
          </p:nvPr>
        </p:nvGraphicFramePr>
        <p:xfrm>
          <a:off x="4471147" y="2090947"/>
          <a:ext cx="3949649" cy="2483749"/>
        </p:xfrm>
        <a:graphic>
          <a:graphicData uri="http://schemas.openxmlformats.org/drawingml/2006/table">
            <a:tbl>
              <a:tblPr/>
              <a:tblGrid>
                <a:gridCol w="1210235">
                  <a:extLst>
                    <a:ext uri="{9D8B030D-6E8A-4147-A177-3AD203B41FA5}">
                      <a16:colId xmlns:a16="http://schemas.microsoft.com/office/drawing/2014/main" val="4187093404"/>
                    </a:ext>
                  </a:extLst>
                </a:gridCol>
                <a:gridCol w="456569">
                  <a:extLst>
                    <a:ext uri="{9D8B030D-6E8A-4147-A177-3AD203B41FA5}">
                      <a16:colId xmlns:a16="http://schemas.microsoft.com/office/drawing/2014/main" val="3466293941"/>
                    </a:ext>
                  </a:extLst>
                </a:gridCol>
                <a:gridCol w="456569">
                  <a:extLst>
                    <a:ext uri="{9D8B030D-6E8A-4147-A177-3AD203B41FA5}">
                      <a16:colId xmlns:a16="http://schemas.microsoft.com/office/drawing/2014/main" val="3485400004"/>
                    </a:ext>
                  </a:extLst>
                </a:gridCol>
                <a:gridCol w="456569">
                  <a:extLst>
                    <a:ext uri="{9D8B030D-6E8A-4147-A177-3AD203B41FA5}">
                      <a16:colId xmlns:a16="http://schemas.microsoft.com/office/drawing/2014/main" val="3540680606"/>
                    </a:ext>
                  </a:extLst>
                </a:gridCol>
                <a:gridCol w="456569">
                  <a:extLst>
                    <a:ext uri="{9D8B030D-6E8A-4147-A177-3AD203B41FA5}">
                      <a16:colId xmlns:a16="http://schemas.microsoft.com/office/drawing/2014/main" val="1459326710"/>
                    </a:ext>
                  </a:extLst>
                </a:gridCol>
                <a:gridCol w="456569">
                  <a:extLst>
                    <a:ext uri="{9D8B030D-6E8A-4147-A177-3AD203B41FA5}">
                      <a16:colId xmlns:a16="http://schemas.microsoft.com/office/drawing/2014/main" val="3027941191"/>
                    </a:ext>
                  </a:extLst>
                </a:gridCol>
                <a:gridCol w="456569">
                  <a:extLst>
                    <a:ext uri="{9D8B030D-6E8A-4147-A177-3AD203B41FA5}">
                      <a16:colId xmlns:a16="http://schemas.microsoft.com/office/drawing/2014/main" val="2881800244"/>
                    </a:ext>
                  </a:extLst>
                </a:gridCol>
              </a:tblGrid>
              <a:tr h="390525">
                <a:tc>
                  <a:txBody>
                    <a:bodyPr/>
                    <a:lstStyle/>
                    <a:p>
                      <a:pPr algn="l" fontAlgn="b"/>
                      <a:r>
                        <a:rPr lang="en-US" sz="600" b="0" i="0" u="none" strike="noStrike" cap="none" dirty="0">
                          <a:effectLst/>
                          <a:latin typeface="Source Sans Pro" panose="020B0503030403020204" pitchFamily="34" charset="0"/>
                        </a:rPr>
                        <a:t> </a:t>
                      </a:r>
                    </a:p>
                  </a:txBody>
                  <a:tcPr marL="0" marR="0" marT="0"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600" b="1" i="0" u="none" strike="noStrike" cap="none" dirty="0">
                          <a:solidFill>
                            <a:srgbClr val="FFFFFF"/>
                          </a:solidFill>
                          <a:effectLst/>
                          <a:latin typeface="Source Sans Pro" panose="020B0503030403020204" pitchFamily="34" charset="0"/>
                        </a:rPr>
                        <a:t>NAV</a:t>
                      </a:r>
                    </a:p>
                  </a:txBody>
                  <a:tcPr marL="0" marR="0" marT="0" marB="0" anchor="ctr">
                    <a:lnL>
                      <a:noFill/>
                    </a:lnL>
                    <a:lnR>
                      <a:noFill/>
                    </a:lnR>
                    <a:lnT w="6350" cap="flat" cmpd="sng" algn="ctr">
                      <a:solidFill>
                        <a:srgbClr val="FFFFFF"/>
                      </a:solidFill>
                      <a:prstDash val="solid"/>
                      <a:round/>
                      <a:headEnd type="none" w="med" len="med"/>
                      <a:tailEnd type="none" w="med" len="med"/>
                    </a:lnT>
                    <a:lnB>
                      <a:noFill/>
                    </a:lnB>
                    <a:solidFill>
                      <a:srgbClr val="83A1C2"/>
                    </a:solidFill>
                  </a:tcPr>
                </a:tc>
                <a:tc>
                  <a:txBody>
                    <a:bodyPr/>
                    <a:lstStyle/>
                    <a:p>
                      <a:pPr algn="ctr" fontAlgn="ctr"/>
                      <a:r>
                        <a:rPr lang="en-US" sz="600" b="1" i="0" u="none" strike="noStrike" cap="none" dirty="0">
                          <a:solidFill>
                            <a:srgbClr val="FFFFFF"/>
                          </a:solidFill>
                          <a:effectLst/>
                          <a:latin typeface="Source Sans Pro" panose="020B0503030403020204" pitchFamily="34" charset="0"/>
                        </a:rPr>
                        <a:t>%</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83A1C2"/>
                    </a:solidFill>
                  </a:tcPr>
                </a:tc>
                <a:tc>
                  <a:txBody>
                    <a:bodyPr/>
                    <a:lstStyle/>
                    <a:p>
                      <a:pPr algn="ctr" fontAlgn="ctr"/>
                      <a:r>
                        <a:rPr lang="en-US" sz="600" b="1" i="0" u="none" strike="noStrike" cap="none" dirty="0">
                          <a:solidFill>
                            <a:srgbClr val="FFFFFF"/>
                          </a:solidFill>
                          <a:effectLst/>
                          <a:latin typeface="Source Sans Pro" panose="020B0503030403020204" pitchFamily="34" charset="0"/>
                        </a:rPr>
                        <a:t>Unfunded</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63AB64"/>
                    </a:solidFill>
                  </a:tcPr>
                </a:tc>
                <a:tc>
                  <a:txBody>
                    <a:bodyPr/>
                    <a:lstStyle/>
                    <a:p>
                      <a:pPr algn="ctr" fontAlgn="ctr"/>
                      <a:r>
                        <a:rPr lang="en-US" sz="600" b="1" i="0" u="none" strike="noStrike" cap="none" dirty="0">
                          <a:solidFill>
                            <a:srgbClr val="FFFFFF"/>
                          </a:solidFill>
                          <a:effectLst/>
                          <a:latin typeface="Source Sans Pro" panose="020B0503030403020204" pitchFamily="34" charset="0"/>
                        </a:rPr>
                        <a:t>%</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63AB64"/>
                    </a:solidFill>
                  </a:tcPr>
                </a:tc>
                <a:tc>
                  <a:txBody>
                    <a:bodyPr/>
                    <a:lstStyle/>
                    <a:p>
                      <a:pPr algn="ctr" fontAlgn="ctr"/>
                      <a:r>
                        <a:rPr lang="en-US" sz="600" b="1" i="0" u="none" strike="noStrike" cap="none" dirty="0">
                          <a:solidFill>
                            <a:srgbClr val="FFFFFF"/>
                          </a:solidFill>
                          <a:effectLst/>
                          <a:latin typeface="Source Sans Pro" panose="020B0503030403020204" pitchFamily="34" charset="0"/>
                        </a:rPr>
                        <a:t>Total Exposure</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ctr"/>
                      <a:r>
                        <a:rPr lang="en-US" sz="600" b="1" i="0" u="none" strike="noStrike" cap="none" dirty="0">
                          <a:solidFill>
                            <a:srgbClr val="FFFFFF"/>
                          </a:solidFill>
                          <a:effectLst/>
                          <a:latin typeface="Source Sans Pro" panose="020B0503030403020204" pitchFamily="34" charset="0"/>
                        </a:rPr>
                        <a:t>%</a:t>
                      </a:r>
                    </a:p>
                  </a:txBody>
                  <a:tcPr marL="0" marR="0" marT="0" marB="0" anchor="ctr">
                    <a:lnL>
                      <a:noFill/>
                    </a:lnL>
                    <a:lnR>
                      <a:noFill/>
                    </a:lnR>
                    <a:lnT w="6350" cap="flat" cmpd="sng" algn="ctr">
                      <a:solidFill>
                        <a:srgbClr val="FFFFFF"/>
                      </a:solidFill>
                      <a:prstDash val="solid"/>
                      <a:round/>
                      <a:headEnd type="none" w="med" len="med"/>
                      <a:tailEnd type="none" w="med" len="med"/>
                    </a:lnT>
                    <a:lnB>
                      <a:noFill/>
                    </a:lnB>
                    <a:solidFill>
                      <a:srgbClr val="A6A6A6"/>
                    </a:solidFill>
                  </a:tcPr>
                </a:tc>
                <a:extLst>
                  <a:ext uri="{0D108BD9-81ED-4DB2-BD59-A6C34878D82A}">
                    <a16:rowId xmlns:a16="http://schemas.microsoft.com/office/drawing/2014/main" val="4285449845"/>
                  </a:ext>
                </a:extLst>
              </a:tr>
              <a:tr h="261653">
                <a:tc>
                  <a:txBody>
                    <a:bodyPr/>
                    <a:lstStyle/>
                    <a:p>
                      <a:pPr algn="l" fontAlgn="ctr"/>
                      <a:r>
                        <a:rPr lang="en-US" sz="600" b="0" i="0" u="none" strike="noStrike" cap="none" dirty="0">
                          <a:effectLst/>
                          <a:latin typeface="Source Sans Pro" panose="020B0503030403020204" pitchFamily="34" charset="0"/>
                        </a:rPr>
                        <a:t>U.S. Venture Capital</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0" u="none" strike="noStrike" cap="none" dirty="0">
                          <a:effectLst/>
                          <a:latin typeface="Source Sans Pro" panose="020B0503030403020204" pitchFamily="34" charset="0"/>
                        </a:rPr>
                        <a:t>4,372.3</a:t>
                      </a:r>
                    </a:p>
                  </a:txBody>
                  <a:tcPr marL="0" marR="0" marT="0" marB="0" anchor="ctr">
                    <a:lnL>
                      <a:noFill/>
                    </a:lnL>
                    <a:lnR>
                      <a:noFill/>
                    </a:lnR>
                    <a:lnT>
                      <a:noFill/>
                    </a:lnT>
                    <a:lnB>
                      <a:noFill/>
                    </a:lnB>
                  </a:tcPr>
                </a:tc>
                <a:tc>
                  <a:txBody>
                    <a:bodyPr/>
                    <a:lstStyle/>
                    <a:p>
                      <a:pPr algn="ctr" fontAlgn="ctr"/>
                      <a:r>
                        <a:rPr lang="en-US" sz="600" b="0" i="1" u="none" strike="noStrike" cap="none" dirty="0">
                          <a:effectLst/>
                          <a:latin typeface="Source Sans Pro" panose="020B0503030403020204" pitchFamily="34" charset="0"/>
                        </a:rPr>
                        <a:t>27.3%</a:t>
                      </a:r>
                    </a:p>
                  </a:txBody>
                  <a:tcPr marL="0" marR="0" marT="0"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600" b="0" i="0" u="none" strike="noStrike" cap="none" dirty="0">
                          <a:effectLst/>
                          <a:latin typeface="Source Sans Pro" panose="020B0503030403020204" pitchFamily="34" charset="0"/>
                        </a:rPr>
                        <a:t>594.7</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1" u="none" strike="noStrike" cap="none" dirty="0">
                          <a:effectLst/>
                          <a:latin typeface="Source Sans Pro" panose="020B0503030403020204" pitchFamily="34" charset="0"/>
                        </a:rPr>
                        <a:t>7.6%</a:t>
                      </a:r>
                    </a:p>
                  </a:txBody>
                  <a:tcPr marL="0" marR="0" marT="0"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600" b="0" i="0" u="none" strike="noStrike" cap="none" dirty="0">
                          <a:effectLst/>
                          <a:latin typeface="Source Sans Pro" panose="020B0503030403020204" pitchFamily="34" charset="0"/>
                        </a:rPr>
                        <a:t>4,966.9</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1" u="none" strike="noStrike" cap="none" dirty="0">
                          <a:effectLst/>
                          <a:latin typeface="Source Sans Pro" panose="020B0503030403020204" pitchFamily="34" charset="0"/>
                        </a:rPr>
                        <a:t>20.9%</a:t>
                      </a:r>
                    </a:p>
                  </a:txBody>
                  <a:tcPr marL="0" marR="0" marT="0" marB="0" anchor="ctr">
                    <a:lnL>
                      <a:noFill/>
                    </a:lnL>
                    <a:lnR>
                      <a:noFill/>
                    </a:lnR>
                    <a:lnT>
                      <a:noFill/>
                    </a:lnT>
                    <a:lnB>
                      <a:noFill/>
                    </a:lnB>
                  </a:tcPr>
                </a:tc>
                <a:extLst>
                  <a:ext uri="{0D108BD9-81ED-4DB2-BD59-A6C34878D82A}">
                    <a16:rowId xmlns:a16="http://schemas.microsoft.com/office/drawing/2014/main" val="3000051295"/>
                  </a:ext>
                </a:extLst>
              </a:tr>
              <a:tr h="261653">
                <a:tc>
                  <a:txBody>
                    <a:bodyPr/>
                    <a:lstStyle/>
                    <a:p>
                      <a:pPr algn="l" fontAlgn="ctr"/>
                      <a:r>
                        <a:rPr lang="en-US" sz="600" b="0" i="0" u="none" strike="noStrike" cap="none" dirty="0">
                          <a:effectLst/>
                          <a:latin typeface="Source Sans Pro" panose="020B0503030403020204" pitchFamily="34" charset="0"/>
                        </a:rPr>
                        <a:t>U.S. Growth Equity</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0" u="none" strike="noStrike" cap="none" dirty="0">
                          <a:effectLst/>
                          <a:latin typeface="Source Sans Pro" panose="020B0503030403020204" pitchFamily="34" charset="0"/>
                        </a:rPr>
                        <a:t>1,072.4</a:t>
                      </a:r>
                    </a:p>
                  </a:txBody>
                  <a:tcPr marL="0" marR="0" marT="0" marB="0" anchor="ctr">
                    <a:lnL>
                      <a:noFill/>
                    </a:lnL>
                    <a:lnR>
                      <a:noFill/>
                    </a:lnR>
                    <a:lnT>
                      <a:noFill/>
                    </a:lnT>
                    <a:lnB>
                      <a:noFill/>
                    </a:lnB>
                    <a:solidFill>
                      <a:srgbClr val="D9D9D9"/>
                    </a:solidFill>
                  </a:tcPr>
                </a:tc>
                <a:tc>
                  <a:txBody>
                    <a:bodyPr/>
                    <a:lstStyle/>
                    <a:p>
                      <a:pPr algn="ctr" fontAlgn="ctr"/>
                      <a:r>
                        <a:rPr lang="en-US" sz="600" b="0" i="1" u="none" strike="noStrike" cap="none" dirty="0">
                          <a:effectLst/>
                          <a:latin typeface="Source Sans Pro" panose="020B0503030403020204" pitchFamily="34" charset="0"/>
                        </a:rPr>
                        <a:t>6.7%</a:t>
                      </a:r>
                    </a:p>
                  </a:txBody>
                  <a:tcPr marL="0" marR="0" marT="0" marB="0" anchor="ctr">
                    <a:lnL>
                      <a:noFill/>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r>
                        <a:rPr lang="en-US" sz="600" b="0" i="0" u="none" strike="noStrike" cap="none" dirty="0">
                          <a:effectLst/>
                          <a:latin typeface="Source Sans Pro" panose="020B0503030403020204" pitchFamily="34" charset="0"/>
                        </a:rPr>
                        <a:t>293.2</a:t>
                      </a:r>
                    </a:p>
                  </a:txBody>
                  <a:tcPr marL="0" marR="0" marT="0" marB="0" anchor="ctr">
                    <a:lnL w="6350" cap="flat" cmpd="sng" algn="ctr">
                      <a:solidFill>
                        <a:srgbClr val="FFFFFF"/>
                      </a:solidFill>
                      <a:prstDash val="solid"/>
                      <a:round/>
                      <a:headEnd type="none" w="med" len="med"/>
                      <a:tailEnd type="none" w="med" len="med"/>
                    </a:lnL>
                    <a:lnR>
                      <a:noFill/>
                    </a:lnR>
                    <a:lnT>
                      <a:noFill/>
                    </a:lnT>
                    <a:lnB>
                      <a:noFill/>
                    </a:lnB>
                    <a:solidFill>
                      <a:srgbClr val="D9D9D9"/>
                    </a:solidFill>
                  </a:tcPr>
                </a:tc>
                <a:tc>
                  <a:txBody>
                    <a:bodyPr/>
                    <a:lstStyle/>
                    <a:p>
                      <a:pPr algn="ctr" fontAlgn="ctr"/>
                      <a:r>
                        <a:rPr lang="en-US" sz="600" b="0" i="1" u="none" strike="noStrike" cap="none" dirty="0">
                          <a:effectLst/>
                          <a:latin typeface="Source Sans Pro" panose="020B0503030403020204" pitchFamily="34" charset="0"/>
                        </a:rPr>
                        <a:t>3.8%</a:t>
                      </a:r>
                    </a:p>
                  </a:txBody>
                  <a:tcPr marL="0" marR="0" marT="0" marB="0" anchor="ctr">
                    <a:lnL>
                      <a:noFill/>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r>
                        <a:rPr lang="en-US" sz="600" b="0" i="0" u="none" strike="noStrike" cap="none" dirty="0">
                          <a:effectLst/>
                          <a:latin typeface="Source Sans Pro" panose="020B0503030403020204" pitchFamily="34" charset="0"/>
                        </a:rPr>
                        <a:t>1,365.6</a:t>
                      </a:r>
                    </a:p>
                  </a:txBody>
                  <a:tcPr marL="0" marR="0" marT="0" marB="0" anchor="ctr">
                    <a:lnL w="6350" cap="flat" cmpd="sng" algn="ctr">
                      <a:solidFill>
                        <a:srgbClr val="FFFFFF"/>
                      </a:solidFill>
                      <a:prstDash val="solid"/>
                      <a:round/>
                      <a:headEnd type="none" w="med" len="med"/>
                      <a:tailEnd type="none" w="med" len="med"/>
                    </a:lnL>
                    <a:lnR>
                      <a:noFill/>
                    </a:lnR>
                    <a:lnT>
                      <a:noFill/>
                    </a:lnT>
                    <a:lnB>
                      <a:noFill/>
                    </a:lnB>
                    <a:solidFill>
                      <a:srgbClr val="D9D9D9"/>
                    </a:solidFill>
                  </a:tcPr>
                </a:tc>
                <a:tc>
                  <a:txBody>
                    <a:bodyPr/>
                    <a:lstStyle/>
                    <a:p>
                      <a:pPr algn="ctr" fontAlgn="ctr"/>
                      <a:r>
                        <a:rPr lang="en-US" sz="600" b="0" i="1" u="none" strike="noStrike" cap="none" dirty="0">
                          <a:effectLst/>
                          <a:latin typeface="Source Sans Pro" panose="020B0503030403020204" pitchFamily="34" charset="0"/>
                        </a:rPr>
                        <a:t>5.7%</a:t>
                      </a:r>
                    </a:p>
                  </a:txBody>
                  <a:tcPr marL="0" marR="0" marT="0" marB="0" anchor="ctr">
                    <a:lnL>
                      <a:noFill/>
                    </a:lnL>
                    <a:lnR>
                      <a:noFill/>
                    </a:lnR>
                    <a:lnT>
                      <a:noFill/>
                    </a:lnT>
                    <a:lnB>
                      <a:noFill/>
                    </a:lnB>
                    <a:solidFill>
                      <a:srgbClr val="D9D9D9"/>
                    </a:solidFill>
                  </a:tcPr>
                </a:tc>
                <a:extLst>
                  <a:ext uri="{0D108BD9-81ED-4DB2-BD59-A6C34878D82A}">
                    <a16:rowId xmlns:a16="http://schemas.microsoft.com/office/drawing/2014/main" val="633640497"/>
                  </a:ext>
                </a:extLst>
              </a:tr>
              <a:tr h="261653">
                <a:tc>
                  <a:txBody>
                    <a:bodyPr/>
                    <a:lstStyle/>
                    <a:p>
                      <a:pPr algn="l" fontAlgn="ctr"/>
                      <a:r>
                        <a:rPr lang="en-US" sz="600" b="0" i="0" u="none" strike="noStrike" cap="none" dirty="0">
                          <a:effectLst/>
                          <a:latin typeface="Source Sans Pro" panose="020B0503030403020204" pitchFamily="34" charset="0"/>
                        </a:rPr>
                        <a:t>Non-U.S. Growth Equity</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0" u="none" strike="noStrike" cap="none" dirty="0">
                          <a:effectLst/>
                          <a:latin typeface="Source Sans Pro" panose="020B0503030403020204" pitchFamily="34" charset="0"/>
                        </a:rPr>
                        <a:t>585.0</a:t>
                      </a:r>
                    </a:p>
                  </a:txBody>
                  <a:tcPr marL="0" marR="0" marT="0" marB="0" anchor="ctr">
                    <a:lnL>
                      <a:noFill/>
                    </a:lnL>
                    <a:lnR>
                      <a:noFill/>
                    </a:lnR>
                    <a:lnT>
                      <a:noFill/>
                    </a:lnT>
                    <a:lnB>
                      <a:noFill/>
                    </a:lnB>
                  </a:tcPr>
                </a:tc>
                <a:tc>
                  <a:txBody>
                    <a:bodyPr/>
                    <a:lstStyle/>
                    <a:p>
                      <a:pPr algn="ctr" fontAlgn="ctr"/>
                      <a:r>
                        <a:rPr lang="en-US" sz="600" b="0" i="1" u="none" strike="noStrike" cap="none" dirty="0">
                          <a:effectLst/>
                          <a:latin typeface="Source Sans Pro" panose="020B0503030403020204" pitchFamily="34" charset="0"/>
                        </a:rPr>
                        <a:t>3.7%</a:t>
                      </a:r>
                    </a:p>
                  </a:txBody>
                  <a:tcPr marL="0" marR="0" marT="0"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600" b="0" i="0" u="none" strike="noStrike" cap="none" dirty="0">
                          <a:effectLst/>
                          <a:latin typeface="Source Sans Pro" panose="020B0503030403020204" pitchFamily="34" charset="0"/>
                        </a:rPr>
                        <a:t>499.8</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1" u="none" strike="noStrike" cap="none" dirty="0">
                          <a:effectLst/>
                          <a:latin typeface="Source Sans Pro" panose="020B0503030403020204" pitchFamily="34" charset="0"/>
                        </a:rPr>
                        <a:t>6.4%</a:t>
                      </a:r>
                    </a:p>
                  </a:txBody>
                  <a:tcPr marL="0" marR="0" marT="0"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600" b="0" i="0" u="none" strike="noStrike" cap="none" dirty="0">
                          <a:effectLst/>
                          <a:latin typeface="Source Sans Pro" panose="020B0503030403020204" pitchFamily="34" charset="0"/>
                        </a:rPr>
                        <a:t>1,084.8</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1" u="none" strike="noStrike" cap="none" dirty="0">
                          <a:effectLst/>
                          <a:latin typeface="Source Sans Pro" panose="020B0503030403020204" pitchFamily="34" charset="0"/>
                        </a:rPr>
                        <a:t>4.6%</a:t>
                      </a:r>
                    </a:p>
                  </a:txBody>
                  <a:tcPr marL="0" marR="0" marT="0" marB="0" anchor="ctr">
                    <a:lnL>
                      <a:noFill/>
                    </a:lnL>
                    <a:lnR>
                      <a:noFill/>
                    </a:lnR>
                    <a:lnT>
                      <a:noFill/>
                    </a:lnT>
                    <a:lnB>
                      <a:noFill/>
                    </a:lnB>
                  </a:tcPr>
                </a:tc>
                <a:extLst>
                  <a:ext uri="{0D108BD9-81ED-4DB2-BD59-A6C34878D82A}">
                    <a16:rowId xmlns:a16="http://schemas.microsoft.com/office/drawing/2014/main" val="2208914908"/>
                  </a:ext>
                </a:extLst>
              </a:tr>
              <a:tr h="261653">
                <a:tc>
                  <a:txBody>
                    <a:bodyPr/>
                    <a:lstStyle/>
                    <a:p>
                      <a:pPr algn="l" fontAlgn="ctr"/>
                      <a:r>
                        <a:rPr lang="en-US" sz="600" b="0" i="0" u="none" strike="noStrike" cap="none" dirty="0">
                          <a:effectLst/>
                          <a:latin typeface="Source Sans Pro" panose="020B0503030403020204" pitchFamily="34" charset="0"/>
                        </a:rPr>
                        <a:t>U.S. Buyouts</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0" u="none" strike="noStrike" cap="none" dirty="0">
                          <a:effectLst/>
                          <a:latin typeface="Source Sans Pro" panose="020B0503030403020204" pitchFamily="34" charset="0"/>
                        </a:rPr>
                        <a:t>6,207.2</a:t>
                      </a:r>
                    </a:p>
                  </a:txBody>
                  <a:tcPr marL="0" marR="0" marT="0" marB="0" anchor="ctr">
                    <a:lnL>
                      <a:noFill/>
                    </a:lnL>
                    <a:lnR>
                      <a:noFill/>
                    </a:lnR>
                    <a:lnT>
                      <a:noFill/>
                    </a:lnT>
                    <a:lnB>
                      <a:noFill/>
                    </a:lnB>
                    <a:solidFill>
                      <a:srgbClr val="D9D9D9"/>
                    </a:solidFill>
                  </a:tcPr>
                </a:tc>
                <a:tc>
                  <a:txBody>
                    <a:bodyPr/>
                    <a:lstStyle/>
                    <a:p>
                      <a:pPr algn="ctr" fontAlgn="ctr"/>
                      <a:r>
                        <a:rPr lang="en-US" sz="600" b="0" i="1" u="none" strike="noStrike" cap="none" dirty="0">
                          <a:effectLst/>
                          <a:latin typeface="Source Sans Pro" panose="020B0503030403020204" pitchFamily="34" charset="0"/>
                        </a:rPr>
                        <a:t>38.8%</a:t>
                      </a:r>
                    </a:p>
                  </a:txBody>
                  <a:tcPr marL="0" marR="0" marT="0" marB="0" anchor="ctr">
                    <a:lnL>
                      <a:noFill/>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r>
                        <a:rPr lang="en-US" sz="600" b="0" i="0" u="none" strike="noStrike" cap="none" dirty="0">
                          <a:effectLst/>
                          <a:latin typeface="Source Sans Pro" panose="020B0503030403020204" pitchFamily="34" charset="0"/>
                        </a:rPr>
                        <a:t>3,003.2</a:t>
                      </a:r>
                    </a:p>
                  </a:txBody>
                  <a:tcPr marL="0" marR="0" marT="0" marB="0" anchor="ctr">
                    <a:lnL w="6350" cap="flat" cmpd="sng" algn="ctr">
                      <a:solidFill>
                        <a:srgbClr val="FFFFFF"/>
                      </a:solidFill>
                      <a:prstDash val="solid"/>
                      <a:round/>
                      <a:headEnd type="none" w="med" len="med"/>
                      <a:tailEnd type="none" w="med" len="med"/>
                    </a:lnL>
                    <a:lnR>
                      <a:noFill/>
                    </a:lnR>
                    <a:lnT>
                      <a:noFill/>
                    </a:lnT>
                    <a:lnB>
                      <a:noFill/>
                    </a:lnB>
                    <a:solidFill>
                      <a:srgbClr val="D9D9D9"/>
                    </a:solidFill>
                  </a:tcPr>
                </a:tc>
                <a:tc>
                  <a:txBody>
                    <a:bodyPr/>
                    <a:lstStyle/>
                    <a:p>
                      <a:pPr algn="ctr" fontAlgn="ctr"/>
                      <a:r>
                        <a:rPr lang="en-US" sz="600" b="0" i="1" u="none" strike="noStrike" cap="none" dirty="0">
                          <a:effectLst/>
                          <a:latin typeface="Source Sans Pro" panose="020B0503030403020204" pitchFamily="34" charset="0"/>
                        </a:rPr>
                        <a:t>38.6%</a:t>
                      </a:r>
                    </a:p>
                  </a:txBody>
                  <a:tcPr marL="0" marR="0" marT="0" marB="0" anchor="ctr">
                    <a:lnL>
                      <a:noFill/>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r>
                        <a:rPr lang="en-US" sz="600" b="0" i="0" u="none" strike="noStrike" cap="none" dirty="0">
                          <a:effectLst/>
                          <a:latin typeface="Source Sans Pro" panose="020B0503030403020204" pitchFamily="34" charset="0"/>
                        </a:rPr>
                        <a:t>9,210.4</a:t>
                      </a:r>
                    </a:p>
                  </a:txBody>
                  <a:tcPr marL="0" marR="0" marT="0" marB="0" anchor="ctr">
                    <a:lnL w="6350" cap="flat" cmpd="sng" algn="ctr">
                      <a:solidFill>
                        <a:srgbClr val="FFFFFF"/>
                      </a:solidFill>
                      <a:prstDash val="solid"/>
                      <a:round/>
                      <a:headEnd type="none" w="med" len="med"/>
                      <a:tailEnd type="none" w="med" len="med"/>
                    </a:lnL>
                    <a:lnR>
                      <a:noFill/>
                    </a:lnR>
                    <a:lnT>
                      <a:noFill/>
                    </a:lnT>
                    <a:lnB>
                      <a:noFill/>
                    </a:lnB>
                    <a:solidFill>
                      <a:srgbClr val="D9D9D9"/>
                    </a:solidFill>
                  </a:tcPr>
                </a:tc>
                <a:tc>
                  <a:txBody>
                    <a:bodyPr/>
                    <a:lstStyle/>
                    <a:p>
                      <a:pPr algn="ctr" fontAlgn="ctr"/>
                      <a:r>
                        <a:rPr lang="en-US" sz="600" b="0" i="1" u="none" strike="noStrike" cap="none" dirty="0">
                          <a:effectLst/>
                          <a:latin typeface="Source Sans Pro" panose="020B0503030403020204" pitchFamily="34" charset="0"/>
                        </a:rPr>
                        <a:t>38.7%</a:t>
                      </a:r>
                    </a:p>
                  </a:txBody>
                  <a:tcPr marL="0" marR="0" marT="0" marB="0" anchor="ctr">
                    <a:lnL>
                      <a:noFill/>
                    </a:lnL>
                    <a:lnR>
                      <a:noFill/>
                    </a:lnR>
                    <a:lnT>
                      <a:noFill/>
                    </a:lnT>
                    <a:lnB>
                      <a:noFill/>
                    </a:lnB>
                    <a:solidFill>
                      <a:srgbClr val="D9D9D9"/>
                    </a:solidFill>
                  </a:tcPr>
                </a:tc>
                <a:extLst>
                  <a:ext uri="{0D108BD9-81ED-4DB2-BD59-A6C34878D82A}">
                    <a16:rowId xmlns:a16="http://schemas.microsoft.com/office/drawing/2014/main" val="1202304071"/>
                  </a:ext>
                </a:extLst>
              </a:tr>
              <a:tr h="261653">
                <a:tc>
                  <a:txBody>
                    <a:bodyPr/>
                    <a:lstStyle/>
                    <a:p>
                      <a:pPr algn="l" fontAlgn="ctr"/>
                      <a:r>
                        <a:rPr lang="en-US" sz="600" b="0" i="0" u="none" strike="noStrike" cap="none" dirty="0">
                          <a:effectLst/>
                          <a:latin typeface="Source Sans Pro" panose="020B0503030403020204" pitchFamily="34" charset="0"/>
                        </a:rPr>
                        <a:t>Non-U.S. Buyouts</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0" u="none" strike="noStrike" cap="none" dirty="0">
                          <a:effectLst/>
                          <a:latin typeface="Source Sans Pro" panose="020B0503030403020204" pitchFamily="34" charset="0"/>
                        </a:rPr>
                        <a:t>1,737.3</a:t>
                      </a:r>
                    </a:p>
                  </a:txBody>
                  <a:tcPr marL="0" marR="0" marT="0" marB="0" anchor="ctr">
                    <a:lnL>
                      <a:noFill/>
                    </a:lnL>
                    <a:lnR>
                      <a:noFill/>
                    </a:lnR>
                    <a:lnT>
                      <a:noFill/>
                    </a:lnT>
                    <a:lnB>
                      <a:noFill/>
                    </a:lnB>
                  </a:tcPr>
                </a:tc>
                <a:tc>
                  <a:txBody>
                    <a:bodyPr/>
                    <a:lstStyle/>
                    <a:p>
                      <a:pPr algn="ctr" fontAlgn="ctr"/>
                      <a:r>
                        <a:rPr lang="en-US" sz="600" b="0" i="1" u="none" strike="noStrike" cap="none" dirty="0">
                          <a:effectLst/>
                          <a:latin typeface="Source Sans Pro" panose="020B0503030403020204" pitchFamily="34" charset="0"/>
                        </a:rPr>
                        <a:t>10.9%</a:t>
                      </a:r>
                    </a:p>
                  </a:txBody>
                  <a:tcPr marL="0" marR="0" marT="0"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600" b="0" i="0" u="none" strike="noStrike" cap="none" dirty="0">
                          <a:effectLst/>
                          <a:latin typeface="Source Sans Pro" panose="020B0503030403020204" pitchFamily="34" charset="0"/>
                        </a:rPr>
                        <a:t>1,438.7</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1" u="none" strike="noStrike" cap="none" dirty="0">
                          <a:effectLst/>
                          <a:latin typeface="Source Sans Pro" panose="020B0503030403020204" pitchFamily="34" charset="0"/>
                        </a:rPr>
                        <a:t>18.5%</a:t>
                      </a:r>
                    </a:p>
                  </a:txBody>
                  <a:tcPr marL="0" marR="0" marT="0"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600" b="0" i="0" u="none" strike="noStrike" cap="none" dirty="0">
                          <a:effectLst/>
                          <a:latin typeface="Source Sans Pro" panose="020B0503030403020204" pitchFamily="34" charset="0"/>
                        </a:rPr>
                        <a:t>3,175.9</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1" u="none" strike="noStrike" cap="none" dirty="0">
                          <a:effectLst/>
                          <a:latin typeface="Source Sans Pro" panose="020B0503030403020204" pitchFamily="34" charset="0"/>
                        </a:rPr>
                        <a:t>13.3%</a:t>
                      </a:r>
                    </a:p>
                  </a:txBody>
                  <a:tcPr marL="0" marR="0" marT="0" marB="0" anchor="ctr">
                    <a:lnL>
                      <a:noFill/>
                    </a:lnL>
                    <a:lnR>
                      <a:noFill/>
                    </a:lnR>
                    <a:lnT>
                      <a:noFill/>
                    </a:lnT>
                    <a:lnB>
                      <a:noFill/>
                    </a:lnB>
                  </a:tcPr>
                </a:tc>
                <a:extLst>
                  <a:ext uri="{0D108BD9-81ED-4DB2-BD59-A6C34878D82A}">
                    <a16:rowId xmlns:a16="http://schemas.microsoft.com/office/drawing/2014/main" val="2153182168"/>
                  </a:ext>
                </a:extLst>
              </a:tr>
              <a:tr h="261653">
                <a:tc>
                  <a:txBody>
                    <a:bodyPr/>
                    <a:lstStyle/>
                    <a:p>
                      <a:pPr algn="l" fontAlgn="ctr"/>
                      <a:r>
                        <a:rPr lang="en-US" sz="600" b="0" i="0" u="none" strike="noStrike" cap="none" dirty="0">
                          <a:effectLst/>
                          <a:latin typeface="Source Sans Pro" panose="020B0503030403020204" pitchFamily="34" charset="0"/>
                        </a:rPr>
                        <a:t>Distressed Securities</a:t>
                      </a: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ctr"/>
                      <a:r>
                        <a:rPr lang="en-US" sz="600" b="0" i="0" u="none" strike="noStrike" cap="none" dirty="0">
                          <a:effectLst/>
                          <a:latin typeface="Source Sans Pro" panose="020B0503030403020204" pitchFamily="34" charset="0"/>
                        </a:rPr>
                        <a:t>1,392.7</a:t>
                      </a:r>
                    </a:p>
                  </a:txBody>
                  <a:tcPr marL="0" marR="0" marT="0" marB="0" anchor="ctr">
                    <a:lnL>
                      <a:noFill/>
                    </a:lnL>
                    <a:lnR>
                      <a:noFill/>
                    </a:lnR>
                    <a:lnT>
                      <a:noFill/>
                    </a:lnT>
                    <a:lnB>
                      <a:noFill/>
                    </a:lnB>
                    <a:solidFill>
                      <a:srgbClr val="D9D9D9"/>
                    </a:solidFill>
                  </a:tcPr>
                </a:tc>
                <a:tc>
                  <a:txBody>
                    <a:bodyPr/>
                    <a:lstStyle/>
                    <a:p>
                      <a:pPr algn="ctr" fontAlgn="ctr"/>
                      <a:r>
                        <a:rPr lang="en-US" sz="600" b="0" i="1" u="none" strike="noStrike" cap="none" dirty="0">
                          <a:effectLst/>
                          <a:latin typeface="Source Sans Pro" panose="020B0503030403020204" pitchFamily="34" charset="0"/>
                        </a:rPr>
                        <a:t>8.7%</a:t>
                      </a:r>
                    </a:p>
                  </a:txBody>
                  <a:tcPr marL="0" marR="0" marT="0" marB="0" anchor="ctr">
                    <a:lnL>
                      <a:noFill/>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r>
                        <a:rPr lang="en-US" sz="600" b="0" i="0" u="none" strike="noStrike" cap="none" dirty="0">
                          <a:effectLst/>
                          <a:latin typeface="Source Sans Pro" panose="020B0503030403020204" pitchFamily="34" charset="0"/>
                        </a:rPr>
                        <a:t>1,340.8</a:t>
                      </a:r>
                    </a:p>
                  </a:txBody>
                  <a:tcPr marL="0" marR="0" marT="0" marB="0" anchor="ctr">
                    <a:lnL w="6350" cap="flat" cmpd="sng" algn="ctr">
                      <a:solidFill>
                        <a:srgbClr val="FFFFFF"/>
                      </a:solidFill>
                      <a:prstDash val="solid"/>
                      <a:round/>
                      <a:headEnd type="none" w="med" len="med"/>
                      <a:tailEnd type="none" w="med" len="med"/>
                    </a:lnL>
                    <a:lnR>
                      <a:noFill/>
                    </a:lnR>
                    <a:lnT>
                      <a:noFill/>
                    </a:lnT>
                    <a:lnB>
                      <a:noFill/>
                    </a:lnB>
                    <a:solidFill>
                      <a:srgbClr val="D9D9D9"/>
                    </a:solidFill>
                  </a:tcPr>
                </a:tc>
                <a:tc>
                  <a:txBody>
                    <a:bodyPr/>
                    <a:lstStyle/>
                    <a:p>
                      <a:pPr algn="ctr" fontAlgn="ctr"/>
                      <a:r>
                        <a:rPr lang="en-US" sz="600" b="0" i="1" u="none" strike="noStrike" cap="none" dirty="0">
                          <a:effectLst/>
                          <a:latin typeface="Source Sans Pro" panose="020B0503030403020204" pitchFamily="34" charset="0"/>
                        </a:rPr>
                        <a:t>17.2%</a:t>
                      </a:r>
                    </a:p>
                  </a:txBody>
                  <a:tcPr marL="0" marR="0" marT="0" marB="0" anchor="ctr">
                    <a:lnL>
                      <a:noFill/>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r>
                        <a:rPr lang="en-US" sz="600" b="0" i="0" u="none" strike="noStrike" cap="none" dirty="0">
                          <a:effectLst/>
                          <a:latin typeface="Source Sans Pro" panose="020B0503030403020204" pitchFamily="34" charset="0"/>
                        </a:rPr>
                        <a:t>2,733.6</a:t>
                      </a:r>
                    </a:p>
                  </a:txBody>
                  <a:tcPr marL="0" marR="0" marT="0" marB="0" anchor="ctr">
                    <a:lnL w="6350" cap="flat" cmpd="sng" algn="ctr">
                      <a:solidFill>
                        <a:srgbClr val="FFFFFF"/>
                      </a:solidFill>
                      <a:prstDash val="solid"/>
                      <a:round/>
                      <a:headEnd type="none" w="med" len="med"/>
                      <a:tailEnd type="none" w="med" len="med"/>
                    </a:lnL>
                    <a:lnR>
                      <a:noFill/>
                    </a:lnR>
                    <a:lnT>
                      <a:noFill/>
                    </a:lnT>
                    <a:lnB>
                      <a:noFill/>
                    </a:lnB>
                    <a:solidFill>
                      <a:srgbClr val="D9D9D9"/>
                    </a:solidFill>
                  </a:tcPr>
                </a:tc>
                <a:tc>
                  <a:txBody>
                    <a:bodyPr/>
                    <a:lstStyle/>
                    <a:p>
                      <a:pPr algn="ctr" fontAlgn="ctr"/>
                      <a:r>
                        <a:rPr lang="en-US" sz="600" b="0" i="1" u="none" strike="noStrike" cap="none" dirty="0">
                          <a:effectLst/>
                          <a:latin typeface="Source Sans Pro" panose="020B0503030403020204" pitchFamily="34" charset="0"/>
                        </a:rPr>
                        <a:t>11.5%</a:t>
                      </a:r>
                    </a:p>
                  </a:txBody>
                  <a:tcPr marL="0" marR="0" marT="0" marB="0" anchor="ctr">
                    <a:lnL>
                      <a:noFill/>
                    </a:lnL>
                    <a:lnR>
                      <a:noFill/>
                    </a:lnR>
                    <a:lnT>
                      <a:noFill/>
                    </a:lnT>
                    <a:lnB>
                      <a:noFill/>
                    </a:lnB>
                    <a:solidFill>
                      <a:srgbClr val="D9D9D9"/>
                    </a:solidFill>
                  </a:tcPr>
                </a:tc>
                <a:extLst>
                  <a:ext uri="{0D108BD9-81ED-4DB2-BD59-A6C34878D82A}">
                    <a16:rowId xmlns:a16="http://schemas.microsoft.com/office/drawing/2014/main" val="1499832407"/>
                  </a:ext>
                </a:extLst>
              </a:tr>
              <a:tr h="261653">
                <a:tc>
                  <a:txBody>
                    <a:bodyPr/>
                    <a:lstStyle/>
                    <a:p>
                      <a:pPr algn="l" fontAlgn="ctr"/>
                      <a:r>
                        <a:rPr lang="en-US" sz="600" b="0" i="0" u="none" strike="noStrike" cap="none" dirty="0">
                          <a:effectLst/>
                          <a:latin typeface="Source Sans Pro" panose="020B0503030403020204" pitchFamily="34" charset="0"/>
                        </a:rPr>
                        <a:t>Secondaries</a:t>
                      </a:r>
                    </a:p>
                  </a:txBody>
                  <a:tcPr marL="0" marR="0" marT="0" marB="0" anchor="ctr">
                    <a:lnL w="6350" cap="flat" cmpd="sng" algn="ctr">
                      <a:solidFill>
                        <a:srgbClr val="FFFFFF"/>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cap="none" dirty="0">
                          <a:effectLst/>
                          <a:latin typeface="Source Sans Pro" panose="020B0503030403020204" pitchFamily="34" charset="0"/>
                        </a:rPr>
                        <a:t>642.7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600" b="0" i="1" u="none" strike="noStrike" cap="none" dirty="0">
                          <a:effectLst/>
                          <a:latin typeface="Source Sans Pro" panose="020B0503030403020204" pitchFamily="34" charset="0"/>
                        </a:rPr>
                        <a:t>4.0%</a:t>
                      </a:r>
                    </a:p>
                  </a:txBody>
                  <a:tcPr marL="0" marR="0" marT="0" marB="0" anchor="ctr">
                    <a:lnL>
                      <a:noFill/>
                    </a:lnL>
                    <a:lnR w="6350" cap="flat" cmpd="sng" algn="ctr">
                      <a:solidFill>
                        <a:srgbClr val="FFFFFF"/>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cap="none" dirty="0">
                          <a:effectLst/>
                          <a:latin typeface="Source Sans Pro" panose="020B0503030403020204" pitchFamily="34" charset="0"/>
                        </a:rPr>
                        <a:t>610.6</a:t>
                      </a:r>
                    </a:p>
                  </a:txBody>
                  <a:tcPr marL="0" marR="0" marT="0" marB="0" anchor="ctr">
                    <a:lnL w="6350" cap="flat" cmpd="sng" algn="ctr">
                      <a:solidFill>
                        <a:srgbClr val="FFFFFF"/>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600" b="0" i="1" u="none" strike="noStrike" cap="none" dirty="0">
                          <a:effectLst/>
                          <a:latin typeface="Source Sans Pro" panose="020B0503030403020204" pitchFamily="34" charset="0"/>
                        </a:rPr>
                        <a:t>7.8%</a:t>
                      </a:r>
                    </a:p>
                  </a:txBody>
                  <a:tcPr marL="0" marR="0" marT="0" marB="0" anchor="ctr">
                    <a:lnL>
                      <a:noFill/>
                    </a:lnL>
                    <a:lnR w="6350" cap="flat" cmpd="sng" algn="ctr">
                      <a:solidFill>
                        <a:srgbClr val="FFFFFF"/>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600" b="0" i="0" u="none" strike="noStrike" cap="none" dirty="0">
                          <a:effectLst/>
                          <a:latin typeface="Source Sans Pro" panose="020B0503030403020204" pitchFamily="34" charset="0"/>
                        </a:rPr>
                        <a:t>1,253.3</a:t>
                      </a:r>
                    </a:p>
                  </a:txBody>
                  <a:tcPr marL="0" marR="0" marT="0" marB="0" anchor="ctr">
                    <a:lnL w="6350" cap="flat" cmpd="sng" algn="ctr">
                      <a:solidFill>
                        <a:srgbClr val="FFFFFF"/>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600" b="0" i="1" u="none" strike="noStrike" cap="none" dirty="0">
                          <a:effectLst/>
                          <a:latin typeface="Source Sans Pro" panose="020B0503030403020204" pitchFamily="34" charset="0"/>
                        </a:rPr>
                        <a:t>5.3%</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7181846"/>
                  </a:ext>
                </a:extLst>
              </a:tr>
              <a:tr h="261653">
                <a:tc>
                  <a:txBody>
                    <a:bodyPr/>
                    <a:lstStyle/>
                    <a:p>
                      <a:pPr algn="l" fontAlgn="ctr"/>
                      <a:r>
                        <a:rPr lang="en-US" sz="600" b="0" i="0" u="none" strike="noStrike" cap="none" dirty="0">
                          <a:effectLst/>
                          <a:latin typeface="Source Sans Pro" panose="020B0503030403020204" pitchFamily="34" charset="0"/>
                        </a:rPr>
                        <a:t>Total PE Asset Class Portfolio</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n-US" sz="600" b="0" i="0" u="none" strike="noStrike" cap="none" dirty="0">
                          <a:effectLst/>
                          <a:latin typeface="Source Sans Pro" panose="020B0503030403020204" pitchFamily="34" charset="0"/>
                        </a:rPr>
                        <a:t>16,009.6</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600" b="0" i="0" u="none" strike="noStrike" cap="none" dirty="0">
                          <a:effectLst/>
                          <a:latin typeface="Source Sans Pro" panose="020B0503030403020204" pitchFamily="34" charset="0"/>
                        </a:rPr>
                        <a:t>100.0%</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600" b="0" i="0" u="none" strike="noStrike" cap="none" dirty="0">
                          <a:effectLst/>
                          <a:latin typeface="Source Sans Pro" panose="020B0503030403020204" pitchFamily="34" charset="0"/>
                        </a:rPr>
                        <a:t>7,781.0</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600" b="0" i="0" u="none" strike="noStrike" cap="none" dirty="0">
                          <a:effectLst/>
                          <a:latin typeface="Source Sans Pro" panose="020B0503030403020204" pitchFamily="34" charset="0"/>
                        </a:rPr>
                        <a:t>100.0%</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600" b="0" i="0" u="none" strike="noStrike" cap="none" dirty="0">
                          <a:effectLst/>
                          <a:latin typeface="Source Sans Pro" panose="020B0503030403020204" pitchFamily="34" charset="0"/>
                        </a:rPr>
                        <a:t>23,790.6</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en-US" sz="600" b="0" i="0" u="none" strike="noStrike" cap="none" dirty="0">
                          <a:effectLst/>
                          <a:latin typeface="Source Sans Pro" panose="020B0503030403020204" pitchFamily="34" charset="0"/>
                        </a:rPr>
                        <a:t>100.0%</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541226169"/>
                  </a:ext>
                </a:extLst>
              </a:tr>
            </a:tbl>
          </a:graphicData>
        </a:graphic>
      </p:graphicFrame>
      <p:grpSp>
        <p:nvGrpSpPr>
          <p:cNvPr id="13" name="gpTakeaway">
            <a:extLst>
              <a:ext uri="{FF2B5EF4-FFF2-40B4-BE49-F238E27FC236}">
                <a16:creationId xmlns:a16="http://schemas.microsoft.com/office/drawing/2014/main" id="{95CF9E5E-8827-4E9C-8EB7-34D0E0EECA4B}"/>
              </a:ext>
            </a:extLst>
          </p:cNvPr>
          <p:cNvGrpSpPr/>
          <p:nvPr/>
        </p:nvGrpSpPr>
        <p:grpSpPr>
          <a:xfrm>
            <a:off x="4680067" y="429634"/>
            <a:ext cx="3740727" cy="496196"/>
            <a:chOff x="5148072" y="649224"/>
            <a:chExt cx="4114800" cy="749808"/>
          </a:xfrm>
        </p:grpSpPr>
        <p:cxnSp>
          <p:nvCxnSpPr>
            <p:cNvPr id="14" name="lnTakeaway">
              <a:extLst>
                <a:ext uri="{FF2B5EF4-FFF2-40B4-BE49-F238E27FC236}">
                  <a16:creationId xmlns:a16="http://schemas.microsoft.com/office/drawing/2014/main" id="{DC298638-315E-4DF7-A3A5-F699850A95E1}"/>
                </a:ext>
              </a:extLst>
            </p:cNvPr>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bTakeaway">
              <a:extLst>
                <a:ext uri="{FF2B5EF4-FFF2-40B4-BE49-F238E27FC236}">
                  <a16:creationId xmlns:a16="http://schemas.microsoft.com/office/drawing/2014/main" id="{967B18CF-D61B-49FC-B3B7-888B6194AE34}"/>
                </a:ext>
              </a:extLst>
            </p:cNvPr>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816320">
                <a:lnSpc>
                  <a:spcPct val="90000"/>
                </a:lnSpc>
                <a:spcAft>
                  <a:spcPts val="801"/>
                </a:spcAft>
              </a:pPr>
              <a:r>
                <a:rPr lang="en-US" sz="800" dirty="0">
                  <a:solidFill>
                    <a:prstClr val="black"/>
                  </a:solidFill>
                  <a:latin typeface="Alright Sans Regular"/>
                </a:rPr>
                <a:t>As of December 31, 2020</a:t>
              </a:r>
            </a:p>
          </p:txBody>
        </p:sp>
      </p:grpSp>
      <p:sp>
        <p:nvSpPr>
          <p:cNvPr id="4" name="Slide Number Placeholder 3"/>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69</a:t>
            </a:fld>
            <a:endParaRPr lang="en-US">
              <a:solidFill>
                <a:srgbClr val="0C3980"/>
              </a:solidFill>
            </a:endParaRPr>
          </a:p>
        </p:txBody>
      </p:sp>
    </p:spTree>
    <p:extLst>
      <p:ext uri="{BB962C8B-B14F-4D97-AF65-F5344CB8AC3E}">
        <p14:creationId xmlns:p14="http://schemas.microsoft.com/office/powerpoint/2010/main" val="3916888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Goals/Objectives</a:t>
            </a:r>
            <a:endParaRPr lang="en-US" dirty="0"/>
          </a:p>
        </p:txBody>
      </p:sp>
      <p:sp>
        <p:nvSpPr>
          <p:cNvPr id="3" name="Content Placeholder 2"/>
          <p:cNvSpPr>
            <a:spLocks noGrp="1"/>
          </p:cNvSpPr>
          <p:nvPr>
            <p:ph idx="1"/>
          </p:nvPr>
        </p:nvSpPr>
        <p:spPr/>
        <p:txBody>
          <a:bodyPr>
            <a:normAutofit/>
          </a:bodyPr>
          <a:lstStyle/>
          <a:p>
            <a:r>
              <a:rPr lang="en-US" dirty="0" smtClean="0"/>
              <a:t>Asset Class Goals/Objectives</a:t>
            </a:r>
          </a:p>
          <a:p>
            <a:pPr lvl="1"/>
            <a:r>
              <a:rPr lang="en-US" dirty="0" smtClean="0"/>
              <a:t>Create a portfolio that outperforms both our primary and secondary benchmarks while remaining within the bounds of our asset class risk budget </a:t>
            </a:r>
          </a:p>
          <a:p>
            <a:pPr lvl="1"/>
            <a:r>
              <a:rPr lang="en-US" dirty="0" smtClean="0"/>
              <a:t>Construct the program to avoid concentrated exposure to a particular vintage year, manager, strategy or geography </a:t>
            </a:r>
          </a:p>
          <a:p>
            <a:pPr lvl="1"/>
            <a:r>
              <a:rPr lang="en-US" dirty="0" smtClean="0"/>
              <a:t>Establish </a:t>
            </a:r>
            <a:r>
              <a:rPr lang="en-US" dirty="0"/>
              <a:t>prudent portfolio diversification while minimizing proliferation of manager </a:t>
            </a:r>
            <a:r>
              <a:rPr lang="en-US" dirty="0" smtClean="0"/>
              <a:t>relationships</a:t>
            </a:r>
          </a:p>
          <a:p>
            <a:pPr lvl="1"/>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12763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39" y="429634"/>
            <a:ext cx="3740727" cy="496196"/>
          </a:xfrm>
        </p:spPr>
        <p:txBody>
          <a:bodyPr/>
          <a:lstStyle/>
          <a:p>
            <a:r>
              <a:rPr lang="en-US" dirty="0"/>
              <a:t>Private Equity Cash Flows</a:t>
            </a:r>
          </a:p>
        </p:txBody>
      </p:sp>
      <p:grpSp>
        <p:nvGrpSpPr>
          <p:cNvPr id="7" name="gpTakeaway"/>
          <p:cNvGrpSpPr/>
          <p:nvPr/>
        </p:nvGrpSpPr>
        <p:grpSpPr>
          <a:xfrm>
            <a:off x="4680067" y="429634"/>
            <a:ext cx="3740727" cy="496196"/>
            <a:chOff x="5148072" y="649224"/>
            <a:chExt cx="4114800" cy="749808"/>
          </a:xfrm>
        </p:grpSpPr>
        <p:cxnSp>
          <p:nvCxnSpPr>
            <p:cNvPr id="5" name="lnTakeaway"/>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bTakeaway"/>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674258">
                <a:lnSpc>
                  <a:spcPct val="90000"/>
                </a:lnSpc>
                <a:spcAft>
                  <a:spcPts val="801"/>
                </a:spcAft>
              </a:pPr>
              <a:r>
                <a:rPr lang="en-US" sz="800" dirty="0">
                  <a:solidFill>
                    <a:prstClr val="black"/>
                  </a:solidFill>
                  <a:latin typeface="Alright Sans Regular"/>
                </a:rPr>
                <a:t>As of December 31, 2020</a:t>
              </a:r>
            </a:p>
          </p:txBody>
        </p:sp>
      </p:grpSp>
      <p:graphicFrame>
        <p:nvGraphicFramePr>
          <p:cNvPr id="10" name="Chart 9">
            <a:extLst>
              <a:ext uri="{FF2B5EF4-FFF2-40B4-BE49-F238E27FC236}">
                <a16:creationId xmlns:a16="http://schemas.microsoft.com/office/drawing/2014/main" id="{D385DBC7-BEDE-447E-89E9-6AA6B589AD75}"/>
              </a:ext>
            </a:extLst>
          </p:cNvPr>
          <p:cNvGraphicFramePr>
            <a:graphicFrameLocks/>
          </p:cNvGraphicFramePr>
          <p:nvPr>
            <p:extLst>
              <p:ext uri="{D42A27DB-BD31-4B8C-83A1-F6EECF244321}">
                <p14:modId xmlns:p14="http://schemas.microsoft.com/office/powerpoint/2010/main" val="2330056408"/>
              </p:ext>
            </p:extLst>
          </p:nvPr>
        </p:nvGraphicFramePr>
        <p:xfrm>
          <a:off x="939339" y="973467"/>
          <a:ext cx="7481454" cy="33956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2FE60C08-23D0-4FFB-A69E-DFA92540A1F0}"/>
              </a:ext>
            </a:extLst>
          </p:cNvPr>
          <p:cNvGraphicFramePr>
            <a:graphicFrameLocks noGrp="1"/>
          </p:cNvGraphicFramePr>
          <p:nvPr>
            <p:extLst>
              <p:ext uri="{D42A27DB-BD31-4B8C-83A1-F6EECF244321}">
                <p14:modId xmlns:p14="http://schemas.microsoft.com/office/powerpoint/2010/main" val="3846974737"/>
              </p:ext>
            </p:extLst>
          </p:nvPr>
        </p:nvGraphicFramePr>
        <p:xfrm>
          <a:off x="939339" y="4362047"/>
          <a:ext cx="7482032" cy="511530"/>
        </p:xfrm>
        <a:graphic>
          <a:graphicData uri="http://schemas.openxmlformats.org/drawingml/2006/table">
            <a:tbl>
              <a:tblPr/>
              <a:tblGrid>
                <a:gridCol w="307151">
                  <a:extLst>
                    <a:ext uri="{9D8B030D-6E8A-4147-A177-3AD203B41FA5}">
                      <a16:colId xmlns:a16="http://schemas.microsoft.com/office/drawing/2014/main" val="3691444452"/>
                    </a:ext>
                  </a:extLst>
                </a:gridCol>
                <a:gridCol w="340747">
                  <a:extLst>
                    <a:ext uri="{9D8B030D-6E8A-4147-A177-3AD203B41FA5}">
                      <a16:colId xmlns:a16="http://schemas.microsoft.com/office/drawing/2014/main" val="953371741"/>
                    </a:ext>
                  </a:extLst>
                </a:gridCol>
                <a:gridCol w="340747">
                  <a:extLst>
                    <a:ext uri="{9D8B030D-6E8A-4147-A177-3AD203B41FA5}">
                      <a16:colId xmlns:a16="http://schemas.microsoft.com/office/drawing/2014/main" val="3651585711"/>
                    </a:ext>
                  </a:extLst>
                </a:gridCol>
                <a:gridCol w="340747">
                  <a:extLst>
                    <a:ext uri="{9D8B030D-6E8A-4147-A177-3AD203B41FA5}">
                      <a16:colId xmlns:a16="http://schemas.microsoft.com/office/drawing/2014/main" val="982380444"/>
                    </a:ext>
                  </a:extLst>
                </a:gridCol>
                <a:gridCol w="340747">
                  <a:extLst>
                    <a:ext uri="{9D8B030D-6E8A-4147-A177-3AD203B41FA5}">
                      <a16:colId xmlns:a16="http://schemas.microsoft.com/office/drawing/2014/main" val="3034472526"/>
                    </a:ext>
                  </a:extLst>
                </a:gridCol>
                <a:gridCol w="340747">
                  <a:extLst>
                    <a:ext uri="{9D8B030D-6E8A-4147-A177-3AD203B41FA5}">
                      <a16:colId xmlns:a16="http://schemas.microsoft.com/office/drawing/2014/main" val="2924797944"/>
                    </a:ext>
                  </a:extLst>
                </a:gridCol>
                <a:gridCol w="340747">
                  <a:extLst>
                    <a:ext uri="{9D8B030D-6E8A-4147-A177-3AD203B41FA5}">
                      <a16:colId xmlns:a16="http://schemas.microsoft.com/office/drawing/2014/main" val="1575743540"/>
                    </a:ext>
                  </a:extLst>
                </a:gridCol>
                <a:gridCol w="340747">
                  <a:extLst>
                    <a:ext uri="{9D8B030D-6E8A-4147-A177-3AD203B41FA5}">
                      <a16:colId xmlns:a16="http://schemas.microsoft.com/office/drawing/2014/main" val="810840505"/>
                    </a:ext>
                  </a:extLst>
                </a:gridCol>
                <a:gridCol w="340747">
                  <a:extLst>
                    <a:ext uri="{9D8B030D-6E8A-4147-A177-3AD203B41FA5}">
                      <a16:colId xmlns:a16="http://schemas.microsoft.com/office/drawing/2014/main" val="4188265500"/>
                    </a:ext>
                  </a:extLst>
                </a:gridCol>
                <a:gridCol w="340747">
                  <a:extLst>
                    <a:ext uri="{9D8B030D-6E8A-4147-A177-3AD203B41FA5}">
                      <a16:colId xmlns:a16="http://schemas.microsoft.com/office/drawing/2014/main" val="3960651026"/>
                    </a:ext>
                  </a:extLst>
                </a:gridCol>
                <a:gridCol w="340747">
                  <a:extLst>
                    <a:ext uri="{9D8B030D-6E8A-4147-A177-3AD203B41FA5}">
                      <a16:colId xmlns:a16="http://schemas.microsoft.com/office/drawing/2014/main" val="2822730741"/>
                    </a:ext>
                  </a:extLst>
                </a:gridCol>
                <a:gridCol w="340747">
                  <a:extLst>
                    <a:ext uri="{9D8B030D-6E8A-4147-A177-3AD203B41FA5}">
                      <a16:colId xmlns:a16="http://schemas.microsoft.com/office/drawing/2014/main" val="1046256374"/>
                    </a:ext>
                  </a:extLst>
                </a:gridCol>
                <a:gridCol w="340747">
                  <a:extLst>
                    <a:ext uri="{9D8B030D-6E8A-4147-A177-3AD203B41FA5}">
                      <a16:colId xmlns:a16="http://schemas.microsoft.com/office/drawing/2014/main" val="3589571614"/>
                    </a:ext>
                  </a:extLst>
                </a:gridCol>
                <a:gridCol w="340747">
                  <a:extLst>
                    <a:ext uri="{9D8B030D-6E8A-4147-A177-3AD203B41FA5}">
                      <a16:colId xmlns:a16="http://schemas.microsoft.com/office/drawing/2014/main" val="2182126465"/>
                    </a:ext>
                  </a:extLst>
                </a:gridCol>
                <a:gridCol w="340747">
                  <a:extLst>
                    <a:ext uri="{9D8B030D-6E8A-4147-A177-3AD203B41FA5}">
                      <a16:colId xmlns:a16="http://schemas.microsoft.com/office/drawing/2014/main" val="864364772"/>
                    </a:ext>
                  </a:extLst>
                </a:gridCol>
                <a:gridCol w="340747">
                  <a:extLst>
                    <a:ext uri="{9D8B030D-6E8A-4147-A177-3AD203B41FA5}">
                      <a16:colId xmlns:a16="http://schemas.microsoft.com/office/drawing/2014/main" val="3905602276"/>
                    </a:ext>
                  </a:extLst>
                </a:gridCol>
                <a:gridCol w="340747">
                  <a:extLst>
                    <a:ext uri="{9D8B030D-6E8A-4147-A177-3AD203B41FA5}">
                      <a16:colId xmlns:a16="http://schemas.microsoft.com/office/drawing/2014/main" val="4249982690"/>
                    </a:ext>
                  </a:extLst>
                </a:gridCol>
                <a:gridCol w="340747">
                  <a:extLst>
                    <a:ext uri="{9D8B030D-6E8A-4147-A177-3AD203B41FA5}">
                      <a16:colId xmlns:a16="http://schemas.microsoft.com/office/drawing/2014/main" val="3893241505"/>
                    </a:ext>
                  </a:extLst>
                </a:gridCol>
                <a:gridCol w="307151">
                  <a:extLst>
                    <a:ext uri="{9D8B030D-6E8A-4147-A177-3AD203B41FA5}">
                      <a16:colId xmlns:a16="http://schemas.microsoft.com/office/drawing/2014/main" val="628032531"/>
                    </a:ext>
                  </a:extLst>
                </a:gridCol>
                <a:gridCol w="383940">
                  <a:extLst>
                    <a:ext uri="{9D8B030D-6E8A-4147-A177-3AD203B41FA5}">
                      <a16:colId xmlns:a16="http://schemas.microsoft.com/office/drawing/2014/main" val="97235505"/>
                    </a:ext>
                  </a:extLst>
                </a:gridCol>
                <a:gridCol w="383940">
                  <a:extLst>
                    <a:ext uri="{9D8B030D-6E8A-4147-A177-3AD203B41FA5}">
                      <a16:colId xmlns:a16="http://schemas.microsoft.com/office/drawing/2014/main" val="2468127953"/>
                    </a:ext>
                  </a:extLst>
                </a:gridCol>
                <a:gridCol w="307151">
                  <a:extLst>
                    <a:ext uri="{9D8B030D-6E8A-4147-A177-3AD203B41FA5}">
                      <a16:colId xmlns:a16="http://schemas.microsoft.com/office/drawing/2014/main" val="2010457200"/>
                    </a:ext>
                  </a:extLst>
                </a:gridCol>
              </a:tblGrid>
              <a:tr h="181535">
                <a:tc gridSpan="2">
                  <a:txBody>
                    <a:bodyPr/>
                    <a:lstStyle/>
                    <a:p>
                      <a:pPr algn="l" fontAlgn="ctr"/>
                      <a:r>
                        <a:rPr lang="en-US" sz="600" b="0" i="0" u="none" strike="noStrike" dirty="0">
                          <a:solidFill>
                            <a:srgbClr val="000000"/>
                          </a:solidFill>
                          <a:effectLst/>
                          <a:latin typeface="Source Sans Pro" panose="020B0503030403020204" pitchFamily="34" charset="0"/>
                        </a:rPr>
                        <a:t>Cash Flows ($M)</a:t>
                      </a:r>
                    </a:p>
                  </a:txBody>
                  <a:tcPr marL="0" marR="0" marT="0" marB="0" anchor="ctr">
                    <a:lnL>
                      <a:noFill/>
                    </a:lnL>
                    <a:lnR>
                      <a:noFill/>
                    </a:lnR>
                    <a:lnT>
                      <a:noFill/>
                    </a:lnT>
                    <a:lnB>
                      <a:noFill/>
                    </a:lnB>
                  </a:tcPr>
                </a:tc>
                <a:tc hMerge="1">
                  <a:txBody>
                    <a:bodyPr/>
                    <a:lstStyle/>
                    <a:p>
                      <a:endParaRPr lang="en-US"/>
                    </a:p>
                  </a:txBody>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effectLst/>
                        <a:latin typeface="Source Sans Pro" panose="020B0503030403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00851"/>
                  </a:ext>
                </a:extLst>
              </a:tr>
              <a:tr h="109550">
                <a:tc>
                  <a:txBody>
                    <a:bodyPr/>
                    <a:lstStyle/>
                    <a:p>
                      <a:pPr algn="l" fontAlgn="t"/>
                      <a:r>
                        <a:rPr lang="en-US" sz="600" b="1" i="0" u="none" strike="noStrike">
                          <a:solidFill>
                            <a:srgbClr val="000000"/>
                          </a:solidFill>
                          <a:effectLst/>
                          <a:latin typeface="Source Sans Pro" panose="020B0503030403020204" pitchFamily="34" charset="0"/>
                        </a:rPr>
                        <a:t>Year:</a:t>
                      </a:r>
                    </a:p>
                  </a:txBody>
                  <a:tcPr marL="0" marR="0" marT="0" marB="0">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2000</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2001</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2002</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2003</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2004</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2005</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2006</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2007</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2008</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2009</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2010</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2011</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2012</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2013</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2014</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2015</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2016</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2017</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2018</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2019</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2020</a:t>
                      </a:r>
                    </a:p>
                  </a:txBody>
                  <a:tcPr marL="0" marR="0" marT="0" marB="0" anchor="b">
                    <a:lnL>
                      <a:noFill/>
                    </a:lnL>
                    <a:lnR>
                      <a:noFill/>
                    </a:lnR>
                    <a:lnT>
                      <a:noFill/>
                    </a:lnT>
                    <a:lnB>
                      <a:noFill/>
                    </a:lnB>
                  </a:tcPr>
                </a:tc>
                <a:extLst>
                  <a:ext uri="{0D108BD9-81ED-4DB2-BD59-A6C34878D82A}">
                    <a16:rowId xmlns:a16="http://schemas.microsoft.com/office/drawing/2014/main" val="99626131"/>
                  </a:ext>
                </a:extLst>
              </a:tr>
              <a:tr h="109550">
                <a:tc>
                  <a:txBody>
                    <a:bodyPr/>
                    <a:lstStyle/>
                    <a:p>
                      <a:pPr algn="l" fontAlgn="t"/>
                      <a:r>
                        <a:rPr lang="en-US" sz="600" b="1" i="0" u="none" strike="noStrike">
                          <a:solidFill>
                            <a:srgbClr val="000000"/>
                          </a:solidFill>
                          <a:effectLst/>
                          <a:latin typeface="Source Sans Pro" panose="020B0503030403020204" pitchFamily="34" charset="0"/>
                        </a:rPr>
                        <a:t>Net:</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-417.7</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76.7</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247.2</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-338.3</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374.8</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228.4</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162.4</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-155.1</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-237.9</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-124.9</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-422.6</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-207.4</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-146.3</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491.7</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230.9</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679.5</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-52.6</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696.9</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1,254.0</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326.3</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1,039.6</a:t>
                      </a:r>
                    </a:p>
                  </a:txBody>
                  <a:tcPr marL="0" marR="0" marT="0" marB="0">
                    <a:lnL>
                      <a:noFill/>
                    </a:lnL>
                    <a:lnR>
                      <a:noFill/>
                    </a:lnR>
                    <a:lnT>
                      <a:noFill/>
                    </a:lnT>
                    <a:lnB>
                      <a:noFill/>
                    </a:lnB>
                  </a:tcPr>
                </a:tc>
                <a:extLst>
                  <a:ext uri="{0D108BD9-81ED-4DB2-BD59-A6C34878D82A}">
                    <a16:rowId xmlns:a16="http://schemas.microsoft.com/office/drawing/2014/main" val="2676534876"/>
                  </a:ext>
                </a:extLst>
              </a:tr>
              <a:tr h="109550">
                <a:tc>
                  <a:txBody>
                    <a:bodyPr/>
                    <a:lstStyle/>
                    <a:p>
                      <a:pPr algn="l" fontAlgn="t"/>
                      <a:r>
                        <a:rPr lang="en-US" sz="600" b="1" i="0" u="none" strike="noStrike">
                          <a:solidFill>
                            <a:srgbClr val="000000"/>
                          </a:solidFill>
                          <a:effectLst/>
                          <a:latin typeface="Source Sans Pro" panose="020B0503030403020204" pitchFamily="34" charset="0"/>
                        </a:rPr>
                        <a:t>Cum:</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-2,184.7</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-2,108.0</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-1,860.8</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-2,199.1</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-1,824.3</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-1,596.0</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-1,433.5</a:t>
                      </a:r>
                    </a:p>
                  </a:txBody>
                  <a:tcPr marL="0" marR="0" marT="0" marB="0">
                    <a:lnL>
                      <a:noFill/>
                    </a:lnL>
                    <a:lnR>
                      <a:noFill/>
                    </a:lnR>
                    <a:lnT>
                      <a:noFill/>
                    </a:lnT>
                    <a:lnB>
                      <a:noFill/>
                    </a:lnB>
                  </a:tcPr>
                </a:tc>
                <a:tc>
                  <a:txBody>
                    <a:bodyPr/>
                    <a:lstStyle/>
                    <a:p>
                      <a:pPr algn="ctr" fontAlgn="t"/>
                      <a:r>
                        <a:rPr lang="en-US" sz="600" b="0" i="0" u="none" strike="noStrike">
                          <a:solidFill>
                            <a:srgbClr val="FF0000"/>
                          </a:solidFill>
                          <a:effectLst/>
                          <a:latin typeface="Source Sans Pro" panose="020B0503030403020204" pitchFamily="34" charset="0"/>
                        </a:rPr>
                        <a:t>-1,588.6</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-1,826.5</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-1,951.4</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-2,374.0</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-2,581.4</a:t>
                      </a:r>
                    </a:p>
                  </a:txBody>
                  <a:tcPr marL="0" marR="0" marT="0" marB="0">
                    <a:lnL>
                      <a:noFill/>
                    </a:lnL>
                    <a:lnR>
                      <a:noFill/>
                    </a:lnR>
                    <a:lnT>
                      <a:noFill/>
                    </a:lnT>
                    <a:lnB>
                      <a:noFill/>
                    </a:lnB>
                  </a:tcPr>
                </a:tc>
                <a:tc>
                  <a:txBody>
                    <a:bodyPr/>
                    <a:lstStyle/>
                    <a:p>
                      <a:pPr algn="ctr" fontAlgn="t"/>
                      <a:r>
                        <a:rPr lang="en-US" sz="600" b="0" i="0" u="none" strike="noStrike">
                          <a:solidFill>
                            <a:srgbClr val="FF0000"/>
                          </a:solidFill>
                          <a:effectLst/>
                          <a:latin typeface="Source Sans Pro" panose="020B0503030403020204" pitchFamily="34" charset="0"/>
                        </a:rPr>
                        <a:t>-2,727.7</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-2,236.1</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-2,005.1</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-1,325.7</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-1,378.3</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-681.4</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572.6</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898.9</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1,938.5</a:t>
                      </a:r>
                    </a:p>
                  </a:txBody>
                  <a:tcPr marL="0" marR="0" marT="0" marB="0">
                    <a:lnL>
                      <a:noFill/>
                    </a:lnL>
                    <a:lnR>
                      <a:noFill/>
                    </a:lnR>
                    <a:lnT>
                      <a:noFill/>
                    </a:lnT>
                    <a:lnB>
                      <a:noFill/>
                    </a:lnB>
                  </a:tcPr>
                </a:tc>
                <a:extLst>
                  <a:ext uri="{0D108BD9-81ED-4DB2-BD59-A6C34878D82A}">
                    <a16:rowId xmlns:a16="http://schemas.microsoft.com/office/drawing/2014/main" val="2120693321"/>
                  </a:ext>
                </a:extLst>
              </a:tr>
            </a:tbl>
          </a:graphicData>
        </a:graphic>
      </p:graphicFrame>
      <p:sp>
        <p:nvSpPr>
          <p:cNvPr id="4" name="Slide Number Placeholder 3"/>
          <p:cNvSpPr>
            <a:spLocks noGrp="1"/>
          </p:cNvSpPr>
          <p:nvPr>
            <p:ph type="sldNum" sz="quarter" idx="11"/>
          </p:nvPr>
        </p:nvSpPr>
        <p:spPr/>
        <p:txBody>
          <a:bodyPr/>
          <a:lstStyle/>
          <a:p>
            <a:pPr defTabSz="674258"/>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674258"/>
              <a:t>70</a:t>
            </a:fld>
            <a:endParaRPr lang="en-US" dirty="0">
              <a:solidFill>
                <a:srgbClr val="233451"/>
              </a:solidFill>
            </a:endParaRPr>
          </a:p>
        </p:txBody>
      </p:sp>
    </p:spTree>
    <p:extLst>
      <p:ext uri="{BB962C8B-B14F-4D97-AF65-F5344CB8AC3E}">
        <p14:creationId xmlns:p14="http://schemas.microsoft.com/office/powerpoint/2010/main" val="36909314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2B4A-B8EB-42B7-9E77-29B5CC25C1D4}"/>
              </a:ext>
            </a:extLst>
          </p:cNvPr>
          <p:cNvSpPr>
            <a:spLocks noGrp="1"/>
          </p:cNvSpPr>
          <p:nvPr>
            <p:ph type="title"/>
          </p:nvPr>
        </p:nvSpPr>
        <p:spPr/>
        <p:txBody>
          <a:bodyPr/>
          <a:lstStyle/>
          <a:p>
            <a:r>
              <a:rPr lang="en-US" dirty="0"/>
              <a:t>Venture Capital Cash Flows</a:t>
            </a:r>
          </a:p>
        </p:txBody>
      </p:sp>
      <p:sp>
        <p:nvSpPr>
          <p:cNvPr id="4" name="Text Placeholder 3">
            <a:extLst>
              <a:ext uri="{FF2B5EF4-FFF2-40B4-BE49-F238E27FC236}">
                <a16:creationId xmlns:a16="http://schemas.microsoft.com/office/drawing/2014/main" id="{A8C0E30B-A92A-4CA8-8286-C692E1010634}"/>
              </a:ext>
            </a:extLst>
          </p:cNvPr>
          <p:cNvSpPr>
            <a:spLocks noGrp="1"/>
          </p:cNvSpPr>
          <p:nvPr>
            <p:ph type="body" sz="quarter" idx="13"/>
          </p:nvPr>
        </p:nvSpPr>
        <p:spPr/>
        <p:txBody>
          <a:bodyPr/>
          <a:lstStyle/>
          <a:p>
            <a:r>
              <a:rPr lang="en-US" dirty="0"/>
              <a:t>Note: Data provided by Cambridge Associates LLC as of December 31, 2020. Data includes subsequent commitments through 3/31/2021. This data is based on aggregating cash flows for paid-in capital and distributions as tracked by C|A. Unfunded capital amounts may not match C|A performance reports due to fees, recallable distributions, and secondary sale transactions.</a:t>
            </a:r>
          </a:p>
          <a:p>
            <a:r>
              <a:rPr lang="en-US" dirty="0"/>
              <a:t>Copyright © 2021 by Cambridge Associates LLC. All rights reserved. Confidential.</a:t>
            </a:r>
          </a:p>
          <a:p>
            <a:endParaRPr lang="en-US" dirty="0"/>
          </a:p>
        </p:txBody>
      </p:sp>
      <p:graphicFrame>
        <p:nvGraphicFramePr>
          <p:cNvPr id="5" name="Content Placeholder 4">
            <a:extLst>
              <a:ext uri="{FF2B5EF4-FFF2-40B4-BE49-F238E27FC236}">
                <a16:creationId xmlns:a16="http://schemas.microsoft.com/office/drawing/2014/main" id="{55AA7229-3327-4343-B171-4287D0247560}"/>
              </a:ext>
            </a:extLst>
          </p:cNvPr>
          <p:cNvGraphicFramePr>
            <a:graphicFrameLocks noGrp="1"/>
          </p:cNvGraphicFramePr>
          <p:nvPr>
            <p:ph idx="1"/>
            <p:extLst/>
          </p:nvPr>
        </p:nvGraphicFramePr>
        <p:xfrm>
          <a:off x="939193" y="1512794"/>
          <a:ext cx="7482028" cy="3062357"/>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pTakeaway">
            <a:extLst>
              <a:ext uri="{FF2B5EF4-FFF2-40B4-BE49-F238E27FC236}">
                <a16:creationId xmlns:a16="http://schemas.microsoft.com/office/drawing/2014/main" id="{98555A18-977C-4EBC-B8C4-E7EF0F60D442}"/>
              </a:ext>
            </a:extLst>
          </p:cNvPr>
          <p:cNvGrpSpPr/>
          <p:nvPr/>
        </p:nvGrpSpPr>
        <p:grpSpPr>
          <a:xfrm>
            <a:off x="4680067" y="429634"/>
            <a:ext cx="3740727" cy="496196"/>
            <a:chOff x="5148072" y="649224"/>
            <a:chExt cx="4114800" cy="749808"/>
          </a:xfrm>
        </p:grpSpPr>
        <p:cxnSp>
          <p:nvCxnSpPr>
            <p:cNvPr id="8" name="lnTakeaway">
              <a:extLst>
                <a:ext uri="{FF2B5EF4-FFF2-40B4-BE49-F238E27FC236}">
                  <a16:creationId xmlns:a16="http://schemas.microsoft.com/office/drawing/2014/main" id="{B9A46830-587A-4347-9618-F9EE834E2661}"/>
                </a:ext>
              </a:extLst>
            </p:cNvPr>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bTakeaway">
              <a:extLst>
                <a:ext uri="{FF2B5EF4-FFF2-40B4-BE49-F238E27FC236}">
                  <a16:creationId xmlns:a16="http://schemas.microsoft.com/office/drawing/2014/main" id="{C329D5A7-8C74-4290-B0BB-4FE59CCB275E}"/>
                </a:ext>
              </a:extLst>
            </p:cNvPr>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674258">
                <a:lnSpc>
                  <a:spcPct val="90000"/>
                </a:lnSpc>
                <a:spcAft>
                  <a:spcPts val="801"/>
                </a:spcAft>
                <a:defRPr/>
              </a:pPr>
              <a:r>
                <a:rPr lang="en-US" sz="800" dirty="0">
                  <a:solidFill>
                    <a:prstClr val="black"/>
                  </a:solidFill>
                  <a:latin typeface="Alright Sans Regular"/>
                </a:rPr>
                <a:t>As of December 31, 2020</a:t>
              </a:r>
            </a:p>
          </p:txBody>
        </p:sp>
      </p:grpSp>
      <p:sp>
        <p:nvSpPr>
          <p:cNvPr id="10" name="Text Placeholder 6">
            <a:extLst>
              <a:ext uri="{FF2B5EF4-FFF2-40B4-BE49-F238E27FC236}">
                <a16:creationId xmlns:a16="http://schemas.microsoft.com/office/drawing/2014/main" id="{DE9C25B5-790F-4C63-B242-968AE787B51F}"/>
              </a:ext>
            </a:extLst>
          </p:cNvPr>
          <p:cNvSpPr txBox="1">
            <a:spLocks/>
          </p:cNvSpPr>
          <p:nvPr/>
        </p:nvSpPr>
        <p:spPr>
          <a:xfrm>
            <a:off x="939339" y="1065007"/>
            <a:ext cx="7481454" cy="3509682"/>
          </a:xfrm>
          <a:prstGeom prst="rect">
            <a:avLst/>
          </a:prstGeom>
        </p:spPr>
        <p:txBody>
          <a:bodyPr vert="horz" lIns="0" tIns="0" rIns="0" bIns="0" rtlCol="0">
            <a:noAutofit/>
          </a:bodyPr>
          <a:lstStyle>
            <a:lvl1pPr marL="228600" indent="-228600" algn="l" defTabSz="1018824" rtl="0" eaLnBrk="1" latinLnBrk="0" hangingPunct="1">
              <a:lnSpc>
                <a:spcPct val="90000"/>
              </a:lnSpc>
              <a:spcBef>
                <a:spcPts val="0"/>
              </a:spcBef>
              <a:spcAft>
                <a:spcPts val="1000"/>
              </a:spcAft>
              <a:buClr>
                <a:schemeClr val="tx2"/>
              </a:buClr>
              <a:buSzPct val="75000"/>
              <a:buFont typeface="Wingdings" panose="05000000000000000000" pitchFamily="2" charset="2"/>
              <a:buChar char="n"/>
              <a:defRPr sz="1800" kern="1200">
                <a:solidFill>
                  <a:schemeClr val="tx1"/>
                </a:solidFill>
                <a:latin typeface="+mn-lt"/>
                <a:ea typeface="+mn-ea"/>
                <a:cs typeface="+mn-cs"/>
              </a:defRPr>
            </a:lvl1pPr>
            <a:lvl2pPr marL="4572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600" kern="1200">
                <a:solidFill>
                  <a:schemeClr val="tx1"/>
                </a:solidFill>
                <a:latin typeface="+mn-lt"/>
                <a:ea typeface="+mn-ea"/>
                <a:cs typeface="+mn-cs"/>
              </a:defRPr>
            </a:lvl2pPr>
            <a:lvl3pPr marL="6858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3pPr>
            <a:lvl4pPr marL="9144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4pPr>
            <a:lvl5pPr marL="1143000" indent="-228600" algn="l" defTabSz="1018824" rtl="0" eaLnBrk="1" latinLnBrk="0" hangingPunct="1">
              <a:lnSpc>
                <a:spcPct val="90000"/>
              </a:lnSpc>
              <a:spcBef>
                <a:spcPts val="0"/>
              </a:spcBef>
              <a:spcAft>
                <a:spcPts val="1000"/>
              </a:spcAft>
              <a:buClr>
                <a:schemeClr val="bg2"/>
              </a:buClr>
              <a:buSzPct val="75000"/>
              <a:buFont typeface="Wingdings" panose="05000000000000000000" pitchFamily="2" charset="2"/>
              <a:buChar char="n"/>
              <a:defRPr sz="14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151287" indent="-151287" defTabSz="674258">
              <a:spcAft>
                <a:spcPts val="662"/>
              </a:spcAft>
              <a:buClr>
                <a:srgbClr val="0C3980"/>
              </a:buClr>
            </a:pPr>
            <a:r>
              <a:rPr lang="en-US" sz="1059" dirty="0">
                <a:solidFill>
                  <a:prstClr val="black"/>
                </a:solidFill>
                <a:latin typeface="Whitman RomanOsF"/>
              </a:rPr>
              <a:t>Venture distributions have increased over the last three years, however significant NAV remains to be repaid over time</a:t>
            </a:r>
          </a:p>
          <a:p>
            <a:pPr marL="151287" indent="-151287" defTabSz="674258">
              <a:spcAft>
                <a:spcPts val="662"/>
              </a:spcAft>
              <a:buClr>
                <a:srgbClr val="0C3980"/>
              </a:buClr>
            </a:pPr>
            <a:r>
              <a:rPr lang="en-US" sz="1059" dirty="0">
                <a:solidFill>
                  <a:prstClr val="black"/>
                </a:solidFill>
                <a:latin typeface="Whitman RomanOsF"/>
              </a:rPr>
              <a:t>Paid in contributions remain fairly steady</a:t>
            </a:r>
          </a:p>
        </p:txBody>
      </p:sp>
      <p:graphicFrame>
        <p:nvGraphicFramePr>
          <p:cNvPr id="3" name="Table 2">
            <a:extLst>
              <a:ext uri="{FF2B5EF4-FFF2-40B4-BE49-F238E27FC236}">
                <a16:creationId xmlns:a16="http://schemas.microsoft.com/office/drawing/2014/main" id="{B1215447-71DD-4F90-AEAA-D6059C5D13DA}"/>
              </a:ext>
            </a:extLst>
          </p:cNvPr>
          <p:cNvGraphicFramePr>
            <a:graphicFrameLocks noGrp="1"/>
          </p:cNvGraphicFramePr>
          <p:nvPr>
            <p:extLst/>
          </p:nvPr>
        </p:nvGraphicFramePr>
        <p:xfrm>
          <a:off x="939193" y="4204261"/>
          <a:ext cx="7482166" cy="457200"/>
        </p:xfrm>
        <a:graphic>
          <a:graphicData uri="http://schemas.openxmlformats.org/drawingml/2006/table">
            <a:tbl>
              <a:tblPr/>
              <a:tblGrid>
                <a:gridCol w="307157">
                  <a:extLst>
                    <a:ext uri="{9D8B030D-6E8A-4147-A177-3AD203B41FA5}">
                      <a16:colId xmlns:a16="http://schemas.microsoft.com/office/drawing/2014/main" val="3109315489"/>
                    </a:ext>
                  </a:extLst>
                </a:gridCol>
                <a:gridCol w="340753">
                  <a:extLst>
                    <a:ext uri="{9D8B030D-6E8A-4147-A177-3AD203B41FA5}">
                      <a16:colId xmlns:a16="http://schemas.microsoft.com/office/drawing/2014/main" val="3254166716"/>
                    </a:ext>
                  </a:extLst>
                </a:gridCol>
                <a:gridCol w="340753">
                  <a:extLst>
                    <a:ext uri="{9D8B030D-6E8A-4147-A177-3AD203B41FA5}">
                      <a16:colId xmlns:a16="http://schemas.microsoft.com/office/drawing/2014/main" val="1608900194"/>
                    </a:ext>
                  </a:extLst>
                </a:gridCol>
                <a:gridCol w="340753">
                  <a:extLst>
                    <a:ext uri="{9D8B030D-6E8A-4147-A177-3AD203B41FA5}">
                      <a16:colId xmlns:a16="http://schemas.microsoft.com/office/drawing/2014/main" val="2286598185"/>
                    </a:ext>
                  </a:extLst>
                </a:gridCol>
                <a:gridCol w="340753">
                  <a:extLst>
                    <a:ext uri="{9D8B030D-6E8A-4147-A177-3AD203B41FA5}">
                      <a16:colId xmlns:a16="http://schemas.microsoft.com/office/drawing/2014/main" val="900956375"/>
                    </a:ext>
                  </a:extLst>
                </a:gridCol>
                <a:gridCol w="340753">
                  <a:extLst>
                    <a:ext uri="{9D8B030D-6E8A-4147-A177-3AD203B41FA5}">
                      <a16:colId xmlns:a16="http://schemas.microsoft.com/office/drawing/2014/main" val="2393329366"/>
                    </a:ext>
                  </a:extLst>
                </a:gridCol>
                <a:gridCol w="340753">
                  <a:extLst>
                    <a:ext uri="{9D8B030D-6E8A-4147-A177-3AD203B41FA5}">
                      <a16:colId xmlns:a16="http://schemas.microsoft.com/office/drawing/2014/main" val="184598234"/>
                    </a:ext>
                  </a:extLst>
                </a:gridCol>
                <a:gridCol w="340753">
                  <a:extLst>
                    <a:ext uri="{9D8B030D-6E8A-4147-A177-3AD203B41FA5}">
                      <a16:colId xmlns:a16="http://schemas.microsoft.com/office/drawing/2014/main" val="3268542519"/>
                    </a:ext>
                  </a:extLst>
                </a:gridCol>
                <a:gridCol w="340753">
                  <a:extLst>
                    <a:ext uri="{9D8B030D-6E8A-4147-A177-3AD203B41FA5}">
                      <a16:colId xmlns:a16="http://schemas.microsoft.com/office/drawing/2014/main" val="1759512327"/>
                    </a:ext>
                  </a:extLst>
                </a:gridCol>
                <a:gridCol w="340753">
                  <a:extLst>
                    <a:ext uri="{9D8B030D-6E8A-4147-A177-3AD203B41FA5}">
                      <a16:colId xmlns:a16="http://schemas.microsoft.com/office/drawing/2014/main" val="1995089778"/>
                    </a:ext>
                  </a:extLst>
                </a:gridCol>
                <a:gridCol w="340753">
                  <a:extLst>
                    <a:ext uri="{9D8B030D-6E8A-4147-A177-3AD203B41FA5}">
                      <a16:colId xmlns:a16="http://schemas.microsoft.com/office/drawing/2014/main" val="611428108"/>
                    </a:ext>
                  </a:extLst>
                </a:gridCol>
                <a:gridCol w="340753">
                  <a:extLst>
                    <a:ext uri="{9D8B030D-6E8A-4147-A177-3AD203B41FA5}">
                      <a16:colId xmlns:a16="http://schemas.microsoft.com/office/drawing/2014/main" val="2993132018"/>
                    </a:ext>
                  </a:extLst>
                </a:gridCol>
                <a:gridCol w="340753">
                  <a:extLst>
                    <a:ext uri="{9D8B030D-6E8A-4147-A177-3AD203B41FA5}">
                      <a16:colId xmlns:a16="http://schemas.microsoft.com/office/drawing/2014/main" val="551382043"/>
                    </a:ext>
                  </a:extLst>
                </a:gridCol>
                <a:gridCol w="340753">
                  <a:extLst>
                    <a:ext uri="{9D8B030D-6E8A-4147-A177-3AD203B41FA5}">
                      <a16:colId xmlns:a16="http://schemas.microsoft.com/office/drawing/2014/main" val="4019900884"/>
                    </a:ext>
                  </a:extLst>
                </a:gridCol>
                <a:gridCol w="340753">
                  <a:extLst>
                    <a:ext uri="{9D8B030D-6E8A-4147-A177-3AD203B41FA5}">
                      <a16:colId xmlns:a16="http://schemas.microsoft.com/office/drawing/2014/main" val="323642864"/>
                    </a:ext>
                  </a:extLst>
                </a:gridCol>
                <a:gridCol w="340753">
                  <a:extLst>
                    <a:ext uri="{9D8B030D-6E8A-4147-A177-3AD203B41FA5}">
                      <a16:colId xmlns:a16="http://schemas.microsoft.com/office/drawing/2014/main" val="2351175417"/>
                    </a:ext>
                  </a:extLst>
                </a:gridCol>
                <a:gridCol w="340753">
                  <a:extLst>
                    <a:ext uri="{9D8B030D-6E8A-4147-A177-3AD203B41FA5}">
                      <a16:colId xmlns:a16="http://schemas.microsoft.com/office/drawing/2014/main" val="2871242631"/>
                    </a:ext>
                  </a:extLst>
                </a:gridCol>
                <a:gridCol w="340753">
                  <a:extLst>
                    <a:ext uri="{9D8B030D-6E8A-4147-A177-3AD203B41FA5}">
                      <a16:colId xmlns:a16="http://schemas.microsoft.com/office/drawing/2014/main" val="2129866838"/>
                    </a:ext>
                  </a:extLst>
                </a:gridCol>
                <a:gridCol w="307157">
                  <a:extLst>
                    <a:ext uri="{9D8B030D-6E8A-4147-A177-3AD203B41FA5}">
                      <a16:colId xmlns:a16="http://schemas.microsoft.com/office/drawing/2014/main" val="3004021043"/>
                    </a:ext>
                  </a:extLst>
                </a:gridCol>
                <a:gridCol w="383947">
                  <a:extLst>
                    <a:ext uri="{9D8B030D-6E8A-4147-A177-3AD203B41FA5}">
                      <a16:colId xmlns:a16="http://schemas.microsoft.com/office/drawing/2014/main" val="1314824675"/>
                    </a:ext>
                  </a:extLst>
                </a:gridCol>
                <a:gridCol w="383947">
                  <a:extLst>
                    <a:ext uri="{9D8B030D-6E8A-4147-A177-3AD203B41FA5}">
                      <a16:colId xmlns:a16="http://schemas.microsoft.com/office/drawing/2014/main" val="180439232"/>
                    </a:ext>
                  </a:extLst>
                </a:gridCol>
                <a:gridCol w="307157">
                  <a:extLst>
                    <a:ext uri="{9D8B030D-6E8A-4147-A177-3AD203B41FA5}">
                      <a16:colId xmlns:a16="http://schemas.microsoft.com/office/drawing/2014/main" val="2315097527"/>
                    </a:ext>
                  </a:extLst>
                </a:gridCol>
              </a:tblGrid>
              <a:tr h="181535">
                <a:tc gridSpan="2">
                  <a:txBody>
                    <a:bodyPr/>
                    <a:lstStyle/>
                    <a:p>
                      <a:pPr algn="l" fontAlgn="ctr"/>
                      <a:r>
                        <a:rPr lang="en-US" sz="600" b="0" i="0" u="none" strike="noStrike" dirty="0">
                          <a:solidFill>
                            <a:srgbClr val="000000"/>
                          </a:solidFill>
                          <a:effectLst/>
                          <a:latin typeface="Source Sans Pro" panose="020B0503030403020204" pitchFamily="34" charset="0"/>
                        </a:rPr>
                        <a:t>Cash Flows ($M)</a:t>
                      </a:r>
                    </a:p>
                  </a:txBody>
                  <a:tcPr marL="0" marR="0" marT="0" marB="0" anchor="ctr">
                    <a:lnL>
                      <a:noFill/>
                    </a:lnL>
                    <a:lnR>
                      <a:noFill/>
                    </a:lnR>
                    <a:lnT>
                      <a:noFill/>
                    </a:lnT>
                    <a:lnB>
                      <a:noFill/>
                    </a:lnB>
                  </a:tcPr>
                </a:tc>
                <a:tc hMerge="1">
                  <a:txBody>
                    <a:bodyPr/>
                    <a:lstStyle/>
                    <a:p>
                      <a:endParaRPr lang="en-US"/>
                    </a:p>
                  </a:txBody>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effectLst/>
                        <a:latin typeface="Source Sans Pro" panose="020B0503030403020204" pitchFamily="34" charset="0"/>
                      </a:endParaRPr>
                    </a:p>
                  </a:txBody>
                  <a:tcPr marL="0" marR="0" marT="0" marB="0" anchor="b">
                    <a:lnL>
                      <a:noFill/>
                    </a:lnL>
                    <a:lnR>
                      <a:noFill/>
                    </a:lnR>
                    <a:lnT>
                      <a:noFill/>
                    </a:lnT>
                    <a:lnB>
                      <a:noFill/>
                    </a:lnB>
                  </a:tcPr>
                </a:tc>
                <a:tc>
                  <a:txBody>
                    <a:bodyPr/>
                    <a:lstStyle/>
                    <a:p>
                      <a:pPr algn="ctr" fontAlgn="b"/>
                      <a:endParaRPr lang="en-US" sz="600" b="0" i="0" u="none" strike="noStrike">
                        <a:solidFill>
                          <a:srgbClr val="000000"/>
                        </a:solidFill>
                        <a:effectLst/>
                        <a:latin typeface="Source Sans Pro" panose="020B050303040302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effectLst/>
                        <a:latin typeface="Source Sans Pro" panose="020B0503030403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557211633"/>
                  </a:ext>
                </a:extLst>
              </a:tr>
              <a:tr h="90768">
                <a:tc>
                  <a:txBody>
                    <a:bodyPr/>
                    <a:lstStyle/>
                    <a:p>
                      <a:pPr algn="l" fontAlgn="t"/>
                      <a:r>
                        <a:rPr lang="en-US" sz="600" b="1" i="0" u="none" strike="noStrike">
                          <a:solidFill>
                            <a:srgbClr val="000000"/>
                          </a:solidFill>
                          <a:effectLst/>
                          <a:latin typeface="Source Sans Pro" panose="020B0503030403020204" pitchFamily="34" charset="0"/>
                        </a:rPr>
                        <a:t>Year:</a:t>
                      </a:r>
                    </a:p>
                  </a:txBody>
                  <a:tcPr marL="0" marR="0" marT="0" marB="0">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2000</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2001</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2002</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2003</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2004</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2005</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2006</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2007</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2008</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2009</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2010</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2011</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2012</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2013</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2014</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2015</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2016</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2017</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2018</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2019</a:t>
                      </a:r>
                    </a:p>
                  </a:txBody>
                  <a:tcPr marL="0" marR="0" marT="0" marB="0" anchor="b">
                    <a:lnL>
                      <a:noFill/>
                    </a:lnL>
                    <a:lnR>
                      <a:noFill/>
                    </a:lnR>
                    <a:lnT>
                      <a:noFill/>
                    </a:lnT>
                    <a:lnB>
                      <a:noFill/>
                    </a:lnB>
                  </a:tcPr>
                </a:tc>
                <a:tc>
                  <a:txBody>
                    <a:bodyPr/>
                    <a:lstStyle/>
                    <a:p>
                      <a:pPr algn="ctr" fontAlgn="b"/>
                      <a:r>
                        <a:rPr lang="en-US" sz="600" b="0" i="0" u="none" strike="noStrike">
                          <a:solidFill>
                            <a:srgbClr val="000000"/>
                          </a:solidFill>
                          <a:effectLst/>
                          <a:latin typeface="Source Sans Pro" panose="020B0503030403020204" pitchFamily="34" charset="0"/>
                        </a:rPr>
                        <a:t>2020</a:t>
                      </a:r>
                    </a:p>
                  </a:txBody>
                  <a:tcPr marL="0" marR="0" marT="0" marB="0" anchor="b">
                    <a:lnL>
                      <a:noFill/>
                    </a:lnL>
                    <a:lnR>
                      <a:noFill/>
                    </a:lnR>
                    <a:lnT>
                      <a:noFill/>
                    </a:lnT>
                    <a:lnB>
                      <a:noFill/>
                    </a:lnB>
                  </a:tcPr>
                </a:tc>
                <a:extLst>
                  <a:ext uri="{0D108BD9-81ED-4DB2-BD59-A6C34878D82A}">
                    <a16:rowId xmlns:a16="http://schemas.microsoft.com/office/drawing/2014/main" val="1956417954"/>
                  </a:ext>
                </a:extLst>
              </a:tr>
              <a:tr h="90768">
                <a:tc>
                  <a:txBody>
                    <a:bodyPr/>
                    <a:lstStyle/>
                    <a:p>
                      <a:pPr algn="l" fontAlgn="t"/>
                      <a:r>
                        <a:rPr lang="en-US" sz="600" b="1" i="0" u="none" strike="noStrike">
                          <a:solidFill>
                            <a:srgbClr val="000000"/>
                          </a:solidFill>
                          <a:effectLst/>
                          <a:latin typeface="Source Sans Pro" panose="020B0503030403020204" pitchFamily="34" charset="0"/>
                        </a:rPr>
                        <a:t>Net:</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-417.7</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76.7</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247.2</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-338.3</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374.8</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228.4</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162.4</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-155.1</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-237.9</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-124.9</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-422.6</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-207.4</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-146.3</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491.7</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230.9</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679.5</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-52.6</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696.9</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1,254.0</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326.3</a:t>
                      </a:r>
                    </a:p>
                  </a:txBody>
                  <a:tcPr marL="0" marR="0" marT="0" marB="0">
                    <a:lnL>
                      <a:noFill/>
                    </a:lnL>
                    <a:lnR>
                      <a:noFill/>
                    </a:lnR>
                    <a:lnT>
                      <a:noFill/>
                    </a:lnT>
                    <a:lnB>
                      <a:noFill/>
                    </a:lnB>
                  </a:tcPr>
                </a:tc>
                <a:tc>
                  <a:txBody>
                    <a:bodyPr/>
                    <a:lstStyle/>
                    <a:p>
                      <a:pPr algn="ctr" fontAlgn="t"/>
                      <a:r>
                        <a:rPr lang="en-US" sz="600" b="0" i="0" u="none" strike="noStrike" dirty="0">
                          <a:solidFill>
                            <a:srgbClr val="00B050"/>
                          </a:solidFill>
                          <a:effectLst/>
                          <a:latin typeface="Source Sans Pro" panose="020B0503030403020204" pitchFamily="34" charset="0"/>
                        </a:rPr>
                        <a:t>1,039.6</a:t>
                      </a:r>
                    </a:p>
                  </a:txBody>
                  <a:tcPr marL="0" marR="0" marT="0" marB="0">
                    <a:lnL>
                      <a:noFill/>
                    </a:lnL>
                    <a:lnR>
                      <a:noFill/>
                    </a:lnR>
                    <a:lnT>
                      <a:noFill/>
                    </a:lnT>
                    <a:lnB>
                      <a:noFill/>
                    </a:lnB>
                  </a:tcPr>
                </a:tc>
                <a:extLst>
                  <a:ext uri="{0D108BD9-81ED-4DB2-BD59-A6C34878D82A}">
                    <a16:rowId xmlns:a16="http://schemas.microsoft.com/office/drawing/2014/main" val="1828920420"/>
                  </a:ext>
                </a:extLst>
              </a:tr>
              <a:tr h="90768">
                <a:tc>
                  <a:txBody>
                    <a:bodyPr/>
                    <a:lstStyle/>
                    <a:p>
                      <a:pPr algn="l" fontAlgn="t"/>
                      <a:r>
                        <a:rPr lang="en-US" sz="600" b="1" i="0" u="none" strike="noStrike">
                          <a:solidFill>
                            <a:srgbClr val="000000"/>
                          </a:solidFill>
                          <a:effectLst/>
                          <a:latin typeface="Source Sans Pro" panose="020B0503030403020204" pitchFamily="34" charset="0"/>
                        </a:rPr>
                        <a:t>Cum:</a:t>
                      </a:r>
                    </a:p>
                  </a:txBody>
                  <a:tcPr marL="0" marR="0" marT="0" marB="0">
                    <a:lnL>
                      <a:noFill/>
                    </a:lnL>
                    <a:lnR>
                      <a:noFill/>
                    </a:lnR>
                    <a:lnT>
                      <a:noFill/>
                    </a:lnT>
                    <a:lnB>
                      <a:noFill/>
                    </a:lnB>
                  </a:tcPr>
                </a:tc>
                <a:tc>
                  <a:txBody>
                    <a:bodyPr/>
                    <a:lstStyle/>
                    <a:p>
                      <a:pPr algn="ctr" fontAlgn="t"/>
                      <a:r>
                        <a:rPr lang="en-US" sz="600" b="0" i="0" u="none" strike="noStrike">
                          <a:solidFill>
                            <a:srgbClr val="000000"/>
                          </a:solidFill>
                          <a:effectLst/>
                          <a:latin typeface="Source Sans Pro" panose="020B0503030403020204" pitchFamily="34" charset="0"/>
                        </a:rPr>
                        <a:t>0.0</a:t>
                      </a:r>
                    </a:p>
                  </a:txBody>
                  <a:tcPr marL="0" marR="0" marT="0" marB="0">
                    <a:lnL>
                      <a:noFill/>
                    </a:lnL>
                    <a:lnR>
                      <a:noFill/>
                    </a:lnR>
                    <a:lnT>
                      <a:noFill/>
                    </a:lnT>
                    <a:lnB>
                      <a:noFill/>
                    </a:lnB>
                  </a:tcPr>
                </a:tc>
                <a:tc>
                  <a:txBody>
                    <a:bodyPr/>
                    <a:lstStyle/>
                    <a:p>
                      <a:pPr algn="ctr" fontAlgn="t"/>
                      <a:r>
                        <a:rPr lang="en-US" sz="600" b="0" i="0" u="none" strike="noStrike">
                          <a:solidFill>
                            <a:srgbClr val="000000"/>
                          </a:solidFill>
                          <a:effectLst/>
                          <a:latin typeface="Source Sans Pro" panose="020B0503030403020204" pitchFamily="34" charset="0"/>
                        </a:rPr>
                        <a:t>0.0</a:t>
                      </a:r>
                    </a:p>
                  </a:txBody>
                  <a:tcPr marL="0" marR="0" marT="0" marB="0">
                    <a:lnL>
                      <a:noFill/>
                    </a:lnL>
                    <a:lnR>
                      <a:noFill/>
                    </a:lnR>
                    <a:lnT>
                      <a:noFill/>
                    </a:lnT>
                    <a:lnB>
                      <a:noFill/>
                    </a:lnB>
                  </a:tcPr>
                </a:tc>
                <a:tc>
                  <a:txBody>
                    <a:bodyPr/>
                    <a:lstStyle/>
                    <a:p>
                      <a:pPr algn="ctr" fontAlgn="t"/>
                      <a:r>
                        <a:rPr lang="en-US" sz="600" b="0" i="0" u="none" strike="noStrike">
                          <a:solidFill>
                            <a:srgbClr val="000000"/>
                          </a:solidFill>
                          <a:effectLst/>
                          <a:latin typeface="Source Sans Pro" panose="020B0503030403020204" pitchFamily="34" charset="0"/>
                        </a:rPr>
                        <a:t>0.0</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-19.1</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-40.8</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-80.8</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-153.1</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-229.0</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-320.6</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-398.7</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-472.0</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-567.6</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-671.4</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-770.0</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-864.6</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-1,022.7</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-1,048.7</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-1,024.5</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-776.5</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-749.5</a:t>
                      </a:r>
                    </a:p>
                  </a:txBody>
                  <a:tcPr marL="0" marR="0" marT="0" marB="0">
                    <a:lnL>
                      <a:noFill/>
                    </a:lnL>
                    <a:lnR>
                      <a:noFill/>
                    </a:lnR>
                    <a:lnT>
                      <a:noFill/>
                    </a:lnT>
                    <a:lnB>
                      <a:noFill/>
                    </a:lnB>
                  </a:tcPr>
                </a:tc>
                <a:tc>
                  <a:txBody>
                    <a:bodyPr/>
                    <a:lstStyle/>
                    <a:p>
                      <a:pPr algn="ctr" fontAlgn="t"/>
                      <a:r>
                        <a:rPr lang="en-US" sz="600" b="0" i="0" u="none" strike="noStrike" dirty="0">
                          <a:solidFill>
                            <a:srgbClr val="FF0000"/>
                          </a:solidFill>
                          <a:effectLst/>
                          <a:latin typeface="Source Sans Pro" panose="020B0503030403020204" pitchFamily="34" charset="0"/>
                        </a:rPr>
                        <a:t>-377.7</a:t>
                      </a:r>
                    </a:p>
                  </a:txBody>
                  <a:tcPr marL="0" marR="0" marT="0" marB="0">
                    <a:lnL>
                      <a:noFill/>
                    </a:lnL>
                    <a:lnR>
                      <a:noFill/>
                    </a:lnR>
                    <a:lnT>
                      <a:noFill/>
                    </a:lnT>
                    <a:lnB>
                      <a:noFill/>
                    </a:lnB>
                  </a:tcPr>
                </a:tc>
                <a:extLst>
                  <a:ext uri="{0D108BD9-81ED-4DB2-BD59-A6C34878D82A}">
                    <a16:rowId xmlns:a16="http://schemas.microsoft.com/office/drawing/2014/main" val="1123064064"/>
                  </a:ext>
                </a:extLst>
              </a:tr>
            </a:tbl>
          </a:graphicData>
        </a:graphic>
      </p:graphicFrame>
      <p:sp>
        <p:nvSpPr>
          <p:cNvPr id="11" name="Slide Number Placeholder 10"/>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71</a:t>
            </a:fld>
            <a:endParaRPr lang="en-US">
              <a:solidFill>
                <a:srgbClr val="0C3980"/>
              </a:solidFill>
            </a:endParaRPr>
          </a:p>
        </p:txBody>
      </p:sp>
    </p:spTree>
    <p:extLst>
      <p:ext uri="{BB962C8B-B14F-4D97-AF65-F5344CB8AC3E}">
        <p14:creationId xmlns:p14="http://schemas.microsoft.com/office/powerpoint/2010/main" val="14645840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38370D5-73F1-45B7-BD85-20248BABBFA9}"/>
              </a:ext>
            </a:extLst>
          </p:cNvPr>
          <p:cNvSpPr>
            <a:spLocks noGrp="1"/>
          </p:cNvSpPr>
          <p:nvPr>
            <p:ph type="title"/>
          </p:nvPr>
        </p:nvSpPr>
        <p:spPr/>
        <p:txBody>
          <a:bodyPr/>
          <a:lstStyle/>
          <a:p>
            <a:r>
              <a:rPr lang="en-US" dirty="0"/>
              <a:t>Total Portfolio Snapshot</a:t>
            </a:r>
          </a:p>
        </p:txBody>
      </p:sp>
      <p:sp>
        <p:nvSpPr>
          <p:cNvPr id="11" name="Text Placeholder 10">
            <a:extLst>
              <a:ext uri="{FF2B5EF4-FFF2-40B4-BE49-F238E27FC236}">
                <a16:creationId xmlns:a16="http://schemas.microsoft.com/office/drawing/2014/main" id="{06523CBA-6D8A-411D-BBF0-298079583C06}"/>
              </a:ext>
            </a:extLst>
          </p:cNvPr>
          <p:cNvSpPr>
            <a:spLocks noGrp="1"/>
          </p:cNvSpPr>
          <p:nvPr>
            <p:ph type="body" sz="quarter" idx="13"/>
          </p:nvPr>
        </p:nvSpPr>
        <p:spPr/>
        <p:txBody>
          <a:bodyPr/>
          <a:lstStyle/>
          <a:p>
            <a:r>
              <a:rPr lang="en-US" dirty="0"/>
              <a:t>Sources: Cambridge Associates LLC, Asia Alternatives Management, Fairview Capital Partners, SVB Capital, TrueBridge Capital Partners, Grove Street Advisors, Lexington Capital Partners, Tiger Iron Capital, and RCP Advisors.</a:t>
            </a:r>
          </a:p>
          <a:p>
            <a:r>
              <a:rPr lang="en-US" dirty="0"/>
              <a:t>Notes: Data as of December 31, 2020 and includes subsequent commitments through March 31, 2021. Exposures are based on a combination of CA and I-Level reported investment-level data, and manager reported data. Exposure data for fund of funds and co-investments are reported at the fund level. Funds with uncalled capital and subsequent commitments have exposure assumptions based off the most recent CA fund underwriting. These exposures are reflected in the ‘FSBA NAV + Unfunded’ column. CA Benchmark represents Global Private Equity and Venture Capital and includes legacy asset classes Subordinated Capital and Private Equity Energy.</a:t>
            </a:r>
          </a:p>
          <a:p>
            <a:r>
              <a:rPr lang="en-US" dirty="0"/>
              <a:t>Copyright © 2021 by Cambridge Associates LLC. All rights reserved. Confidential.</a:t>
            </a:r>
          </a:p>
        </p:txBody>
      </p:sp>
      <p:grpSp>
        <p:nvGrpSpPr>
          <p:cNvPr id="5" name="gpTakeaway">
            <a:extLst>
              <a:ext uri="{FF2B5EF4-FFF2-40B4-BE49-F238E27FC236}">
                <a16:creationId xmlns:a16="http://schemas.microsoft.com/office/drawing/2014/main" id="{909229A9-6760-49B8-A257-B9AF288AF2BB}"/>
              </a:ext>
            </a:extLst>
          </p:cNvPr>
          <p:cNvGrpSpPr/>
          <p:nvPr/>
        </p:nvGrpSpPr>
        <p:grpSpPr>
          <a:xfrm>
            <a:off x="4650666" y="429634"/>
            <a:ext cx="2723029" cy="496196"/>
            <a:chOff x="5148072" y="649224"/>
            <a:chExt cx="4114800" cy="749808"/>
          </a:xfrm>
        </p:grpSpPr>
        <p:cxnSp>
          <p:nvCxnSpPr>
            <p:cNvPr id="2" name="lnTakeaway">
              <a:extLst>
                <a:ext uri="{FF2B5EF4-FFF2-40B4-BE49-F238E27FC236}">
                  <a16:creationId xmlns:a16="http://schemas.microsoft.com/office/drawing/2014/main" id="{C1244B92-0129-45D2-8D4C-188FF90091FB}"/>
                </a:ext>
              </a:extLst>
            </p:cNvPr>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bTakeaway">
              <a:extLst>
                <a:ext uri="{FF2B5EF4-FFF2-40B4-BE49-F238E27FC236}">
                  <a16:creationId xmlns:a16="http://schemas.microsoft.com/office/drawing/2014/main" id="{AC83426B-1010-4989-A9A7-2DBEA1FB4AE6}"/>
                </a:ext>
              </a:extLst>
            </p:cNvPr>
            <p:cNvSpPr txBox="1"/>
            <p:nvPr/>
          </p:nvSpPr>
          <p:spPr>
            <a:xfrm>
              <a:off x="5148072" y="649224"/>
              <a:ext cx="4114800" cy="749808"/>
            </a:xfrm>
            <a:prstGeom prst="rect">
              <a:avLst/>
            </a:prstGeom>
            <a:noFill/>
          </p:spPr>
          <p:txBody>
            <a:bodyPr vert="horz" wrap="square" lIns="60512" tIns="30256" rIns="0" bIns="30256" rtlCol="0" anchor="ctr" anchorCtr="0">
              <a:noAutofit/>
            </a:bodyPr>
            <a:lstStyle/>
            <a:p>
              <a:pPr defTabSz="674258">
                <a:lnSpc>
                  <a:spcPct val="90000"/>
                </a:lnSpc>
                <a:spcAft>
                  <a:spcPts val="662"/>
                </a:spcAft>
                <a:defRPr/>
              </a:pPr>
              <a:r>
                <a:rPr lang="en-US" sz="662" dirty="0">
                  <a:solidFill>
                    <a:prstClr val="black"/>
                  </a:solidFill>
                  <a:latin typeface="Alright Sans Regular" panose="00000400000000000000" pitchFamily="50" charset="0"/>
                </a:rPr>
                <a:t>FSBA’s portfolio shows notable overweight allocations to technology and buyout investments, and underweight allocation to healthcare investments, Asia exposure, and late stage/growth investments.  </a:t>
              </a:r>
            </a:p>
          </p:txBody>
        </p:sp>
      </p:grpSp>
      <p:graphicFrame>
        <p:nvGraphicFramePr>
          <p:cNvPr id="14" name="Content Placeholder 13">
            <a:extLst>
              <a:ext uri="{FF2B5EF4-FFF2-40B4-BE49-F238E27FC236}">
                <a16:creationId xmlns:a16="http://schemas.microsoft.com/office/drawing/2014/main" id="{70CFAEBB-8320-4558-A9E5-0458CAA8B4F4}"/>
              </a:ext>
            </a:extLst>
          </p:cNvPr>
          <p:cNvGraphicFramePr>
            <a:graphicFrameLocks noGrp="1"/>
          </p:cNvGraphicFramePr>
          <p:nvPr>
            <p:ph sz="quarter" idx="18"/>
            <p:extLst>
              <p:ext uri="{D42A27DB-BD31-4B8C-83A1-F6EECF244321}">
                <p14:modId xmlns:p14="http://schemas.microsoft.com/office/powerpoint/2010/main" val="734811201"/>
              </p:ext>
            </p:extLst>
          </p:nvPr>
        </p:nvGraphicFramePr>
        <p:xfrm>
          <a:off x="939193" y="1065259"/>
          <a:ext cx="3698992" cy="17239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17">
            <a:extLst>
              <a:ext uri="{FF2B5EF4-FFF2-40B4-BE49-F238E27FC236}">
                <a16:creationId xmlns:a16="http://schemas.microsoft.com/office/drawing/2014/main" id="{58D0AAC5-3B1D-4568-B6A5-993948AB176A}"/>
              </a:ext>
            </a:extLst>
          </p:cNvPr>
          <p:cNvGraphicFramePr>
            <a:graphicFrameLocks noGrp="1"/>
          </p:cNvGraphicFramePr>
          <p:nvPr>
            <p:ph sz="quarter" idx="19"/>
            <p:extLst>
              <p:ext uri="{D42A27DB-BD31-4B8C-83A1-F6EECF244321}">
                <p14:modId xmlns:p14="http://schemas.microsoft.com/office/powerpoint/2010/main" val="3055207299"/>
              </p:ext>
            </p:extLst>
          </p:nvPr>
        </p:nvGraphicFramePr>
        <p:xfrm>
          <a:off x="4721179" y="1065259"/>
          <a:ext cx="3700042" cy="17239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ontent Placeholder 19">
            <a:extLst>
              <a:ext uri="{FF2B5EF4-FFF2-40B4-BE49-F238E27FC236}">
                <a16:creationId xmlns:a16="http://schemas.microsoft.com/office/drawing/2014/main" id="{D04EDFA5-DE5B-4480-9223-00F50F88C906}"/>
              </a:ext>
            </a:extLst>
          </p:cNvPr>
          <p:cNvGraphicFramePr>
            <a:graphicFrameLocks noGrp="1"/>
          </p:cNvGraphicFramePr>
          <p:nvPr>
            <p:ph sz="quarter" idx="20"/>
            <p:extLst>
              <p:ext uri="{D42A27DB-BD31-4B8C-83A1-F6EECF244321}">
                <p14:modId xmlns:p14="http://schemas.microsoft.com/office/powerpoint/2010/main" val="1779783484"/>
              </p:ext>
            </p:extLst>
          </p:nvPr>
        </p:nvGraphicFramePr>
        <p:xfrm>
          <a:off x="939193" y="2852248"/>
          <a:ext cx="3698992" cy="17250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ontent Placeholder 11">
            <a:extLst>
              <a:ext uri="{FF2B5EF4-FFF2-40B4-BE49-F238E27FC236}">
                <a16:creationId xmlns:a16="http://schemas.microsoft.com/office/drawing/2014/main" id="{2431FA84-5DDD-4B01-9E4E-7B0D95AF0F1A}"/>
              </a:ext>
            </a:extLst>
          </p:cNvPr>
          <p:cNvGraphicFramePr>
            <a:graphicFrameLocks noGrp="1"/>
          </p:cNvGraphicFramePr>
          <p:nvPr>
            <p:ph sz="quarter" idx="21"/>
            <p:extLst>
              <p:ext uri="{D42A27DB-BD31-4B8C-83A1-F6EECF244321}">
                <p14:modId xmlns:p14="http://schemas.microsoft.com/office/powerpoint/2010/main" val="1302338383"/>
              </p:ext>
            </p:extLst>
          </p:nvPr>
        </p:nvGraphicFramePr>
        <p:xfrm>
          <a:off x="4721179" y="2852248"/>
          <a:ext cx="3700042" cy="1725006"/>
        </p:xfrm>
        <a:graphic>
          <a:graphicData uri="http://schemas.openxmlformats.org/drawingml/2006/chart">
            <c:chart xmlns:c="http://schemas.openxmlformats.org/drawingml/2006/chart" xmlns:r="http://schemas.openxmlformats.org/officeDocument/2006/relationships" r:id="rId6"/>
          </a:graphicData>
        </a:graphic>
      </p:graphicFrame>
      <p:sp>
        <p:nvSpPr>
          <p:cNvPr id="6" name="Slide Number Placeholder 5"/>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72</a:t>
            </a:fld>
            <a:endParaRPr lang="en-US">
              <a:solidFill>
                <a:srgbClr val="0C3980"/>
              </a:solidFill>
            </a:endParaRPr>
          </a:p>
        </p:txBody>
      </p:sp>
    </p:spTree>
    <p:extLst>
      <p:ext uri="{BB962C8B-B14F-4D97-AF65-F5344CB8AC3E}">
        <p14:creationId xmlns:p14="http://schemas.microsoft.com/office/powerpoint/2010/main" val="1156757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8A24-9825-4FFC-B68E-F67EB141F3D9}"/>
              </a:ext>
            </a:extLst>
          </p:cNvPr>
          <p:cNvSpPr>
            <a:spLocks noGrp="1"/>
          </p:cNvSpPr>
          <p:nvPr>
            <p:ph type="title"/>
          </p:nvPr>
        </p:nvSpPr>
        <p:spPr/>
        <p:txBody>
          <a:bodyPr/>
          <a:lstStyle/>
          <a:p>
            <a:r>
              <a:rPr lang="en-US" dirty="0"/>
              <a:t>Technology exposure primarily focused in software</a:t>
            </a:r>
          </a:p>
        </p:txBody>
      </p:sp>
      <p:graphicFrame>
        <p:nvGraphicFramePr>
          <p:cNvPr id="11" name="Content Placeholder 10">
            <a:extLst>
              <a:ext uri="{FF2B5EF4-FFF2-40B4-BE49-F238E27FC236}">
                <a16:creationId xmlns:a16="http://schemas.microsoft.com/office/drawing/2014/main" id="{42F989CF-BA06-4D48-9EFF-12455788D3C9}"/>
              </a:ext>
            </a:extLst>
          </p:cNvPr>
          <p:cNvGraphicFramePr>
            <a:graphicFrameLocks noGrp="1"/>
          </p:cNvGraphicFramePr>
          <p:nvPr>
            <p:ph idx="1"/>
            <p:extLst/>
          </p:nvPr>
        </p:nvGraphicFramePr>
        <p:xfrm>
          <a:off x="939193" y="1065259"/>
          <a:ext cx="7482028" cy="350989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DBF952F6-FF63-459A-A0F2-0A232E631EF0}"/>
              </a:ext>
            </a:extLst>
          </p:cNvPr>
          <p:cNvSpPr>
            <a:spLocks noGrp="1"/>
          </p:cNvSpPr>
          <p:nvPr>
            <p:ph type="body" sz="quarter" idx="13"/>
          </p:nvPr>
        </p:nvSpPr>
        <p:spPr/>
        <p:txBody>
          <a:bodyPr/>
          <a:lstStyle/>
          <a:p>
            <a:r>
              <a:rPr lang="en-US" dirty="0"/>
              <a:t>Sources: Cambridge Associates LLC, Asia Alternatives Management, Fairview Capital Partners, SVB Capital, TrueBridge Capital Partners, Grove Street Advisors, Lexington Capital Partners, Tiger Iron Capital, and RCP Advisors.</a:t>
            </a:r>
          </a:p>
          <a:p>
            <a:r>
              <a:rPr lang="en-US" dirty="0"/>
              <a:t>Notes: Data as of September 30, 2020 and includes subsequent commitments through March 31, 2021. Exposures are based on a combination of CA and I-Level reported investment-level data, and manager reported data. Exposure data for fund of funds and co-investments are reported at the fund level. Funds with uncalled capital and subsequent commitments have exposure assumptions based off the most recent CA fund underwriting. These exposures are reflected in the ‘FSBA NAV + Unfunded’ column. CA Benchmark represents Global Private Equity and Venture Capital and includes legacy asset classes Subordinated Capital and Private Equity Energy.</a:t>
            </a:r>
          </a:p>
          <a:p>
            <a:r>
              <a:rPr lang="en-US" dirty="0"/>
              <a:t>Copyright © 2021 by Cambridge Associates LLC. All rights reserved. Confidential.</a:t>
            </a:r>
          </a:p>
        </p:txBody>
      </p:sp>
      <p:sp>
        <p:nvSpPr>
          <p:cNvPr id="5" name="Slide Number Placeholder 4"/>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73</a:t>
            </a:fld>
            <a:endParaRPr lang="en-US">
              <a:solidFill>
                <a:srgbClr val="0C3980"/>
              </a:solidFill>
            </a:endParaRPr>
          </a:p>
        </p:txBody>
      </p:sp>
    </p:spTree>
    <p:extLst>
      <p:ext uri="{BB962C8B-B14F-4D97-AF65-F5344CB8AC3E}">
        <p14:creationId xmlns:p14="http://schemas.microsoft.com/office/powerpoint/2010/main" val="26713725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8A24-9825-4FFC-B68E-F67EB141F3D9}"/>
              </a:ext>
            </a:extLst>
          </p:cNvPr>
          <p:cNvSpPr>
            <a:spLocks noGrp="1"/>
          </p:cNvSpPr>
          <p:nvPr>
            <p:ph type="title"/>
          </p:nvPr>
        </p:nvSpPr>
        <p:spPr/>
        <p:txBody>
          <a:bodyPr/>
          <a:lstStyle/>
          <a:p>
            <a:r>
              <a:rPr lang="en-US" dirty="0"/>
              <a:t>Technology Performance by Size</a:t>
            </a:r>
          </a:p>
        </p:txBody>
      </p:sp>
      <p:sp>
        <p:nvSpPr>
          <p:cNvPr id="3" name="Content Placeholder 2">
            <a:extLst>
              <a:ext uri="{FF2B5EF4-FFF2-40B4-BE49-F238E27FC236}">
                <a16:creationId xmlns:a16="http://schemas.microsoft.com/office/drawing/2014/main" id="{9AAAB820-A897-4D6F-BE27-65BC958D4D19}"/>
              </a:ext>
            </a:extLst>
          </p:cNvPr>
          <p:cNvSpPr>
            <a:spLocks noGrp="1"/>
          </p:cNvSpPr>
          <p:nvPr>
            <p:ph idx="1"/>
          </p:nvPr>
        </p:nvSpPr>
        <p:spPr/>
        <p:txBody>
          <a:bodyPr/>
          <a:lstStyle/>
          <a:p>
            <a:endParaRPr lang="en-US" dirty="0"/>
          </a:p>
          <a:p>
            <a:endParaRPr lang="en-US" dirty="0"/>
          </a:p>
        </p:txBody>
      </p:sp>
      <p:sp>
        <p:nvSpPr>
          <p:cNvPr id="4" name="Text Placeholder 3">
            <a:extLst>
              <a:ext uri="{FF2B5EF4-FFF2-40B4-BE49-F238E27FC236}">
                <a16:creationId xmlns:a16="http://schemas.microsoft.com/office/drawing/2014/main" id="{DBF952F6-FF63-459A-A0F2-0A232E631EF0}"/>
              </a:ext>
            </a:extLst>
          </p:cNvPr>
          <p:cNvSpPr>
            <a:spLocks noGrp="1"/>
          </p:cNvSpPr>
          <p:nvPr>
            <p:ph type="body" sz="quarter" idx="13"/>
          </p:nvPr>
        </p:nvSpPr>
        <p:spPr/>
        <p:txBody>
          <a:bodyPr/>
          <a:lstStyle/>
          <a:p>
            <a:r>
              <a:rPr lang="en-US" dirty="0"/>
              <a:t>Sources: Cambridge Associates LLC</a:t>
            </a:r>
          </a:p>
          <a:p>
            <a:r>
              <a:rPr lang="en-US" dirty="0"/>
              <a:t>Notes: Data as of September 30, 2020. Exposures are based on I-Level reported investment-level data. Exposures based on available investment-level data. Data represents 56.7% of total NAV reported at the investment-level. Data excludes funds sold on the secondary market or are deemed legacy investments. Data excludes FoF, co-investment, and secondary fund exposures. Data labels show gross investment multiples of investments since inception.  Size classifications are determined at the fund level. Performance is gross at the investment level since inception.</a:t>
            </a:r>
          </a:p>
          <a:p>
            <a:r>
              <a:rPr lang="en-US" dirty="0"/>
              <a:t>Copyright © 2021 by Cambridge Associates LLC. All rights reserved. Confidential.</a:t>
            </a:r>
          </a:p>
        </p:txBody>
      </p:sp>
      <p:grpSp>
        <p:nvGrpSpPr>
          <p:cNvPr id="11" name="gpTakeaway">
            <a:extLst>
              <a:ext uri="{FF2B5EF4-FFF2-40B4-BE49-F238E27FC236}">
                <a16:creationId xmlns:a16="http://schemas.microsoft.com/office/drawing/2014/main" id="{45E7A772-5808-465A-B1E1-45CD633C4F2F}"/>
              </a:ext>
            </a:extLst>
          </p:cNvPr>
          <p:cNvGrpSpPr/>
          <p:nvPr/>
        </p:nvGrpSpPr>
        <p:grpSpPr>
          <a:xfrm>
            <a:off x="4650665" y="429634"/>
            <a:ext cx="3770127" cy="496196"/>
            <a:chOff x="5148072" y="649224"/>
            <a:chExt cx="4114800" cy="749808"/>
          </a:xfrm>
        </p:grpSpPr>
        <p:cxnSp>
          <p:nvCxnSpPr>
            <p:cNvPr id="8" name="lnTakeaway">
              <a:extLst>
                <a:ext uri="{FF2B5EF4-FFF2-40B4-BE49-F238E27FC236}">
                  <a16:creationId xmlns:a16="http://schemas.microsoft.com/office/drawing/2014/main" id="{220026B1-93EF-465C-AB59-5FE58F09F238}"/>
                </a:ext>
              </a:extLst>
            </p:cNvPr>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bTakeaway">
              <a:extLst>
                <a:ext uri="{FF2B5EF4-FFF2-40B4-BE49-F238E27FC236}">
                  <a16:creationId xmlns:a16="http://schemas.microsoft.com/office/drawing/2014/main" id="{FF483EF6-E391-41B5-84FF-DF7BE90A66D5}"/>
                </a:ext>
              </a:extLst>
            </p:cNvPr>
            <p:cNvSpPr txBox="1"/>
            <p:nvPr/>
          </p:nvSpPr>
          <p:spPr>
            <a:xfrm>
              <a:off x="5148072" y="649224"/>
              <a:ext cx="4114800" cy="749808"/>
            </a:xfrm>
            <a:prstGeom prst="rect">
              <a:avLst/>
            </a:prstGeom>
            <a:noFill/>
          </p:spPr>
          <p:txBody>
            <a:bodyPr vert="horz" wrap="square" lIns="60512" tIns="30256" rIns="0" bIns="30256" rtlCol="0" anchor="ctr" anchorCtr="0">
              <a:noAutofit/>
            </a:bodyPr>
            <a:lstStyle/>
            <a:p>
              <a:pPr defTabSz="674258">
                <a:lnSpc>
                  <a:spcPct val="90000"/>
                </a:lnSpc>
                <a:spcAft>
                  <a:spcPts val="662"/>
                </a:spcAft>
              </a:pPr>
              <a:r>
                <a:rPr lang="en-US" sz="662" dirty="0">
                  <a:solidFill>
                    <a:prstClr val="black"/>
                  </a:solidFill>
                  <a:latin typeface="Alright Sans Regular" panose="00000400000000000000" pitchFamily="50" charset="0"/>
                </a:rPr>
                <a:t>Software investments in growth equity and small/mid cap have performed very well</a:t>
              </a:r>
              <a:endParaRPr lang="en-US" sz="662" strike="sngStrike" dirty="0">
                <a:solidFill>
                  <a:srgbClr val="FF0000"/>
                </a:solidFill>
                <a:latin typeface="Alright Sans Regular" panose="00000400000000000000" pitchFamily="50" charset="0"/>
              </a:endParaRPr>
            </a:p>
          </p:txBody>
        </p:sp>
      </p:grpSp>
      <p:graphicFrame>
        <p:nvGraphicFramePr>
          <p:cNvPr id="12" name="Content Placeholder 13">
            <a:extLst>
              <a:ext uri="{FF2B5EF4-FFF2-40B4-BE49-F238E27FC236}">
                <a16:creationId xmlns:a16="http://schemas.microsoft.com/office/drawing/2014/main" id="{9AE691F1-789A-4999-A2B2-CDE28EAAF73E}"/>
              </a:ext>
            </a:extLst>
          </p:cNvPr>
          <p:cNvGraphicFramePr>
            <a:graphicFrameLocks/>
          </p:cNvGraphicFramePr>
          <p:nvPr>
            <p:extLst>
              <p:ext uri="{D42A27DB-BD31-4B8C-83A1-F6EECF244321}">
                <p14:modId xmlns:p14="http://schemas.microsoft.com/office/powerpoint/2010/main" val="978552454"/>
              </p:ext>
            </p:extLst>
          </p:nvPr>
        </p:nvGraphicFramePr>
        <p:xfrm>
          <a:off x="939337" y="1117156"/>
          <a:ext cx="7481455" cy="3511994"/>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74</a:t>
            </a:fld>
            <a:endParaRPr lang="en-US">
              <a:solidFill>
                <a:srgbClr val="0C3980"/>
              </a:solidFill>
            </a:endParaRPr>
          </a:p>
        </p:txBody>
      </p:sp>
    </p:spTree>
    <p:extLst>
      <p:ext uri="{BB962C8B-B14F-4D97-AF65-F5344CB8AC3E}">
        <p14:creationId xmlns:p14="http://schemas.microsoft.com/office/powerpoint/2010/main" val="32650485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9339" y="429634"/>
            <a:ext cx="3740727" cy="496196"/>
          </a:xfrm>
        </p:spPr>
        <p:txBody>
          <a:bodyPr/>
          <a:lstStyle/>
          <a:p>
            <a:r>
              <a:rPr lang="en-GB" dirty="0"/>
              <a:t>Increasingly Diversified Across Sub-Asset Classes</a:t>
            </a:r>
            <a:endParaRPr lang="en-US" dirty="0"/>
          </a:p>
        </p:txBody>
      </p:sp>
      <p:sp>
        <p:nvSpPr>
          <p:cNvPr id="7" name="Text Placeholder 6"/>
          <p:cNvSpPr>
            <a:spLocks noGrp="1"/>
          </p:cNvSpPr>
          <p:nvPr>
            <p:ph type="body" sz="quarter" idx="15"/>
          </p:nvPr>
        </p:nvSpPr>
        <p:spPr>
          <a:xfrm>
            <a:off x="997528" y="1123250"/>
            <a:ext cx="7459287" cy="112955"/>
          </a:xfrm>
        </p:spPr>
        <p:txBody>
          <a:bodyPr/>
          <a:lstStyle/>
          <a:p>
            <a:r>
              <a:rPr lang="en-GB" b="0" dirty="0">
                <a:solidFill>
                  <a:schemeClr val="tx1"/>
                </a:solidFill>
                <a:latin typeface="+mj-lt"/>
              </a:rPr>
              <a:t>FSBA’s PI Asset Allocation by NAV Over Time</a:t>
            </a:r>
            <a:endParaRPr lang="en-US" b="0" dirty="0">
              <a:solidFill>
                <a:schemeClr val="tx1"/>
              </a:solidFill>
              <a:latin typeface="+mj-lt"/>
            </a:endParaRPr>
          </a:p>
        </p:txBody>
      </p:sp>
      <p:sp>
        <p:nvSpPr>
          <p:cNvPr id="5" name="Text Placeholder 4"/>
          <p:cNvSpPr>
            <a:spLocks noGrp="1"/>
          </p:cNvSpPr>
          <p:nvPr>
            <p:ph type="body" sz="quarter" idx="16"/>
          </p:nvPr>
        </p:nvSpPr>
        <p:spPr>
          <a:xfrm>
            <a:off x="997528" y="1244273"/>
            <a:ext cx="7459287" cy="112955"/>
          </a:xfrm>
        </p:spPr>
        <p:txBody>
          <a:bodyPr/>
          <a:lstStyle/>
          <a:p>
            <a:r>
              <a:rPr lang="en-GB" dirty="0">
                <a:latin typeface="Alright Sans Regular" pitchFamily="50" charset="0"/>
              </a:rPr>
              <a:t>As at December 31, 2020. Calculated in USD.</a:t>
            </a:r>
          </a:p>
        </p:txBody>
      </p:sp>
      <p:sp>
        <p:nvSpPr>
          <p:cNvPr id="6" name="Text Placeholder 5"/>
          <p:cNvSpPr>
            <a:spLocks noGrp="1"/>
          </p:cNvSpPr>
          <p:nvPr>
            <p:ph type="body" sz="quarter" idx="17"/>
          </p:nvPr>
        </p:nvSpPr>
        <p:spPr>
          <a:xfrm>
            <a:off x="939339" y="4653354"/>
            <a:ext cx="6528261" cy="358276"/>
          </a:xfrm>
        </p:spPr>
        <p:txBody>
          <a:bodyPr/>
          <a:lstStyle/>
          <a:p>
            <a:r>
              <a:rPr lang="en-US" sz="529" dirty="0">
                <a:latin typeface="Source Sans Pro" pitchFamily="34" charset="0"/>
              </a:rPr>
              <a:t>Notes: Data provided by Cambridge Associates LLC as of December 31, 2020. The drop in 2018 was due to a secondary sale of assets. Data excludes funds sold on the secondary market. Current NAV is at $16.0 billion.</a:t>
            </a:r>
          </a:p>
          <a:p>
            <a:r>
              <a:rPr lang="en-US" sz="529" dirty="0">
                <a:latin typeface="Source Sans Pro" pitchFamily="34" charset="0"/>
              </a:rPr>
              <a:t> Copyright © 2021 by Cambridge Associates LLC. All rights reserved. Confidential.</a:t>
            </a:r>
          </a:p>
        </p:txBody>
      </p:sp>
      <p:grpSp>
        <p:nvGrpSpPr>
          <p:cNvPr id="13" name="gpTakeaway"/>
          <p:cNvGrpSpPr/>
          <p:nvPr/>
        </p:nvGrpSpPr>
        <p:grpSpPr>
          <a:xfrm>
            <a:off x="4680067" y="429634"/>
            <a:ext cx="3740727" cy="496196"/>
            <a:chOff x="5148072" y="649224"/>
            <a:chExt cx="4114800" cy="749808"/>
          </a:xfrm>
        </p:grpSpPr>
        <p:cxnSp>
          <p:nvCxnSpPr>
            <p:cNvPr id="8" name="lnTakeaway"/>
            <p:cNvCxnSpPr/>
            <p:nvPr/>
          </p:nvCxnSpPr>
          <p:spPr>
            <a:xfrm>
              <a:off x="5148072" y="740664"/>
              <a:ext cx="0" cy="56692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bTakeaway"/>
            <p:cNvSpPr txBox="1"/>
            <p:nvPr/>
          </p:nvSpPr>
          <p:spPr>
            <a:xfrm>
              <a:off x="5148072" y="649224"/>
              <a:ext cx="4114800" cy="749808"/>
            </a:xfrm>
            <a:prstGeom prst="rect">
              <a:avLst/>
            </a:prstGeom>
            <a:noFill/>
          </p:spPr>
          <p:txBody>
            <a:bodyPr vert="horz" wrap="square" lIns="91440" tIns="45720" rIns="0" bIns="45720" rtlCol="0" anchor="ctr" anchorCtr="0">
              <a:noAutofit/>
            </a:bodyPr>
            <a:lstStyle/>
            <a:p>
              <a:pPr defTabSz="674258"/>
              <a:r>
                <a:rPr lang="en-GB" sz="800" dirty="0">
                  <a:solidFill>
                    <a:prstClr val="black"/>
                  </a:solidFill>
                  <a:latin typeface="Alright Sans Regular" pitchFamily="50" charset="0"/>
                </a:rPr>
                <a:t>As NAV has grown over the past five years, portfolio has become increasingly diversified by geography and asset class. </a:t>
              </a:r>
              <a:endParaRPr lang="en-US" sz="800" dirty="0">
                <a:solidFill>
                  <a:prstClr val="black"/>
                </a:solidFill>
                <a:latin typeface="Alright Sans Regular" pitchFamily="50" charset="0"/>
              </a:endParaRPr>
            </a:p>
          </p:txBody>
        </p:sp>
      </p:grpSp>
      <p:graphicFrame>
        <p:nvGraphicFramePr>
          <p:cNvPr id="11" name="Chart 10">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2656346731"/>
              </p:ext>
            </p:extLst>
          </p:nvPr>
        </p:nvGraphicFramePr>
        <p:xfrm>
          <a:off x="939339" y="1357229"/>
          <a:ext cx="7481455" cy="338209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4"/>
          </p:nvPr>
        </p:nvSpPr>
        <p:spPr/>
        <p:txBody>
          <a:bodyPr/>
          <a:lstStyle/>
          <a:p>
            <a:pPr defTabSz="674258"/>
            <a:r>
              <a:rPr lang="en-US" sz="1000" smtClean="0">
                <a:solidFill>
                  <a:srgbClr val="CCCCCC"/>
                </a:solidFill>
              </a:rPr>
              <a:t>|</a:t>
            </a:r>
            <a:r>
              <a:rPr lang="en-US" sz="1000" smtClean="0">
                <a:solidFill>
                  <a:srgbClr val="233451"/>
                </a:solidFill>
              </a:rPr>
              <a:t> </a:t>
            </a:r>
            <a:fld id="{03853BB4-FD5F-F04E-ADAF-5C5BFC5F65CF}" type="slidenum">
              <a:rPr lang="en-US" smtClean="0">
                <a:solidFill>
                  <a:srgbClr val="233451"/>
                </a:solidFill>
              </a:rPr>
              <a:pPr defTabSz="674258"/>
              <a:t>75</a:t>
            </a:fld>
            <a:endParaRPr lang="en-US" dirty="0">
              <a:solidFill>
                <a:srgbClr val="233451"/>
              </a:solidFill>
            </a:endParaRPr>
          </a:p>
        </p:txBody>
      </p:sp>
    </p:spTree>
    <p:extLst>
      <p:ext uri="{BB962C8B-B14F-4D97-AF65-F5344CB8AC3E}">
        <p14:creationId xmlns:p14="http://schemas.microsoft.com/office/powerpoint/2010/main" val="29564116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Current Market Environment</a:t>
            </a:r>
          </a:p>
        </p:txBody>
      </p:sp>
    </p:spTree>
    <p:extLst>
      <p:ext uri="{BB962C8B-B14F-4D97-AF65-F5344CB8AC3E}">
        <p14:creationId xmlns:p14="http://schemas.microsoft.com/office/powerpoint/2010/main" val="17401768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DDA1C-6539-4AD3-B71A-22E07DC11EF2}"/>
              </a:ext>
            </a:extLst>
          </p:cNvPr>
          <p:cNvSpPr>
            <a:spLocks noGrp="1"/>
          </p:cNvSpPr>
          <p:nvPr>
            <p:ph type="title"/>
          </p:nvPr>
        </p:nvSpPr>
        <p:spPr/>
        <p:txBody>
          <a:bodyPr/>
          <a:lstStyle/>
          <a:p>
            <a:r>
              <a:rPr lang="en-US" dirty="0"/>
              <a:t>Globally, it was a very good year for venture</a:t>
            </a:r>
          </a:p>
        </p:txBody>
      </p:sp>
      <p:sp>
        <p:nvSpPr>
          <p:cNvPr id="3" name="Text Placeholder 2">
            <a:extLst>
              <a:ext uri="{FF2B5EF4-FFF2-40B4-BE49-F238E27FC236}">
                <a16:creationId xmlns:a16="http://schemas.microsoft.com/office/drawing/2014/main" id="{F5DE890D-38F4-412A-B71A-666676474D74}"/>
              </a:ext>
            </a:extLst>
          </p:cNvPr>
          <p:cNvSpPr>
            <a:spLocks noGrp="1"/>
          </p:cNvSpPr>
          <p:nvPr>
            <p:ph type="body" sz="quarter" idx="14"/>
          </p:nvPr>
        </p:nvSpPr>
        <p:spPr/>
        <p:txBody>
          <a:bodyPr/>
          <a:lstStyle/>
          <a:p>
            <a:r>
              <a:rPr lang="en-US" sz="662" dirty="0"/>
              <a:t>private equity and Venture Capital: Net Periodic rates of return by region</a:t>
            </a:r>
          </a:p>
        </p:txBody>
      </p:sp>
      <p:sp>
        <p:nvSpPr>
          <p:cNvPr id="4" name="Text Placeholder 3">
            <a:extLst>
              <a:ext uri="{FF2B5EF4-FFF2-40B4-BE49-F238E27FC236}">
                <a16:creationId xmlns:a16="http://schemas.microsoft.com/office/drawing/2014/main" id="{E43C71CC-BA05-4260-8463-1AB68FBE89FC}"/>
              </a:ext>
            </a:extLst>
          </p:cNvPr>
          <p:cNvSpPr>
            <a:spLocks noGrp="1"/>
          </p:cNvSpPr>
          <p:nvPr>
            <p:ph type="body" sz="quarter" idx="15"/>
          </p:nvPr>
        </p:nvSpPr>
        <p:spPr/>
        <p:txBody>
          <a:bodyPr/>
          <a:lstStyle/>
          <a:p>
            <a:r>
              <a:rPr lang="en-US" sz="596" dirty="0"/>
              <a:t>January 1, 2020 – December 31, 2020 • USD terms</a:t>
            </a:r>
          </a:p>
        </p:txBody>
      </p:sp>
      <p:graphicFrame>
        <p:nvGraphicFramePr>
          <p:cNvPr id="13" name="Content Placeholder 12">
            <a:extLst>
              <a:ext uri="{FF2B5EF4-FFF2-40B4-BE49-F238E27FC236}">
                <a16:creationId xmlns:a16="http://schemas.microsoft.com/office/drawing/2014/main" id="{7AB2D03E-BF42-4A8C-8214-2136E07A3084}"/>
              </a:ext>
            </a:extLst>
          </p:cNvPr>
          <p:cNvGraphicFramePr>
            <a:graphicFrameLocks noGrp="1"/>
          </p:cNvGraphicFramePr>
          <p:nvPr>
            <p:ph sz="quarter" idx="16"/>
            <p:extLst/>
          </p:nvPr>
        </p:nvGraphicFramePr>
        <p:xfrm>
          <a:off x="939193" y="1234398"/>
          <a:ext cx="7482028" cy="334075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1CA57CF8-2F40-4CE2-9E82-4CCD4C51445F}"/>
              </a:ext>
            </a:extLst>
          </p:cNvPr>
          <p:cNvSpPr>
            <a:spLocks noGrp="1"/>
          </p:cNvSpPr>
          <p:nvPr>
            <p:ph type="body" sz="quarter" idx="17"/>
          </p:nvPr>
        </p:nvSpPr>
        <p:spPr/>
        <p:txBody>
          <a:bodyPr/>
          <a:lstStyle/>
          <a:p>
            <a:r>
              <a:rPr lang="en-US" dirty="0"/>
              <a:t>Source: Cambridge Associates LLC.</a:t>
            </a:r>
          </a:p>
          <a:p>
            <a:r>
              <a:rPr lang="en-US" dirty="0"/>
              <a:t>Notes: Pooled private investment periodic returns are net of fees, expenses and carried interest. Private equity includes buyout and growth equity funds.</a:t>
            </a:r>
          </a:p>
          <a:p>
            <a:r>
              <a:rPr lang="en-US" dirty="0"/>
              <a:t>Copyright © 2021 by Cambridge Associates LLC. All rights reserved. Confidential.</a:t>
            </a:r>
          </a:p>
          <a:p>
            <a:endParaRPr lang="en-US" dirty="0"/>
          </a:p>
        </p:txBody>
      </p:sp>
      <p:sp>
        <p:nvSpPr>
          <p:cNvPr id="7" name="Slide Number Placeholder 6"/>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77</a:t>
            </a:fld>
            <a:endParaRPr lang="en-US">
              <a:solidFill>
                <a:srgbClr val="0C3980"/>
              </a:solidFill>
            </a:endParaRPr>
          </a:p>
        </p:txBody>
      </p:sp>
    </p:spTree>
    <p:extLst>
      <p:ext uri="{BB962C8B-B14F-4D97-AF65-F5344CB8AC3E}">
        <p14:creationId xmlns:p14="http://schemas.microsoft.com/office/powerpoint/2010/main" val="1599944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26186-0995-4195-819E-1EE47594A7EB}"/>
              </a:ext>
            </a:extLst>
          </p:cNvPr>
          <p:cNvSpPr>
            <a:spLocks noGrp="1"/>
          </p:cNvSpPr>
          <p:nvPr>
            <p:ph type="title"/>
          </p:nvPr>
        </p:nvSpPr>
        <p:spPr/>
        <p:txBody>
          <a:bodyPr/>
          <a:lstStyle/>
          <a:p>
            <a:r>
              <a:rPr lang="en-US" dirty="0"/>
              <a:t>In USPE, more recent vintages were stronger performers in 2020</a:t>
            </a:r>
          </a:p>
        </p:txBody>
      </p:sp>
      <p:sp>
        <p:nvSpPr>
          <p:cNvPr id="3" name="Text Placeholder 2">
            <a:extLst>
              <a:ext uri="{FF2B5EF4-FFF2-40B4-BE49-F238E27FC236}">
                <a16:creationId xmlns:a16="http://schemas.microsoft.com/office/drawing/2014/main" id="{E584D020-3908-4091-8652-576D6F6F4F06}"/>
              </a:ext>
            </a:extLst>
          </p:cNvPr>
          <p:cNvSpPr>
            <a:spLocks noGrp="1"/>
          </p:cNvSpPr>
          <p:nvPr>
            <p:ph type="body" sz="quarter" idx="14"/>
          </p:nvPr>
        </p:nvSpPr>
        <p:spPr/>
        <p:txBody>
          <a:bodyPr/>
          <a:lstStyle/>
          <a:p>
            <a:r>
              <a:rPr lang="en-US" sz="662" dirty="0"/>
              <a:t>Us Private Equity: 2020 returns by vintage year</a:t>
            </a:r>
          </a:p>
        </p:txBody>
      </p:sp>
      <p:sp>
        <p:nvSpPr>
          <p:cNvPr id="4" name="Text Placeholder 3">
            <a:extLst>
              <a:ext uri="{FF2B5EF4-FFF2-40B4-BE49-F238E27FC236}">
                <a16:creationId xmlns:a16="http://schemas.microsoft.com/office/drawing/2014/main" id="{6E75E078-329D-487F-ADCA-6091943B874B}"/>
              </a:ext>
            </a:extLst>
          </p:cNvPr>
          <p:cNvSpPr>
            <a:spLocks noGrp="1"/>
          </p:cNvSpPr>
          <p:nvPr>
            <p:ph type="body" sz="quarter" idx="15"/>
          </p:nvPr>
        </p:nvSpPr>
        <p:spPr/>
        <p:txBody>
          <a:bodyPr/>
          <a:lstStyle/>
          <a:p>
            <a:r>
              <a:rPr lang="en-US" sz="596" dirty="0"/>
              <a:t>As of December 31, 2020</a:t>
            </a:r>
          </a:p>
        </p:txBody>
      </p:sp>
      <p:graphicFrame>
        <p:nvGraphicFramePr>
          <p:cNvPr id="20" name="Content Placeholder 19">
            <a:extLst>
              <a:ext uri="{FF2B5EF4-FFF2-40B4-BE49-F238E27FC236}">
                <a16:creationId xmlns:a16="http://schemas.microsoft.com/office/drawing/2014/main" id="{A7F04E4E-EDAF-4BA0-A62C-E2B9073E290F}"/>
              </a:ext>
            </a:extLst>
          </p:cNvPr>
          <p:cNvGraphicFramePr>
            <a:graphicFrameLocks noGrp="1"/>
          </p:cNvGraphicFramePr>
          <p:nvPr>
            <p:ph sz="quarter" idx="16"/>
            <p:extLst/>
          </p:nvPr>
        </p:nvGraphicFramePr>
        <p:xfrm>
          <a:off x="939193" y="1234398"/>
          <a:ext cx="7482028" cy="334075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AC0974A9-FE61-41C4-9AD6-6AF6FB9506A0}"/>
              </a:ext>
            </a:extLst>
          </p:cNvPr>
          <p:cNvSpPr>
            <a:spLocks noGrp="1"/>
          </p:cNvSpPr>
          <p:nvPr>
            <p:ph type="body" sz="quarter" idx="17"/>
          </p:nvPr>
        </p:nvSpPr>
        <p:spPr/>
        <p:txBody>
          <a:bodyPr/>
          <a:lstStyle/>
          <a:p>
            <a:r>
              <a:rPr lang="en-US" dirty="0"/>
              <a:t>Source: Cambridge Associates LLC.</a:t>
            </a:r>
          </a:p>
          <a:p>
            <a:r>
              <a:rPr lang="en-US" dirty="0"/>
              <a:t>Notes: Pooled private investment periodic returns are net of fees, expenses, and carried interest. Vintage years that accounted for less than four percent of Cambridge Associates’ US private equity index based on net asset value at December 31, 2020 have been excluded from this analysis.</a:t>
            </a:r>
          </a:p>
          <a:p>
            <a:r>
              <a:rPr lang="en-US" dirty="0"/>
              <a:t>Copyright © 2021 by Cambridge Associates LLC. All rights reserved. Confidential.</a:t>
            </a:r>
          </a:p>
          <a:p>
            <a:endParaRPr lang="en-US" dirty="0"/>
          </a:p>
        </p:txBody>
      </p:sp>
      <p:sp>
        <p:nvSpPr>
          <p:cNvPr id="7" name="Slide Number Placeholder 6"/>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78</a:t>
            </a:fld>
            <a:endParaRPr lang="en-US">
              <a:solidFill>
                <a:srgbClr val="0C3980"/>
              </a:solidFill>
            </a:endParaRPr>
          </a:p>
        </p:txBody>
      </p:sp>
    </p:spTree>
    <p:extLst>
      <p:ext uri="{BB962C8B-B14F-4D97-AF65-F5344CB8AC3E}">
        <p14:creationId xmlns:p14="http://schemas.microsoft.com/office/powerpoint/2010/main" val="27374568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26186-0995-4195-819E-1EE47594A7EB}"/>
              </a:ext>
            </a:extLst>
          </p:cNvPr>
          <p:cNvSpPr>
            <a:spLocks noGrp="1"/>
          </p:cNvSpPr>
          <p:nvPr>
            <p:ph type="title"/>
          </p:nvPr>
        </p:nvSpPr>
        <p:spPr/>
        <p:txBody>
          <a:bodyPr/>
          <a:lstStyle/>
          <a:p>
            <a:r>
              <a:rPr lang="en-US" dirty="0"/>
              <a:t>In USVC, mature vintages were significant drivers of performance in 2020</a:t>
            </a:r>
          </a:p>
        </p:txBody>
      </p:sp>
      <p:sp>
        <p:nvSpPr>
          <p:cNvPr id="3" name="Text Placeholder 2">
            <a:extLst>
              <a:ext uri="{FF2B5EF4-FFF2-40B4-BE49-F238E27FC236}">
                <a16:creationId xmlns:a16="http://schemas.microsoft.com/office/drawing/2014/main" id="{E584D020-3908-4091-8652-576D6F6F4F06}"/>
              </a:ext>
            </a:extLst>
          </p:cNvPr>
          <p:cNvSpPr>
            <a:spLocks noGrp="1"/>
          </p:cNvSpPr>
          <p:nvPr>
            <p:ph type="body" sz="quarter" idx="14"/>
          </p:nvPr>
        </p:nvSpPr>
        <p:spPr/>
        <p:txBody>
          <a:bodyPr/>
          <a:lstStyle/>
          <a:p>
            <a:r>
              <a:rPr lang="en-US" sz="662" dirty="0"/>
              <a:t>Us Venture Capital: 2020 Returns by vintage year</a:t>
            </a:r>
          </a:p>
        </p:txBody>
      </p:sp>
      <p:sp>
        <p:nvSpPr>
          <p:cNvPr id="4" name="Text Placeholder 3">
            <a:extLst>
              <a:ext uri="{FF2B5EF4-FFF2-40B4-BE49-F238E27FC236}">
                <a16:creationId xmlns:a16="http://schemas.microsoft.com/office/drawing/2014/main" id="{6E75E078-329D-487F-ADCA-6091943B874B}"/>
              </a:ext>
            </a:extLst>
          </p:cNvPr>
          <p:cNvSpPr>
            <a:spLocks noGrp="1"/>
          </p:cNvSpPr>
          <p:nvPr>
            <p:ph type="body" sz="quarter" idx="15"/>
          </p:nvPr>
        </p:nvSpPr>
        <p:spPr/>
        <p:txBody>
          <a:bodyPr/>
          <a:lstStyle/>
          <a:p>
            <a:r>
              <a:rPr lang="en-US" sz="596" dirty="0"/>
              <a:t>As of December 31, 2020</a:t>
            </a:r>
          </a:p>
        </p:txBody>
      </p:sp>
      <p:graphicFrame>
        <p:nvGraphicFramePr>
          <p:cNvPr id="14" name="Content Placeholder 13">
            <a:extLst>
              <a:ext uri="{FF2B5EF4-FFF2-40B4-BE49-F238E27FC236}">
                <a16:creationId xmlns:a16="http://schemas.microsoft.com/office/drawing/2014/main" id="{AC8C46CA-69BB-434E-B5A3-16393319F7E0}"/>
              </a:ext>
            </a:extLst>
          </p:cNvPr>
          <p:cNvGraphicFramePr>
            <a:graphicFrameLocks noGrp="1"/>
          </p:cNvGraphicFramePr>
          <p:nvPr>
            <p:ph sz="quarter" idx="16"/>
            <p:extLst/>
          </p:nvPr>
        </p:nvGraphicFramePr>
        <p:xfrm>
          <a:off x="939193" y="1234398"/>
          <a:ext cx="7482028" cy="334075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AC0974A9-FE61-41C4-9AD6-6AF6FB9506A0}"/>
              </a:ext>
            </a:extLst>
          </p:cNvPr>
          <p:cNvSpPr>
            <a:spLocks noGrp="1"/>
          </p:cNvSpPr>
          <p:nvPr>
            <p:ph type="body" sz="quarter" idx="17"/>
          </p:nvPr>
        </p:nvSpPr>
        <p:spPr/>
        <p:txBody>
          <a:bodyPr/>
          <a:lstStyle/>
          <a:p>
            <a:r>
              <a:rPr lang="en-US" dirty="0"/>
              <a:t>Source: Cambridge Associates LLC.</a:t>
            </a:r>
          </a:p>
          <a:p>
            <a:r>
              <a:rPr lang="en-US" dirty="0"/>
              <a:t>Notes: Pooled private investment periodic returns are net of fees, expenses, and carried interest. Vintage years that accounted for less than four percent of Cambridge Associates’ US venture capital index based on net asset value at December 31, 2020 have been excluded from this analysis.</a:t>
            </a:r>
          </a:p>
          <a:p>
            <a:r>
              <a:rPr lang="en-US" dirty="0"/>
              <a:t>Copyright © 2021 by Cambridge Associates LLC. All rights reserved. Confidential.</a:t>
            </a:r>
          </a:p>
          <a:p>
            <a:endParaRPr lang="en-US" dirty="0"/>
          </a:p>
        </p:txBody>
      </p:sp>
      <p:sp>
        <p:nvSpPr>
          <p:cNvPr id="7" name="Slide Number Placeholder 6"/>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79</a:t>
            </a:fld>
            <a:endParaRPr lang="en-US">
              <a:solidFill>
                <a:srgbClr val="0C3980"/>
              </a:solidFill>
            </a:endParaRPr>
          </a:p>
        </p:txBody>
      </p:sp>
    </p:spTree>
    <p:extLst>
      <p:ext uri="{BB962C8B-B14F-4D97-AF65-F5344CB8AC3E}">
        <p14:creationId xmlns:p14="http://schemas.microsoft.com/office/powerpoint/2010/main" val="3309626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Benchmarks</a:t>
            </a:r>
            <a:endParaRPr lang="en-US" dirty="0"/>
          </a:p>
        </p:txBody>
      </p:sp>
      <p:sp>
        <p:nvSpPr>
          <p:cNvPr id="3" name="Content Placeholder 2"/>
          <p:cNvSpPr>
            <a:spLocks noGrp="1"/>
          </p:cNvSpPr>
          <p:nvPr>
            <p:ph idx="1"/>
          </p:nvPr>
        </p:nvSpPr>
        <p:spPr/>
        <p:txBody>
          <a:bodyPr>
            <a:normAutofit lnSpcReduction="10000"/>
          </a:bodyPr>
          <a:lstStyle/>
          <a:p>
            <a:r>
              <a:rPr lang="en-US" dirty="0"/>
              <a:t>Benchmark</a:t>
            </a:r>
          </a:p>
          <a:p>
            <a:pPr lvl="1"/>
            <a:r>
              <a:rPr lang="en-US" dirty="0"/>
              <a:t>Primary: MSCI ACWI IMI + 300bps </a:t>
            </a:r>
            <a:r>
              <a:rPr lang="en-US" dirty="0" smtClean="0"/>
              <a:t>premium</a:t>
            </a:r>
          </a:p>
          <a:p>
            <a:pPr lvl="2"/>
            <a:r>
              <a:rPr lang="en-US" dirty="0" smtClean="0"/>
              <a:t>Current benchmark of the Global Equity asset class plus an illiquidity premium</a:t>
            </a:r>
          </a:p>
          <a:p>
            <a:pPr lvl="2"/>
            <a:r>
              <a:rPr lang="en-US" dirty="0"/>
              <a:t>O</a:t>
            </a:r>
            <a:r>
              <a:rPr lang="en-US" dirty="0" smtClean="0"/>
              <a:t>pportunity cost benchmark</a:t>
            </a:r>
            <a:endParaRPr lang="en-US" dirty="0"/>
          </a:p>
          <a:p>
            <a:pPr lvl="1"/>
            <a:r>
              <a:rPr lang="en-US" dirty="0"/>
              <a:t>Secondary: Cambridge Associates </a:t>
            </a:r>
            <a:r>
              <a:rPr lang="en-US" dirty="0" smtClean="0"/>
              <a:t>Benchmark</a:t>
            </a:r>
          </a:p>
          <a:p>
            <a:pPr lvl="2"/>
            <a:r>
              <a:rPr lang="en-US" dirty="0" smtClean="0"/>
              <a:t>Cambridge Associates Global Private Equity and Venture Capital Index</a:t>
            </a:r>
          </a:p>
          <a:p>
            <a:pPr lvl="2"/>
            <a:r>
              <a:rPr lang="en-US" dirty="0" smtClean="0"/>
              <a:t>Peer benchmark</a:t>
            </a:r>
          </a:p>
          <a:p>
            <a:pPr lvl="2"/>
            <a:r>
              <a:rPr lang="en-US" dirty="0" smtClean="0"/>
              <a:t>Measures effectiveness of staff in selecting managers</a:t>
            </a:r>
          </a:p>
          <a:p>
            <a:pPr lvl="2"/>
            <a:endParaRPr lang="en-US"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22043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DDA1C-6539-4AD3-B71A-22E07DC11EF2}"/>
              </a:ext>
            </a:extLst>
          </p:cNvPr>
          <p:cNvSpPr>
            <a:spLocks noGrp="1"/>
          </p:cNvSpPr>
          <p:nvPr>
            <p:ph type="title"/>
          </p:nvPr>
        </p:nvSpPr>
        <p:spPr/>
        <p:txBody>
          <a:bodyPr/>
          <a:lstStyle/>
          <a:p>
            <a:r>
              <a:rPr lang="en-US" dirty="0"/>
              <a:t>In USPE, the results are in. It’s IT by a mile…</a:t>
            </a:r>
          </a:p>
        </p:txBody>
      </p:sp>
      <p:sp>
        <p:nvSpPr>
          <p:cNvPr id="3" name="Text Placeholder 2">
            <a:extLst>
              <a:ext uri="{FF2B5EF4-FFF2-40B4-BE49-F238E27FC236}">
                <a16:creationId xmlns:a16="http://schemas.microsoft.com/office/drawing/2014/main" id="{F5DE890D-38F4-412A-B71A-666676474D74}"/>
              </a:ext>
            </a:extLst>
          </p:cNvPr>
          <p:cNvSpPr>
            <a:spLocks noGrp="1"/>
          </p:cNvSpPr>
          <p:nvPr>
            <p:ph type="body" sz="quarter" idx="14"/>
          </p:nvPr>
        </p:nvSpPr>
        <p:spPr/>
        <p:txBody>
          <a:bodyPr/>
          <a:lstStyle/>
          <a:p>
            <a:r>
              <a:rPr lang="en-US" sz="662" dirty="0"/>
              <a:t>US private equity: gross Periodic rates of return by GICS Sector</a:t>
            </a:r>
          </a:p>
        </p:txBody>
      </p:sp>
      <p:sp>
        <p:nvSpPr>
          <p:cNvPr id="4" name="Text Placeholder 3">
            <a:extLst>
              <a:ext uri="{FF2B5EF4-FFF2-40B4-BE49-F238E27FC236}">
                <a16:creationId xmlns:a16="http://schemas.microsoft.com/office/drawing/2014/main" id="{E43C71CC-BA05-4260-8463-1AB68FBE89FC}"/>
              </a:ext>
            </a:extLst>
          </p:cNvPr>
          <p:cNvSpPr>
            <a:spLocks noGrp="1"/>
          </p:cNvSpPr>
          <p:nvPr>
            <p:ph type="body" sz="quarter" idx="15"/>
          </p:nvPr>
        </p:nvSpPr>
        <p:spPr/>
        <p:txBody>
          <a:bodyPr/>
          <a:lstStyle/>
          <a:p>
            <a:r>
              <a:rPr lang="en-US" sz="596" dirty="0"/>
              <a:t>January 1, 2020 – December 31, 2020</a:t>
            </a:r>
          </a:p>
        </p:txBody>
      </p:sp>
      <p:graphicFrame>
        <p:nvGraphicFramePr>
          <p:cNvPr id="10" name="Content Placeholder 9">
            <a:extLst>
              <a:ext uri="{FF2B5EF4-FFF2-40B4-BE49-F238E27FC236}">
                <a16:creationId xmlns:a16="http://schemas.microsoft.com/office/drawing/2014/main" id="{E5B1F547-4648-4BAD-BF5A-386C6E1587EB}"/>
              </a:ext>
            </a:extLst>
          </p:cNvPr>
          <p:cNvGraphicFramePr>
            <a:graphicFrameLocks noGrp="1"/>
          </p:cNvGraphicFramePr>
          <p:nvPr>
            <p:ph sz="quarter" idx="16"/>
            <p:extLst/>
          </p:nvPr>
        </p:nvGraphicFramePr>
        <p:xfrm>
          <a:off x="939193" y="1234398"/>
          <a:ext cx="7482028" cy="334075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1CA57CF8-2F40-4CE2-9E82-4CCD4C51445F}"/>
              </a:ext>
            </a:extLst>
          </p:cNvPr>
          <p:cNvSpPr>
            <a:spLocks noGrp="1"/>
          </p:cNvSpPr>
          <p:nvPr>
            <p:ph type="body" sz="quarter" idx="17"/>
          </p:nvPr>
        </p:nvSpPr>
        <p:spPr/>
        <p:txBody>
          <a:bodyPr/>
          <a:lstStyle/>
          <a:p>
            <a:r>
              <a:rPr lang="en-US" dirty="0"/>
              <a:t>Source: Cambridge Associates LLC Private Investments Database.</a:t>
            </a:r>
          </a:p>
          <a:p>
            <a:r>
              <a:rPr lang="en-US" dirty="0"/>
              <a:t>Notes: Pooled private investment periodic returns are gross of fees, expenses and carried interest. Private equity includes investments made by buyout and growth equity funds. </a:t>
            </a:r>
          </a:p>
          <a:p>
            <a:r>
              <a:rPr lang="en-US" dirty="0"/>
              <a:t>The Global Industry Classification Standard (GICS®) was developed by and is the exclusive property and a service mark of MSCI Inc. and S&amp;P Global Market Intelligence LLC and is licensed for use by Cambridge Associates LLC.</a:t>
            </a:r>
          </a:p>
          <a:p>
            <a:r>
              <a:rPr lang="en-US" dirty="0"/>
              <a:t>Copyright © 2021 by Cambridge Associates LLC. All rights reserved. Confidential.</a:t>
            </a:r>
          </a:p>
          <a:p>
            <a:endParaRPr lang="en-US" dirty="0"/>
          </a:p>
        </p:txBody>
      </p:sp>
      <p:sp>
        <p:nvSpPr>
          <p:cNvPr id="7" name="Slide Number Placeholder 6"/>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80</a:t>
            </a:fld>
            <a:endParaRPr lang="en-US">
              <a:solidFill>
                <a:srgbClr val="0C3980"/>
              </a:solidFill>
            </a:endParaRPr>
          </a:p>
        </p:txBody>
      </p:sp>
    </p:spTree>
    <p:extLst>
      <p:ext uri="{BB962C8B-B14F-4D97-AF65-F5344CB8AC3E}">
        <p14:creationId xmlns:p14="http://schemas.microsoft.com/office/powerpoint/2010/main" val="21711509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DDA1C-6539-4AD3-B71A-22E07DC11EF2}"/>
              </a:ext>
            </a:extLst>
          </p:cNvPr>
          <p:cNvSpPr>
            <a:spLocks noGrp="1"/>
          </p:cNvSpPr>
          <p:nvPr>
            <p:ph type="title"/>
          </p:nvPr>
        </p:nvSpPr>
        <p:spPr/>
        <p:txBody>
          <a:bodyPr/>
          <a:lstStyle/>
          <a:p>
            <a:r>
              <a:rPr lang="en-US" dirty="0"/>
              <a:t>In USVC, three sectors posted returns higher than 50% for the year</a:t>
            </a:r>
          </a:p>
        </p:txBody>
      </p:sp>
      <p:sp>
        <p:nvSpPr>
          <p:cNvPr id="3" name="Text Placeholder 2">
            <a:extLst>
              <a:ext uri="{FF2B5EF4-FFF2-40B4-BE49-F238E27FC236}">
                <a16:creationId xmlns:a16="http://schemas.microsoft.com/office/drawing/2014/main" id="{F5DE890D-38F4-412A-B71A-666676474D74}"/>
              </a:ext>
            </a:extLst>
          </p:cNvPr>
          <p:cNvSpPr>
            <a:spLocks noGrp="1"/>
          </p:cNvSpPr>
          <p:nvPr>
            <p:ph type="body" sz="quarter" idx="14"/>
          </p:nvPr>
        </p:nvSpPr>
        <p:spPr/>
        <p:txBody>
          <a:bodyPr/>
          <a:lstStyle/>
          <a:p>
            <a:r>
              <a:rPr lang="en-US" sz="662" dirty="0"/>
              <a:t>US Venture capital: gross Periodic rates of return by GICS Sector</a:t>
            </a:r>
          </a:p>
        </p:txBody>
      </p:sp>
      <p:sp>
        <p:nvSpPr>
          <p:cNvPr id="4" name="Text Placeholder 3">
            <a:extLst>
              <a:ext uri="{FF2B5EF4-FFF2-40B4-BE49-F238E27FC236}">
                <a16:creationId xmlns:a16="http://schemas.microsoft.com/office/drawing/2014/main" id="{E43C71CC-BA05-4260-8463-1AB68FBE89FC}"/>
              </a:ext>
            </a:extLst>
          </p:cNvPr>
          <p:cNvSpPr>
            <a:spLocks noGrp="1"/>
          </p:cNvSpPr>
          <p:nvPr>
            <p:ph type="body" sz="quarter" idx="15"/>
          </p:nvPr>
        </p:nvSpPr>
        <p:spPr/>
        <p:txBody>
          <a:bodyPr/>
          <a:lstStyle/>
          <a:p>
            <a:r>
              <a:rPr lang="en-US" sz="596" dirty="0"/>
              <a:t>January 1, 2020 – December 31, 2020</a:t>
            </a:r>
          </a:p>
        </p:txBody>
      </p:sp>
      <p:graphicFrame>
        <p:nvGraphicFramePr>
          <p:cNvPr id="9" name="Content Placeholder 8">
            <a:extLst>
              <a:ext uri="{FF2B5EF4-FFF2-40B4-BE49-F238E27FC236}">
                <a16:creationId xmlns:a16="http://schemas.microsoft.com/office/drawing/2014/main" id="{9AA0E2DC-A8E8-4C12-BE7C-B5F4AA49C52E}"/>
              </a:ext>
            </a:extLst>
          </p:cNvPr>
          <p:cNvGraphicFramePr>
            <a:graphicFrameLocks noGrp="1"/>
          </p:cNvGraphicFramePr>
          <p:nvPr>
            <p:ph sz="quarter" idx="16"/>
            <p:extLst/>
          </p:nvPr>
        </p:nvGraphicFramePr>
        <p:xfrm>
          <a:off x="939193" y="1234398"/>
          <a:ext cx="7482028" cy="334075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1CA57CF8-2F40-4CE2-9E82-4CCD4C51445F}"/>
              </a:ext>
            </a:extLst>
          </p:cNvPr>
          <p:cNvSpPr>
            <a:spLocks noGrp="1"/>
          </p:cNvSpPr>
          <p:nvPr>
            <p:ph type="body" sz="quarter" idx="17"/>
          </p:nvPr>
        </p:nvSpPr>
        <p:spPr/>
        <p:txBody>
          <a:bodyPr/>
          <a:lstStyle/>
          <a:p>
            <a:r>
              <a:rPr lang="en-US" dirty="0"/>
              <a:t>Source: Cambridge Associates LLC.</a:t>
            </a:r>
          </a:p>
          <a:p>
            <a:r>
              <a:rPr lang="en-US" dirty="0"/>
              <a:t>Notes: Pooled private investment periodic returns are gross of fees, expenses and carried interest. The Global Industry Classification Standard (GICS®) was developed by and is the exclusive property and a service mark of MSCI Inc. and S&amp;P Global Market Intelligence LLC and is licensed for use by Cambridge Associates LLC.</a:t>
            </a:r>
          </a:p>
          <a:p>
            <a:r>
              <a:rPr lang="en-US" dirty="0"/>
              <a:t>Copyright © 2021 by Cambridge Associates LLC. All rights reserved. Confidential.</a:t>
            </a:r>
          </a:p>
          <a:p>
            <a:endParaRPr lang="en-US" dirty="0"/>
          </a:p>
        </p:txBody>
      </p:sp>
      <p:sp>
        <p:nvSpPr>
          <p:cNvPr id="7" name="Slide Number Placeholder 6"/>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81</a:t>
            </a:fld>
            <a:endParaRPr lang="en-US">
              <a:solidFill>
                <a:srgbClr val="0C3980"/>
              </a:solidFill>
            </a:endParaRPr>
          </a:p>
        </p:txBody>
      </p:sp>
    </p:spTree>
    <p:extLst>
      <p:ext uri="{BB962C8B-B14F-4D97-AF65-F5344CB8AC3E}">
        <p14:creationId xmlns:p14="http://schemas.microsoft.com/office/powerpoint/2010/main" val="9918251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Companies that were public as of year-end played a key role in 2020 performance</a:t>
            </a:r>
          </a:p>
        </p:txBody>
      </p:sp>
      <p:sp>
        <p:nvSpPr>
          <p:cNvPr id="6" name="Text Placeholder 5"/>
          <p:cNvSpPr>
            <a:spLocks noGrp="1"/>
          </p:cNvSpPr>
          <p:nvPr>
            <p:ph type="body" sz="quarter" idx="14"/>
          </p:nvPr>
        </p:nvSpPr>
        <p:spPr/>
        <p:txBody>
          <a:bodyPr/>
          <a:lstStyle/>
          <a:p>
            <a:r>
              <a:rPr lang="en-US" sz="662" dirty="0"/>
              <a:t>US Private Equity and Venture Capital: Company-level net valuation change</a:t>
            </a:r>
          </a:p>
        </p:txBody>
      </p:sp>
      <p:sp>
        <p:nvSpPr>
          <p:cNvPr id="22" name="Text Placeholder 21"/>
          <p:cNvSpPr>
            <a:spLocks noGrp="1"/>
          </p:cNvSpPr>
          <p:nvPr>
            <p:ph type="body" sz="quarter" idx="15"/>
          </p:nvPr>
        </p:nvSpPr>
        <p:spPr/>
        <p:txBody>
          <a:bodyPr/>
          <a:lstStyle/>
          <a:p>
            <a:r>
              <a:rPr lang="en-US" sz="596" dirty="0"/>
              <a:t>As of December 31, 2020 • Calendar Year 2020 </a:t>
            </a:r>
          </a:p>
          <a:p>
            <a:endParaRPr lang="en-US" sz="596" dirty="0"/>
          </a:p>
        </p:txBody>
      </p:sp>
      <p:graphicFrame>
        <p:nvGraphicFramePr>
          <p:cNvPr id="12" name="Content Placeholder 11">
            <a:extLst>
              <a:ext uri="{FF2B5EF4-FFF2-40B4-BE49-F238E27FC236}">
                <a16:creationId xmlns:a16="http://schemas.microsoft.com/office/drawing/2014/main" id="{CA5D183B-FA52-479C-81FB-204BE2FAA5FA}"/>
              </a:ext>
            </a:extLst>
          </p:cNvPr>
          <p:cNvGraphicFramePr>
            <a:graphicFrameLocks noGrp="1"/>
          </p:cNvGraphicFramePr>
          <p:nvPr>
            <p:ph sz="quarter" idx="16"/>
            <p:extLst/>
          </p:nvPr>
        </p:nvGraphicFramePr>
        <p:xfrm>
          <a:off x="939193" y="1234398"/>
          <a:ext cx="7482028" cy="334075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1B93BC27-E9E3-4C15-9697-10926422E197}"/>
              </a:ext>
            </a:extLst>
          </p:cNvPr>
          <p:cNvSpPr>
            <a:spLocks noGrp="1"/>
          </p:cNvSpPr>
          <p:nvPr>
            <p:ph type="body" sz="quarter" idx="17"/>
          </p:nvPr>
        </p:nvSpPr>
        <p:spPr/>
        <p:txBody>
          <a:bodyPr/>
          <a:lstStyle/>
          <a:p>
            <a:r>
              <a:rPr lang="en-US" dirty="0"/>
              <a:t>Source: Cambridge Associates LLC.</a:t>
            </a:r>
          </a:p>
          <a:p>
            <a:r>
              <a:rPr lang="en-US" dirty="0"/>
              <a:t>Notes: Data represent the net appreciation change in 2020 for companies in the US private equity and US venture capital indices. The “public appreciation” includes companies that were public as of December 31, 2020. The private equity sample includes investments made by buyout and growth equity funds. </a:t>
            </a:r>
          </a:p>
          <a:p>
            <a:r>
              <a:rPr lang="en-US" dirty="0"/>
              <a:t>Copyright © 2021 by Cambridge Associates LLC. All rights reserved. Confidential.</a:t>
            </a:r>
          </a:p>
          <a:p>
            <a:endParaRPr lang="en-US" dirty="0"/>
          </a:p>
        </p:txBody>
      </p:sp>
      <p:sp>
        <p:nvSpPr>
          <p:cNvPr id="4" name="Slide Number Placeholder 3"/>
          <p:cNvSpPr>
            <a:spLocks noGrp="1"/>
          </p:cNvSpPr>
          <p:nvPr>
            <p:ph type="sldNum" sz="quarter" idx="12"/>
          </p:nvPr>
        </p:nvSpPr>
        <p:spPr/>
        <p:txBody>
          <a:bodyPr/>
          <a:lstStyle/>
          <a:p>
            <a:pPr defTabSz="674258"/>
            <a:fld id="{44605EB0-A60A-4D15-8671-ED7101B905D9}" type="slidenum">
              <a:rPr lang="en-US" smtClean="0">
                <a:solidFill>
                  <a:srgbClr val="0C3980"/>
                </a:solidFill>
              </a:rPr>
              <a:pPr defTabSz="674258"/>
              <a:t>82</a:t>
            </a:fld>
            <a:endParaRPr lang="en-US">
              <a:solidFill>
                <a:srgbClr val="0C3980"/>
              </a:solidFill>
            </a:endParaRPr>
          </a:p>
        </p:txBody>
      </p:sp>
    </p:spTree>
    <p:extLst>
      <p:ext uri="{BB962C8B-B14F-4D97-AF65-F5344CB8AC3E}">
        <p14:creationId xmlns:p14="http://schemas.microsoft.com/office/powerpoint/2010/main" val="35632287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of the Investment Advisory Council </a:t>
            </a:r>
            <a:endParaRPr lang="en-US" dirty="0"/>
          </a:p>
        </p:txBody>
      </p:sp>
      <p:sp>
        <p:nvSpPr>
          <p:cNvPr id="3" name="Content Placeholder 2"/>
          <p:cNvSpPr txBox="1">
            <a:spLocks/>
          </p:cNvSpPr>
          <p:nvPr/>
        </p:nvSpPr>
        <p:spPr>
          <a:xfrm>
            <a:off x="152400" y="1200150"/>
            <a:ext cx="8839200" cy="4119564"/>
          </a:xfrm>
          <a:prstGeom prst="rect">
            <a:avLst/>
          </a:prstGeom>
        </p:spPr>
        <p:txBody>
          <a:bodyPr vert="horz" lIns="91432" tIns="45716" rIns="91432" bIns="45716" rtlCol="0">
            <a:normAutofit/>
          </a:bodyPr>
          <a:lst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85800" y="1733554"/>
            <a:ext cx="8001000" cy="2308316"/>
          </a:xfrm>
          <a:prstGeom prst="rect">
            <a:avLst/>
          </a:prstGeom>
        </p:spPr>
        <p:txBody>
          <a:bodyPr wrap="square" lIns="91432" tIns="45716" rIns="91432" bIns="45716">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Item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4.</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Florida Retirement System</a:t>
            </a:r>
            <a:r>
              <a:rPr lang="en-US" b="1" dirty="0" smtClean="0">
                <a:solidFill>
                  <a:prstClr val="black"/>
                </a:solidFill>
                <a:latin typeface="Calibri"/>
              </a:rPr>
              <a:t> Investment Plan</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Review</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endParaRPr lang="en-US" dirty="0"/>
          </a:p>
          <a:p>
            <a:pPr lvl="2"/>
            <a:r>
              <a:rPr lang="en-US" i="1" dirty="0" smtClean="0"/>
              <a:t>Dan </a:t>
            </a:r>
            <a:r>
              <a:rPr lang="en-US" i="1" dirty="0"/>
              <a:t>Beard, Chief Defined Contribution Programs </a:t>
            </a:r>
            <a:endParaRPr lang="en-US" dirty="0"/>
          </a:p>
          <a:p>
            <a:pPr lvl="2"/>
            <a:r>
              <a:rPr lang="en-US" i="1" dirty="0"/>
              <a:t>Mini Watson, Director of Administration </a:t>
            </a:r>
            <a:endParaRPr lang="en-US" dirty="0"/>
          </a:p>
          <a:p>
            <a:pPr lvl="2"/>
            <a:r>
              <a:rPr lang="en-US" i="1" dirty="0"/>
              <a:t>Walter Kelleher, </a:t>
            </a:r>
            <a:r>
              <a:rPr lang="en-US" i="1" dirty="0" smtClean="0"/>
              <a:t>Director </a:t>
            </a:r>
            <a:r>
              <a:rPr lang="en-US" i="1" dirty="0"/>
              <a:t>of Educational Services </a:t>
            </a:r>
            <a:r>
              <a:rPr lang="en-US" dirty="0"/>
              <a:t>	</a:t>
            </a:r>
          </a:p>
          <a:p>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r>
              <a:rPr lang="en-US" i="1" dirty="0"/>
              <a:t>	(See Attachments </a:t>
            </a:r>
            <a:r>
              <a:rPr lang="en-US" i="1" dirty="0" smtClean="0"/>
              <a:t>4A</a:t>
            </a:r>
            <a:r>
              <a:rPr lang="en-US" i="1" dirty="0"/>
              <a:t>)</a:t>
            </a:r>
            <a:endParaRPr lang="en-US" dirty="0"/>
          </a:p>
          <a:p>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6825C322-D144-471B-8A6A-18CA93F87583}" type="slidenum">
              <a:rPr lang="en-US" smtClean="0"/>
              <a:t>83</a:t>
            </a:fld>
            <a:endParaRPr lang="en-US"/>
          </a:p>
        </p:txBody>
      </p:sp>
    </p:spTree>
    <p:extLst>
      <p:ext uri="{BB962C8B-B14F-4D97-AF65-F5344CB8AC3E}">
        <p14:creationId xmlns:p14="http://schemas.microsoft.com/office/powerpoint/2010/main" val="25651195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t>
            </a:r>
            <a:br>
              <a:rPr lang="en-US" dirty="0"/>
            </a:br>
            <a:r>
              <a:rPr lang="en-US" dirty="0"/>
              <a:t>   </a:t>
            </a:r>
          </a:p>
        </p:txBody>
      </p:sp>
      <p:sp>
        <p:nvSpPr>
          <p:cNvPr id="3" name="Subtitle 2"/>
          <p:cNvSpPr>
            <a:spLocks noGrp="1"/>
          </p:cNvSpPr>
          <p:nvPr>
            <p:ph type="subTitle" idx="1"/>
          </p:nvPr>
        </p:nvSpPr>
        <p:spPr/>
        <p:txBody>
          <a:bodyPr/>
          <a:lstStyle/>
          <a:p>
            <a:endParaRPr lang="en-US" dirty="0"/>
          </a:p>
          <a:p>
            <a:r>
              <a:rPr lang="en-US" sz="2700" b="1" dirty="0">
                <a:solidFill>
                  <a:schemeClr val="tx1"/>
                </a:solidFill>
              </a:rPr>
              <a:t>FRS INVESTMENT PLAN</a:t>
            </a:r>
          </a:p>
          <a:p>
            <a:r>
              <a:rPr lang="en-US" sz="2700" b="1" dirty="0">
                <a:solidFill>
                  <a:schemeClr val="tx1"/>
                </a:solidFill>
              </a:rPr>
              <a:t>and</a:t>
            </a:r>
          </a:p>
          <a:p>
            <a:r>
              <a:rPr lang="en-US" sz="2700" b="1" dirty="0">
                <a:solidFill>
                  <a:schemeClr val="tx1"/>
                </a:solidFill>
              </a:rPr>
              <a:t>MyFRS FINANCIAL GUIDANCE PROGRAM</a:t>
            </a:r>
          </a:p>
        </p:txBody>
      </p:sp>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84</a:t>
            </a:fld>
            <a:endParaRPr lang="en-US">
              <a:solidFill>
                <a:prstClr val="black">
                  <a:tint val="75000"/>
                </a:prstClr>
              </a:solidFill>
            </a:endParaRPr>
          </a:p>
        </p:txBody>
      </p:sp>
    </p:spTree>
    <p:extLst>
      <p:ext uri="{BB962C8B-B14F-4D97-AF65-F5344CB8AC3E}">
        <p14:creationId xmlns:p14="http://schemas.microsoft.com/office/powerpoint/2010/main" val="28836687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dirty="0"/>
              <a:t>FLORIDA RETIREMENT SYSTEM (FRS)</a:t>
            </a:r>
            <a:br>
              <a:rPr lang="en-US" sz="2400" b="1" dirty="0"/>
            </a:br>
            <a:r>
              <a:rPr lang="en-US" sz="2400" b="1" dirty="0"/>
              <a:t>PENSION PLAN AND INVESTMENT PLAN</a:t>
            </a:r>
          </a:p>
        </p:txBody>
      </p:sp>
      <p:sp>
        <p:nvSpPr>
          <p:cNvPr id="3" name="Content Placeholder 2"/>
          <p:cNvSpPr>
            <a:spLocks noGrp="1"/>
          </p:cNvSpPr>
          <p:nvPr>
            <p:ph idx="1"/>
          </p:nvPr>
        </p:nvSpPr>
        <p:spPr>
          <a:xfrm>
            <a:off x="1554480" y="1383789"/>
            <a:ext cx="6035040" cy="902211"/>
          </a:xfrm>
        </p:spPr>
        <p:txBody>
          <a:bodyPr>
            <a:normAutofit/>
          </a:bodyPr>
          <a:lstStyle/>
          <a:p>
            <a:r>
              <a:rPr lang="en-US" sz="1800" dirty="0">
                <a:latin typeface="Arial" panose="020B0604020202020204" pitchFamily="34" charset="0"/>
                <a:cs typeface="Arial" panose="020B0604020202020204" pitchFamily="34" charset="0"/>
              </a:rPr>
              <a:t>The State of Florida offers its public employees the option of participating in one of two retirement plans.</a:t>
            </a:r>
            <a:endParaRPr lang="en-US" sz="1800" dirty="0"/>
          </a:p>
          <a:p>
            <a:pPr marL="0" indent="0">
              <a:buNone/>
            </a:pPr>
            <a:endParaRPr lang="en-US" sz="1350" dirty="0"/>
          </a:p>
          <a:p>
            <a:endParaRPr lang="en-US" sz="1350" dirty="0"/>
          </a:p>
          <a:p>
            <a:endParaRPr lang="en-US" sz="1350" dirty="0"/>
          </a:p>
          <a:p>
            <a:pPr marL="0" indent="0">
              <a:buNone/>
            </a:pPr>
            <a:endParaRPr lang="en-US" sz="1350" dirty="0"/>
          </a:p>
          <a:p>
            <a:endParaRPr lang="en-US" sz="1350" dirty="0"/>
          </a:p>
          <a:p>
            <a:pPr marL="0" indent="0">
              <a:buNone/>
            </a:pPr>
            <a:endParaRPr lang="en-US" sz="1350" dirty="0"/>
          </a:p>
        </p:txBody>
      </p:sp>
      <p:sp>
        <p:nvSpPr>
          <p:cNvPr id="4" name="TextBox 3"/>
          <p:cNvSpPr txBox="1"/>
          <p:nvPr/>
        </p:nvSpPr>
        <p:spPr>
          <a:xfrm>
            <a:off x="365760" y="2457450"/>
            <a:ext cx="4572000" cy="1361911"/>
          </a:xfrm>
          <a:prstGeom prst="rect">
            <a:avLst/>
          </a:prstGeom>
          <a:noFill/>
        </p:spPr>
        <p:txBody>
          <a:bodyPr wrap="square" rtlCol="0" anchor="t">
            <a:spAutoFit/>
          </a:bodyPr>
          <a:lstStyle/>
          <a:p>
            <a:pPr algn="ctr" defTabSz="685800"/>
            <a:r>
              <a:rPr lang="en-US" sz="1650" u="sng" dirty="0">
                <a:solidFill>
                  <a:prstClr val="black"/>
                </a:solidFill>
                <a:latin typeface="Arial" panose="020B0604020202020204" pitchFamily="34" charset="0"/>
                <a:cs typeface="Arial" panose="020B0604020202020204" pitchFamily="34" charset="0"/>
              </a:rPr>
              <a:t>Traditional Defined Benefit Plan</a:t>
            </a:r>
            <a:endParaRPr lang="en-US" sz="1650" dirty="0">
              <a:solidFill>
                <a:prstClr val="black"/>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1650" dirty="0">
                <a:solidFill>
                  <a:prstClr val="black"/>
                </a:solidFill>
                <a:latin typeface="Arial" panose="020B0604020202020204" pitchFamily="34" charset="0"/>
                <a:cs typeface="Arial" panose="020B0604020202020204" pitchFamily="34" charset="0"/>
              </a:rPr>
              <a:t>Funded by mandatory  employer and employee contributions</a:t>
            </a:r>
          </a:p>
          <a:p>
            <a:pPr marL="257175" indent="-257175" defTabSz="685800">
              <a:buFont typeface="Arial" panose="020B0604020202020204" pitchFamily="34" charset="0"/>
              <a:buChar char="•"/>
            </a:pPr>
            <a:r>
              <a:rPr lang="en-US" sz="1650" dirty="0">
                <a:solidFill>
                  <a:prstClr val="black"/>
                </a:solidFill>
                <a:latin typeface="Arial" panose="020B0604020202020204" pitchFamily="34" charset="0"/>
                <a:cs typeface="Arial" panose="020B0604020202020204" pitchFamily="34" charset="0"/>
              </a:rPr>
              <a:t>Has been in existence since 1970</a:t>
            </a:r>
          </a:p>
          <a:p>
            <a:pPr marL="257175" indent="-257175" defTabSz="685800">
              <a:buFont typeface="Arial" panose="020B0604020202020204" pitchFamily="34" charset="0"/>
              <a:buChar char="•"/>
            </a:pPr>
            <a:r>
              <a:rPr lang="en-US" sz="1650" dirty="0">
                <a:solidFill>
                  <a:prstClr val="black"/>
                </a:solidFill>
                <a:latin typeface="Arial" panose="020B0604020202020204" pitchFamily="34" charset="0"/>
                <a:cs typeface="Arial" panose="020B0604020202020204" pitchFamily="34" charset="0"/>
              </a:rPr>
              <a:t>Assets:  $189 B </a:t>
            </a:r>
            <a:r>
              <a:rPr lang="en-US" sz="1200" dirty="0">
                <a:solidFill>
                  <a:prstClr val="black"/>
                </a:solidFill>
                <a:latin typeface="Arial" panose="020B0604020202020204" pitchFamily="34" charset="0"/>
                <a:cs typeface="Arial" panose="020B0604020202020204" pitchFamily="34" charset="0"/>
              </a:rPr>
              <a:t>(as of 3/31/21)</a:t>
            </a:r>
            <a:endParaRPr lang="en-US" sz="1200"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4937760" y="2457451"/>
            <a:ext cx="4000500" cy="1361911"/>
          </a:xfrm>
          <a:prstGeom prst="rect">
            <a:avLst/>
          </a:prstGeom>
          <a:noFill/>
        </p:spPr>
        <p:txBody>
          <a:bodyPr wrap="square" rtlCol="0" anchor="t">
            <a:spAutoFit/>
          </a:bodyPr>
          <a:lstStyle/>
          <a:p>
            <a:pPr algn="ctr" defTabSz="685800">
              <a:tabLst>
                <a:tab pos="0" algn="l"/>
              </a:tabLst>
              <a:defRPr/>
            </a:pPr>
            <a:r>
              <a:rPr lang="en-US" altLang="en-US" sz="1650" u="sng" dirty="0">
                <a:solidFill>
                  <a:prstClr val="black"/>
                </a:solidFill>
                <a:latin typeface="Arial" panose="020B0604020202020204" pitchFamily="34" charset="0"/>
                <a:cs typeface="Arial" panose="020B0604020202020204" pitchFamily="34" charset="0"/>
              </a:rPr>
              <a:t>401(a) Defined Contribution Plan </a:t>
            </a:r>
            <a:endParaRPr lang="en-US" altLang="en-US" sz="1650" dirty="0">
              <a:solidFill>
                <a:prstClr val="black"/>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tabLst>
                <a:tab pos="0" algn="l"/>
              </a:tabLst>
              <a:defRPr/>
            </a:pPr>
            <a:r>
              <a:rPr lang="en-US" altLang="en-US" sz="1650" dirty="0">
                <a:solidFill>
                  <a:prstClr val="black"/>
                </a:solidFill>
                <a:latin typeface="Arial" panose="020B0604020202020204" pitchFamily="34" charset="0"/>
                <a:cs typeface="Arial" panose="020B0604020202020204" pitchFamily="34" charset="0"/>
              </a:rPr>
              <a:t>Funded by mandatory employer and employee contributions</a:t>
            </a:r>
          </a:p>
          <a:p>
            <a:pPr marL="257175" indent="-257175" defTabSz="685800">
              <a:buFont typeface="Arial" panose="020B0604020202020204" pitchFamily="34" charset="0"/>
              <a:buChar char="•"/>
              <a:defRPr/>
            </a:pPr>
            <a:r>
              <a:rPr lang="en-US" altLang="en-US" sz="1650" dirty="0">
                <a:solidFill>
                  <a:prstClr val="black"/>
                </a:solidFill>
                <a:latin typeface="Arial" panose="020B0604020202020204" pitchFamily="34" charset="0"/>
                <a:cs typeface="Arial" panose="020B0604020202020204" pitchFamily="34" charset="0"/>
              </a:rPr>
              <a:t>Has been in existence since July 2002 </a:t>
            </a:r>
          </a:p>
          <a:p>
            <a:pPr marL="257175" indent="-257175" defTabSz="685800">
              <a:buFont typeface="Arial" panose="020B0604020202020204" pitchFamily="34" charset="0"/>
              <a:buChar char="•"/>
              <a:defRPr/>
            </a:pPr>
            <a:r>
              <a:rPr lang="en-US" sz="1650" dirty="0">
                <a:solidFill>
                  <a:prstClr val="black"/>
                </a:solidFill>
                <a:latin typeface="Arial" panose="020B0604020202020204" pitchFamily="34" charset="0"/>
                <a:cs typeface="Arial" panose="020B0604020202020204" pitchFamily="34" charset="0"/>
              </a:rPr>
              <a:t>Assets: </a:t>
            </a:r>
            <a:r>
              <a:rPr lang="en-US" sz="1650">
                <a:solidFill>
                  <a:prstClr val="black"/>
                </a:solidFill>
                <a:latin typeface="Arial" panose="020B0604020202020204" pitchFamily="34" charset="0"/>
                <a:cs typeface="Arial" panose="020B0604020202020204" pitchFamily="34" charset="0"/>
              </a:rPr>
              <a:t> $14 B </a:t>
            </a:r>
            <a:r>
              <a:rPr lang="en-US" sz="1200" dirty="0">
                <a:solidFill>
                  <a:prstClr val="black"/>
                </a:solidFill>
                <a:latin typeface="Arial" panose="020B0604020202020204" pitchFamily="34" charset="0"/>
                <a:cs typeface="Arial" panose="020B0604020202020204" pitchFamily="34" charset="0"/>
              </a:rPr>
              <a:t>(as </a:t>
            </a:r>
            <a:r>
              <a:rPr lang="en-US" sz="1200">
                <a:solidFill>
                  <a:prstClr val="black"/>
                </a:solidFill>
                <a:latin typeface="Arial" panose="020B0604020202020204" pitchFamily="34" charset="0"/>
                <a:cs typeface="Arial" panose="020B0604020202020204" pitchFamily="34" charset="0"/>
              </a:rPr>
              <a:t>of 3/31/21)</a:t>
            </a:r>
            <a:endParaRPr lang="en-US" sz="1200" dirty="0">
              <a:solidFill>
                <a:prstClr val="black"/>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85</a:t>
            </a:fld>
            <a:endParaRPr lang="en-US">
              <a:solidFill>
                <a:prstClr val="black">
                  <a:tint val="75000"/>
                </a:prstClr>
              </a:solidFill>
            </a:endParaRPr>
          </a:p>
        </p:txBody>
      </p:sp>
    </p:spTree>
    <p:extLst>
      <p:ext uri="{BB962C8B-B14F-4D97-AF65-F5344CB8AC3E}">
        <p14:creationId xmlns:p14="http://schemas.microsoft.com/office/powerpoint/2010/main" val="12067056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PENSION PLAN AND INVESTMENT PLAN</a:t>
            </a:r>
            <a:endParaRPr lang="en-US" sz="2400" dirty="0"/>
          </a:p>
        </p:txBody>
      </p:sp>
      <p:sp>
        <p:nvSpPr>
          <p:cNvPr id="3" name="Content Placeholder 2"/>
          <p:cNvSpPr>
            <a:spLocks noGrp="1"/>
          </p:cNvSpPr>
          <p:nvPr>
            <p:ph idx="1"/>
          </p:nvPr>
        </p:nvSpPr>
        <p:spPr>
          <a:xfrm>
            <a:off x="685800" y="1371600"/>
            <a:ext cx="7658100" cy="3314700"/>
          </a:xfrm>
        </p:spPr>
        <p:txBody>
          <a:bodyPr>
            <a:noAutofit/>
          </a:bodyPr>
          <a:lstStyle/>
          <a:p>
            <a:r>
              <a:rPr lang="en-US" sz="1650" dirty="0">
                <a:latin typeface="Arial" panose="020B0604020202020204" pitchFamily="34" charset="0"/>
                <a:cs typeface="Arial" panose="020B0604020202020204" pitchFamily="34" charset="0"/>
              </a:rPr>
              <a:t>New employees, at the time of hire, make an initial choice to enroll in one of the two Plans – the Pension Plan or Investment Plan.</a:t>
            </a:r>
          </a:p>
          <a:p>
            <a:pPr marL="0" indent="0">
              <a:buNone/>
            </a:pPr>
            <a:endParaRPr lang="en-US" sz="1650" dirty="0">
              <a:latin typeface="Arial" panose="020B0604020202020204" pitchFamily="34" charset="0"/>
              <a:cs typeface="Arial" panose="020B0604020202020204" pitchFamily="34" charset="0"/>
            </a:endParaRPr>
          </a:p>
          <a:p>
            <a:r>
              <a:rPr lang="en-US" sz="1650" dirty="0">
                <a:latin typeface="Arial" panose="020B0604020202020204" pitchFamily="34" charset="0"/>
                <a:cs typeface="Arial" panose="020B0604020202020204" pitchFamily="34" charset="0"/>
              </a:rPr>
              <a:t>The Division of Retirement within the Department of Management Services is responsible for the day-to-day administration of the Pension Plan.</a:t>
            </a:r>
          </a:p>
          <a:p>
            <a:pPr marL="0" indent="0">
              <a:buNone/>
            </a:pPr>
            <a:endParaRPr lang="en-US" sz="1650" dirty="0">
              <a:latin typeface="Arial" panose="020B0604020202020204" pitchFamily="34" charset="0"/>
              <a:cs typeface="Arial" panose="020B0604020202020204" pitchFamily="34" charset="0"/>
            </a:endParaRPr>
          </a:p>
          <a:p>
            <a:r>
              <a:rPr lang="en-US" sz="1650" dirty="0">
                <a:latin typeface="Arial" panose="020B0604020202020204" pitchFamily="34" charset="0"/>
                <a:cs typeface="Arial" panose="020B0604020202020204" pitchFamily="34" charset="0"/>
              </a:rPr>
              <a:t>The State Board of Administration (SBA) is responsible for the day-to-day administration of the Investment Plan.</a:t>
            </a:r>
          </a:p>
          <a:p>
            <a:pPr lvl="1"/>
            <a:r>
              <a:rPr lang="en-US" sz="1650" dirty="0">
                <a:latin typeface="Arial" panose="020B0604020202020204" pitchFamily="34" charset="0"/>
                <a:cs typeface="Arial" panose="020B0604020202020204" pitchFamily="34" charset="0"/>
              </a:rPr>
              <a:t>All major components – recordkeeping, custodian services, benefit payments are outsourced as mandated by Florida Statutes.</a:t>
            </a:r>
          </a:p>
        </p:txBody>
      </p:sp>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86</a:t>
            </a:fld>
            <a:endParaRPr lang="en-US">
              <a:solidFill>
                <a:prstClr val="black">
                  <a:tint val="75000"/>
                </a:prstClr>
              </a:solidFill>
            </a:endParaRPr>
          </a:p>
        </p:txBody>
      </p:sp>
    </p:spTree>
    <p:extLst>
      <p:ext uri="{BB962C8B-B14F-4D97-AF65-F5344CB8AC3E}">
        <p14:creationId xmlns:p14="http://schemas.microsoft.com/office/powerpoint/2010/main" val="20849916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GOVERNANCE</a:t>
            </a:r>
          </a:p>
        </p:txBody>
      </p:sp>
      <p:sp>
        <p:nvSpPr>
          <p:cNvPr id="3" name="Content Placeholder 2"/>
          <p:cNvSpPr>
            <a:spLocks noGrp="1"/>
          </p:cNvSpPr>
          <p:nvPr>
            <p:ph idx="1"/>
          </p:nvPr>
        </p:nvSpPr>
        <p:spPr>
          <a:xfrm>
            <a:off x="685800" y="1200151"/>
            <a:ext cx="8058150" cy="3508773"/>
          </a:xfrm>
        </p:spPr>
        <p:txBody>
          <a:bodyPr>
            <a:noAutofit/>
          </a:bodyPr>
          <a:lstStyle/>
          <a:p>
            <a:r>
              <a:rPr lang="en-US" sz="1650" dirty="0">
                <a:latin typeface="Arial" panose="020B0604020202020204" pitchFamily="34" charset="0"/>
                <a:cs typeface="Arial" panose="020B0604020202020204" pitchFamily="34" charset="0"/>
              </a:rPr>
              <a:t>Section 121.4501 – Florida Legislature passed legislation in 2000 mandating the establishment of a defined contribution plan under the FRS. It also included provisions for an educational component for ALL FRS employees.  </a:t>
            </a:r>
          </a:p>
          <a:p>
            <a:pPr lvl="1"/>
            <a:r>
              <a:rPr lang="en-US" sz="1500" dirty="0">
                <a:latin typeface="Arial" panose="020B0604020202020204" pitchFamily="34" charset="0"/>
                <a:cs typeface="Arial" panose="020B0604020202020204" pitchFamily="34" charset="0"/>
              </a:rPr>
              <a:t>Directed that the State Board of Administration Trustees (Trustees) would be the responsible governing entity.</a:t>
            </a:r>
          </a:p>
          <a:p>
            <a:pPr marL="342900" lvl="1" indent="0">
              <a:buNone/>
            </a:pPr>
            <a:endParaRPr lang="en-US" sz="1500" dirty="0">
              <a:latin typeface="Arial" panose="020B0604020202020204" pitchFamily="34" charset="0"/>
              <a:cs typeface="Arial" panose="020B0604020202020204" pitchFamily="34" charset="0"/>
            </a:endParaRPr>
          </a:p>
          <a:p>
            <a:r>
              <a:rPr lang="en-US" sz="1650" dirty="0">
                <a:latin typeface="Arial" panose="020B0604020202020204" pitchFamily="34" charset="0"/>
                <a:cs typeface="Arial" panose="020B0604020202020204" pitchFamily="34" charset="0"/>
              </a:rPr>
              <a:t>Executive Director &amp; Chief Investment Officer (ED &amp; CIO)  </a:t>
            </a:r>
          </a:p>
          <a:p>
            <a:pPr lvl="1"/>
            <a:r>
              <a:rPr lang="en-US" sz="1500" dirty="0">
                <a:latin typeface="Arial" panose="020B0604020202020204" pitchFamily="34" charset="0"/>
                <a:cs typeface="Arial" panose="020B0604020202020204" pitchFamily="34" charset="0"/>
              </a:rPr>
              <a:t>Delegated authority by Trustees to oversee the implementation and ongoing oversight of the Investment Plan.</a:t>
            </a:r>
          </a:p>
          <a:p>
            <a:pPr marL="342900" lvl="1" indent="0">
              <a:buNone/>
            </a:pPr>
            <a:endParaRPr lang="en-US" sz="1500" dirty="0">
              <a:latin typeface="Arial" panose="020B0604020202020204" pitchFamily="34" charset="0"/>
              <a:cs typeface="Arial" panose="020B0604020202020204" pitchFamily="34" charset="0"/>
            </a:endParaRPr>
          </a:p>
          <a:p>
            <a:r>
              <a:rPr lang="en-US" sz="1650" dirty="0">
                <a:latin typeface="Arial" panose="020B0604020202020204" pitchFamily="34" charset="0"/>
                <a:cs typeface="Arial" panose="020B0604020202020204" pitchFamily="34" charset="0"/>
              </a:rPr>
              <a:t>Deputy Executive Director and Deputy Chief Investment Officer  </a:t>
            </a:r>
          </a:p>
          <a:p>
            <a:pPr lvl="1"/>
            <a:r>
              <a:rPr lang="en-US" sz="1500" dirty="0">
                <a:latin typeface="Arial" panose="020B0604020202020204" pitchFamily="34" charset="0"/>
                <a:cs typeface="Arial" panose="020B0604020202020204" pitchFamily="34" charset="0"/>
              </a:rPr>
              <a:t>Provide guidance and input on Investment Plan administration and investment funds</a:t>
            </a:r>
            <a:r>
              <a:rPr lang="en-US" sz="1650" dirty="0">
                <a:latin typeface="Arial" panose="020B0604020202020204" pitchFamily="34" charset="0"/>
                <a:cs typeface="Arial" panose="020B0604020202020204" pitchFamily="34" charset="0"/>
              </a:rPr>
              <a:t>.</a:t>
            </a:r>
          </a:p>
          <a:p>
            <a:pPr marL="0" indent="0">
              <a:buNone/>
            </a:pPr>
            <a:endParaRPr lang="en-US" sz="165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87</a:t>
            </a:fld>
            <a:endParaRPr lang="en-US">
              <a:solidFill>
                <a:prstClr val="black">
                  <a:tint val="75000"/>
                </a:prstClr>
              </a:solidFill>
            </a:endParaRPr>
          </a:p>
        </p:txBody>
      </p:sp>
    </p:spTree>
    <p:extLst>
      <p:ext uri="{BB962C8B-B14F-4D97-AF65-F5344CB8AC3E}">
        <p14:creationId xmlns:p14="http://schemas.microsoft.com/office/powerpoint/2010/main" val="2916892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GOVERNANCE</a:t>
            </a:r>
          </a:p>
        </p:txBody>
      </p:sp>
      <p:sp>
        <p:nvSpPr>
          <p:cNvPr id="3" name="Content Placeholder 2"/>
          <p:cNvSpPr>
            <a:spLocks noGrp="1"/>
          </p:cNvSpPr>
          <p:nvPr>
            <p:ph idx="1"/>
          </p:nvPr>
        </p:nvSpPr>
        <p:spPr>
          <a:xfrm>
            <a:off x="685800" y="1200151"/>
            <a:ext cx="8058150" cy="3508773"/>
          </a:xfrm>
        </p:spPr>
        <p:txBody>
          <a:bodyPr>
            <a:noAutofit/>
          </a:bodyPr>
          <a:lstStyle/>
          <a:p>
            <a:pPr marL="342900" lvl="1" indent="0">
              <a:buNone/>
            </a:pPr>
            <a:endParaRPr lang="en-US" sz="1650" dirty="0">
              <a:latin typeface="Arial" panose="020B0604020202020204" pitchFamily="34" charset="0"/>
              <a:cs typeface="Arial" panose="020B0604020202020204" pitchFamily="34" charset="0"/>
            </a:endParaRPr>
          </a:p>
          <a:p>
            <a:r>
              <a:rPr lang="en-US" sz="1650" dirty="0">
                <a:latin typeface="Arial" panose="020B0604020202020204" pitchFamily="34" charset="0"/>
                <a:cs typeface="Arial" panose="020B0604020202020204" pitchFamily="34" charset="0"/>
              </a:rPr>
              <a:t>Chief of Defined Contribution Programs </a:t>
            </a:r>
          </a:p>
          <a:p>
            <a:pPr lvl="1"/>
            <a:r>
              <a:rPr lang="en-US" sz="1500" dirty="0">
                <a:latin typeface="Arial" panose="020B0604020202020204" pitchFamily="34" charset="0"/>
                <a:cs typeface="Arial" panose="020B0604020202020204" pitchFamily="34" charset="0"/>
              </a:rPr>
              <a:t>Delegated authority by ED &amp; CIO to oversee the administrative duties and responsibilities for the contract management of </a:t>
            </a:r>
            <a:r>
              <a:rPr lang="en-US" sz="1500">
                <a:latin typeface="Arial" panose="020B0604020202020204" pitchFamily="34" charset="0"/>
                <a:cs typeface="Arial" panose="020B0604020202020204" pitchFamily="34" charset="0"/>
              </a:rPr>
              <a:t>all service </a:t>
            </a:r>
            <a:r>
              <a:rPr lang="en-US" sz="1500" dirty="0">
                <a:latin typeface="Arial" panose="020B0604020202020204" pitchFamily="34" charset="0"/>
                <a:cs typeface="Arial" panose="020B0604020202020204" pitchFamily="34" charset="0"/>
              </a:rPr>
              <a:t>providers for the Investment Plan and the Financial Guidance Program</a:t>
            </a:r>
            <a:r>
              <a:rPr lang="en-US" sz="1650" dirty="0">
                <a:latin typeface="Arial" panose="020B0604020202020204" pitchFamily="34" charset="0"/>
                <a:cs typeface="Arial" panose="020B0604020202020204" pitchFamily="34" charset="0"/>
              </a:rPr>
              <a:t>.</a:t>
            </a:r>
          </a:p>
          <a:p>
            <a:pPr marL="342900" lvl="1" indent="0">
              <a:buNone/>
            </a:pPr>
            <a:endParaRPr lang="en-US" sz="1650" dirty="0">
              <a:latin typeface="Arial" panose="020B0604020202020204" pitchFamily="34" charset="0"/>
              <a:cs typeface="Arial" panose="020B0604020202020204" pitchFamily="34" charset="0"/>
            </a:endParaRPr>
          </a:p>
          <a:p>
            <a:r>
              <a:rPr lang="en-US" sz="1650" dirty="0">
                <a:latin typeface="Arial" panose="020B0604020202020204" pitchFamily="34" charset="0"/>
                <a:cs typeface="Arial" panose="020B0604020202020204" pitchFamily="34" charset="0"/>
              </a:rPr>
              <a:t>Investment Advisory Council (IAC)</a:t>
            </a:r>
          </a:p>
          <a:p>
            <a:pPr lvl="1"/>
            <a:r>
              <a:rPr lang="en-US" sz="1500" dirty="0">
                <a:latin typeface="Arial" panose="020B0604020202020204" pitchFamily="34" charset="0"/>
                <a:cs typeface="Arial" panose="020B0604020202020204" pitchFamily="34" charset="0"/>
              </a:rPr>
              <a:t>Sections 121.4501(12) and (14)  – states role of the IAC to the Investment Plan:</a:t>
            </a:r>
          </a:p>
          <a:p>
            <a:pPr lvl="2"/>
            <a:r>
              <a:rPr lang="en-US" sz="1500" dirty="0">
                <a:latin typeface="Arial" panose="020B0604020202020204" pitchFamily="34" charset="0"/>
                <a:cs typeface="Arial" panose="020B0604020202020204" pitchFamily="34" charset="0"/>
              </a:rPr>
              <a:t>Assist the SBA with administering the Investment Plan.</a:t>
            </a:r>
          </a:p>
          <a:p>
            <a:pPr lvl="2"/>
            <a:r>
              <a:rPr lang="en-US" sz="1500" dirty="0">
                <a:latin typeface="Arial" panose="020B0604020202020204" pitchFamily="34" charset="0"/>
                <a:cs typeface="Arial" panose="020B0604020202020204" pitchFamily="34" charset="0"/>
              </a:rPr>
              <a:t>May provide comments on recommendations on providers and investment products. </a:t>
            </a:r>
          </a:p>
          <a:p>
            <a:pPr lvl="2"/>
            <a:r>
              <a:rPr lang="en-US" sz="1500" dirty="0">
                <a:latin typeface="Arial" panose="020B0604020202020204" pitchFamily="34" charset="0"/>
                <a:cs typeface="Arial" panose="020B0604020202020204" pitchFamily="34" charset="0"/>
              </a:rPr>
              <a:t>Will review any proposed changes to the Investment Policy Statement and present the result of the review to the Trustees.  </a:t>
            </a:r>
          </a:p>
          <a:p>
            <a:pPr lvl="1"/>
            <a:endParaRPr lang="en-US" sz="165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88</a:t>
            </a:fld>
            <a:endParaRPr lang="en-US">
              <a:solidFill>
                <a:prstClr val="black">
                  <a:tint val="75000"/>
                </a:prstClr>
              </a:solidFill>
            </a:endParaRPr>
          </a:p>
        </p:txBody>
      </p:sp>
    </p:spTree>
    <p:extLst>
      <p:ext uri="{BB962C8B-B14F-4D97-AF65-F5344CB8AC3E}">
        <p14:creationId xmlns:p14="http://schemas.microsoft.com/office/powerpoint/2010/main" val="7800486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5751"/>
            <a:ext cx="7029450" cy="1018784"/>
          </a:xfrm>
        </p:spPr>
        <p:txBody>
          <a:bodyPr>
            <a:noAutofit/>
          </a:bodyPr>
          <a:lstStyle/>
          <a:p>
            <a:pPr algn="ctr"/>
            <a:r>
              <a:rPr lang="en-US" sz="2400" b="1" dirty="0"/>
              <a:t>OFFICE OF DEFINED CONTRIBUTION PROGRAMS</a:t>
            </a:r>
            <a:br>
              <a:rPr lang="en-US" sz="2400" b="1" dirty="0"/>
            </a:br>
            <a:r>
              <a:rPr lang="en-US" sz="2025" b="1" dirty="0"/>
              <a:t>Organizational Chart</a:t>
            </a:r>
          </a:p>
        </p:txBody>
      </p:sp>
      <p:sp>
        <p:nvSpPr>
          <p:cNvPr id="4" name="Rectangle 3"/>
          <p:cNvSpPr/>
          <p:nvPr/>
        </p:nvSpPr>
        <p:spPr>
          <a:xfrm>
            <a:off x="3913010" y="1671638"/>
            <a:ext cx="1181723" cy="329168"/>
          </a:xfrm>
          <a:prstGeom prst="rect">
            <a:avLst/>
          </a:prstGeom>
          <a:solidFill>
            <a:srgbClr val="EDF1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563" kern="0" spc="-3" dirty="0" err="1">
                <a:solidFill>
                  <a:sysClr val="windowText" lastClr="000000"/>
                </a:solidFill>
                <a:latin typeface="Arial" panose="020B0604020202020204" pitchFamily="34" charset="0"/>
                <a:ea typeface="Calibri"/>
                <a:cs typeface="Arial" panose="020B0604020202020204" pitchFamily="34" charset="0"/>
              </a:rPr>
              <a:t>Ashbel</a:t>
            </a:r>
            <a:r>
              <a:rPr lang="en-US" sz="563" kern="0" spc="-3" dirty="0">
                <a:solidFill>
                  <a:sysClr val="windowText" lastClr="000000"/>
                </a:solidFill>
                <a:latin typeface="Arial" panose="020B0604020202020204" pitchFamily="34" charset="0"/>
                <a:ea typeface="Calibri"/>
                <a:cs typeface="Arial" panose="020B0604020202020204" pitchFamily="34" charset="0"/>
              </a:rPr>
              <a:t> Williams</a:t>
            </a:r>
          </a:p>
          <a:p>
            <a:pPr algn="ctr" defTabSz="685800">
              <a:defRPr/>
            </a:pPr>
            <a:r>
              <a:rPr lang="en-US" sz="563" kern="0" spc="-3" dirty="0">
                <a:solidFill>
                  <a:sysClr val="windowText" lastClr="000000"/>
                </a:solidFill>
                <a:latin typeface="Arial" panose="020B0604020202020204" pitchFamily="34" charset="0"/>
                <a:ea typeface="Calibri"/>
                <a:cs typeface="Arial" panose="020B0604020202020204" pitchFamily="34" charset="0"/>
              </a:rPr>
              <a:t>ED &amp; CIO</a:t>
            </a:r>
          </a:p>
        </p:txBody>
      </p:sp>
      <p:sp>
        <p:nvSpPr>
          <p:cNvPr id="5" name="Text Box 144"/>
          <p:cNvSpPr txBox="1">
            <a:spLocks noChangeArrowheads="1"/>
          </p:cNvSpPr>
          <p:nvPr/>
        </p:nvSpPr>
        <p:spPr bwMode="auto">
          <a:xfrm>
            <a:off x="3909679" y="2473191"/>
            <a:ext cx="1071563" cy="421901"/>
          </a:xfrm>
          <a:prstGeom prst="rect">
            <a:avLst/>
          </a:prstGeom>
          <a:solidFill>
            <a:srgbClr val="EDF1ED"/>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en-US"/>
            </a:defPPr>
            <a:lvl1pPr indent="353060">
              <a:lnSpc>
                <a:spcPts val="1025"/>
              </a:lnSpc>
              <a:defRPr sz="1000" kern="0" spc="-5">
                <a:solidFill>
                  <a:sysClr val="windowText" lastClr="000000"/>
                </a:solidFill>
                <a:latin typeface="Aria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indent="0" algn="ctr" defTabSz="685800">
              <a:lnSpc>
                <a:spcPts val="563"/>
              </a:lnSpc>
            </a:pPr>
            <a:r>
              <a:rPr lang="en-US" sz="563" spc="-4" dirty="0"/>
              <a:t>Daniel Beard</a:t>
            </a:r>
          </a:p>
          <a:p>
            <a:pPr indent="0" algn="ctr" defTabSz="685800">
              <a:lnSpc>
                <a:spcPts val="563"/>
              </a:lnSpc>
            </a:pPr>
            <a:r>
              <a:rPr lang="en-US" sz="563" spc="-4" dirty="0"/>
              <a:t>Chief of Defined </a:t>
            </a:r>
          </a:p>
          <a:p>
            <a:pPr indent="0" algn="ctr" defTabSz="685800">
              <a:lnSpc>
                <a:spcPts val="563"/>
              </a:lnSpc>
            </a:pPr>
            <a:r>
              <a:rPr lang="en-US" sz="563" spc="-4" dirty="0"/>
              <a:t>Contribution Programs </a:t>
            </a:r>
          </a:p>
        </p:txBody>
      </p:sp>
      <p:sp>
        <p:nvSpPr>
          <p:cNvPr id="6" name="Text Box 144"/>
          <p:cNvSpPr txBox="1">
            <a:spLocks noChangeArrowheads="1"/>
          </p:cNvSpPr>
          <p:nvPr/>
        </p:nvSpPr>
        <p:spPr bwMode="auto">
          <a:xfrm>
            <a:off x="2686051" y="2068910"/>
            <a:ext cx="1103606" cy="336176"/>
          </a:xfrm>
          <a:prstGeom prst="rect">
            <a:avLst/>
          </a:prstGeom>
          <a:solidFill>
            <a:srgbClr val="EDF1ED"/>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en-US"/>
            </a:defPPr>
            <a:lvl1pPr indent="353060">
              <a:lnSpc>
                <a:spcPts val="1025"/>
              </a:lnSpc>
              <a:defRPr sz="1000" kern="0" spc="-5">
                <a:solidFill>
                  <a:sysClr val="windowText" lastClr="000000"/>
                </a:solidFill>
                <a:latin typeface="Aria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indent="0" algn="ctr" defTabSz="685800">
              <a:lnSpc>
                <a:spcPts val="563"/>
              </a:lnSpc>
            </a:pPr>
            <a:r>
              <a:rPr lang="en-US" sz="563" spc="-4" dirty="0">
                <a:cs typeface="Arial"/>
              </a:rPr>
              <a:t>Kent Perez</a:t>
            </a:r>
            <a:endParaRPr lang="en-US" sz="563" spc="-4" dirty="0"/>
          </a:p>
          <a:p>
            <a:pPr indent="0" algn="ctr" defTabSz="685800">
              <a:lnSpc>
                <a:spcPts val="563"/>
              </a:lnSpc>
            </a:pPr>
            <a:r>
              <a:rPr lang="en-US" sz="563" spc="-4" dirty="0"/>
              <a:t>Deputy Executive Director</a:t>
            </a:r>
          </a:p>
        </p:txBody>
      </p:sp>
      <p:cxnSp>
        <p:nvCxnSpPr>
          <p:cNvPr id="8" name="Straight Connector 7"/>
          <p:cNvCxnSpPr>
            <a:endCxn id="5" idx="0"/>
          </p:cNvCxnSpPr>
          <p:nvPr/>
        </p:nvCxnSpPr>
        <p:spPr>
          <a:xfrm>
            <a:off x="4444627" y="2000805"/>
            <a:ext cx="833" cy="4723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3"/>
            <a:endCxn id="24" idx="1"/>
          </p:cNvCxnSpPr>
          <p:nvPr/>
        </p:nvCxnSpPr>
        <p:spPr>
          <a:xfrm flipV="1">
            <a:off x="3789656" y="2225897"/>
            <a:ext cx="1403040" cy="11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Box 146"/>
          <p:cNvSpPr txBox="1">
            <a:spLocks noChangeArrowheads="1"/>
          </p:cNvSpPr>
          <p:nvPr/>
        </p:nvSpPr>
        <p:spPr bwMode="auto">
          <a:xfrm>
            <a:off x="2539153" y="3348666"/>
            <a:ext cx="857250" cy="353681"/>
          </a:xfrm>
          <a:prstGeom prst="rect">
            <a:avLst/>
          </a:prstGeom>
          <a:solidFill>
            <a:srgbClr val="EDF1ED"/>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en-US"/>
            </a:defPPr>
            <a:lvl1pPr indent="0" algn="ctr">
              <a:lnSpc>
                <a:spcPts val="1000"/>
              </a:lnSpc>
              <a:defRPr sz="1000" kern="0" spc="-5">
                <a:solidFill>
                  <a:sysClr val="windowText" lastClr="000000"/>
                </a:solidFill>
                <a:latin typeface="Aria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lnSpc>
                <a:spcPts val="750"/>
              </a:lnSpc>
            </a:pPr>
            <a:r>
              <a:rPr lang="en-US" sz="563" spc="-4" dirty="0"/>
              <a:t>Mini Watson</a:t>
            </a:r>
          </a:p>
          <a:p>
            <a:pPr defTabSz="685800">
              <a:lnSpc>
                <a:spcPts val="750"/>
              </a:lnSpc>
            </a:pPr>
            <a:r>
              <a:rPr lang="en-US" sz="563" spc="-4" dirty="0"/>
              <a:t>Director of Administration</a:t>
            </a:r>
          </a:p>
        </p:txBody>
      </p:sp>
      <p:sp>
        <p:nvSpPr>
          <p:cNvPr id="17" name="Text Box 147"/>
          <p:cNvSpPr txBox="1">
            <a:spLocks noChangeArrowheads="1"/>
          </p:cNvSpPr>
          <p:nvPr/>
        </p:nvSpPr>
        <p:spPr bwMode="auto">
          <a:xfrm>
            <a:off x="4702253" y="3335242"/>
            <a:ext cx="893272" cy="367104"/>
          </a:xfrm>
          <a:prstGeom prst="rect">
            <a:avLst/>
          </a:prstGeom>
          <a:solidFill>
            <a:srgbClr val="EDF1ED"/>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en-US"/>
            </a:defPPr>
            <a:lvl1pPr indent="0" algn="ctr">
              <a:lnSpc>
                <a:spcPts val="1000"/>
              </a:lnSpc>
              <a:defRPr sz="1000" kern="0" spc="-5">
                <a:solidFill>
                  <a:sysClr val="windowText" lastClr="000000"/>
                </a:solidFill>
                <a:latin typeface="Aria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lnSpc>
                <a:spcPts val="750"/>
              </a:lnSpc>
            </a:pPr>
            <a:r>
              <a:rPr lang="en-US" sz="563" spc="-4" dirty="0"/>
              <a:t>Stephen Tabb</a:t>
            </a:r>
          </a:p>
          <a:p>
            <a:pPr defTabSz="685800">
              <a:lnSpc>
                <a:spcPts val="750"/>
              </a:lnSpc>
            </a:pPr>
            <a:r>
              <a:rPr lang="en-US" sz="563" spc="-4" dirty="0"/>
              <a:t>Director of Investment Management</a:t>
            </a:r>
          </a:p>
        </p:txBody>
      </p:sp>
      <p:sp>
        <p:nvSpPr>
          <p:cNvPr id="18" name="Text Box 148"/>
          <p:cNvSpPr txBox="1">
            <a:spLocks noChangeArrowheads="1"/>
          </p:cNvSpPr>
          <p:nvPr/>
        </p:nvSpPr>
        <p:spPr bwMode="auto">
          <a:xfrm>
            <a:off x="5766161" y="3335241"/>
            <a:ext cx="820377" cy="351774"/>
          </a:xfrm>
          <a:prstGeom prst="rect">
            <a:avLst/>
          </a:prstGeom>
          <a:solidFill>
            <a:srgbClr val="EDF1ED"/>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en-US"/>
            </a:defPPr>
            <a:lvl1pPr indent="0" algn="ctr">
              <a:lnSpc>
                <a:spcPts val="1000"/>
              </a:lnSpc>
              <a:defRPr sz="1000" kern="0" spc="-5">
                <a:solidFill>
                  <a:sysClr val="windowText" lastClr="000000"/>
                </a:solidFill>
                <a:latin typeface="Arial"/>
                <a:ea typeface="Calibri"/>
                <a:cs typeface="Times New Roman"/>
              </a:defRPr>
            </a:lvl1pPr>
          </a:lstStyle>
          <a:p>
            <a:pPr defTabSz="685800">
              <a:lnSpc>
                <a:spcPts val="750"/>
              </a:lnSpc>
            </a:pPr>
            <a:r>
              <a:rPr lang="en-US" sz="563" spc="-4" dirty="0"/>
              <a:t>Walter Kelleher</a:t>
            </a:r>
          </a:p>
          <a:p>
            <a:pPr defTabSz="685800">
              <a:lnSpc>
                <a:spcPts val="750"/>
              </a:lnSpc>
            </a:pPr>
            <a:r>
              <a:rPr lang="en-US" sz="563" spc="-4" dirty="0"/>
              <a:t>Director of Educational Services</a:t>
            </a:r>
          </a:p>
        </p:txBody>
      </p:sp>
      <p:sp>
        <p:nvSpPr>
          <p:cNvPr id="19" name="Text Box 149"/>
          <p:cNvSpPr txBox="1">
            <a:spLocks noChangeArrowheads="1"/>
          </p:cNvSpPr>
          <p:nvPr/>
        </p:nvSpPr>
        <p:spPr bwMode="auto">
          <a:xfrm>
            <a:off x="3543302" y="3335242"/>
            <a:ext cx="960569" cy="367104"/>
          </a:xfrm>
          <a:prstGeom prst="rect">
            <a:avLst/>
          </a:prstGeom>
          <a:solidFill>
            <a:srgbClr val="EDF1ED"/>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en-US"/>
            </a:defPPr>
            <a:lvl1pPr indent="0" algn="ctr">
              <a:lnSpc>
                <a:spcPts val="1000"/>
              </a:lnSpc>
              <a:defRPr sz="1000" kern="0" spc="-5">
                <a:solidFill>
                  <a:sysClr val="windowText" lastClr="000000"/>
                </a:solidFill>
                <a:latin typeface="Aria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lnSpc>
                <a:spcPts val="750"/>
              </a:lnSpc>
            </a:pPr>
            <a:r>
              <a:rPr lang="en-US" sz="525" spc="-4" dirty="0">
                <a:solidFill>
                  <a:prstClr val="black"/>
                </a:solidFill>
              </a:rPr>
              <a:t>Allison Olson</a:t>
            </a:r>
          </a:p>
          <a:p>
            <a:pPr defTabSz="685800">
              <a:lnSpc>
                <a:spcPts val="750"/>
              </a:lnSpc>
            </a:pPr>
            <a:r>
              <a:rPr lang="en-US" sz="525" spc="-4" dirty="0"/>
              <a:t>Director of Policy, Risk Management &amp; Compliance</a:t>
            </a:r>
          </a:p>
        </p:txBody>
      </p:sp>
      <p:sp>
        <p:nvSpPr>
          <p:cNvPr id="20" name="Text Box 146"/>
          <p:cNvSpPr txBox="1">
            <a:spLocks noChangeArrowheads="1"/>
          </p:cNvSpPr>
          <p:nvPr/>
        </p:nvSpPr>
        <p:spPr bwMode="auto">
          <a:xfrm>
            <a:off x="2544653" y="3888503"/>
            <a:ext cx="625697" cy="290619"/>
          </a:xfrm>
          <a:prstGeom prst="rect">
            <a:avLst/>
          </a:prstGeom>
          <a:solidFill>
            <a:srgbClr val="EDF1ED"/>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en-US"/>
            </a:defPPr>
            <a:lvl1pPr indent="0" algn="ctr">
              <a:lnSpc>
                <a:spcPts val="1000"/>
              </a:lnSpc>
              <a:defRPr sz="1000" kern="0" spc="-5">
                <a:solidFill>
                  <a:sysClr val="windowText" lastClr="000000"/>
                </a:solidFill>
                <a:latin typeface="Aria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lnSpc>
                <a:spcPts val="750"/>
              </a:lnSpc>
            </a:pPr>
            <a:r>
              <a:rPr lang="en-US" sz="563" spc="-4" dirty="0"/>
              <a:t>Cindy Morea</a:t>
            </a:r>
          </a:p>
          <a:p>
            <a:pPr defTabSz="685800">
              <a:lnSpc>
                <a:spcPts val="750"/>
              </a:lnSpc>
            </a:pPr>
            <a:r>
              <a:rPr lang="en-US" sz="563" spc="-4" dirty="0"/>
              <a:t>Fiscal Analyst</a:t>
            </a:r>
          </a:p>
        </p:txBody>
      </p:sp>
      <p:cxnSp>
        <p:nvCxnSpPr>
          <p:cNvPr id="25" name="Straight Connector 24"/>
          <p:cNvCxnSpPr>
            <a:cxnSpLocks/>
            <a:endCxn id="20" idx="0"/>
          </p:cNvCxnSpPr>
          <p:nvPr/>
        </p:nvCxnSpPr>
        <p:spPr>
          <a:xfrm flipH="1">
            <a:off x="2857502" y="3702346"/>
            <a:ext cx="1" cy="1861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p:cNvCxnSpPr>
          <p:nvPr/>
        </p:nvCxnSpPr>
        <p:spPr>
          <a:xfrm flipH="1">
            <a:off x="4444627" y="2895091"/>
            <a:ext cx="833" cy="3195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2857500" y="3214688"/>
            <a:ext cx="3257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57500" y="3214689"/>
            <a:ext cx="0" cy="133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endCxn id="19" idx="0"/>
          </p:cNvCxnSpPr>
          <p:nvPr/>
        </p:nvCxnSpPr>
        <p:spPr>
          <a:xfrm>
            <a:off x="4023586" y="3214688"/>
            <a:ext cx="1" cy="120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17" idx="0"/>
          </p:cNvCxnSpPr>
          <p:nvPr/>
        </p:nvCxnSpPr>
        <p:spPr>
          <a:xfrm>
            <a:off x="5148888" y="3214688"/>
            <a:ext cx="0" cy="120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115050" y="3214688"/>
            <a:ext cx="0" cy="120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Box 146"/>
          <p:cNvSpPr txBox="1">
            <a:spLocks noChangeArrowheads="1"/>
          </p:cNvSpPr>
          <p:nvPr/>
        </p:nvSpPr>
        <p:spPr bwMode="auto">
          <a:xfrm>
            <a:off x="3710738" y="3900488"/>
            <a:ext cx="625697" cy="290619"/>
          </a:xfrm>
          <a:prstGeom prst="rect">
            <a:avLst/>
          </a:prstGeom>
          <a:solidFill>
            <a:srgbClr val="EDF1ED"/>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en-US"/>
            </a:defPPr>
            <a:lvl1pPr indent="0" algn="ctr">
              <a:lnSpc>
                <a:spcPts val="1000"/>
              </a:lnSpc>
              <a:defRPr sz="1000" kern="0" spc="-5">
                <a:solidFill>
                  <a:sysClr val="windowText" lastClr="000000"/>
                </a:solidFill>
                <a:latin typeface="Aria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lnSpc>
                <a:spcPts val="750"/>
              </a:lnSpc>
            </a:pPr>
            <a:r>
              <a:rPr lang="en-US" sz="563" spc="-4" dirty="0"/>
              <a:t>Ruthie Bianco</a:t>
            </a:r>
          </a:p>
          <a:p>
            <a:pPr defTabSz="685800">
              <a:lnSpc>
                <a:spcPts val="750"/>
              </a:lnSpc>
            </a:pPr>
            <a:r>
              <a:rPr lang="en-US" sz="563" spc="-4" dirty="0"/>
              <a:t>DC Specialist</a:t>
            </a:r>
          </a:p>
        </p:txBody>
      </p:sp>
      <p:cxnSp>
        <p:nvCxnSpPr>
          <p:cNvPr id="22" name="Straight Connector 21"/>
          <p:cNvCxnSpPr>
            <a:stCxn id="21" idx="0"/>
            <a:endCxn id="19" idx="2"/>
          </p:cNvCxnSpPr>
          <p:nvPr/>
        </p:nvCxnSpPr>
        <p:spPr>
          <a:xfrm flipV="1">
            <a:off x="4023585" y="3702346"/>
            <a:ext cx="0" cy="198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Box 144"/>
          <p:cNvSpPr txBox="1">
            <a:spLocks noChangeArrowheads="1"/>
          </p:cNvSpPr>
          <p:nvPr/>
        </p:nvSpPr>
        <p:spPr bwMode="auto">
          <a:xfrm>
            <a:off x="5192696" y="2057810"/>
            <a:ext cx="1103606" cy="336176"/>
          </a:xfrm>
          <a:prstGeom prst="rect">
            <a:avLst/>
          </a:prstGeom>
          <a:solidFill>
            <a:srgbClr val="EDF1ED"/>
          </a:solidFill>
          <a:ln>
            <a:solidFill>
              <a:schemeClr val="tx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en-US"/>
            </a:defPPr>
            <a:lvl1pPr indent="353060">
              <a:lnSpc>
                <a:spcPts val="1025"/>
              </a:lnSpc>
              <a:defRPr sz="1000" kern="0" spc="-5">
                <a:solidFill>
                  <a:sysClr val="windowText" lastClr="000000"/>
                </a:solidFill>
                <a:latin typeface="Aria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indent="0" algn="ctr" defTabSz="685800">
              <a:lnSpc>
                <a:spcPts val="563"/>
              </a:lnSpc>
            </a:pPr>
            <a:r>
              <a:rPr lang="en-US" sz="563" spc="-4" dirty="0">
                <a:cs typeface="Arial"/>
              </a:rPr>
              <a:t>Alison Romano</a:t>
            </a:r>
            <a:endParaRPr lang="en-US" sz="563" spc="-4" dirty="0"/>
          </a:p>
          <a:p>
            <a:pPr indent="0" algn="ctr" defTabSz="685800">
              <a:lnSpc>
                <a:spcPts val="563"/>
              </a:lnSpc>
            </a:pPr>
            <a:r>
              <a:rPr lang="en-US" sz="563" spc="-4" dirty="0"/>
              <a:t>Deputy Chief Investment Officer</a:t>
            </a:r>
          </a:p>
        </p:txBody>
      </p:sp>
      <p:sp>
        <p:nvSpPr>
          <p:cNvPr id="7" name="Slide Number Placeholder 6"/>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89</a:t>
            </a:fld>
            <a:endParaRPr lang="en-US">
              <a:solidFill>
                <a:prstClr val="black">
                  <a:tint val="75000"/>
                </a:prstClr>
              </a:solidFill>
            </a:endParaRPr>
          </a:p>
        </p:txBody>
      </p:sp>
    </p:spTree>
    <p:extLst>
      <p:ext uri="{BB962C8B-B14F-4D97-AF65-F5344CB8AC3E}">
        <p14:creationId xmlns:p14="http://schemas.microsoft.com/office/powerpoint/2010/main" val="3250036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Staffing</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Staff of eight investment professionals</a:t>
            </a:r>
          </a:p>
          <a:p>
            <a:pPr lvl="1"/>
            <a:r>
              <a:rPr lang="en-US" dirty="0" smtClean="0"/>
              <a:t>Senior Investment Officer</a:t>
            </a:r>
          </a:p>
          <a:p>
            <a:pPr lvl="1"/>
            <a:r>
              <a:rPr lang="en-US" dirty="0" smtClean="0"/>
              <a:t>Three Senior Portfolio Managers</a:t>
            </a:r>
          </a:p>
          <a:p>
            <a:pPr lvl="1"/>
            <a:r>
              <a:rPr lang="en-US" dirty="0" smtClean="0"/>
              <a:t>One Portfolio Manager </a:t>
            </a:r>
          </a:p>
          <a:p>
            <a:pPr lvl="1"/>
            <a:r>
              <a:rPr lang="en-US" dirty="0" smtClean="0"/>
              <a:t>Three Analysts</a:t>
            </a:r>
          </a:p>
          <a:p>
            <a:pPr lvl="1"/>
            <a:r>
              <a:rPr lang="en-US" dirty="0" smtClean="0"/>
              <a:t>Administrative Assistant </a:t>
            </a:r>
          </a:p>
          <a:p>
            <a:r>
              <a:rPr lang="en-US" dirty="0" smtClean="0"/>
              <a:t>Cambridge Associates</a:t>
            </a:r>
          </a:p>
          <a:p>
            <a:pPr lvl="1"/>
            <a:r>
              <a:rPr lang="en-US" dirty="0" smtClean="0"/>
              <a:t>Dedicated global team of 5 Investment Directors and 7 Associates/Analysts</a:t>
            </a:r>
          </a:p>
          <a:p>
            <a:pPr lvl="1"/>
            <a:r>
              <a:rPr lang="en-US" dirty="0" smtClean="0"/>
              <a:t>Market research</a:t>
            </a:r>
          </a:p>
          <a:p>
            <a:pPr lvl="1"/>
            <a:r>
              <a:rPr lang="en-US" dirty="0" smtClean="0"/>
              <a:t>Fund due diligence</a:t>
            </a:r>
          </a:p>
          <a:p>
            <a:pPr lvl="1"/>
            <a:r>
              <a:rPr lang="en-US" dirty="0" smtClean="0"/>
              <a:t>Operational due diligence</a:t>
            </a:r>
          </a:p>
          <a:p>
            <a:pPr lvl="1"/>
            <a:r>
              <a:rPr lang="en-US" dirty="0" smtClean="0"/>
              <a:t>Quarterly performance review</a:t>
            </a:r>
          </a:p>
          <a:p>
            <a:pPr lvl="1"/>
            <a:r>
              <a:rPr lang="en-US" dirty="0" smtClean="0"/>
              <a:t>Semi-Annual strategy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5C322-D144-471B-8A6A-18CA93F8758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18272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FLORIDA RETIREMENT SYSTEM</a:t>
            </a:r>
            <a:r>
              <a:rPr lang="en-US" sz="2400" dirty="0"/>
              <a:t/>
            </a:r>
            <a:br>
              <a:rPr lang="en-US" sz="2400" dirty="0"/>
            </a:br>
            <a:r>
              <a:rPr lang="en-US" sz="1350" b="1" dirty="0"/>
              <a:t>(as of March 31</a:t>
            </a:r>
            <a:r>
              <a:rPr lang="en-US" sz="1350" b="1"/>
              <a:t>, 2021)</a:t>
            </a:r>
            <a:endParaRPr lang="en-US" sz="2025"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99501858"/>
              </p:ext>
            </p:extLst>
          </p:nvPr>
        </p:nvGraphicFramePr>
        <p:xfrm>
          <a:off x="1885950" y="3371849"/>
          <a:ext cx="5086350" cy="1607820"/>
        </p:xfrm>
        <a:graphic>
          <a:graphicData uri="http://schemas.openxmlformats.org/drawingml/2006/table">
            <a:tbl>
              <a:tblPr firstRow="1" bandRow="1">
                <a:tableStyleId>{C083E6E3-FA7D-4D7B-A595-EF9225AFEA82}</a:tableStyleId>
              </a:tblPr>
              <a:tblGrid>
                <a:gridCol w="2543175">
                  <a:extLst>
                    <a:ext uri="{9D8B030D-6E8A-4147-A177-3AD203B41FA5}">
                      <a16:colId xmlns:a16="http://schemas.microsoft.com/office/drawing/2014/main" val="20000"/>
                    </a:ext>
                  </a:extLst>
                </a:gridCol>
                <a:gridCol w="1098189">
                  <a:extLst>
                    <a:ext uri="{9D8B030D-6E8A-4147-A177-3AD203B41FA5}">
                      <a16:colId xmlns:a16="http://schemas.microsoft.com/office/drawing/2014/main" val="20001"/>
                    </a:ext>
                  </a:extLst>
                </a:gridCol>
                <a:gridCol w="1444986">
                  <a:extLst>
                    <a:ext uri="{9D8B030D-6E8A-4147-A177-3AD203B41FA5}">
                      <a16:colId xmlns:a16="http://schemas.microsoft.com/office/drawing/2014/main" val="20002"/>
                    </a:ext>
                  </a:extLst>
                </a:gridCol>
              </a:tblGrid>
              <a:tr h="320040">
                <a:tc>
                  <a:txBody>
                    <a:bodyPr/>
                    <a:lstStyle/>
                    <a:p>
                      <a:r>
                        <a:rPr lang="en-US" sz="1700" dirty="0"/>
                        <a:t>Plan</a:t>
                      </a:r>
                    </a:p>
                  </a:txBody>
                  <a:tcPr marL="68580" marR="68580" marT="34290" marB="34290"/>
                </a:tc>
                <a:tc>
                  <a:txBody>
                    <a:bodyPr/>
                    <a:lstStyle/>
                    <a:p>
                      <a:r>
                        <a:rPr lang="en-US" sz="1700" dirty="0"/>
                        <a:t>Members</a:t>
                      </a:r>
                    </a:p>
                  </a:txBody>
                  <a:tcPr marL="68580" marR="68580" marT="34290" marB="34290"/>
                </a:tc>
                <a:tc>
                  <a:txBody>
                    <a:bodyPr/>
                    <a:lstStyle/>
                    <a:p>
                      <a:r>
                        <a:rPr lang="en-US" sz="1700" dirty="0"/>
                        <a:t>Retirees</a:t>
                      </a:r>
                    </a:p>
                  </a:txBody>
                  <a:tcPr marL="68580" marR="68580" marT="34290" marB="34290"/>
                </a:tc>
                <a:extLst>
                  <a:ext uri="{0D108BD9-81ED-4DB2-BD59-A6C34878D82A}">
                    <a16:rowId xmlns:a16="http://schemas.microsoft.com/office/drawing/2014/main" val="10000"/>
                  </a:ext>
                </a:extLst>
              </a:tr>
              <a:tr h="754380">
                <a:tc>
                  <a:txBody>
                    <a:bodyPr/>
                    <a:lstStyle/>
                    <a:p>
                      <a:r>
                        <a:rPr lang="en-US" sz="1500" dirty="0"/>
                        <a:t>Investment Plan – 1 year vesting</a:t>
                      </a:r>
                    </a:p>
                    <a:p>
                      <a:r>
                        <a:rPr lang="en-US" sz="1500" dirty="0"/>
                        <a:t>(Defined Contribution)</a:t>
                      </a:r>
                    </a:p>
                  </a:txBody>
                  <a:tcPr marL="68580" marR="68580" marT="34290" marB="34290" anchor="ctr"/>
                </a:tc>
                <a:tc>
                  <a:txBody>
                    <a:bodyPr/>
                    <a:lstStyle/>
                    <a:p>
                      <a:r>
                        <a:rPr lang="en-US" sz="1500" b="1"/>
                        <a:t>253,310</a:t>
                      </a:r>
                      <a:endParaRPr lang="en-US" sz="1500" b="1" dirty="0"/>
                    </a:p>
                  </a:txBody>
                  <a:tcPr marL="68580" marR="68580" marT="34290" marB="34290" anchor="ctr"/>
                </a:tc>
                <a:tc>
                  <a:txBody>
                    <a:bodyPr/>
                    <a:lstStyle/>
                    <a:p>
                      <a:r>
                        <a:rPr lang="en-US" sz="1500" b="1"/>
                        <a:t>159,599</a:t>
                      </a:r>
                      <a:endParaRPr lang="en-US" sz="1500" b="1" dirty="0"/>
                    </a:p>
                  </a:txBody>
                  <a:tcPr marL="68580" marR="68580" marT="34290" marB="34290" anchor="ctr"/>
                </a:tc>
                <a:extLst>
                  <a:ext uri="{0D108BD9-81ED-4DB2-BD59-A6C34878D82A}">
                    <a16:rowId xmlns:a16="http://schemas.microsoft.com/office/drawing/2014/main" val="10001"/>
                  </a:ext>
                </a:extLst>
              </a:tr>
              <a:tr h="525780">
                <a:tc>
                  <a:txBody>
                    <a:bodyPr/>
                    <a:lstStyle/>
                    <a:p>
                      <a:r>
                        <a:rPr lang="en-US" sz="1500" dirty="0"/>
                        <a:t>Pension Plan – 8 year vesting</a:t>
                      </a:r>
                    </a:p>
                    <a:p>
                      <a:r>
                        <a:rPr lang="en-US" sz="1500" dirty="0"/>
                        <a:t>(Defined Benefit)</a:t>
                      </a:r>
                    </a:p>
                  </a:txBody>
                  <a:tcPr marL="68580" marR="68580" marT="34290" marB="34290" anchor="ctr"/>
                </a:tc>
                <a:tc>
                  <a:txBody>
                    <a:bodyPr/>
                    <a:lstStyle/>
                    <a:p>
                      <a:r>
                        <a:rPr lang="en-US" sz="1500" b="1"/>
                        <a:t>464,310</a:t>
                      </a:r>
                      <a:endParaRPr lang="en-US" sz="1500" b="1" dirty="0"/>
                    </a:p>
                  </a:txBody>
                  <a:tcPr marL="68580" marR="68580" marT="34290" marB="34290" anchor="ctr"/>
                </a:tc>
                <a:tc>
                  <a:txBody>
                    <a:bodyPr/>
                    <a:lstStyle/>
                    <a:p>
                      <a:r>
                        <a:rPr lang="en-US" sz="1500" b="1">
                          <a:solidFill>
                            <a:schemeClr val="tx1"/>
                          </a:solidFill>
                        </a:rPr>
                        <a:t>437,560</a:t>
                      </a:r>
                      <a:endParaRPr lang="en-US" sz="1500" b="1" dirty="0">
                        <a:solidFill>
                          <a:schemeClr val="tx1"/>
                        </a:solidFill>
                      </a:endParaRPr>
                    </a:p>
                  </a:txBody>
                  <a:tcPr marL="68580" marR="68580" marT="34290" marB="34290" anchor="ctr"/>
                </a:tc>
                <a:extLst>
                  <a:ext uri="{0D108BD9-81ED-4DB2-BD59-A6C34878D82A}">
                    <a16:rowId xmlns:a16="http://schemas.microsoft.com/office/drawing/2014/main" val="10002"/>
                  </a:ext>
                </a:extLst>
              </a:tr>
            </a:tbl>
          </a:graphicData>
        </a:graphic>
      </p:graphicFrame>
      <p:graphicFrame>
        <p:nvGraphicFramePr>
          <p:cNvPr id="8" name="Table 5"/>
          <p:cNvGraphicFramePr>
            <a:graphicFrameLocks noGrp="1"/>
          </p:cNvGraphicFramePr>
          <p:nvPr>
            <p:extLst>
              <p:ext uri="{D42A27DB-BD31-4B8C-83A1-F6EECF244321}">
                <p14:modId xmlns:p14="http://schemas.microsoft.com/office/powerpoint/2010/main" val="318218096"/>
              </p:ext>
            </p:extLst>
          </p:nvPr>
        </p:nvGraphicFramePr>
        <p:xfrm>
          <a:off x="2514600" y="1020251"/>
          <a:ext cx="3943350" cy="2659380"/>
        </p:xfrm>
        <a:graphic>
          <a:graphicData uri="http://schemas.openxmlformats.org/drawingml/2006/table">
            <a:tbl>
              <a:tblPr firstRow="1" bandRow="1">
                <a:tableStyleId>{8799B23B-EC83-4686-B30A-512413B5E67A}</a:tableStyleId>
              </a:tblPr>
              <a:tblGrid>
                <a:gridCol w="2628898">
                  <a:extLst>
                    <a:ext uri="{9D8B030D-6E8A-4147-A177-3AD203B41FA5}">
                      <a16:colId xmlns:a16="http://schemas.microsoft.com/office/drawing/2014/main" val="20000"/>
                    </a:ext>
                  </a:extLst>
                </a:gridCol>
                <a:gridCol w="1314452">
                  <a:extLst>
                    <a:ext uri="{9D8B030D-6E8A-4147-A177-3AD203B41FA5}">
                      <a16:colId xmlns:a16="http://schemas.microsoft.com/office/drawing/2014/main" val="20001"/>
                    </a:ext>
                  </a:extLst>
                </a:gridCol>
              </a:tblGrid>
              <a:tr h="2377440">
                <a:tc>
                  <a:txBody>
                    <a:bodyPr/>
                    <a:lstStyle/>
                    <a:p>
                      <a:r>
                        <a:rPr lang="en-US" sz="1500" dirty="0"/>
                        <a:t>Participating Employers</a:t>
                      </a:r>
                    </a:p>
                    <a:p>
                      <a:pPr marL="742950" lvl="1" indent="-285750">
                        <a:buFont typeface="Arial" panose="020B0604020202020204" pitchFamily="34" charset="0"/>
                        <a:buChar char="•"/>
                      </a:pPr>
                      <a:r>
                        <a:rPr lang="en-US" sz="1400" dirty="0"/>
                        <a:t>State – 57</a:t>
                      </a:r>
                    </a:p>
                    <a:p>
                      <a:pPr marL="742950" lvl="1" indent="-285750">
                        <a:buFont typeface="Arial" panose="020B0604020202020204" pitchFamily="34" charset="0"/>
                        <a:buChar char="•"/>
                      </a:pPr>
                      <a:r>
                        <a:rPr lang="en-US" sz="1400" dirty="0"/>
                        <a:t>County Agencies – 396</a:t>
                      </a:r>
                    </a:p>
                    <a:p>
                      <a:pPr marL="742950" lvl="1" indent="-285750">
                        <a:buFont typeface="Arial" panose="020B0604020202020204" pitchFamily="34" charset="0"/>
                        <a:buChar char="•"/>
                      </a:pPr>
                      <a:r>
                        <a:rPr lang="en-US" sz="1400" dirty="0"/>
                        <a:t>School Boards – 67</a:t>
                      </a:r>
                    </a:p>
                    <a:p>
                      <a:pPr marL="742950" lvl="1" indent="-285750">
                        <a:buFont typeface="Arial" panose="020B0604020202020204" pitchFamily="34" charset="0"/>
                        <a:buChar char="•"/>
                      </a:pPr>
                      <a:r>
                        <a:rPr lang="en-US" sz="1400" dirty="0"/>
                        <a:t>State Colleges – 28</a:t>
                      </a:r>
                    </a:p>
                    <a:p>
                      <a:pPr marL="742950" lvl="1" indent="-285750">
                        <a:buFont typeface="Arial" panose="020B0604020202020204" pitchFamily="34" charset="0"/>
                        <a:buChar char="•"/>
                      </a:pPr>
                      <a:r>
                        <a:rPr lang="en-US" sz="1400" dirty="0"/>
                        <a:t>Cities – 179</a:t>
                      </a:r>
                    </a:p>
                    <a:p>
                      <a:pPr marL="742950" lvl="1" indent="-285750">
                        <a:buFont typeface="Arial" panose="020B0604020202020204" pitchFamily="34" charset="0"/>
                        <a:buChar char="•"/>
                      </a:pPr>
                      <a:r>
                        <a:rPr lang="en-US" sz="1400" dirty="0"/>
                        <a:t>Independent Hospitals – 2</a:t>
                      </a:r>
                    </a:p>
                    <a:p>
                      <a:pPr marL="742950" lvl="1" indent="-285750">
                        <a:buFont typeface="Arial" panose="020B0604020202020204" pitchFamily="34" charset="0"/>
                        <a:buChar char="•"/>
                      </a:pPr>
                      <a:r>
                        <a:rPr lang="en-US" sz="1400" dirty="0"/>
                        <a:t>Special Districts – 151</a:t>
                      </a:r>
                    </a:p>
                    <a:p>
                      <a:pPr marL="742950" lvl="1" indent="-285750">
                        <a:buFont typeface="Arial" panose="020B0604020202020204" pitchFamily="34" charset="0"/>
                        <a:buChar char="•"/>
                      </a:pPr>
                      <a:r>
                        <a:rPr lang="en-US" sz="1400" dirty="0"/>
                        <a:t>Charter Schools – 93</a:t>
                      </a:r>
                    </a:p>
                    <a:p>
                      <a:pPr marL="742950" lvl="1" indent="-285750">
                        <a:buFont typeface="Arial" panose="020B0604020202020204" pitchFamily="34" charset="0"/>
                        <a:buChar char="•"/>
                      </a:pPr>
                      <a:r>
                        <a:rPr lang="en-US" sz="1400" dirty="0"/>
                        <a:t>Other – 12</a:t>
                      </a:r>
                    </a:p>
                    <a:p>
                      <a:pPr marL="742950" lvl="1" indent="-285750">
                        <a:buFont typeface="Arial" panose="020B0604020202020204" pitchFamily="34" charset="0"/>
                        <a:buChar char="•"/>
                      </a:pPr>
                      <a:endParaRPr lang="en-US" sz="1500" b="0" dirty="0">
                        <a:solidFill>
                          <a:schemeClr val="tx1"/>
                        </a:solidFill>
                      </a:endParaRPr>
                    </a:p>
                  </a:txBody>
                  <a:tcPr marL="68580" marR="68580" marT="34290" marB="34290"/>
                </a:tc>
                <a:tc>
                  <a:txBody>
                    <a:bodyPr/>
                    <a:lstStyle/>
                    <a:p>
                      <a:pPr lvl="0" algn="ctr"/>
                      <a:r>
                        <a:rPr lang="en-US" sz="1500" dirty="0"/>
                        <a:t>985</a:t>
                      </a:r>
                    </a:p>
                    <a:p>
                      <a:endParaRPr lang="en-US" sz="1500" b="0" dirty="0">
                        <a:solidFill>
                          <a:schemeClr val="tx1"/>
                        </a:solidFill>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90</a:t>
            </a:fld>
            <a:endParaRPr lang="en-US">
              <a:solidFill>
                <a:prstClr val="black">
                  <a:tint val="75000"/>
                </a:prstClr>
              </a:solidFill>
            </a:endParaRPr>
          </a:p>
        </p:txBody>
      </p:sp>
    </p:spTree>
    <p:extLst>
      <p:ext uri="{BB962C8B-B14F-4D97-AF65-F5344CB8AC3E}">
        <p14:creationId xmlns:p14="http://schemas.microsoft.com/office/powerpoint/2010/main" val="28468457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OVERVIEW OF THE INVESTMENT PLAN ADMINISTRATION</a:t>
            </a:r>
          </a:p>
        </p:txBody>
      </p:sp>
      <p:sp>
        <p:nvSpPr>
          <p:cNvPr id="3" name="Content Placeholder 2"/>
          <p:cNvSpPr>
            <a:spLocks noGrp="1"/>
          </p:cNvSpPr>
          <p:nvPr>
            <p:ph idx="1"/>
          </p:nvPr>
        </p:nvSpPr>
        <p:spPr>
          <a:xfrm>
            <a:off x="1657350" y="1771651"/>
            <a:ext cx="5886450" cy="2000250"/>
          </a:xfrm>
        </p:spPr>
        <p:txBody>
          <a:bodyPr anchor="ctr"/>
          <a:lstStyle/>
          <a:p>
            <a:pPr marL="0" indent="0" algn="ctr">
              <a:buNone/>
            </a:pPr>
            <a:r>
              <a:rPr lang="en-US" b="1" dirty="0"/>
              <a:t>Mini Watson</a:t>
            </a:r>
          </a:p>
          <a:p>
            <a:pPr marL="0" indent="0" algn="ctr">
              <a:buNone/>
            </a:pPr>
            <a:r>
              <a:rPr lang="en-US" b="1" dirty="0"/>
              <a:t>Director of Administration</a:t>
            </a:r>
          </a:p>
          <a:p>
            <a:pPr marL="385763" indent="-385763">
              <a:buFont typeface="+mj-lt"/>
              <a:buAutoNum type="arabicPeriod"/>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91</a:t>
            </a:fld>
            <a:endParaRPr lang="en-US">
              <a:solidFill>
                <a:prstClr val="black">
                  <a:tint val="75000"/>
                </a:prstClr>
              </a:solidFill>
            </a:endParaRPr>
          </a:p>
        </p:txBody>
      </p:sp>
    </p:spTree>
    <p:extLst>
      <p:ext uri="{BB962C8B-B14F-4D97-AF65-F5344CB8AC3E}">
        <p14:creationId xmlns:p14="http://schemas.microsoft.com/office/powerpoint/2010/main" val="1462696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5750"/>
            <a:ext cx="6629400" cy="742950"/>
          </a:xfrm>
        </p:spPr>
        <p:txBody>
          <a:bodyPr>
            <a:noAutofit/>
          </a:bodyPr>
          <a:lstStyle/>
          <a:p>
            <a:pPr algn="ctr"/>
            <a:r>
              <a:rPr lang="en-US" sz="2400" b="1" dirty="0"/>
              <a:t>FRS INVESTMENT PLAN SNAPSHOT </a:t>
            </a:r>
            <a:br>
              <a:rPr lang="en-US" sz="2400" b="1" dirty="0"/>
            </a:br>
            <a:r>
              <a:rPr lang="en-US" sz="1350" b="1" dirty="0"/>
              <a:t>(Inception to March 31</a:t>
            </a:r>
            <a:r>
              <a:rPr lang="en-US" sz="1350" b="1"/>
              <a:t>, 2021)</a:t>
            </a:r>
            <a:endParaRPr lang="en-US" sz="1350" b="1" dirty="0"/>
          </a:p>
        </p:txBody>
      </p:sp>
      <p:pic>
        <p:nvPicPr>
          <p:cNvPr id="3" name="Picture 2">
            <a:extLst>
              <a:ext uri="{FF2B5EF4-FFF2-40B4-BE49-F238E27FC236}">
                <a16:creationId xmlns:a16="http://schemas.microsoft.com/office/drawing/2014/main" id="{DD024784-DF69-4ADA-AAB2-F071D5BF83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7350" y="1200150"/>
            <a:ext cx="5790010" cy="3732964"/>
          </a:xfrm>
          <a:prstGeom prst="rect">
            <a:avLst/>
          </a:prstGeom>
        </p:spPr>
      </p:pic>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92</a:t>
            </a:fld>
            <a:endParaRPr lang="en-US">
              <a:solidFill>
                <a:prstClr val="black">
                  <a:tint val="75000"/>
                </a:prstClr>
              </a:solidFill>
            </a:endParaRPr>
          </a:p>
        </p:txBody>
      </p:sp>
    </p:spTree>
    <p:extLst>
      <p:ext uri="{BB962C8B-B14F-4D97-AF65-F5344CB8AC3E}">
        <p14:creationId xmlns:p14="http://schemas.microsoft.com/office/powerpoint/2010/main" val="37612854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INVESTMENT PLAN ADMINISTRATION SERVICE PROVIDERS</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4594949"/>
              </p:ext>
            </p:extLst>
          </p:nvPr>
        </p:nvGraphicFramePr>
        <p:xfrm>
          <a:off x="990600" y="1085850"/>
          <a:ext cx="7010400" cy="3695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93</a:t>
            </a:fld>
            <a:endParaRPr lang="en-US">
              <a:solidFill>
                <a:prstClr val="black">
                  <a:tint val="75000"/>
                </a:prstClr>
              </a:solidFill>
            </a:endParaRPr>
          </a:p>
        </p:txBody>
      </p:sp>
    </p:spTree>
    <p:extLst>
      <p:ext uri="{BB962C8B-B14F-4D97-AF65-F5344CB8AC3E}">
        <p14:creationId xmlns:p14="http://schemas.microsoft.com/office/powerpoint/2010/main" val="20438464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CHOICE STATISTICS</a:t>
            </a:r>
            <a:br>
              <a:rPr lang="en-US" sz="2400" b="1" dirty="0"/>
            </a:br>
            <a:r>
              <a:rPr lang="en-US" sz="1350" b="1" dirty="0"/>
              <a:t>(as of March 31, 2021)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02086008"/>
              </p:ext>
            </p:extLst>
          </p:nvPr>
        </p:nvGraphicFramePr>
        <p:xfrm>
          <a:off x="357188" y="1172937"/>
          <a:ext cx="8515350" cy="339447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342900" y="4567409"/>
            <a:ext cx="5600700" cy="253916"/>
          </a:xfrm>
          <a:prstGeom prst="rect">
            <a:avLst/>
          </a:prstGeom>
          <a:noFill/>
        </p:spPr>
        <p:txBody>
          <a:bodyPr wrap="square" rtlCol="0">
            <a:spAutoFit/>
          </a:bodyPr>
          <a:lstStyle/>
          <a:p>
            <a:pPr defTabSz="685800"/>
            <a:r>
              <a:rPr lang="en-US" sz="1050" dirty="0">
                <a:solidFill>
                  <a:prstClr val="black"/>
                </a:solidFill>
                <a:latin typeface="Calibri"/>
              </a:rPr>
              <a:t>*Default Change to Investment Plan (except for Special Risk)</a:t>
            </a:r>
          </a:p>
        </p:txBody>
      </p:sp>
      <p:sp>
        <p:nvSpPr>
          <p:cNvPr id="4" name="Slide Number Placeholder 3"/>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94</a:t>
            </a:fld>
            <a:endParaRPr lang="en-US">
              <a:solidFill>
                <a:prstClr val="black">
                  <a:tint val="75000"/>
                </a:prstClr>
              </a:solidFill>
            </a:endParaRPr>
          </a:p>
        </p:txBody>
      </p:sp>
    </p:spTree>
    <p:extLst>
      <p:ext uri="{BB962C8B-B14F-4D97-AF65-F5344CB8AC3E}">
        <p14:creationId xmlns:p14="http://schemas.microsoft.com/office/powerpoint/2010/main" val="1615561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700" b="1" dirty="0"/>
              <a:t>INVESTMENT PLAN MEMBERSHIP GROWTH</a:t>
            </a:r>
            <a:br>
              <a:rPr lang="en-US" sz="2700" b="1" dirty="0"/>
            </a:br>
            <a:r>
              <a:rPr lang="en-US" sz="1500" b="1" dirty="0"/>
              <a:t>(% Membership Growth Year to Year)</a:t>
            </a:r>
            <a:r>
              <a:rPr lang="en-US" sz="2100" b="1" dirty="0"/>
              <a:t/>
            </a:r>
            <a:br>
              <a:rPr lang="en-US" sz="2100" b="1" dirty="0"/>
            </a:br>
            <a:r>
              <a:rPr lang="en-US" sz="1500" b="1" dirty="0"/>
              <a:t>(as of March 31, 2021)</a:t>
            </a:r>
          </a:p>
        </p:txBody>
      </p:sp>
      <p:graphicFrame>
        <p:nvGraphicFramePr>
          <p:cNvPr id="4" name="Content Placeholder 3"/>
          <p:cNvGraphicFramePr>
            <a:graphicFrameLocks noGrp="1"/>
          </p:cNvGraphicFramePr>
          <p:nvPr>
            <p:ph idx="1"/>
            <p:custDataLst>
              <p:tags r:id="rId1"/>
            </p:custDataLst>
            <p:extLst>
              <p:ext uri="{D42A27DB-BD31-4B8C-83A1-F6EECF244321}">
                <p14:modId xmlns:p14="http://schemas.microsoft.com/office/powerpoint/2010/main" val="1615738816"/>
              </p:ext>
            </p:extLst>
          </p:nvPr>
        </p:nvGraphicFramePr>
        <p:xfrm>
          <a:off x="971550" y="1143000"/>
          <a:ext cx="6972300" cy="4000500"/>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95</a:t>
            </a:fld>
            <a:endParaRPr lang="en-US">
              <a:solidFill>
                <a:prstClr val="black">
                  <a:tint val="75000"/>
                </a:prstClr>
              </a:solidFill>
            </a:endParaRPr>
          </a:p>
        </p:txBody>
      </p:sp>
    </p:spTree>
    <p:extLst>
      <p:ext uri="{BB962C8B-B14F-4D97-AF65-F5344CB8AC3E}">
        <p14:creationId xmlns:p14="http://schemas.microsoft.com/office/powerpoint/2010/main" val="8763570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ADMINISTRATION STATISTICS </a:t>
            </a:r>
            <a:r>
              <a:rPr lang="en-US" sz="2100" b="1" dirty="0"/>
              <a:t/>
            </a:r>
            <a:br>
              <a:rPr lang="en-US" sz="2100" b="1" dirty="0"/>
            </a:br>
            <a:r>
              <a:rPr lang="en-US" sz="1350" b="1" dirty="0"/>
              <a:t>(</a:t>
            </a:r>
            <a:r>
              <a:rPr lang="en-US" sz="1350" b="1"/>
              <a:t>July 2020 </a:t>
            </a:r>
            <a:r>
              <a:rPr lang="en-US" sz="1350" b="1" dirty="0"/>
              <a:t>through March 2021)</a:t>
            </a:r>
            <a:endParaRPr lang="en-US" sz="135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3796166"/>
              </p:ext>
            </p:extLst>
          </p:nvPr>
        </p:nvGraphicFramePr>
        <p:xfrm>
          <a:off x="971550" y="1200150"/>
          <a:ext cx="7086600" cy="3829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96</a:t>
            </a:fld>
            <a:endParaRPr lang="en-US">
              <a:solidFill>
                <a:prstClr val="black">
                  <a:tint val="75000"/>
                </a:prstClr>
              </a:solidFill>
            </a:endParaRPr>
          </a:p>
        </p:txBody>
      </p:sp>
    </p:spTree>
    <p:extLst>
      <p:ext uri="{BB962C8B-B14F-4D97-AF65-F5344CB8AC3E}">
        <p14:creationId xmlns:p14="http://schemas.microsoft.com/office/powerpoint/2010/main" val="33848687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Requests for Intervention</a:t>
            </a:r>
            <a:endParaRPr lang="en-US" sz="2400" dirty="0"/>
          </a:p>
        </p:txBody>
      </p:sp>
      <p:sp>
        <p:nvSpPr>
          <p:cNvPr id="3" name="Content Placeholder 2"/>
          <p:cNvSpPr>
            <a:spLocks noGrp="1"/>
          </p:cNvSpPr>
          <p:nvPr>
            <p:ph idx="1"/>
          </p:nvPr>
        </p:nvSpPr>
        <p:spPr>
          <a:xfrm>
            <a:off x="1428750" y="1200151"/>
            <a:ext cx="6686550" cy="3394472"/>
          </a:xfrm>
        </p:spPr>
        <p:txBody>
          <a:bodyPr>
            <a:normAutofit/>
          </a:bodyPr>
          <a:lstStyle/>
          <a:p>
            <a:r>
              <a:rPr lang="en-US" sz="1650" b="1" dirty="0">
                <a:latin typeface="Arial" panose="020B0604020202020204" pitchFamily="34" charset="0"/>
                <a:cs typeface="Arial" panose="020B0604020202020204" pitchFamily="34" charset="0"/>
              </a:rPr>
              <a:t>Total Complaints Fiscal Year to March 31, 2021:  383</a:t>
            </a:r>
          </a:p>
          <a:p>
            <a:pPr marL="0" indent="0">
              <a:buNone/>
            </a:pPr>
            <a:endParaRPr lang="en-US" sz="1650" b="1" dirty="0">
              <a:latin typeface="Arial" panose="020B0604020202020204" pitchFamily="34" charset="0"/>
              <a:cs typeface="Arial" panose="020B0604020202020204" pitchFamily="34" charset="0"/>
            </a:endParaRPr>
          </a:p>
          <a:p>
            <a:pPr lvl="0"/>
            <a:r>
              <a:rPr lang="en-US" sz="1650" b="1" dirty="0">
                <a:latin typeface="Arial" panose="020B0604020202020204" pitchFamily="34" charset="0"/>
                <a:cs typeface="Arial" panose="020B0604020202020204" pitchFamily="34" charset="0"/>
              </a:rPr>
              <a:t>Total Complaints Inception to Date:  5,822</a:t>
            </a:r>
          </a:p>
          <a:p>
            <a:pPr marL="0" indent="0">
              <a:buNone/>
            </a:pPr>
            <a:endParaRPr lang="en-US" sz="1650" b="1" dirty="0">
              <a:latin typeface="Arial" panose="020B0604020202020204" pitchFamily="34" charset="0"/>
              <a:cs typeface="Arial" panose="020B0604020202020204" pitchFamily="34" charset="0"/>
            </a:endParaRPr>
          </a:p>
          <a:p>
            <a:pPr lvl="0"/>
            <a:r>
              <a:rPr lang="en-US" sz="1650" b="1" dirty="0">
                <a:latin typeface="Arial" panose="020B0604020202020204" pitchFamily="34" charset="0"/>
                <a:cs typeface="Arial" panose="020B0604020202020204" pitchFamily="34" charset="0"/>
              </a:rPr>
              <a:t>Top 6 Reasons for Filing Complaint:</a:t>
            </a:r>
          </a:p>
          <a:p>
            <a:pPr lvl="1"/>
            <a:r>
              <a:rPr lang="en-US" sz="1500" b="1" dirty="0"/>
              <a:t>Election Rescinds</a:t>
            </a:r>
          </a:p>
          <a:p>
            <a:pPr lvl="1"/>
            <a:r>
              <a:rPr lang="en-US" sz="1500" b="1" dirty="0"/>
              <a:t>Distributions (Invalid/In-Service)</a:t>
            </a:r>
          </a:p>
          <a:p>
            <a:pPr lvl="1"/>
            <a:r>
              <a:rPr lang="en-US" sz="1500" b="1" dirty="0"/>
              <a:t>Criminal Forfeitures</a:t>
            </a:r>
          </a:p>
          <a:p>
            <a:pPr lvl="1"/>
            <a:r>
              <a:rPr lang="en-US" sz="1500" b="1" dirty="0"/>
              <a:t>Terminated Employment Prior to Election Receipt</a:t>
            </a:r>
          </a:p>
          <a:p>
            <a:pPr lvl="1"/>
            <a:r>
              <a:rPr lang="en-US" sz="1500" b="1" dirty="0"/>
              <a:t>Election Not Received</a:t>
            </a:r>
          </a:p>
          <a:p>
            <a:pPr lvl="1"/>
            <a:r>
              <a:rPr lang="en-US" sz="1500" b="1" dirty="0"/>
              <a:t>Requesting 3</a:t>
            </a:r>
            <a:r>
              <a:rPr lang="en-US" sz="1500" b="1" baseline="30000" dirty="0"/>
              <a:t>rd</a:t>
            </a:r>
            <a:r>
              <a:rPr lang="en-US" sz="1500" b="1" dirty="0"/>
              <a:t> Election</a:t>
            </a:r>
          </a:p>
          <a:p>
            <a:endParaRPr lang="en-US" dirty="0"/>
          </a:p>
        </p:txBody>
      </p:sp>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97</a:t>
            </a:fld>
            <a:endParaRPr lang="en-US">
              <a:solidFill>
                <a:prstClr val="black">
                  <a:tint val="75000"/>
                </a:prstClr>
              </a:solidFill>
            </a:endParaRPr>
          </a:p>
        </p:txBody>
      </p:sp>
    </p:spTree>
    <p:extLst>
      <p:ext uri="{BB962C8B-B14F-4D97-AF65-F5344CB8AC3E}">
        <p14:creationId xmlns:p14="http://schemas.microsoft.com/office/powerpoint/2010/main" val="12975812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OVERVIEW OF THE FINANCIAL GUIDANCE PROGRAM</a:t>
            </a:r>
          </a:p>
        </p:txBody>
      </p:sp>
      <p:sp>
        <p:nvSpPr>
          <p:cNvPr id="3" name="Content Placeholder 2"/>
          <p:cNvSpPr>
            <a:spLocks noGrp="1"/>
          </p:cNvSpPr>
          <p:nvPr>
            <p:ph idx="1"/>
          </p:nvPr>
        </p:nvSpPr>
        <p:spPr>
          <a:xfrm>
            <a:off x="1428750" y="1428750"/>
            <a:ext cx="6115050" cy="1600201"/>
          </a:xfrm>
        </p:spPr>
        <p:txBody>
          <a:bodyPr/>
          <a:lstStyle/>
          <a:p>
            <a:pPr marL="0" indent="0" algn="ctr">
              <a:buNone/>
            </a:pPr>
            <a:endParaRPr lang="en-US" dirty="0"/>
          </a:p>
          <a:p>
            <a:pPr marL="0" indent="0" algn="ctr">
              <a:buNone/>
            </a:pPr>
            <a:r>
              <a:rPr lang="en-US" b="1" dirty="0"/>
              <a:t>Walter Kelleher</a:t>
            </a:r>
          </a:p>
          <a:p>
            <a:pPr marL="0" indent="0" algn="ctr">
              <a:buNone/>
            </a:pPr>
            <a:r>
              <a:rPr lang="en-US" b="1" dirty="0"/>
              <a:t>Director of Educational Services</a:t>
            </a:r>
          </a:p>
          <a:p>
            <a:pPr marL="0" indent="0" algn="ctr">
              <a:buNone/>
            </a:pPr>
            <a:endParaRPr lang="en-US" dirty="0"/>
          </a:p>
          <a:p>
            <a:pPr marL="0" indent="0" algn="ctr">
              <a:buNone/>
            </a:pPr>
            <a:endParaRPr lang="en-US" dirty="0"/>
          </a:p>
          <a:p>
            <a:pPr marL="385763" indent="-385763" algn="ctr">
              <a:buFont typeface="+mj-lt"/>
              <a:buAutoNum type="arabicPeriod"/>
            </a:pPr>
            <a:endParaRPr lang="en-US" dirty="0"/>
          </a:p>
          <a:p>
            <a:pPr marL="0" indent="0" algn="ctr">
              <a:buNone/>
            </a:pPr>
            <a:endParaRPr lang="en-US" dirty="0"/>
          </a:p>
        </p:txBody>
      </p:sp>
      <p:sp>
        <p:nvSpPr>
          <p:cNvPr id="5" name="Slide Number Placeholder 4"/>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98</a:t>
            </a:fld>
            <a:endParaRPr lang="en-US">
              <a:solidFill>
                <a:prstClr val="black">
                  <a:tint val="75000"/>
                </a:prstClr>
              </a:solidFill>
            </a:endParaRPr>
          </a:p>
        </p:txBody>
      </p:sp>
    </p:spTree>
    <p:extLst>
      <p:ext uri="{BB962C8B-B14F-4D97-AF65-F5344CB8AC3E}">
        <p14:creationId xmlns:p14="http://schemas.microsoft.com/office/powerpoint/2010/main" val="22516341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327965"/>
            <a:ext cx="7143750" cy="742950"/>
          </a:xfrm>
        </p:spPr>
        <p:txBody>
          <a:bodyPr>
            <a:noAutofit/>
          </a:bodyPr>
          <a:lstStyle/>
          <a:p>
            <a:pPr algn="ctr"/>
            <a:r>
              <a:rPr lang="en-US" sz="2400" b="1" dirty="0"/>
              <a:t>FINANCIAL GUIDANCE PROGRAM SERVICE PROVIDERS</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7922480"/>
              </p:ext>
            </p:extLst>
          </p:nvPr>
        </p:nvGraphicFramePr>
        <p:xfrm>
          <a:off x="1118980" y="942976"/>
          <a:ext cx="6229350" cy="30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ontent Placeholder 3"/>
          <p:cNvGraphicFramePr>
            <a:graphicFrameLocks/>
          </p:cNvGraphicFramePr>
          <p:nvPr>
            <p:extLst>
              <p:ext uri="{D42A27DB-BD31-4B8C-83A1-F6EECF244321}">
                <p14:modId xmlns:p14="http://schemas.microsoft.com/office/powerpoint/2010/main" val="1294865223"/>
              </p:ext>
            </p:extLst>
          </p:nvPr>
        </p:nvGraphicFramePr>
        <p:xfrm>
          <a:off x="1135545" y="3943350"/>
          <a:ext cx="6400800" cy="12001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Oval 39"/>
          <p:cNvSpPr>
            <a:spLocks noChangeArrowheads="1"/>
          </p:cNvSpPr>
          <p:nvPr/>
        </p:nvSpPr>
        <p:spPr bwMode="auto">
          <a:xfrm>
            <a:off x="6629400" y="1838069"/>
            <a:ext cx="2000250" cy="2127134"/>
          </a:xfrm>
          <a:prstGeom prst="ellipse">
            <a:avLst/>
          </a:prstGeom>
          <a:solidFill>
            <a:schemeClr val="accent6">
              <a:lumMod val="60000"/>
              <a:lumOff val="40000"/>
            </a:schemeClr>
          </a:solidFill>
          <a:ln>
            <a:noFill/>
          </a:ln>
          <a:extLst/>
        </p:spPr>
        <p:txBody>
          <a:bodyPr wrap="none" anchor="ctr"/>
          <a:lstStyle>
            <a:lvl1pPr eaLnBrk="0" hangingPunct="0">
              <a:spcBef>
                <a:spcPct val="20000"/>
              </a:spcBef>
              <a:buClr>
                <a:srgbClr val="0000FF"/>
              </a:buClr>
              <a:buFont typeface="Times New Roman" pitchFamily="18" charset="0"/>
              <a:buChar char="•"/>
              <a:defRPr sz="3000">
                <a:solidFill>
                  <a:schemeClr val="tx1"/>
                </a:solidFill>
                <a:latin typeface="Times New Roman" pitchFamily="18" charset="0"/>
              </a:defRPr>
            </a:lvl1pPr>
            <a:lvl2pPr marL="742950" indent="-285750" eaLnBrk="0" hangingPunct="0">
              <a:lnSpc>
                <a:spcPct val="90000"/>
              </a:lnSpc>
              <a:spcBef>
                <a:spcPct val="25000"/>
              </a:spcBef>
              <a:buClr>
                <a:srgbClr val="FFCC00"/>
              </a:buClr>
              <a:buFont typeface="Times New Roman" pitchFamily="18" charset="0"/>
              <a:buChar char="•"/>
              <a:defRPr sz="2600">
                <a:solidFill>
                  <a:srgbClr val="990033"/>
                </a:solidFill>
                <a:latin typeface="Times New Roman" pitchFamily="18" charset="0"/>
              </a:defRPr>
            </a:lvl2pPr>
            <a:lvl3pPr marL="1143000" indent="-228600" eaLnBrk="0" hangingPunct="0">
              <a:lnSpc>
                <a:spcPct val="95000"/>
              </a:lnSpc>
              <a:spcBef>
                <a:spcPct val="25000"/>
              </a:spcBef>
              <a:buClr>
                <a:srgbClr val="990033"/>
              </a:buClr>
              <a:buFont typeface="Times New Roman" pitchFamily="18" charset="0"/>
              <a:buChar char="•"/>
              <a:defRPr sz="2200">
                <a:solidFill>
                  <a:srgbClr val="003399"/>
                </a:solidFill>
                <a:latin typeface="Times New Roman" pitchFamily="18" charset="0"/>
              </a:defRPr>
            </a:lvl3pPr>
            <a:lvl4pPr marL="1600200" indent="-228600" eaLnBrk="0" hangingPunct="0">
              <a:lnSpc>
                <a:spcPct val="90000"/>
              </a:lnSpc>
              <a:spcBef>
                <a:spcPct val="20000"/>
              </a:spcBef>
              <a:buClr>
                <a:srgbClr val="0000FF"/>
              </a:buClr>
              <a:buFont typeface="Times New Roman" pitchFamily="18" charset="0"/>
              <a:buChar char="•"/>
              <a:defRPr sz="2000" i="1">
                <a:solidFill>
                  <a:srgbClr val="002776"/>
                </a:solidFill>
                <a:latin typeface="Times New Roman" pitchFamily="18"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hangingPunct="1">
              <a:lnSpc>
                <a:spcPct val="80000"/>
              </a:lnSpc>
              <a:buClr>
                <a:srgbClr val="FF3300"/>
              </a:buClr>
              <a:buSzPct val="70000"/>
              <a:buFont typeface="Wingdings" pitchFamily="2" charset="2"/>
              <a:buChar char="l"/>
            </a:pPr>
            <a:endParaRPr lang="en-US" altLang="en-US" sz="1350">
              <a:solidFill>
                <a:srgbClr val="002776"/>
              </a:solidFill>
              <a:latin typeface="Arial" pitchFamily="34" charset="0"/>
            </a:endParaRPr>
          </a:p>
        </p:txBody>
      </p:sp>
      <p:sp>
        <p:nvSpPr>
          <p:cNvPr id="6" name="Text Box 26"/>
          <p:cNvSpPr txBox="1">
            <a:spLocks noChangeArrowheads="1"/>
          </p:cNvSpPr>
          <p:nvPr/>
        </p:nvSpPr>
        <p:spPr bwMode="auto">
          <a:xfrm>
            <a:off x="6886575" y="2019346"/>
            <a:ext cx="1485900" cy="177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lr>
                <a:srgbClr val="0000FF"/>
              </a:buClr>
              <a:buFont typeface="Times New Roman" pitchFamily="18" charset="0"/>
              <a:buChar char="•"/>
              <a:defRPr sz="3000">
                <a:solidFill>
                  <a:schemeClr val="tx1"/>
                </a:solidFill>
                <a:latin typeface="Times New Roman" pitchFamily="18" charset="0"/>
              </a:defRPr>
            </a:lvl1pPr>
            <a:lvl2pPr marL="742950" indent="-285750" eaLnBrk="0" hangingPunct="0">
              <a:lnSpc>
                <a:spcPct val="90000"/>
              </a:lnSpc>
              <a:spcBef>
                <a:spcPct val="25000"/>
              </a:spcBef>
              <a:buClr>
                <a:srgbClr val="FFCC00"/>
              </a:buClr>
              <a:buFont typeface="Times New Roman" pitchFamily="18" charset="0"/>
              <a:buChar char="•"/>
              <a:defRPr sz="2600">
                <a:solidFill>
                  <a:srgbClr val="990033"/>
                </a:solidFill>
                <a:latin typeface="Times New Roman" pitchFamily="18" charset="0"/>
              </a:defRPr>
            </a:lvl2pPr>
            <a:lvl3pPr marL="1143000" indent="-228600" eaLnBrk="0" hangingPunct="0">
              <a:lnSpc>
                <a:spcPct val="95000"/>
              </a:lnSpc>
              <a:spcBef>
                <a:spcPct val="25000"/>
              </a:spcBef>
              <a:buClr>
                <a:srgbClr val="990033"/>
              </a:buClr>
              <a:buFont typeface="Times New Roman" pitchFamily="18" charset="0"/>
              <a:buChar char="•"/>
              <a:defRPr sz="2200">
                <a:solidFill>
                  <a:srgbClr val="003399"/>
                </a:solidFill>
                <a:latin typeface="Times New Roman" pitchFamily="18" charset="0"/>
              </a:defRPr>
            </a:lvl3pPr>
            <a:lvl4pPr marL="1600200" indent="-228600" eaLnBrk="0" hangingPunct="0">
              <a:lnSpc>
                <a:spcPct val="90000"/>
              </a:lnSpc>
              <a:spcBef>
                <a:spcPct val="20000"/>
              </a:spcBef>
              <a:buClr>
                <a:srgbClr val="0000FF"/>
              </a:buClr>
              <a:buFont typeface="Times New Roman" pitchFamily="18" charset="0"/>
              <a:buChar char="•"/>
              <a:defRPr sz="2000" i="1">
                <a:solidFill>
                  <a:srgbClr val="002776"/>
                </a:solidFill>
                <a:latin typeface="Times New Roman" pitchFamily="18"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685800" eaLnBrk="1" hangingPunct="1">
              <a:spcBef>
                <a:spcPct val="10000"/>
              </a:spcBef>
              <a:buClr>
                <a:srgbClr val="FF3300"/>
              </a:buClr>
              <a:buSzPct val="70000"/>
              <a:buNone/>
            </a:pPr>
            <a:r>
              <a:rPr lang="en-US" altLang="en-US" sz="1350" b="1" dirty="0">
                <a:solidFill>
                  <a:prstClr val="black"/>
                </a:solidFill>
                <a:latin typeface="Arial" pitchFamily="34" charset="0"/>
              </a:rPr>
              <a:t>MyFRS Financial Guidance Program</a:t>
            </a:r>
          </a:p>
          <a:p>
            <a:pPr algn="ctr" defTabSz="685800" eaLnBrk="1" hangingPunct="1">
              <a:spcBef>
                <a:spcPct val="10000"/>
              </a:spcBef>
              <a:buClr>
                <a:srgbClr val="FF3300"/>
              </a:buClr>
              <a:buSzPct val="70000"/>
              <a:buNone/>
            </a:pPr>
            <a:r>
              <a:rPr lang="en-US" altLang="en-US" sz="1350" b="1" dirty="0">
                <a:solidFill>
                  <a:prstClr val="black"/>
                </a:solidFill>
                <a:latin typeface="Arial" pitchFamily="34" charset="0"/>
              </a:rPr>
              <a:t>For ALL FRS Pension and Investment Plan Members</a:t>
            </a:r>
          </a:p>
        </p:txBody>
      </p:sp>
      <p:sp>
        <p:nvSpPr>
          <p:cNvPr id="7" name="Slide Number Placeholder 6"/>
          <p:cNvSpPr>
            <a:spLocks noGrp="1"/>
          </p:cNvSpPr>
          <p:nvPr>
            <p:ph type="sldNum" sz="quarter" idx="12"/>
          </p:nvPr>
        </p:nvSpPr>
        <p:spPr/>
        <p:txBody>
          <a:bodyPr/>
          <a:lstStyle/>
          <a:p>
            <a:pPr defTabSz="685800"/>
            <a:fld id="{6825C322-D144-471B-8A6A-18CA93F87583}" type="slidenum">
              <a:rPr lang="en-US" smtClean="0">
                <a:solidFill>
                  <a:prstClr val="black">
                    <a:tint val="75000"/>
                  </a:prstClr>
                </a:solidFill>
              </a:rPr>
              <a:pPr defTabSz="685800"/>
              <a:t>99</a:t>
            </a:fld>
            <a:endParaRPr lang="en-US">
              <a:solidFill>
                <a:prstClr val="black">
                  <a:tint val="75000"/>
                </a:prstClr>
              </a:solidFill>
            </a:endParaRPr>
          </a:p>
        </p:txBody>
      </p:sp>
    </p:spTree>
    <p:extLst>
      <p:ext uri="{BB962C8B-B14F-4D97-AF65-F5344CB8AC3E}">
        <p14:creationId xmlns:p14="http://schemas.microsoft.com/office/powerpoint/2010/main" val="29250284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67"/>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UNKER~1\LOCALS~1\Temp\articulate\presenter\imgtemp\KdwoWKGp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UNKER~1\LOCALS~1\Temp\articulate\presenter\imgtemp\KdwoWKGp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UNKER~1\LOCALS~1\Temp\articulate\presenter\imgtemp\UJvHKkwU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UNKER~1\LOCALS~1\Temp\articulate\presenter\imgtemp\UJvHKkwU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1&quot; FileUID=&quot;&quot; FileName=&quot;slides  IAC 1Q20 meeting draft.xls&quot; Path=&quot;\\sbafshare\DC Shared\Hewitt Ennis Knupp - Trustee Info\2020\1Q20&quot; Landmark=&quot;_bdm.5196635a10004f7b8a4c9c660772c05f.edm&quot; LMFriendly=&quot;Auto-generated range name&quot; SheetSlideName=&quot;_bdm.c79eb4592f6c4afb9a80004b4adb140e.edm&quot; Address=&quot;' DC Template Data'!I14:K19&quot; AddrAdjusted=&quot;' DC Template Data'!I14:K19&quot; LastUpdate=&quot;2020.04.15:14.04.06&quot; FileDesc=&quot;slides  IAC 1Q20 meeting draft.xls&quot; Text=&quot;&quot; Value=&quot;&quot; Inst=&quot;0&quot; SBR=&quot;False&quot; SBC=&quot;False&quot; DestType=&quot;7&quot; HeaderRows=&quot;0&quot; TableRowIndex=&quot;0&quot; TableColIndex=&quot;0&quot; /&gt;&#10;&lt;/Data&gt;"/>
  <p:tag name="ADJUSTRANGE" val="true"/>
  <p:tag name="STRETCHHEIGHT" val="False"/>
</p:tagLst>
</file>

<file path=ppt/theme/theme1.xml><?xml version="1.0" encoding="utf-8"?>
<a:theme xmlns:a="http://schemas.openxmlformats.org/drawingml/2006/main" name="SBA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10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12.xml><?xml version="1.0" encoding="utf-8"?>
<a:theme xmlns:a="http://schemas.openxmlformats.org/drawingml/2006/main" name="8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13.xml><?xml version="1.0" encoding="utf-8"?>
<a:theme xmlns:a="http://schemas.openxmlformats.org/drawingml/2006/main" name="9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14.xml><?xml version="1.0" encoding="utf-8"?>
<a:theme xmlns:a="http://schemas.openxmlformats.org/drawingml/2006/main" name="10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15.xml><?xml version="1.0" encoding="utf-8"?>
<a:theme xmlns:a="http://schemas.openxmlformats.org/drawingml/2006/main" name="11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16.xml><?xml version="1.0" encoding="utf-8"?>
<a:theme xmlns:a="http://schemas.openxmlformats.org/drawingml/2006/main" name="12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17.xml><?xml version="1.0" encoding="utf-8"?>
<a:theme xmlns:a="http://schemas.openxmlformats.org/drawingml/2006/main" name="13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18.xml><?xml version="1.0" encoding="utf-8"?>
<a:theme xmlns:a="http://schemas.openxmlformats.org/drawingml/2006/main" name="14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19.xml><?xml version="1.0" encoding="utf-8"?>
<a:theme xmlns:a="http://schemas.openxmlformats.org/drawingml/2006/main" name="15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2.xml><?xml version="1.0" encoding="utf-8"?>
<a:theme xmlns:a="http://schemas.openxmlformats.org/drawingml/2006/main" name="5_CA US">
  <a:themeElements>
    <a:clrScheme name="New Orange 1">
      <a:dk1>
        <a:srgbClr val="000000"/>
      </a:dk1>
      <a:lt1>
        <a:srgbClr val="FFFFFF"/>
      </a:lt1>
      <a:dk2>
        <a:srgbClr val="233451"/>
      </a:dk2>
      <a:lt2>
        <a:srgbClr val="CCCCCC"/>
      </a:lt2>
      <a:accent1>
        <a:srgbClr val="839DCA"/>
      </a:accent1>
      <a:accent2>
        <a:srgbClr val="B1C89E"/>
      </a:accent2>
      <a:accent3>
        <a:srgbClr val="F7A969"/>
      </a:accent3>
      <a:accent4>
        <a:srgbClr val="A4D4FA"/>
      </a:accent4>
      <a:accent5>
        <a:srgbClr val="A6957D"/>
      </a:accent5>
      <a:accent6>
        <a:srgbClr val="FFEB91"/>
      </a:accent6>
      <a:hlink>
        <a:srgbClr val="0000FF"/>
      </a:hlink>
      <a:folHlink>
        <a:srgbClr val="800080"/>
      </a:folHlink>
    </a:clrScheme>
    <a:fontScheme name="Excel Theme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200" dirty="0"/>
        </a:defPPr>
      </a:lstStyle>
    </a:txDef>
  </a:objectDefaults>
  <a:extraClrSchemeLst/>
  <a:extLst>
    <a:ext uri="{05A4C25C-085E-4340-85A3-A5531E510DB2}">
      <thm15:themeFamily xmlns:thm15="http://schemas.microsoft.com/office/thememl/2012/main" name="CA US" id="{F5C32E4E-0E56-40D4-8574-C507EB402058}" vid="{78856F27-5BA1-49AE-959D-8E34CBFD8703}"/>
    </a:ext>
  </a:extLst>
</a:theme>
</file>

<file path=ppt/theme/theme20.xml><?xml version="1.0" encoding="utf-8"?>
<a:theme xmlns:a="http://schemas.openxmlformats.org/drawingml/2006/main" name="16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21.xml><?xml version="1.0" encoding="utf-8"?>
<a:theme xmlns:a="http://schemas.openxmlformats.org/drawingml/2006/main" name="Hamilton Lane - Standard Slides">
  <a:themeElements>
    <a:clrScheme name="Hamilton Lane - Chart Priority">
      <a:dk1>
        <a:srgbClr val="4C4C4C"/>
      </a:dk1>
      <a:lt1>
        <a:srgbClr val="FFFFFF"/>
      </a:lt1>
      <a:dk2>
        <a:srgbClr val="005187"/>
      </a:dk2>
      <a:lt2>
        <a:srgbClr val="E5EEF3"/>
      </a:lt2>
      <a:accent1>
        <a:srgbClr val="005188"/>
      </a:accent1>
      <a:accent2>
        <a:srgbClr val="51A5D3"/>
      </a:accent2>
      <a:accent3>
        <a:srgbClr val="FF6C2C"/>
      </a:accent3>
      <a:accent4>
        <a:srgbClr val="711471"/>
      </a:accent4>
      <a:accent5>
        <a:srgbClr val="49A941"/>
      </a:accent5>
      <a:accent6>
        <a:srgbClr val="08C6D2"/>
      </a:accent6>
      <a:hlink>
        <a:srgbClr val="F1645D"/>
      </a:hlink>
      <a:folHlink>
        <a:srgbClr val="F1CB00"/>
      </a:folHlink>
    </a:clrScheme>
    <a:fontScheme name="Custom 1">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none" lIns="0" tIns="0" rIns="0" bIns="0" rtlCol="0" anchor="t">
        <a:spAutoFit/>
      </a:bodyPr>
      <a:lstStyle>
        <a:defPPr>
          <a:defRPr sz="1400" dirty="0" err="1" smtClean="0">
            <a:solidFill>
              <a:srgbClr val="4C4C4C"/>
            </a:solidFill>
          </a:defRPr>
        </a:defPPr>
      </a:lstStyle>
    </a:txDef>
  </a:objectDefaults>
  <a:extraClrSchemeLst/>
  <a:custClrLst>
    <a:custClr name="HL Blue">
      <a:srgbClr val="005288"/>
    </a:custClr>
    <a:custClr name="Mr. Blue Sky 70%">
      <a:srgbClr val="51A5D3"/>
    </a:custClr>
    <a:custClr name="Here Comes the Sun">
      <a:srgbClr val="FF6C2D"/>
    </a:custClr>
    <a:custClr name="Purple Rain">
      <a:srgbClr val="711471"/>
    </a:custClr>
    <a:custClr name="It Ain't Easy Being Green">
      <a:srgbClr val="49A942"/>
    </a:custClr>
    <a:custClr>
      <a:srgbClr val="FFFFFF"/>
    </a:custClr>
    <a:custClr>
      <a:srgbClr val="FFFFFF"/>
    </a:custClr>
    <a:custClr>
      <a:srgbClr val="FFFFFF"/>
    </a:custClr>
    <a:custClr>
      <a:srgbClr val="FFFFFF"/>
    </a:custClr>
    <a:custClr>
      <a:srgbClr val="FFFFFF"/>
    </a:custClr>
    <a:custClr name="Get Off My Cloud">
      <a:srgbClr val="E5EEF3"/>
    </a:custClr>
    <a:custClr name="Mr. Blue Sky 100%">
      <a:srgbClr val="007DC3"/>
    </a:custClr>
    <a:custClr name="HL Text">
      <a:srgbClr val="4C4C4C"/>
    </a:custClr>
    <a:custClr>
      <a:srgbClr val="FFFFFF"/>
    </a:custClr>
    <a:custClr name="Table Line 30% Black">
      <a:srgbClr val="B2B2B2"/>
    </a:custClr>
    <a:custClr name="Alternating Fill Row (Dark)">
      <a:srgbClr val="E0EAF1"/>
    </a:custClr>
    <a:custClr name="Alternating Fill Row (Light)">
      <a:srgbClr val="F2F6F9"/>
    </a:custClr>
    <a:custClr>
      <a:srgbClr val="FFFFFF"/>
    </a:custClr>
    <a:custClr>
      <a:srgbClr val="FFFFFF"/>
    </a:custClr>
    <a:custClr>
      <a:srgbClr val="FFFFFF"/>
    </a:custClr>
    <a:custClr name="Aquarius">
      <a:srgbClr val="08C6D2"/>
    </a:custClr>
    <a:custClr name="Strawberry Fields">
      <a:srgbClr val="F1645D"/>
    </a:custClr>
    <a:custClr name="Mellow Yellow">
      <a:srgbClr val="F1CB00"/>
    </a:custClr>
    <a:custClr name="Baby Blue">
      <a:srgbClr val="A7C6F3"/>
    </a:custClr>
    <a:custClr name="Red Red Wine">
      <a:srgbClr val="BF311A"/>
    </a:custClr>
    <a:custClr name="Limelight">
      <a:srgbClr val="B2BB1E"/>
    </a:custClr>
    <a:custClr name="Heard It Through the Grapevine">
      <a:srgbClr val="C0739C"/>
    </a:custClr>
    <a:custClr name="Where My Rosemary Goes">
      <a:srgbClr val="A9C398"/>
    </a:custClr>
    <a:custClr name="Pink Houses">
      <a:srgbClr val="F6A2A8"/>
    </a:custClr>
    <a:custClr name="Canary">
      <a:srgbClr val="FEC057"/>
    </a:custClr>
    <a:custClr name="Brick House">
      <a:srgbClr val="B45340"/>
    </a:custClr>
    <a:custClr name="Quicksand">
      <a:srgbClr val="E8D3A2"/>
    </a:custClr>
  </a:custClrLst>
  <a:extLst>
    <a:ext uri="{05A4C25C-085E-4340-85A3-A5531E510DB2}">
      <thm15:themeFamily xmlns:thm15="http://schemas.microsoft.com/office/thememl/2012/main" name="Presentation2" id="{40A42DFD-E9EE-47A8-84E2-FCC6BA8957A1}" vid="{2B91866B-1BD4-4374-A92C-8C8F292F5D6F}"/>
    </a:ext>
  </a:extLst>
</a:theme>
</file>

<file path=ppt/theme/theme22.xml><?xml version="1.0" encoding="utf-8"?>
<a:theme xmlns:a="http://schemas.openxmlformats.org/drawingml/2006/main" name="1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5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6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7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8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GIS">
  <a:themeElements>
    <a:clrScheme name="New Orange 1">
      <a:dk1>
        <a:srgbClr val="000000"/>
      </a:dk1>
      <a:lt1>
        <a:srgbClr val="FFFFFF"/>
      </a:lt1>
      <a:dk2>
        <a:srgbClr val="233451"/>
      </a:dk2>
      <a:lt2>
        <a:srgbClr val="CCCCCC"/>
      </a:lt2>
      <a:accent1>
        <a:srgbClr val="839DCA"/>
      </a:accent1>
      <a:accent2>
        <a:srgbClr val="B1C89E"/>
      </a:accent2>
      <a:accent3>
        <a:srgbClr val="F7A969"/>
      </a:accent3>
      <a:accent4>
        <a:srgbClr val="A4D4FA"/>
      </a:accent4>
      <a:accent5>
        <a:srgbClr val="A6957D"/>
      </a:accent5>
      <a:accent6>
        <a:srgbClr val="FFEB91"/>
      </a:accent6>
      <a:hlink>
        <a:srgbClr val="0000FF"/>
      </a:hlink>
      <a:folHlink>
        <a:srgbClr val="800080"/>
      </a:folHlink>
    </a:clrScheme>
    <a:fontScheme name="Excel Theme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200" dirty="0"/>
        </a:defPPr>
      </a:lstStyle>
    </a:txDef>
  </a:objectDefaults>
  <a:extraClrSchemeLst/>
  <a:extLst>
    <a:ext uri="{05A4C25C-085E-4340-85A3-A5531E510DB2}">
      <thm15:themeFamily xmlns:thm15="http://schemas.microsoft.com/office/thememl/2012/main" name="CA US" id="{F5C32E4E-0E56-40D4-8574-C507EB402058}" vid="{78856F27-5BA1-49AE-959D-8E34CBFD8703}"/>
    </a:ext>
  </a:extLst>
</a:theme>
</file>

<file path=ppt/theme/theme30.xml><?xml version="1.0" encoding="utf-8"?>
<a:theme xmlns:a="http://schemas.openxmlformats.org/drawingml/2006/main" name="9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0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1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2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3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4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5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6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17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8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40.xml><?xml version="1.0" encoding="utf-8"?>
<a:theme xmlns:a="http://schemas.openxmlformats.org/drawingml/2006/main" name="19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20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1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2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3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24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25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26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27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28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50.xml><?xml version="1.0" encoding="utf-8"?>
<a:theme xmlns:a="http://schemas.openxmlformats.org/drawingml/2006/main" name="29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30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31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32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33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34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35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36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37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38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60.xml><?xml version="1.0" encoding="utf-8"?>
<a:theme xmlns:a="http://schemas.openxmlformats.org/drawingml/2006/main" name="39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40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41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42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43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44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45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46_PE IAC Presentation 12_5_16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17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B076D601-3DCA-40F7-8093-F1809280AE4C}" vid="{162FECF8-179E-42B5-8E25-546DBD2BC247}"/>
    </a:ext>
  </a:extLst>
</a:theme>
</file>

<file path=ppt/theme/theme69.xml><?xml version="1.0" encoding="utf-8"?>
<a:theme xmlns:a="http://schemas.openxmlformats.org/drawingml/2006/main" name="18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714BF8B3-CFE0-4714-B7DF-7997533D0951}" vid="{0E593670-E4D0-4285-98A9-D39DFB7EC169}"/>
    </a:ext>
  </a:extLst>
</a:theme>
</file>

<file path=ppt/theme/theme7.xml><?xml version="1.0" encoding="utf-8"?>
<a:theme xmlns:a="http://schemas.openxmlformats.org/drawingml/2006/main" name="3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70.xml><?xml version="1.0" encoding="utf-8"?>
<a:theme xmlns:a="http://schemas.openxmlformats.org/drawingml/2006/main" name="19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714BF8B3-CFE0-4714-B7DF-7997533D0951}" vid="{0E593670-E4D0-4285-98A9-D39DFB7EC169}"/>
    </a:ext>
  </a:extLst>
</a:theme>
</file>

<file path=ppt/theme/theme71.xml><?xml version="1.0" encoding="utf-8"?>
<a:theme xmlns:a="http://schemas.openxmlformats.org/drawingml/2006/main" name="Print A4">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Arial"/>
        <a:cs typeface="Arial"/>
      </a:majorFont>
      <a:minorFont>
        <a:latin typeface="Whitman RomanOsF"/>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Internal A4" id="{38B6C2C0-3151-46D5-B8FE-325E33F6EE70}" vid="{BB3F2CF8-E25F-4FD1-8B3A-033E71E28BD5}"/>
    </a:ext>
  </a:extLst>
</a:theme>
</file>

<file path=ppt/theme/theme72.xml><?xml version="1.0" encoding="utf-8"?>
<a:theme xmlns:a="http://schemas.openxmlformats.org/drawingml/2006/main" name="2_SBA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Alternatives Review &amp; Discussion_05_2016">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1_SBA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 IAC Slides Dec 2016.potx" id="{8AAAF8C6-FC89-4F3D-9121-589EAAAB7440}" vid="{0A2F9B4F-4F72-48C7-B11F-91B3C7A7E235}"/>
    </a:ext>
  </a:extLst>
</a:theme>
</file>

<file path=ppt/theme/theme77.xml><?xml version="1.0" encoding="utf-8"?>
<a:theme xmlns:a="http://schemas.openxmlformats.org/drawingml/2006/main" name="1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2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3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80.xml><?xml version="1.0" encoding="utf-8"?>
<a:theme xmlns:a="http://schemas.openxmlformats.org/drawingml/2006/main" name="4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5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6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1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2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3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4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7.xml><?xml version="1.0" encoding="utf-8"?>
<a:theme xmlns:a="http://schemas.openxmlformats.org/drawingml/2006/main" name="5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6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7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Print US">
  <a:themeElements>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2">
              <a:lumMod val="75000"/>
            </a:schemeClr>
          </a:solid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spcAft>
            <a:spcPts val="1000"/>
          </a:spcAft>
          <a:defRPr sz="1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nchor="t" anchorCtr="0">
        <a:noAutofit/>
      </a:bodyPr>
      <a:lstStyle>
        <a:defPPr>
          <a:lnSpc>
            <a:spcPct val="90000"/>
          </a:lnSpc>
          <a:spcAft>
            <a:spcPts val="1000"/>
          </a:spcAft>
          <a:defRPr sz="1800" dirty="0" smtClean="0"/>
        </a:defPPr>
      </a:lstStyle>
    </a:txDef>
  </a:objectDefaults>
  <a:extraClrSchemeLst/>
  <a:extLst>
    <a:ext uri="{05A4C25C-085E-4340-85A3-A5531E510DB2}">
      <thm15:themeFamily xmlns:thm15="http://schemas.microsoft.com/office/thememl/2012/main" name="CA Print US.potx" id="{5FF6E0E5-8863-4FFC-B249-0122A173C63F}" vid="{614D0981-DF51-4FDB-A4D4-4EA75CFD42F3}"/>
    </a:ext>
  </a:extLst>
</a:theme>
</file>

<file path=ppt/theme/theme90.xml><?xml version="1.0" encoding="utf-8"?>
<a:theme xmlns:a="http://schemas.openxmlformats.org/drawingml/2006/main" name="8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1.xml><?xml version="1.0" encoding="utf-8"?>
<a:theme xmlns:a="http://schemas.openxmlformats.org/drawingml/2006/main" name="9_Real Estate Performance 2016 0630 DRAFT 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2.xml><?xml version="1.0" encoding="utf-8"?>
<a:theme xmlns:a="http://schemas.openxmlformats.org/drawingml/2006/main" name="7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3.xml><?xml version="1.0" encoding="utf-8"?>
<a:theme xmlns:a="http://schemas.openxmlformats.org/drawingml/2006/main" name="8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4.xml><?xml version="1.0" encoding="utf-8"?>
<a:theme xmlns:a="http://schemas.openxmlformats.org/drawingml/2006/main" name="9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5.xml><?xml version="1.0" encoding="utf-8"?>
<a:theme xmlns:a="http://schemas.openxmlformats.org/drawingml/2006/main" name="10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6.xml><?xml version="1.0" encoding="utf-8"?>
<a:theme xmlns:a="http://schemas.openxmlformats.org/drawingml/2006/main" name="11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7.xml><?xml version="1.0" encoding="utf-8"?>
<a:theme xmlns:a="http://schemas.openxmlformats.org/drawingml/2006/main" name="12_16 by 9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8.xml><?xml version="1.0" encoding="utf-8"?>
<a:theme xmlns:a="http://schemas.openxmlformats.org/drawingml/2006/main" name="AHIC ppt template_v2">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A 2017">
    <a:dk1>
      <a:sysClr val="windowText" lastClr="000000"/>
    </a:dk1>
    <a:lt1>
      <a:sysClr val="window" lastClr="FFFFFF"/>
    </a:lt1>
    <a:dk2>
      <a:srgbClr val="0C3980"/>
    </a:dk2>
    <a:lt2>
      <a:srgbClr val="A7A9AC"/>
    </a:lt2>
    <a:accent1>
      <a:srgbClr val="83A1C2"/>
    </a:accent1>
    <a:accent2>
      <a:srgbClr val="E78024"/>
    </a:accent2>
    <a:accent3>
      <a:srgbClr val="63AB64"/>
    </a:accent3>
    <a:accent4>
      <a:srgbClr val="B55F99"/>
    </a:accent4>
    <a:accent5>
      <a:srgbClr val="26A299"/>
    </a:accent5>
    <a:accent6>
      <a:srgbClr val="C9C42D"/>
    </a:accent6>
    <a:hlink>
      <a:srgbClr val="3CABC9"/>
    </a:hlink>
    <a:folHlink>
      <a:srgbClr val="F26851"/>
    </a:folHlink>
  </a:clrScheme>
  <a:fontScheme name="Alright Sans Medium/Whitman RomanOsF">
    <a:majorFont>
      <a:latin typeface="Alright Sans Medium"/>
      <a:ea typeface=""/>
      <a:cs typeface=""/>
    </a:majorFont>
    <a:minorFont>
      <a:latin typeface="Whitman RomanO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Communications_x0020_Content_x0020_Type xmlns="f78871d7-8ed4-4917-b919-cc86cd91cf8c">SBA Logo, Letterhead and Templates</Communications_x0020_Content_x0020_Type>
    <HomePage xmlns="f78871d7-8ed4-4917-b919-cc86cd91cf8c" xsi:nil="true"/>
    <IconOverlay xmlns="http://schemas.microsoft.com/sharepoint/v4" xsi:nil="true"/>
  </documentManagement>
</p:properties>
</file>

<file path=customXml/item2.xml><?xml version="1.0" encoding="utf-8"?>
<ContentId CID="S014318"/>
</file>

<file path=customXml/item3.xml><?xml version="1.0" encoding="utf-8"?>
<Slide Name="LIBOR reform" UniqueId="74975722-29c8-47c8-95e3-b090f2ad4d06" ContentType="application/vnd.openxmlformats-officedocument.presentationml.slide+xml" ObjectType="Slide" MajorVersion="0" MinorVersion="1" IsDirty="False" LayoutName="Title and Text" LayoutUniqueId="1fe460bc-0746-4c6e-93bf-defce357dfdb" GraphicCount="0" ImageCount="0" ExternalObjectCount="0" KeepUnUsedVariable="False" KeepSourceFormatting="False" FromObjectId="25714f37-faac-451c-9e30-52571a82b731" FromMajorVersion="5" FromMinorVersion="6">
  <ReferenceSlideList>
    <ReferenceSlide FromObjectId="25714f37-faac-451c-9e30-52571a82b731" FromMajorVersion="5" FromMinorVersion="6" IsMultiple="False"/>
  </ReferenceSlideList>
</Slid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Slide Name="Thoughts on the Fed" UniqueId="99530083-f965-41f2-bbee-9e75fc29794f" ContentType="application/vnd.openxmlformats-officedocument.presentationml.slide+xml" ObjectType="Slide" MajorVersion="0" MinorVersion="1" IsDirty="False" LayoutName="Title Only" LayoutUniqueId="84a22713-a4f1-415a-b469-68f0d5e6f478" GraphicCount="2" ImageCount="5" ExternalObjectCount="0" SharedSlidesContentId="C001035" KeepSourceFormatting="False" FromObjectId="84424d51-9cf5-417d-b4c8-28231a7b8c8b" FromMajorVersion="4" FromMinorVersion="1" IsFromMultiSlides="true" MultiSlideSubId="416" MultiSlideInstanceId="3058694f-61d5-4319-a715-65c655713c27">
  <ReferenceSlideList>
    <ReferenceSlide FromObjectId="84424d51-9cf5-417d-b4c8-28231a7b8c8b" FromMajorVersion="4" FromMinorVersion="1" IsMultiple="True" MultiSlideInstanceId="3058694f-61d5-4319-a715-65c655713c27"/>
  </ReferenceSlideList>
</Slide>
</file>

<file path=customXml/item6.xml><?xml version="1.0" encoding="utf-8"?>
<ContentId CID="S006765"/>
</file>

<file path=customXml/item7.xml><?xml version="1.0" encoding="utf-8"?>
<ct:contentTypeSchema xmlns:ct="http://schemas.microsoft.com/office/2006/metadata/contentType" xmlns:ma="http://schemas.microsoft.com/office/2006/metadata/properties/metaAttributes" ct:_="" ma:_="" ma:contentTypeName="Document" ma:contentTypeID="0x010100294A373416493C46922553DAD756B0F8" ma:contentTypeVersion="8" ma:contentTypeDescription="Create a new document." ma:contentTypeScope="" ma:versionID="5586660d2f9e93ebb0157a901814830e">
  <xsd:schema xmlns:xsd="http://www.w3.org/2001/XMLSchema" xmlns:xs="http://www.w3.org/2001/XMLSchema" xmlns:p="http://schemas.microsoft.com/office/2006/metadata/properties" xmlns:ns2="f78871d7-8ed4-4917-b919-cc86cd91cf8c" xmlns:ns3="http://schemas.microsoft.com/sharepoint/v4" targetNamespace="http://schemas.microsoft.com/office/2006/metadata/properties" ma:root="true" ma:fieldsID="09abacc230060280eba640171c55f739" ns2:_="" ns3:_="">
    <xsd:import namespace="f78871d7-8ed4-4917-b919-cc86cd91cf8c"/>
    <xsd:import namespace="http://schemas.microsoft.com/sharepoint/v4"/>
    <xsd:element name="properties">
      <xsd:complexType>
        <xsd:sequence>
          <xsd:element name="documentManagement">
            <xsd:complexType>
              <xsd:all>
                <xsd:element ref="ns2:Communications_x0020_Content_x0020_Type" minOccurs="0"/>
                <xsd:element ref="ns2:HomePage"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871d7-8ed4-4917-b919-cc86cd91cf8c" elementFormDefault="qualified">
    <xsd:import namespace="http://schemas.microsoft.com/office/2006/documentManagement/types"/>
    <xsd:import namespace="http://schemas.microsoft.com/office/infopath/2007/PartnerControls"/>
    <xsd:element name="Communications_x0020_Content_x0020_Type" ma:index="4" nillable="true" ma:displayName="Communications Content Type" ma:format="Dropdown" ma:internalName="Communications_x0020_Content_x0020_Type" ma:readOnly="false">
      <xsd:simpleType>
        <xsd:restriction base="dms:Choice">
          <xsd:enumeration value="SBA Logo, Letterhead and Templates"/>
          <xsd:enumeration value="Florida PRIME Logos and Templates"/>
          <xsd:enumeration value="FRS Investment Plan Logos and Templates"/>
          <xsd:enumeration value="News"/>
          <xsd:enumeration value="Quick Links"/>
          <xsd:enumeration value="Newspaper"/>
        </xsd:restriction>
      </xsd:simpleType>
    </xsd:element>
    <xsd:element name="HomePage" ma:index="5" nillable="true" ma:displayName="HomePage" ma:default="0" ma:internalName="HomePage"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C22759-BE3F-4CBC-82AD-5A93D557AD46}">
  <ds:schemaRefs>
    <ds:schemaRef ds:uri="http://purl.org/dc/elements/1.1/"/>
    <ds:schemaRef ds:uri="http://schemas.openxmlformats.org/package/2006/metadata/core-properties"/>
    <ds:schemaRef ds:uri="http://purl.org/dc/dcmitype/"/>
    <ds:schemaRef ds:uri="http://schemas.microsoft.com/office/infopath/2007/PartnerControls"/>
    <ds:schemaRef ds:uri="http://purl.org/dc/terms/"/>
    <ds:schemaRef ds:uri="http://schemas.microsoft.com/office/2006/documentManagement/types"/>
    <ds:schemaRef ds:uri="f78871d7-8ed4-4917-b919-cc86cd91cf8c"/>
    <ds:schemaRef ds:uri="http://schemas.microsoft.com/sharepoint/v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DB60A3B-7AF2-4CCC-B7A8-F6D92A7D7899}">
  <ds:schemaRefs/>
</ds:datastoreItem>
</file>

<file path=customXml/itemProps3.xml><?xml version="1.0" encoding="utf-8"?>
<ds:datastoreItem xmlns:ds="http://schemas.openxmlformats.org/officeDocument/2006/customXml" ds:itemID="{40CC1069-01E6-46BA-BC15-07AFDF88C301}">
  <ds:schemaRefs/>
</ds:datastoreItem>
</file>

<file path=customXml/itemProps4.xml><?xml version="1.0" encoding="utf-8"?>
<ds:datastoreItem xmlns:ds="http://schemas.openxmlformats.org/officeDocument/2006/customXml" ds:itemID="{7B16516E-A426-44ED-AEDC-919A5DE11033}">
  <ds:schemaRefs>
    <ds:schemaRef ds:uri="http://schemas.microsoft.com/sharepoint/v3/contenttype/forms"/>
  </ds:schemaRefs>
</ds:datastoreItem>
</file>

<file path=customXml/itemProps5.xml><?xml version="1.0" encoding="utf-8"?>
<ds:datastoreItem xmlns:ds="http://schemas.openxmlformats.org/officeDocument/2006/customXml" ds:itemID="{2F5D4BFA-7D4F-4DA6-AD3B-C63FF35B713F}">
  <ds:schemaRefs/>
</ds:datastoreItem>
</file>

<file path=customXml/itemProps6.xml><?xml version="1.0" encoding="utf-8"?>
<ds:datastoreItem xmlns:ds="http://schemas.openxmlformats.org/officeDocument/2006/customXml" ds:itemID="{18293347-230C-4D35-9160-72C6C4EECB93}">
  <ds:schemaRefs/>
</ds:datastoreItem>
</file>

<file path=customXml/itemProps7.xml><?xml version="1.0" encoding="utf-8"?>
<ds:datastoreItem xmlns:ds="http://schemas.openxmlformats.org/officeDocument/2006/customXml" ds:itemID="{B0AC0669-463C-4AB7-9876-FCEC0F27E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8871d7-8ed4-4917-b919-cc86cd91cf8c"/>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1998</TotalTime>
  <Words>24248</Words>
  <Application>Microsoft Office PowerPoint</Application>
  <PresentationFormat>On-screen Show (16:9)</PresentationFormat>
  <Paragraphs>5639</Paragraphs>
  <Slides>235</Slides>
  <Notes>77</Notes>
  <HiddenSlides>0</HiddenSlides>
  <MMClips>0</MMClips>
  <ScaleCrop>false</ScaleCrop>
  <HeadingPairs>
    <vt:vector size="8" baseType="variant">
      <vt:variant>
        <vt:lpstr>Fonts Used</vt:lpstr>
      </vt:variant>
      <vt:variant>
        <vt:i4>19</vt:i4>
      </vt:variant>
      <vt:variant>
        <vt:lpstr>Theme</vt:lpstr>
      </vt:variant>
      <vt:variant>
        <vt:i4>98</vt:i4>
      </vt:variant>
      <vt:variant>
        <vt:lpstr>Embedded OLE Servers</vt:lpstr>
      </vt:variant>
      <vt:variant>
        <vt:i4>2</vt:i4>
      </vt:variant>
      <vt:variant>
        <vt:lpstr>Slide Titles</vt:lpstr>
      </vt:variant>
      <vt:variant>
        <vt:i4>235</vt:i4>
      </vt:variant>
    </vt:vector>
  </HeadingPairs>
  <TitlesOfParts>
    <vt:vector size="354" baseType="lpstr">
      <vt:lpstr>MS PGothic</vt:lpstr>
      <vt:lpstr>MS PGothic</vt:lpstr>
      <vt:lpstr>Alright Sans Medium</vt:lpstr>
      <vt:lpstr>Alright Sans Regular</vt:lpstr>
      <vt:lpstr>Arial</vt:lpstr>
      <vt:lpstr>Arial Narrow</vt:lpstr>
      <vt:lpstr>BlockGothicRR LightExtraCond</vt:lpstr>
      <vt:lpstr>Calibri</vt:lpstr>
      <vt:lpstr>Courier New</vt:lpstr>
      <vt:lpstr>Garamond</vt:lpstr>
      <vt:lpstr>Roboto</vt:lpstr>
      <vt:lpstr>Roboto Light</vt:lpstr>
      <vt:lpstr>Source Sans Pro</vt:lpstr>
      <vt:lpstr>Times</vt:lpstr>
      <vt:lpstr>Times New Roman</vt:lpstr>
      <vt:lpstr>Verdana</vt:lpstr>
      <vt:lpstr>Whitman RomanOsF</vt:lpstr>
      <vt:lpstr>Wingdings</vt:lpstr>
      <vt:lpstr>Wingdings 2</vt:lpstr>
      <vt:lpstr>SBAPowerPointTemplate</vt:lpstr>
      <vt:lpstr>5_CA US</vt:lpstr>
      <vt:lpstr>2_GIS</vt:lpstr>
      <vt:lpstr>Print US</vt:lpstr>
      <vt:lpstr>1_Print US</vt:lpstr>
      <vt:lpstr>2_Print US</vt:lpstr>
      <vt:lpstr>3_Print US</vt:lpstr>
      <vt:lpstr>4_Print US</vt:lpstr>
      <vt:lpstr>5_Print US</vt:lpstr>
      <vt:lpstr>6_Print US</vt:lpstr>
      <vt:lpstr>7_Print US</vt:lpstr>
      <vt:lpstr>8_Print US</vt:lpstr>
      <vt:lpstr>9_Print US</vt:lpstr>
      <vt:lpstr>10_Print US</vt:lpstr>
      <vt:lpstr>11_Print US</vt:lpstr>
      <vt:lpstr>12_Print US</vt:lpstr>
      <vt:lpstr>13_Print US</vt:lpstr>
      <vt:lpstr>14_Print US</vt:lpstr>
      <vt:lpstr>15_Print US</vt:lpstr>
      <vt:lpstr>16_Print US</vt:lpstr>
      <vt:lpstr>Hamilton Lane - Standard Slides</vt:lpstr>
      <vt:lpstr>1_PE IAC Presentation 12_5_16 draft</vt:lpstr>
      <vt:lpstr>2_PE IAC Presentation 12_5_16 draft</vt:lpstr>
      <vt:lpstr>3_PE IAC Presentation 12_5_16 draft</vt:lpstr>
      <vt:lpstr>4_PE IAC Presentation 12_5_16 draft</vt:lpstr>
      <vt:lpstr>5_PE IAC Presentation 12_5_16 draft</vt:lpstr>
      <vt:lpstr>6_PE IAC Presentation 12_5_16 draft</vt:lpstr>
      <vt:lpstr>7_PE IAC Presentation 12_5_16 draft</vt:lpstr>
      <vt:lpstr>8_PE IAC Presentation 12_5_16 draft</vt:lpstr>
      <vt:lpstr>9_PE IAC Presentation 12_5_16 draft</vt:lpstr>
      <vt:lpstr>10_PE IAC Presentation 12_5_16 draft</vt:lpstr>
      <vt:lpstr>11_PE IAC Presentation 12_5_16 draft</vt:lpstr>
      <vt:lpstr>12_PE IAC Presentation 12_5_16 draft</vt:lpstr>
      <vt:lpstr>13_PE IAC Presentation 12_5_16 draft</vt:lpstr>
      <vt:lpstr>14_PE IAC Presentation 12_5_16 draft</vt:lpstr>
      <vt:lpstr>15_PE IAC Presentation 12_5_16 draft</vt:lpstr>
      <vt:lpstr>16_PE IAC Presentation 12_5_16 draft</vt:lpstr>
      <vt:lpstr>17_PE IAC Presentation 12_5_16 draft</vt:lpstr>
      <vt:lpstr>18_PE IAC Presentation 12_5_16 draft</vt:lpstr>
      <vt:lpstr>19_PE IAC Presentation 12_5_16 draft</vt:lpstr>
      <vt:lpstr>20_PE IAC Presentation 12_5_16 draft</vt:lpstr>
      <vt:lpstr>21_PE IAC Presentation 12_5_16 draft</vt:lpstr>
      <vt:lpstr>22_PE IAC Presentation 12_5_16 draft</vt:lpstr>
      <vt:lpstr>23_PE IAC Presentation 12_5_16 draft</vt:lpstr>
      <vt:lpstr>24_PE IAC Presentation 12_5_16 draft</vt:lpstr>
      <vt:lpstr>25_PE IAC Presentation 12_5_16 draft</vt:lpstr>
      <vt:lpstr>26_PE IAC Presentation 12_5_16 draft</vt:lpstr>
      <vt:lpstr>27_PE IAC Presentation 12_5_16 draft</vt:lpstr>
      <vt:lpstr>28_PE IAC Presentation 12_5_16 draft</vt:lpstr>
      <vt:lpstr>29_PE IAC Presentation 12_5_16 draft</vt:lpstr>
      <vt:lpstr>30_PE IAC Presentation 12_5_16 draft</vt:lpstr>
      <vt:lpstr>31_PE IAC Presentation 12_5_16 draft</vt:lpstr>
      <vt:lpstr>32_PE IAC Presentation 12_5_16 draft</vt:lpstr>
      <vt:lpstr>33_PE IAC Presentation 12_5_16 draft</vt:lpstr>
      <vt:lpstr>34_PE IAC Presentation 12_5_16 draft</vt:lpstr>
      <vt:lpstr>35_PE IAC Presentation 12_5_16 draft</vt:lpstr>
      <vt:lpstr>36_PE IAC Presentation 12_5_16 draft</vt:lpstr>
      <vt:lpstr>37_PE IAC Presentation 12_5_16 draft</vt:lpstr>
      <vt:lpstr>38_PE IAC Presentation 12_5_16 draft</vt:lpstr>
      <vt:lpstr>39_PE IAC Presentation 12_5_16 draft</vt:lpstr>
      <vt:lpstr>40_PE IAC Presentation 12_5_16 draft</vt:lpstr>
      <vt:lpstr>41_PE IAC Presentation 12_5_16 draft</vt:lpstr>
      <vt:lpstr>42_PE IAC Presentation 12_5_16 draft</vt:lpstr>
      <vt:lpstr>43_PE IAC Presentation 12_5_16 draft</vt:lpstr>
      <vt:lpstr>44_PE IAC Presentation 12_5_16 draft</vt:lpstr>
      <vt:lpstr>45_PE IAC Presentation 12_5_16 draft</vt:lpstr>
      <vt:lpstr>46_PE IAC Presentation 12_5_16 draft</vt:lpstr>
      <vt:lpstr>17_Print US</vt:lpstr>
      <vt:lpstr>18_Print US</vt:lpstr>
      <vt:lpstr>19_Print US</vt:lpstr>
      <vt:lpstr>Print A4</vt:lpstr>
      <vt:lpstr>2_SBAPowerPointTemplate</vt:lpstr>
      <vt:lpstr>Office Theme</vt:lpstr>
      <vt:lpstr>Alternatives Review &amp; Discussion_05_2016</vt:lpstr>
      <vt:lpstr>1_Office Theme</vt:lpstr>
      <vt:lpstr>1_SBAPowerPointTemplate</vt:lpstr>
      <vt:lpstr>1_16 by 9 PowerPoint Template</vt:lpstr>
      <vt:lpstr>2_16 by 9 PowerPoint Template</vt:lpstr>
      <vt:lpstr>3_16 by 9 PowerPoint Template</vt:lpstr>
      <vt:lpstr>4_16 by 9 PowerPoint Template</vt:lpstr>
      <vt:lpstr>5_16 by 9 PowerPoint Template</vt:lpstr>
      <vt:lpstr>6_16 by 9 PowerPoint Template</vt:lpstr>
      <vt:lpstr>1_Real Estate Performance 2016 0630 DRAFT 1</vt:lpstr>
      <vt:lpstr>2_Real Estate Performance 2016 0630 DRAFT 1</vt:lpstr>
      <vt:lpstr>3_Real Estate Performance 2016 0630 DRAFT 1</vt:lpstr>
      <vt:lpstr>4_Real Estate Performance 2016 0630 DRAFT 1</vt:lpstr>
      <vt:lpstr>5_Real Estate Performance 2016 0630 DRAFT 1</vt:lpstr>
      <vt:lpstr>6_Real Estate Performance 2016 0630 DRAFT 1</vt:lpstr>
      <vt:lpstr>7_Real Estate Performance 2016 0630 DRAFT 1</vt:lpstr>
      <vt:lpstr>8_Real Estate Performance 2016 0630 DRAFT 1</vt:lpstr>
      <vt:lpstr>9_Real Estate Performance 2016 0630 DRAFT 1</vt:lpstr>
      <vt:lpstr>7_16 by 9 PowerPoint Template</vt:lpstr>
      <vt:lpstr>8_16 by 9 PowerPoint Template</vt:lpstr>
      <vt:lpstr>9_16 by 9 PowerPoint Template</vt:lpstr>
      <vt:lpstr>10_16 by 9 PowerPoint Template</vt:lpstr>
      <vt:lpstr>11_16 by 9 PowerPoint Template</vt:lpstr>
      <vt:lpstr>12_16 by 9 PowerPoint Template</vt:lpstr>
      <vt:lpstr>AHIC ppt template_v2</vt:lpstr>
      <vt:lpstr>Document</vt:lpstr>
      <vt:lpstr>Worksheet</vt:lpstr>
      <vt:lpstr>Meeting of the Investment Advisory Council</vt:lpstr>
      <vt:lpstr>Meeting of the Investment Advisory Council </vt:lpstr>
      <vt:lpstr>Meeting of the Investment Advisory Council </vt:lpstr>
      <vt:lpstr>Meeting of the Investment Advisory Council </vt:lpstr>
      <vt:lpstr>Agenda</vt:lpstr>
      <vt:lpstr>Private Equity Policy</vt:lpstr>
      <vt:lpstr>Goals/Objectives</vt:lpstr>
      <vt:lpstr>Benchmarks</vt:lpstr>
      <vt:lpstr>Staffing</vt:lpstr>
      <vt:lpstr>Private Equity Investment Process</vt:lpstr>
      <vt:lpstr>Private Equity Process </vt:lpstr>
      <vt:lpstr>Private Equity Process </vt:lpstr>
      <vt:lpstr>Private Equity Process </vt:lpstr>
      <vt:lpstr>Private Equity Process </vt:lpstr>
      <vt:lpstr>Private Equity Process </vt:lpstr>
      <vt:lpstr>Private Equity Program Performance</vt:lpstr>
      <vt:lpstr>Private Equity Performance</vt:lpstr>
      <vt:lpstr>Vintage Year Performance</vt:lpstr>
      <vt:lpstr>Cash Flow History</vt:lpstr>
      <vt:lpstr>Current Allocations and Targets</vt:lpstr>
      <vt:lpstr>Portfolio Composition</vt:lpstr>
      <vt:lpstr>GP Concentration</vt:lpstr>
      <vt:lpstr>Total Geographic Exposure</vt:lpstr>
      <vt:lpstr>Total Sector Exposure</vt:lpstr>
      <vt:lpstr>Buyout Portfolio Targets</vt:lpstr>
      <vt:lpstr>Buyout Portfolio</vt:lpstr>
      <vt:lpstr>Buyout Portfolio </vt:lpstr>
      <vt:lpstr>Buyout Portfolio Performance </vt:lpstr>
      <vt:lpstr>Venture Capital Portfolio</vt:lpstr>
      <vt:lpstr>Venture Capital Portfolio Performance </vt:lpstr>
      <vt:lpstr>Distressed/Turnaround Portfolio</vt:lpstr>
      <vt:lpstr>Distressed/Turnaround Portfolio Performance </vt:lpstr>
      <vt:lpstr>Secondary Portfolio</vt:lpstr>
      <vt:lpstr>Secondary Portfolio Performance </vt:lpstr>
      <vt:lpstr>PowerPoint Presentation</vt:lpstr>
      <vt:lpstr>Private Equity Aggregates</vt:lpstr>
      <vt:lpstr>Private Equity Partnership Performance</vt:lpstr>
      <vt:lpstr>Private Equity Partnership Performance</vt:lpstr>
      <vt:lpstr>Private Equity Partnership Performance</vt:lpstr>
      <vt:lpstr>Private Equity Partnership Performance</vt:lpstr>
      <vt:lpstr>Private Equity Partnership Performance</vt:lpstr>
      <vt:lpstr>Private Equity Partnership Performance</vt:lpstr>
      <vt:lpstr>Private Equity Partnership Performance</vt:lpstr>
      <vt:lpstr>Private Equity Partnership Performance</vt:lpstr>
      <vt:lpstr>Private Equity Partnership Performance</vt:lpstr>
      <vt:lpstr>Private Equity Partnership Performance</vt:lpstr>
      <vt:lpstr>Private Equity Partnership Performance</vt:lpstr>
      <vt:lpstr>Private Equity Partnership Performance</vt:lpstr>
      <vt:lpstr>Private Equity Partnership Performance</vt:lpstr>
      <vt:lpstr>Private Equity Partnership Performance</vt:lpstr>
      <vt:lpstr>Meeting of the Investment Advisory Council </vt:lpstr>
      <vt:lpstr>Portfolio Performance</vt:lpstr>
      <vt:lpstr>Performance Meeting Long-Term Objectives</vt:lpstr>
      <vt:lpstr>Performance By Sub Asset Class - IRRs</vt:lpstr>
      <vt:lpstr>Performance by Vintage Year - IRRs</vt:lpstr>
      <vt:lpstr>Performance By Sub Asset Class - Multiples</vt:lpstr>
      <vt:lpstr>C|A Client Private Investment Returns</vt:lpstr>
      <vt:lpstr>Exposures and Pacing</vt:lpstr>
      <vt:lpstr>PE Portfolio Currently At Target</vt:lpstr>
      <vt:lpstr>Total PE Asset Class Portfolio:  Exposure Modeling</vt:lpstr>
      <vt:lpstr>FSBA Private Equity Program Status</vt:lpstr>
      <vt:lpstr>Total PE Asset Class Portfolio Exposure by Sub Asset Class vs. Targets</vt:lpstr>
      <vt:lpstr>Consistent Venture Capital Deployment Over Time</vt:lpstr>
      <vt:lpstr>VC Investments Since GFC Consistently Strong</vt:lpstr>
      <vt:lpstr>VC NAV Growth Rate Has Outpaced the Overall Portfolio</vt:lpstr>
      <vt:lpstr>Venture Exposure Compared to the Broader PE Portfolio</vt:lpstr>
      <vt:lpstr>Venture has outperformed in the last 1-3 years</vt:lpstr>
      <vt:lpstr>Venture has been a top 3 performing asset class in 7 of the last 10 years and a top performing asset class in 4 of the last 10 years</vt:lpstr>
      <vt:lpstr>Total PE Asset Class Portfolio Exposure by Sub Asset Class</vt:lpstr>
      <vt:lpstr>Private Equity Cash Flows</vt:lpstr>
      <vt:lpstr>Venture Capital Cash Flows</vt:lpstr>
      <vt:lpstr>Total Portfolio Snapshot</vt:lpstr>
      <vt:lpstr>Technology exposure primarily focused in software</vt:lpstr>
      <vt:lpstr>Technology Performance by Size</vt:lpstr>
      <vt:lpstr>Increasingly Diversified Across Sub-Asset Classes</vt:lpstr>
      <vt:lpstr>Current Market Environment</vt:lpstr>
      <vt:lpstr>Globally, it was a very good year for venture</vt:lpstr>
      <vt:lpstr>In USPE, more recent vintages were stronger performers in 2020</vt:lpstr>
      <vt:lpstr>In USVC, mature vintages were significant drivers of performance in 2020</vt:lpstr>
      <vt:lpstr>In USPE, the results are in. It’s IT by a mile…</vt:lpstr>
      <vt:lpstr>In USVC, three sectors posted returns higher than 50% for the year</vt:lpstr>
      <vt:lpstr>Companies that were public as of year-end played a key role in 2020 performance</vt:lpstr>
      <vt:lpstr>Meeting of the Investment Advisory Council </vt:lpstr>
      <vt:lpstr>       </vt:lpstr>
      <vt:lpstr>FLORIDA RETIREMENT SYSTEM (FRS) PENSION PLAN AND INVESTMENT PLAN</vt:lpstr>
      <vt:lpstr>PENSION PLAN AND INVESTMENT PLAN</vt:lpstr>
      <vt:lpstr>GOVERNANCE</vt:lpstr>
      <vt:lpstr>GOVERNANCE</vt:lpstr>
      <vt:lpstr>OFFICE OF DEFINED CONTRIBUTION PROGRAMS Organizational Chart</vt:lpstr>
      <vt:lpstr>FLORIDA RETIREMENT SYSTEM (as of March 31, 2021)</vt:lpstr>
      <vt:lpstr>OVERVIEW OF THE INVESTMENT PLAN ADMINISTRATION</vt:lpstr>
      <vt:lpstr>FRS INVESTMENT PLAN SNAPSHOT  (Inception to March 31, 2021)</vt:lpstr>
      <vt:lpstr>INVESTMENT PLAN ADMINISTRATION SERVICE PROVIDERS</vt:lpstr>
      <vt:lpstr>CHOICE STATISTICS (as of March 31, 2021)</vt:lpstr>
      <vt:lpstr>INVESTMENT PLAN MEMBERSHIP GROWTH (% Membership Growth Year to Year) (as of March 31, 2021)</vt:lpstr>
      <vt:lpstr>ADMINISTRATION STATISTICS  (July 2020 through March 2021)</vt:lpstr>
      <vt:lpstr>Requests for Intervention</vt:lpstr>
      <vt:lpstr>OVERVIEW OF THE FINANCIAL GUIDANCE PROGRAM</vt:lpstr>
      <vt:lpstr>FINANCIAL GUIDANCE PROGRAM SERVICE PROVIDERS</vt:lpstr>
      <vt:lpstr>MyFRS FINANCIAL GUIDANCE PROGRAM</vt:lpstr>
      <vt:lpstr>MyFRS FINANCIAL GUIDANCE PROGRAM (April 1, 2020-March 31, 2021)</vt:lpstr>
      <vt:lpstr>Education Highlights</vt:lpstr>
      <vt:lpstr>OVERVIEW OF THE INVESTMENT PLAN  INVESTMENT FUND OPTIONS</vt:lpstr>
      <vt:lpstr>Asset Class Performance (as of March 31, 2021)</vt:lpstr>
      <vt:lpstr>INVESTMENT PLAN AVAILABLE FUND OPTIONS as of March 31, 2021 (fees bps)</vt:lpstr>
      <vt:lpstr>INVESTMENT PLAN AVAILABLE FUND OPTIONS as of July 1, 2021 (fees bps)</vt:lpstr>
      <vt:lpstr>FRS INVESTMENT PLAN AUM (by Asset Class—in $millions) (as of March 31, 2021)</vt:lpstr>
      <vt:lpstr>CURRENT RETIREMENT DATE FUNDS ($ RDF Assets, % Members ) (as of  March 31, 2021)</vt:lpstr>
      <vt:lpstr>FRS RETIREMENT DATE FUNDS  Investment Manager Allocations Effective July 1, 2021</vt:lpstr>
      <vt:lpstr>2021-22 INITIATIVES</vt:lpstr>
      <vt:lpstr>FRS INVESTMENT PLAN MULTI-MANAGER FUNDS (by % Allocations by Investment Manager) </vt:lpstr>
      <vt:lpstr>FRS INVESTMENT PLAN MULTI-MANAGER FUNDS (by % Allocations by Investment Manager) </vt:lpstr>
      <vt:lpstr>FRS INVESTMENT PLAN STABLE VALUE FUND Effective 7-1-2021 (by % Allocations by Investment Manager) </vt:lpstr>
      <vt:lpstr>FRS Investment Plan  Self-Directed Brokerage Account (as of March 31, 2021)</vt:lpstr>
      <vt:lpstr>TOTAL FUND ASSET ALLOCATION BY AGE AND GENDER (as of March 31, 2021)</vt:lpstr>
      <vt:lpstr>ASSET ALLOCATION BY GENDER (as of March 31, 2021)</vt:lpstr>
      <vt:lpstr>TOTAL FUND ASSET ALLOCATION BY AGE (as of March 31, 2021)</vt:lpstr>
      <vt:lpstr>Member Fund Selection % of Members (March 31, 2021)</vt:lpstr>
      <vt:lpstr>Meeting of the Investment Advisory Council </vt:lpstr>
      <vt:lpstr>PowerPoint Presentation</vt:lpstr>
      <vt:lpstr>Table of Contents</vt:lpstr>
      <vt:lpstr>Section 1: Executive Summary</vt:lpstr>
      <vt:lpstr>Introduction</vt:lpstr>
      <vt:lpstr>Aon’s DC Investment Philosophy</vt:lpstr>
      <vt:lpstr>Investment Structure – Why Structure Matters</vt:lpstr>
      <vt:lpstr>2021 Annual Investment Structure Review Key Observations and Take-Aways</vt:lpstr>
      <vt:lpstr>Section 2: FRS Investment Plan Structure  Review</vt:lpstr>
      <vt:lpstr>Defined Contribution Industry Investment Design Evolution</vt:lpstr>
      <vt:lpstr>Tiered Investment Structure</vt:lpstr>
      <vt:lpstr>FRS: Investment Lineup</vt:lpstr>
      <vt:lpstr>Risk/Return Choice Spectrum</vt:lpstr>
      <vt:lpstr>Benefits of White Label Funds</vt:lpstr>
      <vt:lpstr>PowerPoint Presentation</vt:lpstr>
      <vt:lpstr>Total Investment Plan Returns</vt:lpstr>
      <vt:lpstr>Investment Option Relative Returns and Ranks</vt:lpstr>
      <vt:lpstr>Expense Ratio Review</vt:lpstr>
      <vt:lpstr>Section 3: Appendix</vt:lpstr>
      <vt:lpstr>FRS Asset Allocation as of 3/31/2021</vt:lpstr>
      <vt:lpstr>Investment Category Returns and Ranks</vt:lpstr>
      <vt:lpstr>Meeting of the Investment Advisory Council </vt:lpstr>
      <vt:lpstr>Meeting of the Investment Advisory Council </vt:lpstr>
      <vt:lpstr>Meeting of the Investment Advisory Council </vt:lpstr>
      <vt:lpstr>Florida PRIME™ Best Practices Review</vt:lpstr>
      <vt:lpstr>Introduction</vt:lpstr>
      <vt:lpstr>2021 Best Practices Review: Key Take-Aways</vt:lpstr>
      <vt:lpstr>Meeting of the Investment Advisory Council </vt:lpstr>
      <vt:lpstr>2021 Update </vt:lpstr>
      <vt:lpstr>Relationship Overview </vt:lpstr>
      <vt:lpstr>Rates </vt:lpstr>
      <vt:lpstr>Participant Outreach Supporting participants during the Covid-19 pandemic</vt:lpstr>
      <vt:lpstr>Supporting Local Florida Organizations</vt:lpstr>
      <vt:lpstr>2021 Conference Plan</vt:lpstr>
      <vt:lpstr>Florida PRIME Portfolio Review </vt:lpstr>
      <vt:lpstr>Year in Review  March 31, 2021</vt:lpstr>
      <vt:lpstr>Liquidity Market Commentary June 1, 2021</vt:lpstr>
      <vt:lpstr>Thoughts on the Fed More of the same</vt:lpstr>
      <vt:lpstr>Libor Curve</vt:lpstr>
      <vt:lpstr>Current Yields As of 6/7/21</vt:lpstr>
      <vt:lpstr>LIBOR Reform Recent Developments</vt:lpstr>
      <vt:lpstr>The Bloomberg Short-Term Bank Yield Index (BSBY)</vt:lpstr>
      <vt:lpstr>Daily Assets 3/31/19 – 6/7/21</vt:lpstr>
      <vt:lpstr>Portfolio Characteristics   Period Ending 3/31/21 </vt:lpstr>
      <vt:lpstr>Performance vs. Index Period Ending 3/31/21</vt:lpstr>
      <vt:lpstr>Performance vs. Index Period Ending 4/30/21</vt:lpstr>
      <vt:lpstr>Stress Test Results as of 3/31/21</vt:lpstr>
      <vt:lpstr>Stress Test Footnotes as of 3/31/21</vt:lpstr>
      <vt:lpstr>Meeting of the Investment Advisory Council </vt:lpstr>
      <vt:lpstr>Meeting of the Investment Advisory Council </vt:lpstr>
      <vt:lpstr>Vaccines and Optimism Drive Recovery</vt:lpstr>
      <vt:lpstr>Aggregate Performance Summary</vt:lpstr>
      <vt:lpstr>Active Strategy Performance Summary</vt:lpstr>
      <vt:lpstr>Update on Initiatives</vt:lpstr>
      <vt:lpstr>Meeting of the Investment Advisory Council </vt:lpstr>
      <vt:lpstr>Asset Class Portfolio Performance</vt:lpstr>
      <vt:lpstr>Fixed Income Review and Outlook June 2021</vt:lpstr>
      <vt:lpstr>Benchmark Comparison as of 5/31/2021</vt:lpstr>
      <vt:lpstr>Fixed Income Review  June 2021</vt:lpstr>
      <vt:lpstr>Fixed Income Review  June 2021</vt:lpstr>
      <vt:lpstr>Fixed Income Review  June 2021</vt:lpstr>
      <vt:lpstr>Meeting of the Investment Advisory Council </vt:lpstr>
      <vt:lpstr>Real Estate Portfolio Sector Allocation as of 12/31/2020</vt:lpstr>
      <vt:lpstr>Private Market Leverage as of 12/31/2020</vt:lpstr>
      <vt:lpstr>Principal Investments Leverage</vt:lpstr>
      <vt:lpstr>Total Real Estate Portfolio Performance Data Through 12/31/2020</vt:lpstr>
      <vt:lpstr>Principal Investments Performance Data Through 12/31/2020</vt:lpstr>
      <vt:lpstr>Externally Managed Portfolio Performance Data Through 12/31/2020</vt:lpstr>
      <vt:lpstr>Private Market Property Type Diversification as of 12/31/2020 Target NFI-ODCE  +/-  15%</vt:lpstr>
      <vt:lpstr>Private Market Geographic Diversification as of 12/31/2020 Target NFI-ODCE  +/-  15%</vt:lpstr>
      <vt:lpstr>Recent Activity (Since Last IAC Report)</vt:lpstr>
      <vt:lpstr>Meeting of the Investment Advisory Council </vt:lpstr>
      <vt:lpstr>Portfolio</vt:lpstr>
      <vt:lpstr>Portfolio</vt:lpstr>
      <vt:lpstr>Performance</vt:lpstr>
      <vt:lpstr>Recent Activity</vt:lpstr>
      <vt:lpstr>Pipeline</vt:lpstr>
      <vt:lpstr>Investment Themes</vt:lpstr>
      <vt:lpstr>Meeting of the Investment Advisory Council </vt:lpstr>
      <vt:lpstr>PowerPoint Presentation</vt:lpstr>
      <vt:lpstr>Table of Contents</vt:lpstr>
      <vt:lpstr>Executive Summary</vt:lpstr>
      <vt:lpstr>Pension Plan: Executive Summary</vt:lpstr>
      <vt:lpstr>FRS Pension Plan Change in Market Value   Periods Ending 3/31/2021</vt:lpstr>
      <vt:lpstr>Asset Allocation as of 3/31/2021 Total Fund Assets = $188.6 Billion</vt:lpstr>
      <vt:lpstr>FRS Pension Plan Investment Results Periods Ending 3/31/2021</vt:lpstr>
      <vt:lpstr>FRS Pension Plan Investment Results Periods Ending 3/31/2021</vt:lpstr>
      <vt:lpstr>Comparison of Asset Allocation (TUCS Top Ten) As of 3/31/2021</vt:lpstr>
      <vt:lpstr>FRS Results Relative to TUCS Top Ten Defined Benefit Plans Periods Ending 3/31/2021</vt:lpstr>
      <vt:lpstr>Top Ten Defined Benefit Plans FRS Universe Comparison (TUCS) Periods Ending 3/31/2021</vt:lpstr>
      <vt:lpstr>Investment Plan: Executive Summary</vt:lpstr>
      <vt:lpstr>Total Investment Plan Returns &amp; Cost</vt:lpstr>
      <vt:lpstr>CAT Fund: Executive Summary</vt:lpstr>
      <vt:lpstr>CAT Operating Funds Investment Results   Periods Ending 3/31/2021</vt:lpstr>
      <vt:lpstr>Lawton Chiles Endowment Fund: Executive Summary</vt:lpstr>
      <vt:lpstr>Asset Allocation as of 3/31/2021 Total LCEF Assets = $1.0 Billion</vt:lpstr>
      <vt:lpstr>LCEF Investment Results Periods Ending 3/31/2021</vt:lpstr>
      <vt:lpstr>Florida PRIME: Executive Summary</vt:lpstr>
      <vt:lpstr>Florida PRIME Investment Results Periods Ending 3/31/2021</vt:lpstr>
      <vt:lpstr>Florida PRIME Risk vs. Return  1 Years Ending 3/31/2021</vt:lpstr>
      <vt:lpstr>Florida PRIME Risk vs. Return  3 Years Ending 3/31/2021</vt:lpstr>
      <vt:lpstr>Florida PRIME Risk vs. Return  5 Years Ending 3/31/2021</vt:lpstr>
      <vt:lpstr>Return Distribution Periods Ending 3/31/2021</vt:lpstr>
      <vt:lpstr>Standard Deviation Distribution Periods Ending 3/31/2021</vt:lpstr>
      <vt:lpstr> Appendix</vt:lpstr>
      <vt:lpstr>FRS Investment Plan Costs</vt:lpstr>
      <vt:lpstr>Investment Plan Fiscal Year End Assets Under Management</vt:lpstr>
      <vt:lpstr>  Investment Plan Membership</vt:lpstr>
      <vt:lpstr>Florida Hurricane Catastrophe Funds Background and Details</vt:lpstr>
      <vt:lpstr>CAT 2020 A and 2016 A Funds Investment Results   Periods Ending 12/31/2020</vt:lpstr>
      <vt:lpstr>CAT Operating Funds Characteristics  Period Ending 3/31/2021</vt:lpstr>
      <vt:lpstr>CAT 2020 A Fund Characteristics  Period Ending 3/31/2021</vt:lpstr>
      <vt:lpstr>CAT 2016 A Fund Characteristics  Period Ending 3/31/2021</vt:lpstr>
      <vt:lpstr>Florida PRIME Characteristics  Quarter Ending 3/31/2021</vt:lpstr>
      <vt:lpstr> Florida PRIME Characteristics   Quarter Ending 3/31/2021</vt:lpstr>
      <vt:lpstr>Florida PRIME Characteristics  Period Ending 3/31/2021</vt:lpstr>
      <vt:lpstr>Meeting of the Investment Advisory Council </vt:lpstr>
    </vt:vector>
  </TitlesOfParts>
  <Company>SBA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Kuczwanski_John</dc:creator>
  <cp:lastModifiedBy>Kuczwanski_John</cp:lastModifiedBy>
  <cp:revision>224</cp:revision>
  <cp:lastPrinted>2020-09-17T18:14:36Z</cp:lastPrinted>
  <dcterms:created xsi:type="dcterms:W3CDTF">2013-10-22T13:39:26Z</dcterms:created>
  <dcterms:modified xsi:type="dcterms:W3CDTF">2021-06-29T12:38:00Z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0x010100294A373416493C46922553DAD756B0F8</vt:lpwstr>
  </property>
  <property fmtid="{D5CDD505-2E9C-101B-9397-08002B2CF9AE}" pid="3" name="_dlc_DocIdItemGuid">
    <vt:lpwstr>703b0e39-aedc-4538-80ac-a5e2327db685</vt:lpwstr>
  </property>
  <property fmtid="{D5CDD505-2E9C-101B-9397-08002B2CF9AE}" pid="4" name="URL">
    <vt:lpwstr/>
  </property>
</Properties>
</file>